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 Sans Light"/>
      <p:regular r:id="rId13"/>
      <p:bold r:id="rId14"/>
      <p:italic r:id="rId15"/>
      <p:boldItalic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Big Shoulders Display"/>
      <p:regular r:id="rId21"/>
      <p:bold r:id="rId22"/>
    </p:embeddedFont>
    <p:embeddedFont>
      <p:font typeface="Nuni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BigShouldersDisplay-bold.fntdata"/><Relationship Id="rId21" Type="http://schemas.openxmlformats.org/officeDocument/2006/relationships/font" Target="fonts/BigShouldersDisplay-regular.fntdata"/><Relationship Id="rId24" Type="http://schemas.openxmlformats.org/officeDocument/2006/relationships/font" Target="fonts/NunitoSans-bold.fntdata"/><Relationship Id="rId23" Type="http://schemas.openxmlformats.org/officeDocument/2006/relationships/font" Target="fonts/Nuni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boldItalic.fntdata"/><Relationship Id="rId25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ansLight-regular.fntdata"/><Relationship Id="rId12" Type="http://schemas.openxmlformats.org/officeDocument/2006/relationships/slide" Target="slides/slide8.xml"/><Relationship Id="rId15" Type="http://schemas.openxmlformats.org/officeDocument/2006/relationships/font" Target="fonts/NunitoSansLight-italic.fntdata"/><Relationship Id="rId14" Type="http://schemas.openxmlformats.org/officeDocument/2006/relationships/font" Target="fonts/NunitoSansLight-bold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NunitoSansLight-boldItalic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a719071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a719071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92669a8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92669a8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92669a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92669a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1f72fa1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1f72fa1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1f72fa1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1f72fa1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f72fa1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f72fa1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1f72fa14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1f72fa14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1f72fa14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1f72fa14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1871850" y="777375"/>
            <a:ext cx="54003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2167950" y="497056"/>
            <a:ext cx="4808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ctrTitle"/>
          </p:nvPr>
        </p:nvSpPr>
        <p:spPr>
          <a:xfrm>
            <a:off x="720000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768607" y="3518514"/>
            <a:ext cx="2225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hasCustomPrompt="1" idx="2" type="title"/>
          </p:nvPr>
        </p:nvSpPr>
        <p:spPr>
          <a:xfrm>
            <a:off x="1493557" y="2722271"/>
            <a:ext cx="775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3" type="ctrTitle"/>
          </p:nvPr>
        </p:nvSpPr>
        <p:spPr>
          <a:xfrm>
            <a:off x="59254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subTitle"/>
          </p:nvPr>
        </p:nvSpPr>
        <p:spPr>
          <a:xfrm>
            <a:off x="5925453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hasCustomPrompt="1" idx="5" type="title"/>
          </p:nvPr>
        </p:nvSpPr>
        <p:spPr>
          <a:xfrm>
            <a:off x="6784353" y="1362663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6" type="ctrTitle"/>
          </p:nvPr>
        </p:nvSpPr>
        <p:spPr>
          <a:xfrm>
            <a:off x="34108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7" type="subTitle"/>
          </p:nvPr>
        </p:nvSpPr>
        <p:spPr>
          <a:xfrm>
            <a:off x="3410850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hasCustomPrompt="1" idx="8" type="title"/>
          </p:nvPr>
        </p:nvSpPr>
        <p:spPr>
          <a:xfrm>
            <a:off x="4235250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9" type="ctrTitle"/>
          </p:nvPr>
        </p:nvSpPr>
        <p:spPr>
          <a:xfrm>
            <a:off x="5925449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13" type="subTitle"/>
          </p:nvPr>
        </p:nvSpPr>
        <p:spPr>
          <a:xfrm>
            <a:off x="5925453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14" type="title"/>
          </p:nvPr>
        </p:nvSpPr>
        <p:spPr>
          <a:xfrm>
            <a:off x="6784353" y="2722271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5"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2"/>
          <p:cNvSpPr txBox="1"/>
          <p:nvPr>
            <p:ph idx="16" type="ctrTitle"/>
          </p:nvPr>
        </p:nvSpPr>
        <p:spPr>
          <a:xfrm>
            <a:off x="1036050" y="1939901"/>
            <a:ext cx="16902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2"/>
          <p:cNvSpPr txBox="1"/>
          <p:nvPr>
            <p:ph idx="17" type="subTitle"/>
          </p:nvPr>
        </p:nvSpPr>
        <p:spPr>
          <a:xfrm>
            <a:off x="720007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hasCustomPrompt="1" idx="18" type="title"/>
          </p:nvPr>
        </p:nvSpPr>
        <p:spPr>
          <a:xfrm>
            <a:off x="1544407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9" type="ctrTitle"/>
          </p:nvPr>
        </p:nvSpPr>
        <p:spPr>
          <a:xfrm>
            <a:off x="3410844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2"/>
          <p:cNvSpPr txBox="1"/>
          <p:nvPr>
            <p:ph idx="20" type="subTitle"/>
          </p:nvPr>
        </p:nvSpPr>
        <p:spPr>
          <a:xfrm>
            <a:off x="3410850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hasCustomPrompt="1" idx="21" type="title"/>
          </p:nvPr>
        </p:nvSpPr>
        <p:spPr>
          <a:xfrm>
            <a:off x="4288050" y="2722271"/>
            <a:ext cx="56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07090" y="384590"/>
            <a:ext cx="21222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2" type="ctrTitle"/>
          </p:nvPr>
        </p:nvSpPr>
        <p:spPr>
          <a:xfrm>
            <a:off x="5415697" y="1004700"/>
            <a:ext cx="2122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08008" y="111225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3" type="ctrTitle"/>
          </p:nvPr>
        </p:nvSpPr>
        <p:spPr>
          <a:xfrm>
            <a:off x="2936751" y="3140225"/>
            <a:ext cx="203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2936747" y="326144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139250" y="134800"/>
            <a:ext cx="48657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4"/>
          <p:cNvSpPr txBox="1"/>
          <p:nvPr>
            <p:ph idx="2" type="ctrTitle"/>
          </p:nvPr>
        </p:nvSpPr>
        <p:spPr>
          <a:xfrm>
            <a:off x="1646297" y="1774745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66688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4"/>
          <p:cNvSpPr txBox="1"/>
          <p:nvPr>
            <p:ph idx="3" type="ctrTitle"/>
          </p:nvPr>
        </p:nvSpPr>
        <p:spPr>
          <a:xfrm>
            <a:off x="4032514" y="177202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4" type="subTitle"/>
          </p:nvPr>
        </p:nvSpPr>
        <p:spPr>
          <a:xfrm>
            <a:off x="3696550" y="2060250"/>
            <a:ext cx="1846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4"/>
          <p:cNvSpPr txBox="1"/>
          <p:nvPr>
            <p:ph idx="5" type="ctrTitle"/>
          </p:nvPr>
        </p:nvSpPr>
        <p:spPr>
          <a:xfrm>
            <a:off x="6362136" y="176435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>
            <p:ph idx="6" type="subTitle"/>
          </p:nvPr>
        </p:nvSpPr>
        <p:spPr>
          <a:xfrm>
            <a:off x="6282522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17552" y="393697"/>
            <a:ext cx="318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ctrTitle"/>
          </p:nvPr>
        </p:nvSpPr>
        <p:spPr>
          <a:xfrm>
            <a:off x="1622705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13355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  <p:sp>
        <p:nvSpPr>
          <p:cNvPr id="79" name="Google Shape;79;p15"/>
          <p:cNvSpPr txBox="1"/>
          <p:nvPr>
            <p:ph idx="3" type="ctrTitle"/>
          </p:nvPr>
        </p:nvSpPr>
        <p:spPr>
          <a:xfrm>
            <a:off x="6148860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5439530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hree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86100" y="3086743"/>
            <a:ext cx="2176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4055125" y="3381539"/>
            <a:ext cx="27075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23351" y="383374"/>
            <a:ext cx="5231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4939800" y="791265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4055125" y="1076167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4939800" y="1938401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4055125" y="2223303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393875" y="1369175"/>
            <a:ext cx="1046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952062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618034" y="392023"/>
            <a:ext cx="149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3" type="subTitle"/>
          </p:nvPr>
        </p:nvSpPr>
        <p:spPr>
          <a:xfrm>
            <a:off x="3646425" y="1369175"/>
            <a:ext cx="137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4" type="subTitle"/>
          </p:nvPr>
        </p:nvSpPr>
        <p:spPr>
          <a:xfrm>
            <a:off x="3371237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5" type="subTitle"/>
          </p:nvPr>
        </p:nvSpPr>
        <p:spPr>
          <a:xfrm>
            <a:off x="1343300" y="2786350"/>
            <a:ext cx="1147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6" type="subTitle"/>
          </p:nvPr>
        </p:nvSpPr>
        <p:spPr>
          <a:xfrm>
            <a:off x="952062" y="319816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7" type="subTitle"/>
          </p:nvPr>
        </p:nvSpPr>
        <p:spPr>
          <a:xfrm>
            <a:off x="3792575" y="2786350"/>
            <a:ext cx="10869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8" type="subTitle"/>
          </p:nvPr>
        </p:nvSpPr>
        <p:spPr>
          <a:xfrm>
            <a:off x="3371237" y="319815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ctrTitle"/>
          </p:nvPr>
        </p:nvSpPr>
        <p:spPr>
          <a:xfrm>
            <a:off x="3459778" y="129026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55607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ctrTitle"/>
          </p:nvPr>
        </p:nvSpPr>
        <p:spPr>
          <a:xfrm>
            <a:off x="6064910" y="3157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6064910" y="3540324"/>
            <a:ext cx="2136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5" type="ctrTitle"/>
          </p:nvPr>
        </p:nvSpPr>
        <p:spPr>
          <a:xfrm>
            <a:off x="99163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8"/>
          <p:cNvSpPr txBox="1"/>
          <p:nvPr>
            <p:ph idx="6" type="subTitle"/>
          </p:nvPr>
        </p:nvSpPr>
        <p:spPr>
          <a:xfrm>
            <a:off x="1182888" y="3546316"/>
            <a:ext cx="1753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7" type="ctrTitle"/>
          </p:nvPr>
        </p:nvSpPr>
        <p:spPr>
          <a:xfrm>
            <a:off x="345977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8" type="subTitle"/>
          </p:nvPr>
        </p:nvSpPr>
        <p:spPr>
          <a:xfrm>
            <a:off x="3518728" y="3546316"/>
            <a:ext cx="201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9" type="ctrTitle"/>
          </p:nvPr>
        </p:nvSpPr>
        <p:spPr>
          <a:xfrm>
            <a:off x="959238" y="1290268"/>
            <a:ext cx="220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3" type="subTitle"/>
          </p:nvPr>
        </p:nvSpPr>
        <p:spPr>
          <a:xfrm>
            <a:off x="108793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4" type="ctrTitle"/>
          </p:nvPr>
        </p:nvSpPr>
        <p:spPr>
          <a:xfrm>
            <a:off x="6064913" y="1290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8"/>
          <p:cNvSpPr txBox="1"/>
          <p:nvPr>
            <p:ph idx="15" type="subTitle"/>
          </p:nvPr>
        </p:nvSpPr>
        <p:spPr>
          <a:xfrm>
            <a:off x="6223763" y="1680110"/>
            <a:ext cx="1818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5150576" y="347401"/>
            <a:ext cx="27366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 flipH="1">
            <a:off x="5034176" y="1650000"/>
            <a:ext cx="29694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4954526" y="3238425"/>
            <a:ext cx="3128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MAIN_POIN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19600" y="3167175"/>
            <a:ext cx="34731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572248" y="1137613"/>
            <a:ext cx="21573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69622" y="3498913"/>
            <a:ext cx="22809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269681" y="1137613"/>
            <a:ext cx="1415700" cy="95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7626" y="395717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35976" y="1043725"/>
            <a:ext cx="7788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Sans SemiBold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2279" y="392748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04325" y="1268806"/>
            <a:ext cx="319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626925" y="588981"/>
            <a:ext cx="334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15277" y="393300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15278" y="393300"/>
            <a:ext cx="33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5424000" y="805850"/>
            <a:ext cx="18045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164800" y="2336943"/>
            <a:ext cx="2322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35521" y="393300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ctrTitle"/>
          </p:nvPr>
        </p:nvSpPr>
        <p:spPr>
          <a:xfrm>
            <a:off x="2705628" y="2085875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86928" y="1339418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" name="Google Shape;22;p5"/>
          <p:cNvSpPr txBox="1"/>
          <p:nvPr>
            <p:ph idx="3" type="ctrTitle"/>
          </p:nvPr>
        </p:nvSpPr>
        <p:spPr>
          <a:xfrm>
            <a:off x="5068844" y="2622027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68844" y="2971463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915650" y="2324539"/>
            <a:ext cx="2489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926800" y="450150"/>
            <a:ext cx="347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940900" y="3795275"/>
            <a:ext cx="3262200" cy="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●"/>
              <a:defRPr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ello.pricelabs.co/data-insights-from-2024-super-bowl/" TargetMode="External"/><Relationship Id="rId4" Type="http://schemas.openxmlformats.org/officeDocument/2006/relationships/hyperlink" Target="https://www.reviewjournal.com/business/tourism/touchdown-super-bowl-brings-big-economic-victory-to-las-vegas-3000485/" TargetMode="External"/><Relationship Id="rId9" Type="http://schemas.openxmlformats.org/officeDocument/2006/relationships/hyperlink" Target="https://frontofficesports.com/does-the-vegas-super-bowl-make-economic-sense-depends-where-you-get-your-figures/" TargetMode="External"/><Relationship Id="rId5" Type="http://schemas.openxmlformats.org/officeDocument/2006/relationships/hyperlink" Target="https://www.cbsnews.com/news/super-bowl-2024-las-vegas-economic-impact/" TargetMode="External"/><Relationship Id="rId6" Type="http://schemas.openxmlformats.org/officeDocument/2006/relationships/hyperlink" Target="https://cnr.ncsu.edu/news/2020/11/sport-environment-connection/" TargetMode="External"/><Relationship Id="rId7" Type="http://schemas.openxmlformats.org/officeDocument/2006/relationships/hyperlink" Target="https://www.usatoday.com/story/sports/nfl/2024/02/09/vegas-super-bowl-security/72541136007/" TargetMode="External"/><Relationship Id="rId8" Type="http://schemas.openxmlformats.org/officeDocument/2006/relationships/hyperlink" Target="https://www.usatoday.com/story/sports/nfl/columnist/bell/2024/02/05/super-bowl-2024-nfl-integrity-las-vegas-gambling-capital/72478020007/" TargetMode="External"/><Relationship Id="rId11" Type="http://schemas.openxmlformats.org/officeDocument/2006/relationships/hyperlink" Target="https://www.broadcastlawblog.com/2024/02/articles/2024-update-on-super-bowl-advertising-and-promotions/" TargetMode="External"/><Relationship Id="rId10" Type="http://schemas.openxmlformats.org/officeDocument/2006/relationships/hyperlink" Target="https://www.washingtonpost.com/opinions/2024/02/07/vegas-superbowl-sports-boom/" TargetMode="External"/><Relationship Id="rId13" Type="http://schemas.openxmlformats.org/officeDocument/2006/relationships/hyperlink" Target="https://www.sportingnews.com/us/nfl/news/broadcasting-super-bowl-channel-announcers-super-bowl-58/e1f072c2b5cd07e4d17a8b8d" TargetMode="External"/><Relationship Id="rId12" Type="http://schemas.openxmlformats.org/officeDocument/2006/relationships/hyperlink" Target="https://mnrepublic.com/9976/sports/super-bowl-58-a-game-changer-in-television-viewership-and-ad-revenu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 flipH="1">
            <a:off x="1871975" y="654150"/>
            <a:ext cx="51195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Bowl LVIII Assignment</a:t>
            </a:r>
            <a:r>
              <a:rPr lang="en"/>
              <a:t> </a:t>
            </a:r>
            <a:endParaRPr/>
          </a:p>
        </p:txBody>
      </p:sp>
      <p:grpSp>
        <p:nvGrpSpPr>
          <p:cNvPr id="138" name="Google Shape;138;p27"/>
          <p:cNvGrpSpPr/>
          <p:nvPr/>
        </p:nvGrpSpPr>
        <p:grpSpPr>
          <a:xfrm>
            <a:off x="2586537" y="1860883"/>
            <a:ext cx="3970926" cy="3506948"/>
            <a:chOff x="871500" y="3643775"/>
            <a:chExt cx="1327625" cy="1172500"/>
          </a:xfrm>
        </p:grpSpPr>
        <p:sp>
          <p:nvSpPr>
            <p:cNvPr id="139" name="Google Shape;139;p27"/>
            <p:cNvSpPr/>
            <p:nvPr/>
          </p:nvSpPr>
          <p:spPr>
            <a:xfrm>
              <a:off x="876525" y="3938975"/>
              <a:ext cx="1299275" cy="802175"/>
            </a:xfrm>
            <a:custGeom>
              <a:rect b="b" l="l" r="r" t="t"/>
              <a:pathLst>
                <a:path extrusionOk="0" h="32087" w="51971">
                  <a:moveTo>
                    <a:pt x="26160" y="1"/>
                  </a:moveTo>
                  <a:cubicBezTo>
                    <a:pt x="23857" y="1"/>
                    <a:pt x="21551" y="138"/>
                    <a:pt x="19250" y="395"/>
                  </a:cubicBezTo>
                  <a:cubicBezTo>
                    <a:pt x="14704" y="903"/>
                    <a:pt x="9824" y="1877"/>
                    <a:pt x="6349" y="5078"/>
                  </a:cubicBezTo>
                  <a:cubicBezTo>
                    <a:pt x="6037" y="5366"/>
                    <a:pt x="5740" y="5667"/>
                    <a:pt x="5458" y="5984"/>
                  </a:cubicBezTo>
                  <a:cubicBezTo>
                    <a:pt x="3641" y="8031"/>
                    <a:pt x="2510" y="10577"/>
                    <a:pt x="1511" y="13095"/>
                  </a:cubicBezTo>
                  <a:cubicBezTo>
                    <a:pt x="818" y="14838"/>
                    <a:pt x="168" y="16635"/>
                    <a:pt x="70" y="18508"/>
                  </a:cubicBezTo>
                  <a:cubicBezTo>
                    <a:pt x="1" y="19885"/>
                    <a:pt x="499" y="21046"/>
                    <a:pt x="642" y="22359"/>
                  </a:cubicBezTo>
                  <a:cubicBezTo>
                    <a:pt x="796" y="23795"/>
                    <a:pt x="619" y="25369"/>
                    <a:pt x="619" y="26819"/>
                  </a:cubicBezTo>
                  <a:lnTo>
                    <a:pt x="619" y="32087"/>
                  </a:lnTo>
                  <a:lnTo>
                    <a:pt x="51561" y="32087"/>
                  </a:lnTo>
                  <a:lnTo>
                    <a:pt x="51561" y="26819"/>
                  </a:lnTo>
                  <a:cubicBezTo>
                    <a:pt x="51561" y="23027"/>
                    <a:pt x="51971" y="19286"/>
                    <a:pt x="51109" y="15547"/>
                  </a:cubicBezTo>
                  <a:cubicBezTo>
                    <a:pt x="50034" y="10893"/>
                    <a:pt x="47904" y="5876"/>
                    <a:pt x="43605" y="3412"/>
                  </a:cubicBezTo>
                  <a:cubicBezTo>
                    <a:pt x="41384" y="2138"/>
                    <a:pt x="38873" y="1453"/>
                    <a:pt x="36359" y="962"/>
                  </a:cubicBezTo>
                  <a:cubicBezTo>
                    <a:pt x="32983" y="302"/>
                    <a:pt x="29575" y="1"/>
                    <a:pt x="2616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176975" y="4533175"/>
              <a:ext cx="703600" cy="207975"/>
            </a:xfrm>
            <a:custGeom>
              <a:rect b="b" l="l" r="r" t="t"/>
              <a:pathLst>
                <a:path extrusionOk="0" h="8319" w="28144">
                  <a:moveTo>
                    <a:pt x="1" y="0"/>
                  </a:moveTo>
                  <a:lnTo>
                    <a:pt x="1" y="8319"/>
                  </a:lnTo>
                  <a:lnTo>
                    <a:pt x="28144" y="8319"/>
                  </a:lnTo>
                  <a:lnTo>
                    <a:pt x="28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871500" y="4290350"/>
              <a:ext cx="341525" cy="233975"/>
            </a:xfrm>
            <a:custGeom>
              <a:rect b="b" l="l" r="r" t="t"/>
              <a:pathLst>
                <a:path extrusionOk="0" h="9359" w="13661">
                  <a:moveTo>
                    <a:pt x="6978" y="0"/>
                  </a:moveTo>
                  <a:cubicBezTo>
                    <a:pt x="5545" y="0"/>
                    <a:pt x="4084" y="308"/>
                    <a:pt x="2875" y="975"/>
                  </a:cubicBezTo>
                  <a:cubicBezTo>
                    <a:pt x="1577" y="1691"/>
                    <a:pt x="568" y="2820"/>
                    <a:pt x="185" y="4433"/>
                  </a:cubicBezTo>
                  <a:cubicBezTo>
                    <a:pt x="42" y="5027"/>
                    <a:pt x="1" y="5663"/>
                    <a:pt x="197" y="6242"/>
                  </a:cubicBezTo>
                  <a:cubicBezTo>
                    <a:pt x="763" y="7911"/>
                    <a:pt x="2731" y="7993"/>
                    <a:pt x="4289" y="7993"/>
                  </a:cubicBezTo>
                  <a:cubicBezTo>
                    <a:pt x="4458" y="7993"/>
                    <a:pt x="4623" y="7992"/>
                    <a:pt x="4781" y="7992"/>
                  </a:cubicBezTo>
                  <a:cubicBezTo>
                    <a:pt x="4813" y="7992"/>
                    <a:pt x="4844" y="7992"/>
                    <a:pt x="4876" y="7992"/>
                  </a:cubicBezTo>
                  <a:cubicBezTo>
                    <a:pt x="4887" y="7992"/>
                    <a:pt x="4899" y="7992"/>
                    <a:pt x="4910" y="7992"/>
                  </a:cubicBezTo>
                  <a:cubicBezTo>
                    <a:pt x="5727" y="7992"/>
                    <a:pt x="6543" y="7911"/>
                    <a:pt x="7360" y="7911"/>
                  </a:cubicBezTo>
                  <a:cubicBezTo>
                    <a:pt x="7393" y="7911"/>
                    <a:pt x="7427" y="7911"/>
                    <a:pt x="7460" y="7911"/>
                  </a:cubicBezTo>
                  <a:cubicBezTo>
                    <a:pt x="8990" y="7920"/>
                    <a:pt x="10027" y="9359"/>
                    <a:pt x="11363" y="9359"/>
                  </a:cubicBezTo>
                  <a:cubicBezTo>
                    <a:pt x="11603" y="9359"/>
                    <a:pt x="11853" y="9312"/>
                    <a:pt x="12117" y="9203"/>
                  </a:cubicBezTo>
                  <a:cubicBezTo>
                    <a:pt x="13661" y="8562"/>
                    <a:pt x="13494" y="6358"/>
                    <a:pt x="13221" y="5017"/>
                  </a:cubicBezTo>
                  <a:cubicBezTo>
                    <a:pt x="13003" y="3942"/>
                    <a:pt x="12608" y="2882"/>
                    <a:pt x="11908" y="2037"/>
                  </a:cubicBezTo>
                  <a:cubicBezTo>
                    <a:pt x="10865" y="783"/>
                    <a:pt x="9223" y="123"/>
                    <a:pt x="7598" y="20"/>
                  </a:cubicBezTo>
                  <a:cubicBezTo>
                    <a:pt x="7392" y="7"/>
                    <a:pt x="7185" y="0"/>
                    <a:pt x="6978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854850" y="4299225"/>
              <a:ext cx="326050" cy="233950"/>
            </a:xfrm>
            <a:custGeom>
              <a:rect b="b" l="l" r="r" t="t"/>
              <a:pathLst>
                <a:path extrusionOk="0" h="9358" w="13042">
                  <a:moveTo>
                    <a:pt x="6651" y="1"/>
                  </a:moveTo>
                  <a:cubicBezTo>
                    <a:pt x="5286" y="1"/>
                    <a:pt x="3897" y="308"/>
                    <a:pt x="2744" y="975"/>
                  </a:cubicBezTo>
                  <a:cubicBezTo>
                    <a:pt x="1507" y="1692"/>
                    <a:pt x="543" y="2821"/>
                    <a:pt x="174" y="4432"/>
                  </a:cubicBezTo>
                  <a:cubicBezTo>
                    <a:pt x="39" y="5026"/>
                    <a:pt x="0" y="5664"/>
                    <a:pt x="189" y="6243"/>
                  </a:cubicBezTo>
                  <a:cubicBezTo>
                    <a:pt x="729" y="7910"/>
                    <a:pt x="2607" y="7992"/>
                    <a:pt x="4092" y="7992"/>
                  </a:cubicBezTo>
                  <a:cubicBezTo>
                    <a:pt x="4254" y="7992"/>
                    <a:pt x="4411" y="7991"/>
                    <a:pt x="4561" y="7991"/>
                  </a:cubicBezTo>
                  <a:cubicBezTo>
                    <a:pt x="4592" y="7991"/>
                    <a:pt x="4622" y="7991"/>
                    <a:pt x="4652" y="7991"/>
                  </a:cubicBezTo>
                  <a:cubicBezTo>
                    <a:pt x="4663" y="7991"/>
                    <a:pt x="4674" y="7991"/>
                    <a:pt x="4686" y="7991"/>
                  </a:cubicBezTo>
                  <a:cubicBezTo>
                    <a:pt x="5477" y="7991"/>
                    <a:pt x="6263" y="7910"/>
                    <a:pt x="7054" y="7910"/>
                  </a:cubicBezTo>
                  <a:cubicBezTo>
                    <a:pt x="7076" y="7910"/>
                    <a:pt x="7099" y="7910"/>
                    <a:pt x="7121" y="7910"/>
                  </a:cubicBezTo>
                  <a:cubicBezTo>
                    <a:pt x="8579" y="7920"/>
                    <a:pt x="9571" y="9357"/>
                    <a:pt x="10846" y="9357"/>
                  </a:cubicBezTo>
                  <a:cubicBezTo>
                    <a:pt x="11076" y="9357"/>
                    <a:pt x="11314" y="9311"/>
                    <a:pt x="11566" y="9201"/>
                  </a:cubicBezTo>
                  <a:cubicBezTo>
                    <a:pt x="13042" y="8560"/>
                    <a:pt x="12882" y="6359"/>
                    <a:pt x="12622" y="5018"/>
                  </a:cubicBezTo>
                  <a:cubicBezTo>
                    <a:pt x="12413" y="3943"/>
                    <a:pt x="12035" y="2883"/>
                    <a:pt x="11368" y="2038"/>
                  </a:cubicBezTo>
                  <a:cubicBezTo>
                    <a:pt x="10373" y="782"/>
                    <a:pt x="8805" y="121"/>
                    <a:pt x="7254" y="21"/>
                  </a:cubicBezTo>
                  <a:cubicBezTo>
                    <a:pt x="7054" y="7"/>
                    <a:pt x="6853" y="1"/>
                    <a:pt x="665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90650" y="4319125"/>
              <a:ext cx="285000" cy="422025"/>
            </a:xfrm>
            <a:custGeom>
              <a:rect b="b" l="l" r="r" t="t"/>
              <a:pathLst>
                <a:path extrusionOk="0" h="16881" w="11400">
                  <a:moveTo>
                    <a:pt x="4552" y="0"/>
                  </a:moveTo>
                  <a:cubicBezTo>
                    <a:pt x="2108" y="0"/>
                    <a:pt x="0" y="3215"/>
                    <a:pt x="0" y="5943"/>
                  </a:cubicBezTo>
                  <a:lnTo>
                    <a:pt x="0" y="16881"/>
                  </a:lnTo>
                  <a:lnTo>
                    <a:pt x="11400" y="16881"/>
                  </a:lnTo>
                  <a:lnTo>
                    <a:pt x="11400" y="5943"/>
                  </a:lnTo>
                  <a:cubicBezTo>
                    <a:pt x="11400" y="2794"/>
                    <a:pt x="8538" y="1468"/>
                    <a:pt x="5700" y="243"/>
                  </a:cubicBezTo>
                  <a:cubicBezTo>
                    <a:pt x="5314" y="77"/>
                    <a:pt x="4929" y="0"/>
                    <a:pt x="4552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880550" y="4321100"/>
              <a:ext cx="285025" cy="420050"/>
            </a:xfrm>
            <a:custGeom>
              <a:rect b="b" l="l" r="r" t="t"/>
              <a:pathLst>
                <a:path extrusionOk="0" h="16802" w="11401">
                  <a:moveTo>
                    <a:pt x="6720" y="0"/>
                  </a:moveTo>
                  <a:cubicBezTo>
                    <a:pt x="6386" y="0"/>
                    <a:pt x="6045" y="53"/>
                    <a:pt x="5700" y="164"/>
                  </a:cubicBezTo>
                  <a:cubicBezTo>
                    <a:pt x="2360" y="1244"/>
                    <a:pt x="1" y="2715"/>
                    <a:pt x="1" y="5864"/>
                  </a:cubicBezTo>
                  <a:lnTo>
                    <a:pt x="1" y="16802"/>
                  </a:lnTo>
                  <a:lnTo>
                    <a:pt x="11400" y="16802"/>
                  </a:lnTo>
                  <a:lnTo>
                    <a:pt x="11400" y="5864"/>
                  </a:lnTo>
                  <a:cubicBezTo>
                    <a:pt x="11400" y="3077"/>
                    <a:pt x="9282" y="0"/>
                    <a:pt x="6720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306725" y="3931700"/>
              <a:ext cx="444050" cy="460175"/>
            </a:xfrm>
            <a:custGeom>
              <a:rect b="b" l="l" r="r" t="t"/>
              <a:pathLst>
                <a:path extrusionOk="0" h="18407" w="17762">
                  <a:moveTo>
                    <a:pt x="8881" y="1"/>
                  </a:moveTo>
                  <a:cubicBezTo>
                    <a:pt x="3977" y="1"/>
                    <a:pt x="0" y="3978"/>
                    <a:pt x="0" y="8882"/>
                  </a:cubicBezTo>
                  <a:cubicBezTo>
                    <a:pt x="0" y="13786"/>
                    <a:pt x="3977" y="18406"/>
                    <a:pt x="8881" y="18406"/>
                  </a:cubicBezTo>
                  <a:cubicBezTo>
                    <a:pt x="13785" y="18406"/>
                    <a:pt x="17762" y="13789"/>
                    <a:pt x="17762" y="8882"/>
                  </a:cubicBezTo>
                  <a:cubicBezTo>
                    <a:pt x="17762" y="3978"/>
                    <a:pt x="13785" y="1"/>
                    <a:pt x="888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344950" y="4014425"/>
              <a:ext cx="367600" cy="342650"/>
            </a:xfrm>
            <a:custGeom>
              <a:rect b="b" l="l" r="r" t="t"/>
              <a:pathLst>
                <a:path extrusionOk="0" h="13706" w="14704">
                  <a:moveTo>
                    <a:pt x="1375" y="1"/>
                  </a:moveTo>
                  <a:cubicBezTo>
                    <a:pt x="616" y="3"/>
                    <a:pt x="0" y="619"/>
                    <a:pt x="0" y="1378"/>
                  </a:cubicBezTo>
                  <a:lnTo>
                    <a:pt x="0" y="5644"/>
                  </a:lnTo>
                  <a:cubicBezTo>
                    <a:pt x="0" y="9704"/>
                    <a:pt x="3827" y="13705"/>
                    <a:pt x="7887" y="13705"/>
                  </a:cubicBezTo>
                  <a:cubicBezTo>
                    <a:pt x="11947" y="13705"/>
                    <a:pt x="14704" y="9704"/>
                    <a:pt x="14704" y="5644"/>
                  </a:cubicBezTo>
                  <a:lnTo>
                    <a:pt x="14704" y="1378"/>
                  </a:lnTo>
                  <a:cubicBezTo>
                    <a:pt x="14704" y="619"/>
                    <a:pt x="14090" y="3"/>
                    <a:pt x="13329" y="1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269400" y="3654650"/>
              <a:ext cx="518700" cy="428900"/>
            </a:xfrm>
            <a:custGeom>
              <a:rect b="b" l="l" r="r" t="t"/>
              <a:pathLst>
                <a:path extrusionOk="0" h="17156" w="20748">
                  <a:moveTo>
                    <a:pt x="10374" y="0"/>
                  </a:moveTo>
                  <a:cubicBezTo>
                    <a:pt x="5597" y="0"/>
                    <a:pt x="1726" y="3874"/>
                    <a:pt x="1726" y="8650"/>
                  </a:cubicBezTo>
                  <a:lnTo>
                    <a:pt x="1726" y="9760"/>
                  </a:lnTo>
                  <a:cubicBezTo>
                    <a:pt x="433" y="10948"/>
                    <a:pt x="1" y="12806"/>
                    <a:pt x="636" y="14443"/>
                  </a:cubicBezTo>
                  <a:cubicBezTo>
                    <a:pt x="1275" y="16078"/>
                    <a:pt x="2848" y="17156"/>
                    <a:pt x="4606" y="17156"/>
                  </a:cubicBezTo>
                  <a:lnTo>
                    <a:pt x="16142" y="17156"/>
                  </a:lnTo>
                  <a:cubicBezTo>
                    <a:pt x="17898" y="17156"/>
                    <a:pt x="19473" y="16078"/>
                    <a:pt x="20112" y="14443"/>
                  </a:cubicBezTo>
                  <a:cubicBezTo>
                    <a:pt x="20747" y="12806"/>
                    <a:pt x="20315" y="10948"/>
                    <a:pt x="19022" y="9760"/>
                  </a:cubicBezTo>
                  <a:lnTo>
                    <a:pt x="19024" y="9760"/>
                  </a:lnTo>
                  <a:lnTo>
                    <a:pt x="19024" y="8650"/>
                  </a:lnTo>
                  <a:cubicBezTo>
                    <a:pt x="19024" y="3874"/>
                    <a:pt x="15151" y="0"/>
                    <a:pt x="10374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344950" y="3914600"/>
              <a:ext cx="367675" cy="347325"/>
            </a:xfrm>
            <a:custGeom>
              <a:rect b="b" l="l" r="r" t="t"/>
              <a:pathLst>
                <a:path extrusionOk="0" h="13893" w="14707">
                  <a:moveTo>
                    <a:pt x="1375" y="0"/>
                  </a:moveTo>
                  <a:cubicBezTo>
                    <a:pt x="616" y="0"/>
                    <a:pt x="0" y="619"/>
                    <a:pt x="0" y="1377"/>
                  </a:cubicBezTo>
                  <a:lnTo>
                    <a:pt x="0" y="5641"/>
                  </a:lnTo>
                  <a:cubicBezTo>
                    <a:pt x="0" y="9575"/>
                    <a:pt x="3923" y="13892"/>
                    <a:pt x="7054" y="13892"/>
                  </a:cubicBezTo>
                  <a:cubicBezTo>
                    <a:pt x="7155" y="13892"/>
                    <a:pt x="7254" y="13888"/>
                    <a:pt x="7352" y="13879"/>
                  </a:cubicBezTo>
                  <a:cubicBezTo>
                    <a:pt x="11397" y="13511"/>
                    <a:pt x="14704" y="9701"/>
                    <a:pt x="14704" y="5641"/>
                  </a:cubicBezTo>
                  <a:lnTo>
                    <a:pt x="14704" y="1377"/>
                  </a:lnTo>
                  <a:cubicBezTo>
                    <a:pt x="14706" y="619"/>
                    <a:pt x="14090" y="0"/>
                    <a:pt x="13329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335075" y="3904700"/>
              <a:ext cx="387425" cy="109575"/>
            </a:xfrm>
            <a:custGeom>
              <a:rect b="b" l="l" r="r" t="t"/>
              <a:pathLst>
                <a:path extrusionOk="0" h="4383" w="15497">
                  <a:moveTo>
                    <a:pt x="1770" y="1"/>
                  </a:moveTo>
                  <a:cubicBezTo>
                    <a:pt x="793" y="1"/>
                    <a:pt x="0" y="796"/>
                    <a:pt x="0" y="1773"/>
                  </a:cubicBezTo>
                  <a:lnTo>
                    <a:pt x="0" y="3987"/>
                  </a:lnTo>
                  <a:cubicBezTo>
                    <a:pt x="0" y="4206"/>
                    <a:pt x="177" y="4382"/>
                    <a:pt x="395" y="4382"/>
                  </a:cubicBezTo>
                  <a:cubicBezTo>
                    <a:pt x="616" y="4382"/>
                    <a:pt x="793" y="4206"/>
                    <a:pt x="793" y="3987"/>
                  </a:cubicBezTo>
                  <a:lnTo>
                    <a:pt x="793" y="1773"/>
                  </a:lnTo>
                  <a:cubicBezTo>
                    <a:pt x="793" y="1233"/>
                    <a:pt x="1230" y="794"/>
                    <a:pt x="1770" y="791"/>
                  </a:cubicBezTo>
                  <a:lnTo>
                    <a:pt x="13724" y="791"/>
                  </a:lnTo>
                  <a:cubicBezTo>
                    <a:pt x="14267" y="794"/>
                    <a:pt x="14704" y="1233"/>
                    <a:pt x="14704" y="1773"/>
                  </a:cubicBezTo>
                  <a:lnTo>
                    <a:pt x="14704" y="3921"/>
                  </a:lnTo>
                  <a:cubicBezTo>
                    <a:pt x="14704" y="4139"/>
                    <a:pt x="14880" y="4319"/>
                    <a:pt x="15099" y="4319"/>
                  </a:cubicBezTo>
                  <a:cubicBezTo>
                    <a:pt x="15317" y="4319"/>
                    <a:pt x="15496" y="4139"/>
                    <a:pt x="15496" y="3921"/>
                  </a:cubicBezTo>
                  <a:lnTo>
                    <a:pt x="15496" y="1773"/>
                  </a:lnTo>
                  <a:cubicBezTo>
                    <a:pt x="15496" y="796"/>
                    <a:pt x="14704" y="1"/>
                    <a:pt x="13724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320150" y="3984375"/>
              <a:ext cx="62325" cy="181975"/>
            </a:xfrm>
            <a:custGeom>
              <a:rect b="b" l="l" r="r" t="t"/>
              <a:pathLst>
                <a:path extrusionOk="0" h="7279" w="2493">
                  <a:moveTo>
                    <a:pt x="953" y="0"/>
                  </a:moveTo>
                  <a:cubicBezTo>
                    <a:pt x="428" y="0"/>
                    <a:pt x="1" y="427"/>
                    <a:pt x="1" y="955"/>
                  </a:cubicBezTo>
                  <a:lnTo>
                    <a:pt x="1" y="6687"/>
                  </a:lnTo>
                  <a:cubicBezTo>
                    <a:pt x="1" y="7214"/>
                    <a:pt x="428" y="7278"/>
                    <a:pt x="953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675100" y="3984375"/>
              <a:ext cx="62300" cy="181975"/>
            </a:xfrm>
            <a:custGeom>
              <a:rect b="b" l="l" r="r" t="t"/>
              <a:pathLst>
                <a:path extrusionOk="0" h="7279" w="2492">
                  <a:moveTo>
                    <a:pt x="955" y="0"/>
                  </a:moveTo>
                  <a:cubicBezTo>
                    <a:pt x="428" y="0"/>
                    <a:pt x="0" y="427"/>
                    <a:pt x="0" y="955"/>
                  </a:cubicBezTo>
                  <a:lnTo>
                    <a:pt x="0" y="6687"/>
                  </a:lnTo>
                  <a:cubicBezTo>
                    <a:pt x="0" y="7214"/>
                    <a:pt x="428" y="7278"/>
                    <a:pt x="955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497625" y="3643775"/>
              <a:ext cx="62300" cy="255425"/>
            </a:xfrm>
            <a:custGeom>
              <a:rect b="b" l="l" r="r" t="t"/>
              <a:pathLst>
                <a:path extrusionOk="0" h="10217" w="2492">
                  <a:moveTo>
                    <a:pt x="955" y="1"/>
                  </a:moveTo>
                  <a:cubicBezTo>
                    <a:pt x="428" y="1"/>
                    <a:pt x="1" y="430"/>
                    <a:pt x="1" y="956"/>
                  </a:cubicBezTo>
                  <a:lnTo>
                    <a:pt x="1" y="9625"/>
                  </a:lnTo>
                  <a:cubicBezTo>
                    <a:pt x="1" y="10153"/>
                    <a:pt x="428" y="10217"/>
                    <a:pt x="955" y="10217"/>
                  </a:cubicBezTo>
                  <a:lnTo>
                    <a:pt x="1537" y="10217"/>
                  </a:lnTo>
                  <a:cubicBezTo>
                    <a:pt x="2065" y="10217"/>
                    <a:pt x="2492" y="10153"/>
                    <a:pt x="2492" y="9625"/>
                  </a:cubicBezTo>
                  <a:lnTo>
                    <a:pt x="2492" y="956"/>
                  </a:lnTo>
                  <a:cubicBezTo>
                    <a:pt x="2492" y="430"/>
                    <a:pt x="2065" y="1"/>
                    <a:pt x="153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453075" y="3848325"/>
              <a:ext cx="151425" cy="86850"/>
            </a:xfrm>
            <a:custGeom>
              <a:rect b="b" l="l" r="r" t="t"/>
              <a:pathLst>
                <a:path extrusionOk="0" h="3474" w="6057">
                  <a:moveTo>
                    <a:pt x="361" y="0"/>
                  </a:moveTo>
                  <a:cubicBezTo>
                    <a:pt x="162" y="0"/>
                    <a:pt x="0" y="162"/>
                    <a:pt x="0" y="363"/>
                  </a:cubicBezTo>
                  <a:lnTo>
                    <a:pt x="0" y="3113"/>
                  </a:lnTo>
                  <a:cubicBezTo>
                    <a:pt x="0" y="3311"/>
                    <a:pt x="162" y="3473"/>
                    <a:pt x="361" y="3473"/>
                  </a:cubicBezTo>
                  <a:lnTo>
                    <a:pt x="5695" y="3473"/>
                  </a:lnTo>
                  <a:cubicBezTo>
                    <a:pt x="5894" y="3473"/>
                    <a:pt x="6056" y="3311"/>
                    <a:pt x="6056" y="3113"/>
                  </a:cubicBezTo>
                  <a:lnTo>
                    <a:pt x="6056" y="361"/>
                  </a:lnTo>
                  <a:cubicBezTo>
                    <a:pt x="6056" y="162"/>
                    <a:pt x="5894" y="0"/>
                    <a:pt x="5695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301875" y="4014425"/>
              <a:ext cx="453825" cy="24550"/>
            </a:xfrm>
            <a:custGeom>
              <a:rect b="b" l="l" r="r" t="t"/>
              <a:pathLst>
                <a:path extrusionOk="0" h="982" w="18153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29"/>
                  </a:lnTo>
                  <a:cubicBezTo>
                    <a:pt x="0" y="730"/>
                    <a:pt x="160" y="892"/>
                    <a:pt x="361" y="897"/>
                  </a:cubicBezTo>
                  <a:cubicBezTo>
                    <a:pt x="3267" y="953"/>
                    <a:pt x="6173" y="981"/>
                    <a:pt x="9078" y="981"/>
                  </a:cubicBezTo>
                  <a:cubicBezTo>
                    <a:pt x="11983" y="981"/>
                    <a:pt x="14888" y="953"/>
                    <a:pt x="17792" y="897"/>
                  </a:cubicBezTo>
                  <a:cubicBezTo>
                    <a:pt x="17990" y="892"/>
                    <a:pt x="18152" y="730"/>
                    <a:pt x="18152" y="529"/>
                  </a:cubicBezTo>
                  <a:lnTo>
                    <a:pt x="18152" y="362"/>
                  </a:lnTo>
                  <a:cubicBezTo>
                    <a:pt x="18152" y="163"/>
                    <a:pt x="17993" y="1"/>
                    <a:pt x="1779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301750" y="4141175"/>
              <a:ext cx="454050" cy="37350"/>
            </a:xfrm>
            <a:custGeom>
              <a:rect b="b" l="l" r="r" t="t"/>
              <a:pathLst>
                <a:path extrusionOk="0" h="1494" w="18162">
                  <a:moveTo>
                    <a:pt x="316" y="1"/>
                  </a:moveTo>
                  <a:cubicBezTo>
                    <a:pt x="145" y="1"/>
                    <a:pt x="1" y="144"/>
                    <a:pt x="5" y="321"/>
                  </a:cubicBezTo>
                  <a:lnTo>
                    <a:pt x="5" y="491"/>
                  </a:lnTo>
                  <a:cubicBezTo>
                    <a:pt x="10" y="694"/>
                    <a:pt x="162" y="869"/>
                    <a:pt x="364" y="901"/>
                  </a:cubicBezTo>
                  <a:cubicBezTo>
                    <a:pt x="3256" y="1296"/>
                    <a:pt x="6169" y="1493"/>
                    <a:pt x="9081" y="1493"/>
                  </a:cubicBezTo>
                  <a:cubicBezTo>
                    <a:pt x="11994" y="1493"/>
                    <a:pt x="14906" y="1296"/>
                    <a:pt x="17799" y="901"/>
                  </a:cubicBezTo>
                  <a:cubicBezTo>
                    <a:pt x="18000" y="866"/>
                    <a:pt x="18150" y="694"/>
                    <a:pt x="18157" y="491"/>
                  </a:cubicBezTo>
                  <a:lnTo>
                    <a:pt x="18157" y="321"/>
                  </a:lnTo>
                  <a:cubicBezTo>
                    <a:pt x="18162" y="144"/>
                    <a:pt x="18018" y="1"/>
                    <a:pt x="17845" y="1"/>
                  </a:cubicBezTo>
                  <a:cubicBezTo>
                    <a:pt x="17829" y="1"/>
                    <a:pt x="17813" y="2"/>
                    <a:pt x="17797" y="5"/>
                  </a:cubicBezTo>
                  <a:cubicBezTo>
                    <a:pt x="14901" y="343"/>
                    <a:pt x="11991" y="513"/>
                    <a:pt x="9081" y="513"/>
                  </a:cubicBezTo>
                  <a:cubicBezTo>
                    <a:pt x="6171" y="513"/>
                    <a:pt x="3260" y="343"/>
                    <a:pt x="364" y="5"/>
                  </a:cubicBezTo>
                  <a:cubicBezTo>
                    <a:pt x="347" y="2"/>
                    <a:pt x="332" y="1"/>
                    <a:pt x="31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416450" y="4021625"/>
              <a:ext cx="22400" cy="146700"/>
            </a:xfrm>
            <a:custGeom>
              <a:rect b="b" l="l" r="r" t="t"/>
              <a:pathLst>
                <a:path extrusionOk="0" h="5868" w="896">
                  <a:moveTo>
                    <a:pt x="368" y="0"/>
                  </a:moveTo>
                  <a:cubicBezTo>
                    <a:pt x="169" y="0"/>
                    <a:pt x="7" y="172"/>
                    <a:pt x="7" y="388"/>
                  </a:cubicBezTo>
                  <a:cubicBezTo>
                    <a:pt x="5" y="2170"/>
                    <a:pt x="2" y="3662"/>
                    <a:pt x="0" y="5444"/>
                  </a:cubicBezTo>
                  <a:cubicBezTo>
                    <a:pt x="0" y="5658"/>
                    <a:pt x="162" y="5845"/>
                    <a:pt x="361" y="5857"/>
                  </a:cubicBezTo>
                  <a:cubicBezTo>
                    <a:pt x="415" y="5859"/>
                    <a:pt x="471" y="5864"/>
                    <a:pt x="528" y="5867"/>
                  </a:cubicBezTo>
                  <a:cubicBezTo>
                    <a:pt x="535" y="5867"/>
                    <a:pt x="542" y="5867"/>
                    <a:pt x="548" y="5867"/>
                  </a:cubicBezTo>
                  <a:cubicBezTo>
                    <a:pt x="738" y="5867"/>
                    <a:pt x="889" y="5705"/>
                    <a:pt x="889" y="5496"/>
                  </a:cubicBezTo>
                  <a:cubicBezTo>
                    <a:pt x="891" y="3697"/>
                    <a:pt x="893" y="2190"/>
                    <a:pt x="896" y="393"/>
                  </a:cubicBezTo>
                  <a:cubicBezTo>
                    <a:pt x="896" y="174"/>
                    <a:pt x="734" y="0"/>
                    <a:pt x="53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618700" y="4021625"/>
              <a:ext cx="22425" cy="146700"/>
            </a:xfrm>
            <a:custGeom>
              <a:rect b="b" l="l" r="r" t="t"/>
              <a:pathLst>
                <a:path extrusionOk="0" h="5868" w="897">
                  <a:moveTo>
                    <a:pt x="361" y="0"/>
                  </a:moveTo>
                  <a:cubicBezTo>
                    <a:pt x="163" y="0"/>
                    <a:pt x="1" y="174"/>
                    <a:pt x="1" y="393"/>
                  </a:cubicBezTo>
                  <a:cubicBezTo>
                    <a:pt x="3" y="2190"/>
                    <a:pt x="5" y="3697"/>
                    <a:pt x="8" y="5496"/>
                  </a:cubicBezTo>
                  <a:cubicBezTo>
                    <a:pt x="8" y="5705"/>
                    <a:pt x="157" y="5867"/>
                    <a:pt x="348" y="5867"/>
                  </a:cubicBezTo>
                  <a:cubicBezTo>
                    <a:pt x="355" y="5867"/>
                    <a:pt x="362" y="5867"/>
                    <a:pt x="369" y="5867"/>
                  </a:cubicBezTo>
                  <a:lnTo>
                    <a:pt x="536" y="5857"/>
                  </a:lnTo>
                  <a:cubicBezTo>
                    <a:pt x="734" y="5845"/>
                    <a:pt x="897" y="5660"/>
                    <a:pt x="897" y="5444"/>
                  </a:cubicBezTo>
                  <a:cubicBezTo>
                    <a:pt x="894" y="3662"/>
                    <a:pt x="892" y="2170"/>
                    <a:pt x="889" y="388"/>
                  </a:cubicBezTo>
                  <a:cubicBezTo>
                    <a:pt x="889" y="172"/>
                    <a:pt x="727" y="0"/>
                    <a:pt x="528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301875" y="4014425"/>
              <a:ext cx="22300" cy="147825"/>
            </a:xfrm>
            <a:custGeom>
              <a:rect b="b" l="l" r="r" t="t"/>
              <a:pathLst>
                <a:path extrusionOk="0" h="5913" w="892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475"/>
                  </a:lnTo>
                  <a:cubicBezTo>
                    <a:pt x="5" y="5681"/>
                    <a:pt x="157" y="5853"/>
                    <a:pt x="359" y="5885"/>
                  </a:cubicBezTo>
                  <a:lnTo>
                    <a:pt x="525" y="5909"/>
                  </a:lnTo>
                  <a:cubicBezTo>
                    <a:pt x="542" y="5911"/>
                    <a:pt x="557" y="5912"/>
                    <a:pt x="573" y="5912"/>
                  </a:cubicBezTo>
                  <a:cubicBezTo>
                    <a:pt x="749" y="5912"/>
                    <a:pt x="884" y="5775"/>
                    <a:pt x="884" y="5588"/>
                  </a:cubicBezTo>
                  <a:cubicBezTo>
                    <a:pt x="886" y="3752"/>
                    <a:pt x="889" y="2205"/>
                    <a:pt x="889" y="369"/>
                  </a:cubicBezTo>
                  <a:cubicBezTo>
                    <a:pt x="891" y="168"/>
                    <a:pt x="729" y="3"/>
                    <a:pt x="52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733400" y="4014425"/>
              <a:ext cx="22300" cy="147800"/>
            </a:xfrm>
            <a:custGeom>
              <a:rect b="b" l="l" r="r" t="t"/>
              <a:pathLst>
                <a:path extrusionOk="0" h="5912" w="892">
                  <a:moveTo>
                    <a:pt x="364" y="1"/>
                  </a:moveTo>
                  <a:cubicBezTo>
                    <a:pt x="162" y="1"/>
                    <a:pt x="0" y="168"/>
                    <a:pt x="3" y="369"/>
                  </a:cubicBezTo>
                  <a:cubicBezTo>
                    <a:pt x="3" y="2205"/>
                    <a:pt x="5" y="3752"/>
                    <a:pt x="5" y="5588"/>
                  </a:cubicBezTo>
                  <a:cubicBezTo>
                    <a:pt x="5" y="5776"/>
                    <a:pt x="144" y="5912"/>
                    <a:pt x="322" y="5912"/>
                  </a:cubicBezTo>
                  <a:cubicBezTo>
                    <a:pt x="336" y="5912"/>
                    <a:pt x="351" y="5911"/>
                    <a:pt x="366" y="5909"/>
                  </a:cubicBezTo>
                  <a:lnTo>
                    <a:pt x="533" y="5887"/>
                  </a:lnTo>
                  <a:cubicBezTo>
                    <a:pt x="737" y="5855"/>
                    <a:pt x="886" y="5681"/>
                    <a:pt x="891" y="5477"/>
                  </a:cubicBezTo>
                  <a:lnTo>
                    <a:pt x="891" y="362"/>
                  </a:lnTo>
                  <a:cubicBezTo>
                    <a:pt x="891" y="163"/>
                    <a:pt x="732" y="1"/>
                    <a:pt x="533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303025" y="4433700"/>
              <a:ext cx="458200" cy="382575"/>
            </a:xfrm>
            <a:custGeom>
              <a:rect b="b" l="l" r="r" t="t"/>
              <a:pathLst>
                <a:path extrusionOk="0" h="15303" w="18328">
                  <a:moveTo>
                    <a:pt x="8863" y="0"/>
                  </a:moveTo>
                  <a:cubicBezTo>
                    <a:pt x="5532" y="0"/>
                    <a:pt x="2457" y="927"/>
                    <a:pt x="1" y="2158"/>
                  </a:cubicBezTo>
                  <a:cubicBezTo>
                    <a:pt x="428" y="2931"/>
                    <a:pt x="2568" y="7288"/>
                    <a:pt x="180" y="13160"/>
                  </a:cubicBezTo>
                  <a:cubicBezTo>
                    <a:pt x="2608" y="14362"/>
                    <a:pt x="5624" y="15246"/>
                    <a:pt x="8904" y="15300"/>
                  </a:cubicBezTo>
                  <a:cubicBezTo>
                    <a:pt x="9001" y="15302"/>
                    <a:pt x="9099" y="15302"/>
                    <a:pt x="9196" y="15302"/>
                  </a:cubicBezTo>
                  <a:cubicBezTo>
                    <a:pt x="12403" y="15302"/>
                    <a:pt x="15374" y="14445"/>
                    <a:pt x="17782" y="13280"/>
                  </a:cubicBezTo>
                  <a:cubicBezTo>
                    <a:pt x="15671" y="7497"/>
                    <a:pt x="17790" y="3297"/>
                    <a:pt x="18327" y="2371"/>
                  </a:cubicBezTo>
                  <a:cubicBezTo>
                    <a:pt x="15828" y="1056"/>
                    <a:pt x="12642" y="61"/>
                    <a:pt x="9157" y="3"/>
                  </a:cubicBezTo>
                  <a:cubicBezTo>
                    <a:pt x="9059" y="1"/>
                    <a:pt x="8961" y="0"/>
                    <a:pt x="886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779725" y="4528675"/>
              <a:ext cx="117225" cy="195250"/>
            </a:xfrm>
            <a:custGeom>
              <a:rect b="b" l="l" r="r" t="t"/>
              <a:pathLst>
                <a:path extrusionOk="0" h="7810" w="4689">
                  <a:moveTo>
                    <a:pt x="1549" y="1"/>
                  </a:moveTo>
                  <a:cubicBezTo>
                    <a:pt x="1" y="3715"/>
                    <a:pt x="1221" y="7036"/>
                    <a:pt x="1549" y="7809"/>
                  </a:cubicBezTo>
                  <a:cubicBezTo>
                    <a:pt x="3491" y="6422"/>
                    <a:pt x="4657" y="4969"/>
                    <a:pt x="4672" y="4095"/>
                  </a:cubicBezTo>
                  <a:cubicBezTo>
                    <a:pt x="4689" y="3018"/>
                    <a:pt x="3523" y="1452"/>
                    <a:pt x="154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160600" y="4522175"/>
              <a:ext cx="120125" cy="197625"/>
            </a:xfrm>
            <a:custGeom>
              <a:rect b="b" l="l" r="r" t="t"/>
              <a:pathLst>
                <a:path extrusionOk="0" h="7905" w="4805">
                  <a:moveTo>
                    <a:pt x="3359" y="1"/>
                  </a:moveTo>
                  <a:lnTo>
                    <a:pt x="3359" y="1"/>
                  </a:lnTo>
                  <a:cubicBezTo>
                    <a:pt x="1287" y="1432"/>
                    <a:pt x="32" y="2961"/>
                    <a:pt x="18" y="3869"/>
                  </a:cubicBezTo>
                  <a:cubicBezTo>
                    <a:pt x="1" y="4932"/>
                    <a:pt x="1135" y="6469"/>
                    <a:pt x="3059" y="7905"/>
                  </a:cubicBezTo>
                  <a:cubicBezTo>
                    <a:pt x="3413" y="7159"/>
                    <a:pt x="4804" y="3830"/>
                    <a:pt x="335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694800" y="4492975"/>
              <a:ext cx="123675" cy="272725"/>
            </a:xfrm>
            <a:custGeom>
              <a:rect b="b" l="l" r="r" t="t"/>
              <a:pathLst>
                <a:path extrusionOk="0" h="10909" w="4947">
                  <a:moveTo>
                    <a:pt x="2656" y="0"/>
                  </a:moveTo>
                  <a:cubicBezTo>
                    <a:pt x="2119" y="926"/>
                    <a:pt x="0" y="5126"/>
                    <a:pt x="2111" y="10909"/>
                  </a:cubicBezTo>
                  <a:cubicBezTo>
                    <a:pt x="3103" y="10435"/>
                    <a:pt x="4051" y="9875"/>
                    <a:pt x="4946" y="9237"/>
                  </a:cubicBezTo>
                  <a:cubicBezTo>
                    <a:pt x="4618" y="8464"/>
                    <a:pt x="3398" y="5143"/>
                    <a:pt x="4946" y="1429"/>
                  </a:cubicBezTo>
                  <a:cubicBezTo>
                    <a:pt x="4220" y="896"/>
                    <a:pt x="3454" y="418"/>
                    <a:pt x="2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237075" y="4487625"/>
              <a:ext cx="130175" cy="275075"/>
            </a:xfrm>
            <a:custGeom>
              <a:rect b="b" l="l" r="r" t="t"/>
              <a:pathLst>
                <a:path extrusionOk="0" h="11003" w="5207">
                  <a:moveTo>
                    <a:pt x="2639" y="1"/>
                  </a:moveTo>
                  <a:cubicBezTo>
                    <a:pt x="1829" y="406"/>
                    <a:pt x="1046" y="867"/>
                    <a:pt x="300" y="1380"/>
                  </a:cubicBezTo>
                  <a:cubicBezTo>
                    <a:pt x="1745" y="5212"/>
                    <a:pt x="354" y="8541"/>
                    <a:pt x="0" y="9284"/>
                  </a:cubicBezTo>
                  <a:cubicBezTo>
                    <a:pt x="886" y="9942"/>
                    <a:pt x="1829" y="10517"/>
                    <a:pt x="2818" y="11003"/>
                  </a:cubicBezTo>
                  <a:cubicBezTo>
                    <a:pt x="5206" y="5131"/>
                    <a:pt x="3066" y="774"/>
                    <a:pt x="2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15400" y="4484325"/>
              <a:ext cx="242425" cy="41550"/>
            </a:xfrm>
            <a:custGeom>
              <a:rect b="b" l="l" r="r" t="t"/>
              <a:pathLst>
                <a:path extrusionOk="0" h="1662" w="9697">
                  <a:moveTo>
                    <a:pt x="5784" y="1"/>
                  </a:moveTo>
                  <a:cubicBezTo>
                    <a:pt x="4139" y="1"/>
                    <a:pt x="2151" y="204"/>
                    <a:pt x="319" y="935"/>
                  </a:cubicBezTo>
                  <a:cubicBezTo>
                    <a:pt x="0" y="1063"/>
                    <a:pt x="5" y="1517"/>
                    <a:pt x="327" y="1637"/>
                  </a:cubicBezTo>
                  <a:cubicBezTo>
                    <a:pt x="369" y="1653"/>
                    <a:pt x="414" y="1661"/>
                    <a:pt x="459" y="1661"/>
                  </a:cubicBezTo>
                  <a:cubicBezTo>
                    <a:pt x="506" y="1661"/>
                    <a:pt x="553" y="1653"/>
                    <a:pt x="597" y="1635"/>
                  </a:cubicBezTo>
                  <a:cubicBezTo>
                    <a:pt x="2309" y="951"/>
                    <a:pt x="4204" y="761"/>
                    <a:pt x="5780" y="761"/>
                  </a:cubicBezTo>
                  <a:cubicBezTo>
                    <a:pt x="7726" y="761"/>
                    <a:pt x="9184" y="1050"/>
                    <a:pt x="9210" y="1056"/>
                  </a:cubicBezTo>
                  <a:cubicBezTo>
                    <a:pt x="9235" y="1061"/>
                    <a:pt x="9261" y="1063"/>
                    <a:pt x="9286" y="1063"/>
                  </a:cubicBezTo>
                  <a:cubicBezTo>
                    <a:pt x="9461" y="1063"/>
                    <a:pt x="9618" y="940"/>
                    <a:pt x="9654" y="764"/>
                  </a:cubicBezTo>
                  <a:cubicBezTo>
                    <a:pt x="9696" y="560"/>
                    <a:pt x="9566" y="361"/>
                    <a:pt x="9362" y="319"/>
                  </a:cubicBezTo>
                  <a:cubicBezTo>
                    <a:pt x="9251" y="297"/>
                    <a:pt x="7767" y="1"/>
                    <a:pt x="5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432275" y="4475625"/>
              <a:ext cx="31750" cy="66725"/>
            </a:xfrm>
            <a:custGeom>
              <a:rect b="b" l="l" r="r" t="t"/>
              <a:pathLst>
                <a:path extrusionOk="0" h="2669" w="1270">
                  <a:moveTo>
                    <a:pt x="320" y="0"/>
                  </a:moveTo>
                  <a:cubicBezTo>
                    <a:pt x="264" y="0"/>
                    <a:pt x="207" y="17"/>
                    <a:pt x="157" y="51"/>
                  </a:cubicBezTo>
                  <a:cubicBezTo>
                    <a:pt x="32" y="142"/>
                    <a:pt x="0" y="316"/>
                    <a:pt x="91" y="444"/>
                  </a:cubicBezTo>
                  <a:cubicBezTo>
                    <a:pt x="693" y="1296"/>
                    <a:pt x="643" y="2356"/>
                    <a:pt x="643" y="2371"/>
                  </a:cubicBezTo>
                  <a:cubicBezTo>
                    <a:pt x="636" y="2494"/>
                    <a:pt x="710" y="2607"/>
                    <a:pt x="825" y="2651"/>
                  </a:cubicBezTo>
                  <a:cubicBezTo>
                    <a:pt x="852" y="2661"/>
                    <a:pt x="879" y="2665"/>
                    <a:pt x="909" y="2668"/>
                  </a:cubicBezTo>
                  <a:cubicBezTo>
                    <a:pt x="913" y="2668"/>
                    <a:pt x="918" y="2668"/>
                    <a:pt x="922" y="2668"/>
                  </a:cubicBezTo>
                  <a:cubicBezTo>
                    <a:pt x="1071" y="2668"/>
                    <a:pt x="1198" y="2553"/>
                    <a:pt x="1206" y="2403"/>
                  </a:cubicBezTo>
                  <a:cubicBezTo>
                    <a:pt x="1208" y="2351"/>
                    <a:pt x="1269" y="1136"/>
                    <a:pt x="550" y="120"/>
                  </a:cubicBezTo>
                  <a:cubicBezTo>
                    <a:pt x="496" y="42"/>
                    <a:pt x="409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74550" y="4468100"/>
              <a:ext cx="31625" cy="66575"/>
            </a:xfrm>
            <a:custGeom>
              <a:rect b="b" l="l" r="r" t="t"/>
              <a:pathLst>
                <a:path extrusionOk="0" h="2663" w="1265">
                  <a:moveTo>
                    <a:pt x="321" y="1"/>
                  </a:moveTo>
                  <a:cubicBezTo>
                    <a:pt x="264" y="1"/>
                    <a:pt x="207" y="18"/>
                    <a:pt x="158" y="53"/>
                  </a:cubicBezTo>
                  <a:cubicBezTo>
                    <a:pt x="32" y="141"/>
                    <a:pt x="1" y="313"/>
                    <a:pt x="86" y="441"/>
                  </a:cubicBezTo>
                  <a:cubicBezTo>
                    <a:pt x="685" y="1290"/>
                    <a:pt x="639" y="2350"/>
                    <a:pt x="639" y="2365"/>
                  </a:cubicBezTo>
                  <a:cubicBezTo>
                    <a:pt x="631" y="2488"/>
                    <a:pt x="705" y="2603"/>
                    <a:pt x="823" y="2645"/>
                  </a:cubicBezTo>
                  <a:lnTo>
                    <a:pt x="820" y="2645"/>
                  </a:lnTo>
                  <a:cubicBezTo>
                    <a:pt x="853" y="2657"/>
                    <a:pt x="886" y="2663"/>
                    <a:pt x="918" y="2663"/>
                  </a:cubicBezTo>
                  <a:cubicBezTo>
                    <a:pt x="1062" y="2663"/>
                    <a:pt x="1191" y="2551"/>
                    <a:pt x="1201" y="2397"/>
                  </a:cubicBezTo>
                  <a:cubicBezTo>
                    <a:pt x="1203" y="2345"/>
                    <a:pt x="1265" y="1130"/>
                    <a:pt x="545" y="114"/>
                  </a:cubicBezTo>
                  <a:cubicBezTo>
                    <a:pt x="491" y="40"/>
                    <a:pt x="406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518500" y="4463700"/>
              <a:ext cx="31200" cy="67250"/>
            </a:xfrm>
            <a:custGeom>
              <a:rect b="b" l="l" r="r" t="t"/>
              <a:pathLst>
                <a:path extrusionOk="0" h="2690" w="1248">
                  <a:moveTo>
                    <a:pt x="321" y="1"/>
                  </a:moveTo>
                  <a:cubicBezTo>
                    <a:pt x="268" y="1"/>
                    <a:pt x="214" y="16"/>
                    <a:pt x="167" y="47"/>
                  </a:cubicBezTo>
                  <a:cubicBezTo>
                    <a:pt x="34" y="135"/>
                    <a:pt x="0" y="312"/>
                    <a:pt x="91" y="442"/>
                  </a:cubicBezTo>
                  <a:cubicBezTo>
                    <a:pt x="663" y="1309"/>
                    <a:pt x="584" y="2364"/>
                    <a:pt x="584" y="2384"/>
                  </a:cubicBezTo>
                  <a:cubicBezTo>
                    <a:pt x="572" y="2509"/>
                    <a:pt x="646" y="2627"/>
                    <a:pt x="766" y="2671"/>
                  </a:cubicBezTo>
                  <a:cubicBezTo>
                    <a:pt x="788" y="2681"/>
                    <a:pt x="815" y="2686"/>
                    <a:pt x="840" y="2688"/>
                  </a:cubicBezTo>
                  <a:cubicBezTo>
                    <a:pt x="849" y="2689"/>
                    <a:pt x="857" y="2690"/>
                    <a:pt x="866" y="2690"/>
                  </a:cubicBezTo>
                  <a:cubicBezTo>
                    <a:pt x="1010" y="2690"/>
                    <a:pt x="1132" y="2579"/>
                    <a:pt x="1144" y="2433"/>
                  </a:cubicBezTo>
                  <a:cubicBezTo>
                    <a:pt x="1149" y="2381"/>
                    <a:pt x="1247" y="1169"/>
                    <a:pt x="560" y="131"/>
                  </a:cubicBezTo>
                  <a:cubicBezTo>
                    <a:pt x="505" y="46"/>
                    <a:pt x="414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61375" y="4460975"/>
              <a:ext cx="29375" cy="67900"/>
            </a:xfrm>
            <a:custGeom>
              <a:rect b="b" l="l" r="r" t="t"/>
              <a:pathLst>
                <a:path extrusionOk="0" h="2716" w="1175">
                  <a:moveTo>
                    <a:pt x="322" y="0"/>
                  </a:moveTo>
                  <a:cubicBezTo>
                    <a:pt x="276" y="0"/>
                    <a:pt x="228" y="12"/>
                    <a:pt x="185" y="36"/>
                  </a:cubicBezTo>
                  <a:cubicBezTo>
                    <a:pt x="50" y="112"/>
                    <a:pt x="1" y="281"/>
                    <a:pt x="75" y="416"/>
                  </a:cubicBezTo>
                  <a:cubicBezTo>
                    <a:pt x="583" y="1325"/>
                    <a:pt x="426" y="2370"/>
                    <a:pt x="423" y="2390"/>
                  </a:cubicBezTo>
                  <a:cubicBezTo>
                    <a:pt x="401" y="2522"/>
                    <a:pt x="475" y="2650"/>
                    <a:pt x="602" y="2699"/>
                  </a:cubicBezTo>
                  <a:cubicBezTo>
                    <a:pt x="619" y="2704"/>
                    <a:pt x="637" y="2709"/>
                    <a:pt x="654" y="2711"/>
                  </a:cubicBezTo>
                  <a:cubicBezTo>
                    <a:pt x="669" y="2714"/>
                    <a:pt x="684" y="2715"/>
                    <a:pt x="699" y="2715"/>
                  </a:cubicBezTo>
                  <a:cubicBezTo>
                    <a:pt x="836" y="2715"/>
                    <a:pt x="956" y="2618"/>
                    <a:pt x="978" y="2478"/>
                  </a:cubicBezTo>
                  <a:cubicBezTo>
                    <a:pt x="988" y="2429"/>
                    <a:pt x="1174" y="1226"/>
                    <a:pt x="565" y="139"/>
                  </a:cubicBezTo>
                  <a:cubicBezTo>
                    <a:pt x="514" y="50"/>
                    <a:pt x="41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604775" y="4461775"/>
              <a:ext cx="27325" cy="68625"/>
            </a:xfrm>
            <a:custGeom>
              <a:rect b="b" l="l" r="r" t="t"/>
              <a:pathLst>
                <a:path extrusionOk="0" h="2745" w="1093">
                  <a:moveTo>
                    <a:pt x="322" y="1"/>
                  </a:moveTo>
                  <a:cubicBezTo>
                    <a:pt x="283" y="1"/>
                    <a:pt x="244" y="9"/>
                    <a:pt x="207" y="26"/>
                  </a:cubicBezTo>
                  <a:cubicBezTo>
                    <a:pt x="64" y="90"/>
                    <a:pt x="0" y="257"/>
                    <a:pt x="67" y="399"/>
                  </a:cubicBezTo>
                  <a:cubicBezTo>
                    <a:pt x="496" y="1349"/>
                    <a:pt x="248" y="2382"/>
                    <a:pt x="246" y="2392"/>
                  </a:cubicBezTo>
                  <a:cubicBezTo>
                    <a:pt x="209" y="2532"/>
                    <a:pt x="285" y="2674"/>
                    <a:pt x="418" y="2726"/>
                  </a:cubicBezTo>
                  <a:cubicBezTo>
                    <a:pt x="427" y="2728"/>
                    <a:pt x="440" y="2733"/>
                    <a:pt x="450" y="2736"/>
                  </a:cubicBezTo>
                  <a:cubicBezTo>
                    <a:pt x="472" y="2741"/>
                    <a:pt x="495" y="2744"/>
                    <a:pt x="517" y="2744"/>
                  </a:cubicBezTo>
                  <a:cubicBezTo>
                    <a:pt x="643" y="2744"/>
                    <a:pt x="759" y="2659"/>
                    <a:pt x="791" y="2532"/>
                  </a:cubicBezTo>
                  <a:cubicBezTo>
                    <a:pt x="803" y="2481"/>
                    <a:pt x="1093" y="1300"/>
                    <a:pt x="580" y="166"/>
                  </a:cubicBezTo>
                  <a:cubicBezTo>
                    <a:pt x="531" y="62"/>
                    <a:pt x="42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60600" y="4605025"/>
              <a:ext cx="735750" cy="211250"/>
            </a:xfrm>
            <a:custGeom>
              <a:rect b="b" l="l" r="r" t="t"/>
              <a:pathLst>
                <a:path extrusionOk="0" h="8450" w="29430">
                  <a:moveTo>
                    <a:pt x="148" y="1"/>
                  </a:moveTo>
                  <a:cubicBezTo>
                    <a:pt x="72" y="175"/>
                    <a:pt x="28" y="364"/>
                    <a:pt x="18" y="555"/>
                  </a:cubicBezTo>
                  <a:cubicBezTo>
                    <a:pt x="1" y="1618"/>
                    <a:pt x="1135" y="3155"/>
                    <a:pt x="3057" y="4591"/>
                  </a:cubicBezTo>
                  <a:cubicBezTo>
                    <a:pt x="3945" y="5246"/>
                    <a:pt x="4888" y="5821"/>
                    <a:pt x="5877" y="6307"/>
                  </a:cubicBezTo>
                  <a:cubicBezTo>
                    <a:pt x="8305" y="7509"/>
                    <a:pt x="11321" y="8393"/>
                    <a:pt x="14601" y="8447"/>
                  </a:cubicBezTo>
                  <a:cubicBezTo>
                    <a:pt x="14698" y="8449"/>
                    <a:pt x="14796" y="8449"/>
                    <a:pt x="14893" y="8449"/>
                  </a:cubicBezTo>
                  <a:cubicBezTo>
                    <a:pt x="18100" y="8449"/>
                    <a:pt x="21071" y="7592"/>
                    <a:pt x="23479" y="6427"/>
                  </a:cubicBezTo>
                  <a:cubicBezTo>
                    <a:pt x="24471" y="5953"/>
                    <a:pt x="25419" y="5393"/>
                    <a:pt x="26314" y="4755"/>
                  </a:cubicBezTo>
                  <a:cubicBezTo>
                    <a:pt x="28185" y="3420"/>
                    <a:pt x="29334" y="2023"/>
                    <a:pt x="29429" y="1140"/>
                  </a:cubicBezTo>
                  <a:lnTo>
                    <a:pt x="29429" y="1140"/>
                  </a:lnTo>
                  <a:cubicBezTo>
                    <a:pt x="27596" y="2924"/>
                    <a:pt x="24861" y="3356"/>
                    <a:pt x="22372" y="4041"/>
                  </a:cubicBezTo>
                  <a:cubicBezTo>
                    <a:pt x="21064" y="4355"/>
                    <a:pt x="19861" y="4527"/>
                    <a:pt x="18560" y="4704"/>
                  </a:cubicBezTo>
                  <a:cubicBezTo>
                    <a:pt x="17512" y="4828"/>
                    <a:pt x="16496" y="4880"/>
                    <a:pt x="15455" y="4880"/>
                  </a:cubicBezTo>
                  <a:cubicBezTo>
                    <a:pt x="15165" y="4880"/>
                    <a:pt x="14872" y="4876"/>
                    <a:pt x="14576" y="4868"/>
                  </a:cubicBezTo>
                  <a:cubicBezTo>
                    <a:pt x="13830" y="4849"/>
                    <a:pt x="13155" y="4763"/>
                    <a:pt x="12384" y="4684"/>
                  </a:cubicBezTo>
                  <a:cubicBezTo>
                    <a:pt x="7824" y="4154"/>
                    <a:pt x="3825" y="2377"/>
                    <a:pt x="148" y="1"/>
                  </a:cubicBezTo>
                  <a:close/>
                </a:path>
              </a:pathLst>
            </a:custGeom>
            <a:solidFill>
              <a:srgbClr val="000000">
                <a:alpha val="26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715850" y="4447150"/>
              <a:ext cx="282600" cy="297350"/>
            </a:xfrm>
            <a:custGeom>
              <a:rect b="b" l="l" r="r" t="t"/>
              <a:pathLst>
                <a:path extrusionOk="0" h="11894" w="11304">
                  <a:moveTo>
                    <a:pt x="2843" y="1"/>
                  </a:moveTo>
                  <a:cubicBezTo>
                    <a:pt x="2222" y="1"/>
                    <a:pt x="1540" y="340"/>
                    <a:pt x="1493" y="947"/>
                  </a:cubicBezTo>
                  <a:cubicBezTo>
                    <a:pt x="1461" y="1315"/>
                    <a:pt x="1679" y="1657"/>
                    <a:pt x="1915" y="1939"/>
                  </a:cubicBezTo>
                  <a:cubicBezTo>
                    <a:pt x="2416" y="2538"/>
                    <a:pt x="3047" y="3016"/>
                    <a:pt x="3756" y="3343"/>
                  </a:cubicBezTo>
                  <a:cubicBezTo>
                    <a:pt x="3243" y="3135"/>
                    <a:pt x="2698" y="3028"/>
                    <a:pt x="2147" y="3028"/>
                  </a:cubicBezTo>
                  <a:cubicBezTo>
                    <a:pt x="2028" y="3028"/>
                    <a:pt x="1909" y="3033"/>
                    <a:pt x="1790" y="3043"/>
                  </a:cubicBezTo>
                  <a:cubicBezTo>
                    <a:pt x="1493" y="3068"/>
                    <a:pt x="1186" y="3129"/>
                    <a:pt x="948" y="3306"/>
                  </a:cubicBezTo>
                  <a:cubicBezTo>
                    <a:pt x="707" y="3483"/>
                    <a:pt x="553" y="3802"/>
                    <a:pt x="641" y="4087"/>
                  </a:cubicBezTo>
                  <a:cubicBezTo>
                    <a:pt x="712" y="4317"/>
                    <a:pt x="923" y="4475"/>
                    <a:pt x="1127" y="4607"/>
                  </a:cubicBezTo>
                  <a:cubicBezTo>
                    <a:pt x="1871" y="5091"/>
                    <a:pt x="2688" y="5447"/>
                    <a:pt x="3550" y="5660"/>
                  </a:cubicBezTo>
                  <a:cubicBezTo>
                    <a:pt x="3274" y="5632"/>
                    <a:pt x="2997" y="5619"/>
                    <a:pt x="2721" y="5619"/>
                  </a:cubicBezTo>
                  <a:cubicBezTo>
                    <a:pt x="2236" y="5619"/>
                    <a:pt x="1752" y="5661"/>
                    <a:pt x="1274" y="5744"/>
                  </a:cubicBezTo>
                  <a:cubicBezTo>
                    <a:pt x="931" y="5805"/>
                    <a:pt x="538" y="5933"/>
                    <a:pt x="422" y="6262"/>
                  </a:cubicBezTo>
                  <a:cubicBezTo>
                    <a:pt x="327" y="6532"/>
                    <a:pt x="472" y="6838"/>
                    <a:pt x="692" y="7018"/>
                  </a:cubicBezTo>
                  <a:cubicBezTo>
                    <a:pt x="916" y="7199"/>
                    <a:pt x="1198" y="7283"/>
                    <a:pt x="1473" y="7359"/>
                  </a:cubicBezTo>
                  <a:lnTo>
                    <a:pt x="2956" y="7781"/>
                  </a:lnTo>
                  <a:cubicBezTo>
                    <a:pt x="2462" y="8066"/>
                    <a:pt x="1861" y="8053"/>
                    <a:pt x="1301" y="8157"/>
                  </a:cubicBezTo>
                  <a:cubicBezTo>
                    <a:pt x="739" y="8260"/>
                    <a:pt x="130" y="8569"/>
                    <a:pt x="20" y="9126"/>
                  </a:cubicBezTo>
                  <a:cubicBezTo>
                    <a:pt x="0" y="9232"/>
                    <a:pt x="0" y="9345"/>
                    <a:pt x="49" y="9440"/>
                  </a:cubicBezTo>
                  <a:cubicBezTo>
                    <a:pt x="94" y="9529"/>
                    <a:pt x="177" y="9590"/>
                    <a:pt x="258" y="9649"/>
                  </a:cubicBezTo>
                  <a:cubicBezTo>
                    <a:pt x="690" y="9951"/>
                    <a:pt x="1171" y="10182"/>
                    <a:pt x="1679" y="10331"/>
                  </a:cubicBezTo>
                  <a:cubicBezTo>
                    <a:pt x="2403" y="10542"/>
                    <a:pt x="3174" y="10584"/>
                    <a:pt x="3891" y="10825"/>
                  </a:cubicBezTo>
                  <a:cubicBezTo>
                    <a:pt x="4588" y="11060"/>
                    <a:pt x="5214" y="11478"/>
                    <a:pt x="5916" y="11696"/>
                  </a:cubicBezTo>
                  <a:cubicBezTo>
                    <a:pt x="6389" y="11842"/>
                    <a:pt x="6878" y="11893"/>
                    <a:pt x="7373" y="11893"/>
                  </a:cubicBezTo>
                  <a:cubicBezTo>
                    <a:pt x="7943" y="11893"/>
                    <a:pt x="8519" y="11826"/>
                    <a:pt x="9085" y="11758"/>
                  </a:cubicBezTo>
                  <a:cubicBezTo>
                    <a:pt x="9311" y="11728"/>
                    <a:pt x="9544" y="11699"/>
                    <a:pt x="9745" y="11591"/>
                  </a:cubicBezTo>
                  <a:cubicBezTo>
                    <a:pt x="10251" y="11318"/>
                    <a:pt x="10386" y="10653"/>
                    <a:pt x="10366" y="10079"/>
                  </a:cubicBezTo>
                  <a:cubicBezTo>
                    <a:pt x="10342" y="9391"/>
                    <a:pt x="10612" y="6296"/>
                    <a:pt x="10612" y="6296"/>
                  </a:cubicBezTo>
                  <a:cubicBezTo>
                    <a:pt x="10612" y="6296"/>
                    <a:pt x="11304" y="3441"/>
                    <a:pt x="8702" y="2749"/>
                  </a:cubicBezTo>
                  <a:cubicBezTo>
                    <a:pt x="7732" y="2489"/>
                    <a:pt x="6746" y="1998"/>
                    <a:pt x="5872" y="1441"/>
                  </a:cubicBezTo>
                  <a:cubicBezTo>
                    <a:pt x="4956" y="856"/>
                    <a:pt x="4070" y="103"/>
                    <a:pt x="2990" y="7"/>
                  </a:cubicBezTo>
                  <a:cubicBezTo>
                    <a:pt x="2942" y="3"/>
                    <a:pt x="2893" y="1"/>
                    <a:pt x="284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967150" y="4555775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509" y="1"/>
                  </a:moveTo>
                  <a:cubicBezTo>
                    <a:pt x="473" y="1"/>
                    <a:pt x="438" y="9"/>
                    <a:pt x="403" y="26"/>
                  </a:cubicBezTo>
                  <a:cubicBezTo>
                    <a:pt x="0" y="228"/>
                    <a:pt x="508" y="1367"/>
                    <a:pt x="633" y="1656"/>
                  </a:cubicBezTo>
                  <a:cubicBezTo>
                    <a:pt x="695" y="1799"/>
                    <a:pt x="766" y="1944"/>
                    <a:pt x="788" y="2096"/>
                  </a:cubicBezTo>
                  <a:cubicBezTo>
                    <a:pt x="810" y="2238"/>
                    <a:pt x="788" y="2383"/>
                    <a:pt x="771" y="2525"/>
                  </a:cubicBezTo>
                  <a:cubicBezTo>
                    <a:pt x="663" y="3377"/>
                    <a:pt x="609" y="4251"/>
                    <a:pt x="803" y="5086"/>
                  </a:cubicBezTo>
                  <a:cubicBezTo>
                    <a:pt x="999" y="5923"/>
                    <a:pt x="1468" y="6725"/>
                    <a:pt x="2204" y="7165"/>
                  </a:cubicBezTo>
                  <a:cubicBezTo>
                    <a:pt x="2825" y="7533"/>
                    <a:pt x="3552" y="7623"/>
                    <a:pt x="4275" y="7623"/>
                  </a:cubicBezTo>
                  <a:cubicBezTo>
                    <a:pt x="4664" y="7623"/>
                    <a:pt x="5052" y="7597"/>
                    <a:pt x="5422" y="7575"/>
                  </a:cubicBezTo>
                  <a:cubicBezTo>
                    <a:pt x="6458" y="7513"/>
                    <a:pt x="7496" y="7481"/>
                    <a:pt x="8533" y="7481"/>
                  </a:cubicBezTo>
                  <a:cubicBezTo>
                    <a:pt x="8782" y="7481"/>
                    <a:pt x="9030" y="7482"/>
                    <a:pt x="9279" y="7486"/>
                  </a:cubicBezTo>
                  <a:lnTo>
                    <a:pt x="9011" y="5390"/>
                  </a:lnTo>
                  <a:cubicBezTo>
                    <a:pt x="8952" y="4931"/>
                    <a:pt x="8893" y="4472"/>
                    <a:pt x="8788" y="4023"/>
                  </a:cubicBezTo>
                  <a:cubicBezTo>
                    <a:pt x="8596" y="3222"/>
                    <a:pt x="8253" y="2415"/>
                    <a:pt x="7590" y="1904"/>
                  </a:cubicBezTo>
                  <a:cubicBezTo>
                    <a:pt x="6942" y="1408"/>
                    <a:pt x="6139" y="1134"/>
                    <a:pt x="5344" y="984"/>
                  </a:cubicBezTo>
                  <a:cubicBezTo>
                    <a:pt x="4210" y="770"/>
                    <a:pt x="3041" y="778"/>
                    <a:pt x="1910" y="554"/>
                  </a:cubicBezTo>
                  <a:cubicBezTo>
                    <a:pt x="1615" y="498"/>
                    <a:pt x="1316" y="417"/>
                    <a:pt x="1043" y="284"/>
                  </a:cubicBezTo>
                  <a:cubicBezTo>
                    <a:pt x="891" y="208"/>
                    <a:pt x="696" y="1"/>
                    <a:pt x="509" y="1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903725" y="4529300"/>
              <a:ext cx="160775" cy="215450"/>
            </a:xfrm>
            <a:custGeom>
              <a:rect b="b" l="l" r="r" t="t"/>
              <a:pathLst>
                <a:path extrusionOk="0" h="8618" w="6431">
                  <a:moveTo>
                    <a:pt x="1245" y="0"/>
                  </a:moveTo>
                  <a:cubicBezTo>
                    <a:pt x="481" y="0"/>
                    <a:pt x="0" y="1491"/>
                    <a:pt x="151" y="2070"/>
                  </a:cubicBezTo>
                  <a:cubicBezTo>
                    <a:pt x="262" y="2487"/>
                    <a:pt x="561" y="2828"/>
                    <a:pt x="735" y="3221"/>
                  </a:cubicBezTo>
                  <a:cubicBezTo>
                    <a:pt x="1079" y="3999"/>
                    <a:pt x="910" y="4895"/>
                    <a:pt x="910" y="5747"/>
                  </a:cubicBezTo>
                  <a:cubicBezTo>
                    <a:pt x="910" y="6437"/>
                    <a:pt x="1027" y="7124"/>
                    <a:pt x="1258" y="7774"/>
                  </a:cubicBezTo>
                  <a:cubicBezTo>
                    <a:pt x="1320" y="7941"/>
                    <a:pt x="1391" y="8116"/>
                    <a:pt x="1526" y="8231"/>
                  </a:cubicBezTo>
                  <a:cubicBezTo>
                    <a:pt x="1763" y="8434"/>
                    <a:pt x="1900" y="8618"/>
                    <a:pt x="2166" y="8618"/>
                  </a:cubicBezTo>
                  <a:cubicBezTo>
                    <a:pt x="2203" y="8618"/>
                    <a:pt x="2242" y="8614"/>
                    <a:pt x="2284" y="8607"/>
                  </a:cubicBezTo>
                  <a:cubicBezTo>
                    <a:pt x="2691" y="8536"/>
                    <a:pt x="3262" y="8513"/>
                    <a:pt x="3843" y="8513"/>
                  </a:cubicBezTo>
                  <a:cubicBezTo>
                    <a:pt x="5004" y="8513"/>
                    <a:pt x="6204" y="8607"/>
                    <a:pt x="6204" y="8607"/>
                  </a:cubicBezTo>
                  <a:lnTo>
                    <a:pt x="6430" y="1805"/>
                  </a:lnTo>
                  <a:lnTo>
                    <a:pt x="6430" y="1805"/>
                  </a:lnTo>
                  <a:cubicBezTo>
                    <a:pt x="6335" y="1808"/>
                    <a:pt x="6235" y="1809"/>
                    <a:pt x="6132" y="1809"/>
                  </a:cubicBezTo>
                  <a:cubicBezTo>
                    <a:pt x="5085" y="1809"/>
                    <a:pt x="3701" y="1645"/>
                    <a:pt x="2979" y="995"/>
                  </a:cubicBezTo>
                  <a:cubicBezTo>
                    <a:pt x="2517" y="577"/>
                    <a:pt x="1889" y="23"/>
                    <a:pt x="1266" y="0"/>
                  </a:cubicBezTo>
                  <a:cubicBezTo>
                    <a:pt x="1259" y="0"/>
                    <a:pt x="1252" y="0"/>
                    <a:pt x="124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122573" y="4423759"/>
              <a:ext cx="282675" cy="297375"/>
            </a:xfrm>
            <a:custGeom>
              <a:rect b="b" l="l" r="r" t="t"/>
              <a:pathLst>
                <a:path extrusionOk="0" h="11895" w="11307">
                  <a:moveTo>
                    <a:pt x="8461" y="0"/>
                  </a:moveTo>
                  <a:cubicBezTo>
                    <a:pt x="8412" y="0"/>
                    <a:pt x="8363" y="2"/>
                    <a:pt x="8315" y="7"/>
                  </a:cubicBezTo>
                  <a:cubicBezTo>
                    <a:pt x="7235" y="102"/>
                    <a:pt x="6349" y="856"/>
                    <a:pt x="5435" y="1440"/>
                  </a:cubicBezTo>
                  <a:cubicBezTo>
                    <a:pt x="4559" y="1997"/>
                    <a:pt x="3575" y="2491"/>
                    <a:pt x="2603" y="2748"/>
                  </a:cubicBezTo>
                  <a:cubicBezTo>
                    <a:pt x="1" y="3441"/>
                    <a:pt x="695" y="6298"/>
                    <a:pt x="695" y="6298"/>
                  </a:cubicBezTo>
                  <a:cubicBezTo>
                    <a:pt x="695" y="6298"/>
                    <a:pt x="963" y="9393"/>
                    <a:pt x="941" y="10080"/>
                  </a:cubicBezTo>
                  <a:cubicBezTo>
                    <a:pt x="921" y="10655"/>
                    <a:pt x="1054" y="11318"/>
                    <a:pt x="1559" y="11590"/>
                  </a:cubicBezTo>
                  <a:cubicBezTo>
                    <a:pt x="1761" y="11701"/>
                    <a:pt x="1994" y="11730"/>
                    <a:pt x="2222" y="11757"/>
                  </a:cubicBezTo>
                  <a:cubicBezTo>
                    <a:pt x="2786" y="11827"/>
                    <a:pt x="3362" y="11895"/>
                    <a:pt x="3931" y="11895"/>
                  </a:cubicBezTo>
                  <a:cubicBezTo>
                    <a:pt x="4426" y="11895"/>
                    <a:pt x="4917" y="11843"/>
                    <a:pt x="5391" y="11696"/>
                  </a:cubicBezTo>
                  <a:cubicBezTo>
                    <a:pt x="6093" y="11477"/>
                    <a:pt x="6719" y="11060"/>
                    <a:pt x="7416" y="10824"/>
                  </a:cubicBezTo>
                  <a:cubicBezTo>
                    <a:pt x="8133" y="10584"/>
                    <a:pt x="8901" y="10544"/>
                    <a:pt x="9628" y="10331"/>
                  </a:cubicBezTo>
                  <a:cubicBezTo>
                    <a:pt x="10134" y="10184"/>
                    <a:pt x="10615" y="9953"/>
                    <a:pt x="11049" y="9648"/>
                  </a:cubicBezTo>
                  <a:cubicBezTo>
                    <a:pt x="11130" y="9592"/>
                    <a:pt x="11211" y="9528"/>
                    <a:pt x="11258" y="9440"/>
                  </a:cubicBezTo>
                  <a:cubicBezTo>
                    <a:pt x="11307" y="9347"/>
                    <a:pt x="11307" y="9231"/>
                    <a:pt x="11285" y="9128"/>
                  </a:cubicBezTo>
                  <a:cubicBezTo>
                    <a:pt x="11174" y="8568"/>
                    <a:pt x="10566" y="8262"/>
                    <a:pt x="10006" y="8158"/>
                  </a:cubicBezTo>
                  <a:cubicBezTo>
                    <a:pt x="9444" y="8055"/>
                    <a:pt x="8842" y="8065"/>
                    <a:pt x="8349" y="7780"/>
                  </a:cubicBezTo>
                  <a:lnTo>
                    <a:pt x="9832" y="7361"/>
                  </a:lnTo>
                  <a:cubicBezTo>
                    <a:pt x="10107" y="7282"/>
                    <a:pt x="10391" y="7199"/>
                    <a:pt x="10612" y="7019"/>
                  </a:cubicBezTo>
                  <a:cubicBezTo>
                    <a:pt x="10833" y="6838"/>
                    <a:pt x="10978" y="6531"/>
                    <a:pt x="10885" y="6261"/>
                  </a:cubicBezTo>
                  <a:cubicBezTo>
                    <a:pt x="10767" y="5932"/>
                    <a:pt x="10374" y="5807"/>
                    <a:pt x="10031" y="5746"/>
                  </a:cubicBezTo>
                  <a:cubicBezTo>
                    <a:pt x="9551" y="5661"/>
                    <a:pt x="9066" y="5618"/>
                    <a:pt x="8581" y="5618"/>
                  </a:cubicBezTo>
                  <a:cubicBezTo>
                    <a:pt x="8305" y="5618"/>
                    <a:pt x="8030" y="5632"/>
                    <a:pt x="7755" y="5660"/>
                  </a:cubicBezTo>
                  <a:cubicBezTo>
                    <a:pt x="8617" y="5446"/>
                    <a:pt x="9436" y="5090"/>
                    <a:pt x="10180" y="4607"/>
                  </a:cubicBezTo>
                  <a:cubicBezTo>
                    <a:pt x="10384" y="4474"/>
                    <a:pt x="10593" y="4317"/>
                    <a:pt x="10666" y="4086"/>
                  </a:cubicBezTo>
                  <a:cubicBezTo>
                    <a:pt x="10752" y="3801"/>
                    <a:pt x="10598" y="3482"/>
                    <a:pt x="10359" y="3306"/>
                  </a:cubicBezTo>
                  <a:cubicBezTo>
                    <a:pt x="10119" y="3129"/>
                    <a:pt x="9814" y="3067"/>
                    <a:pt x="9517" y="3043"/>
                  </a:cubicBezTo>
                  <a:cubicBezTo>
                    <a:pt x="9400" y="3033"/>
                    <a:pt x="9283" y="3029"/>
                    <a:pt x="9166" y="3029"/>
                  </a:cubicBezTo>
                  <a:cubicBezTo>
                    <a:pt x="8613" y="3029"/>
                    <a:pt x="8063" y="3134"/>
                    <a:pt x="7549" y="3342"/>
                  </a:cubicBezTo>
                  <a:cubicBezTo>
                    <a:pt x="8261" y="3018"/>
                    <a:pt x="8889" y="2540"/>
                    <a:pt x="9390" y="1941"/>
                  </a:cubicBezTo>
                  <a:cubicBezTo>
                    <a:pt x="9628" y="1656"/>
                    <a:pt x="9844" y="1317"/>
                    <a:pt x="9814" y="949"/>
                  </a:cubicBezTo>
                  <a:cubicBezTo>
                    <a:pt x="9764" y="342"/>
                    <a:pt x="9082" y="0"/>
                    <a:pt x="84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90600" y="4554500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8770" y="0"/>
                  </a:moveTo>
                  <a:cubicBezTo>
                    <a:pt x="8584" y="0"/>
                    <a:pt x="8390" y="208"/>
                    <a:pt x="8235" y="284"/>
                  </a:cubicBezTo>
                  <a:cubicBezTo>
                    <a:pt x="7963" y="416"/>
                    <a:pt x="7666" y="497"/>
                    <a:pt x="7369" y="556"/>
                  </a:cubicBezTo>
                  <a:cubicBezTo>
                    <a:pt x="6237" y="779"/>
                    <a:pt x="5069" y="770"/>
                    <a:pt x="3935" y="983"/>
                  </a:cubicBezTo>
                  <a:cubicBezTo>
                    <a:pt x="3140" y="1133"/>
                    <a:pt x="2337" y="1408"/>
                    <a:pt x="1689" y="1904"/>
                  </a:cubicBezTo>
                  <a:cubicBezTo>
                    <a:pt x="1026" y="2412"/>
                    <a:pt x="682" y="3222"/>
                    <a:pt x="493" y="4022"/>
                  </a:cubicBezTo>
                  <a:cubicBezTo>
                    <a:pt x="385" y="4471"/>
                    <a:pt x="327" y="4930"/>
                    <a:pt x="270" y="5389"/>
                  </a:cubicBezTo>
                  <a:lnTo>
                    <a:pt x="0" y="7486"/>
                  </a:lnTo>
                  <a:cubicBezTo>
                    <a:pt x="257" y="7482"/>
                    <a:pt x="515" y="7480"/>
                    <a:pt x="772" y="7480"/>
                  </a:cubicBezTo>
                  <a:cubicBezTo>
                    <a:pt x="1801" y="7480"/>
                    <a:pt x="2829" y="7511"/>
                    <a:pt x="3856" y="7574"/>
                  </a:cubicBezTo>
                  <a:cubicBezTo>
                    <a:pt x="4227" y="7596"/>
                    <a:pt x="4616" y="7622"/>
                    <a:pt x="5005" y="7622"/>
                  </a:cubicBezTo>
                  <a:cubicBezTo>
                    <a:pt x="5728" y="7622"/>
                    <a:pt x="6454" y="7533"/>
                    <a:pt x="7074" y="7164"/>
                  </a:cubicBezTo>
                  <a:cubicBezTo>
                    <a:pt x="7811" y="6725"/>
                    <a:pt x="8282" y="5922"/>
                    <a:pt x="8476" y="5085"/>
                  </a:cubicBezTo>
                  <a:cubicBezTo>
                    <a:pt x="8670" y="4250"/>
                    <a:pt x="8618" y="3377"/>
                    <a:pt x="8508" y="2525"/>
                  </a:cubicBezTo>
                  <a:cubicBezTo>
                    <a:pt x="8491" y="2382"/>
                    <a:pt x="8471" y="2238"/>
                    <a:pt x="8491" y="2095"/>
                  </a:cubicBezTo>
                  <a:cubicBezTo>
                    <a:pt x="8513" y="1941"/>
                    <a:pt x="8584" y="1798"/>
                    <a:pt x="8645" y="1653"/>
                  </a:cubicBezTo>
                  <a:cubicBezTo>
                    <a:pt x="8771" y="1366"/>
                    <a:pt x="9279" y="227"/>
                    <a:pt x="8876" y="26"/>
                  </a:cubicBezTo>
                  <a:cubicBezTo>
                    <a:pt x="8841" y="8"/>
                    <a:pt x="8806" y="0"/>
                    <a:pt x="8770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025300" y="4528000"/>
              <a:ext cx="160750" cy="215475"/>
            </a:xfrm>
            <a:custGeom>
              <a:rect b="b" l="l" r="r" t="t"/>
              <a:pathLst>
                <a:path extrusionOk="0" h="8619" w="6430">
                  <a:moveTo>
                    <a:pt x="5183" y="1"/>
                  </a:moveTo>
                  <a:cubicBezTo>
                    <a:pt x="5176" y="1"/>
                    <a:pt x="5169" y="1"/>
                    <a:pt x="5162" y="1"/>
                  </a:cubicBezTo>
                  <a:cubicBezTo>
                    <a:pt x="4541" y="25"/>
                    <a:pt x="3910" y="578"/>
                    <a:pt x="3451" y="995"/>
                  </a:cubicBezTo>
                  <a:cubicBezTo>
                    <a:pt x="2730" y="1647"/>
                    <a:pt x="1349" y="1810"/>
                    <a:pt x="301" y="1810"/>
                  </a:cubicBezTo>
                  <a:cubicBezTo>
                    <a:pt x="197" y="1810"/>
                    <a:pt x="96" y="1808"/>
                    <a:pt x="0" y="1805"/>
                  </a:cubicBezTo>
                  <a:lnTo>
                    <a:pt x="0" y="1805"/>
                  </a:lnTo>
                  <a:lnTo>
                    <a:pt x="226" y="8607"/>
                  </a:lnTo>
                  <a:cubicBezTo>
                    <a:pt x="226" y="8607"/>
                    <a:pt x="1426" y="8513"/>
                    <a:pt x="2587" y="8513"/>
                  </a:cubicBezTo>
                  <a:cubicBezTo>
                    <a:pt x="3167" y="8513"/>
                    <a:pt x="3738" y="8537"/>
                    <a:pt x="4143" y="8607"/>
                  </a:cubicBezTo>
                  <a:cubicBezTo>
                    <a:pt x="4186" y="8615"/>
                    <a:pt x="4226" y="8618"/>
                    <a:pt x="4263" y="8618"/>
                  </a:cubicBezTo>
                  <a:cubicBezTo>
                    <a:pt x="4529" y="8618"/>
                    <a:pt x="4667" y="8436"/>
                    <a:pt x="4902" y="8234"/>
                  </a:cubicBezTo>
                  <a:cubicBezTo>
                    <a:pt x="5037" y="8116"/>
                    <a:pt x="5111" y="7944"/>
                    <a:pt x="5170" y="7775"/>
                  </a:cubicBezTo>
                  <a:cubicBezTo>
                    <a:pt x="5400" y="7124"/>
                    <a:pt x="5518" y="6440"/>
                    <a:pt x="5521" y="5747"/>
                  </a:cubicBezTo>
                  <a:cubicBezTo>
                    <a:pt x="5521" y="4896"/>
                    <a:pt x="5349" y="4002"/>
                    <a:pt x="5695" y="3221"/>
                  </a:cubicBezTo>
                  <a:cubicBezTo>
                    <a:pt x="5869" y="2829"/>
                    <a:pt x="6169" y="2490"/>
                    <a:pt x="6277" y="2073"/>
                  </a:cubicBezTo>
                  <a:cubicBezTo>
                    <a:pt x="6430" y="1491"/>
                    <a:pt x="5949" y="1"/>
                    <a:pt x="518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84375" y="3968200"/>
              <a:ext cx="162525" cy="216300"/>
            </a:xfrm>
            <a:custGeom>
              <a:rect b="b" l="l" r="r" t="t"/>
              <a:pathLst>
                <a:path extrusionOk="0" h="8652" w="6501">
                  <a:moveTo>
                    <a:pt x="5647" y="0"/>
                  </a:moveTo>
                  <a:cubicBezTo>
                    <a:pt x="4913" y="0"/>
                    <a:pt x="3912" y="416"/>
                    <a:pt x="3280" y="583"/>
                  </a:cubicBezTo>
                  <a:cubicBezTo>
                    <a:pt x="2637" y="753"/>
                    <a:pt x="1297" y="917"/>
                    <a:pt x="850" y="1482"/>
                  </a:cubicBezTo>
                  <a:cubicBezTo>
                    <a:pt x="87" y="2454"/>
                    <a:pt x="1" y="4140"/>
                    <a:pt x="236" y="5306"/>
                  </a:cubicBezTo>
                  <a:cubicBezTo>
                    <a:pt x="288" y="5559"/>
                    <a:pt x="369" y="5807"/>
                    <a:pt x="475" y="6045"/>
                  </a:cubicBezTo>
                  <a:cubicBezTo>
                    <a:pt x="956" y="7113"/>
                    <a:pt x="1945" y="7984"/>
                    <a:pt x="3000" y="8416"/>
                  </a:cubicBezTo>
                  <a:cubicBezTo>
                    <a:pt x="3386" y="8574"/>
                    <a:pt x="3767" y="8651"/>
                    <a:pt x="4125" y="8651"/>
                  </a:cubicBezTo>
                  <a:cubicBezTo>
                    <a:pt x="5204" y="8651"/>
                    <a:pt x="6084" y="7952"/>
                    <a:pt x="6314" y="6671"/>
                  </a:cubicBezTo>
                  <a:cubicBezTo>
                    <a:pt x="6501" y="5620"/>
                    <a:pt x="6167" y="4562"/>
                    <a:pt x="6039" y="3517"/>
                  </a:cubicBezTo>
                  <a:cubicBezTo>
                    <a:pt x="5897" y="2341"/>
                    <a:pt x="5995" y="1194"/>
                    <a:pt x="5948" y="28"/>
                  </a:cubicBezTo>
                  <a:cubicBezTo>
                    <a:pt x="5855" y="9"/>
                    <a:pt x="5754" y="0"/>
                    <a:pt x="5647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799250" y="3965350"/>
              <a:ext cx="140675" cy="186125"/>
            </a:xfrm>
            <a:custGeom>
              <a:rect b="b" l="l" r="r" t="t"/>
              <a:pathLst>
                <a:path extrusionOk="0" h="7445" w="5627">
                  <a:moveTo>
                    <a:pt x="1556" y="0"/>
                  </a:moveTo>
                  <a:cubicBezTo>
                    <a:pt x="643" y="0"/>
                    <a:pt x="710" y="1081"/>
                    <a:pt x="744" y="1812"/>
                  </a:cubicBezTo>
                  <a:cubicBezTo>
                    <a:pt x="795" y="2848"/>
                    <a:pt x="388" y="3736"/>
                    <a:pt x="160" y="4693"/>
                  </a:cubicBezTo>
                  <a:cubicBezTo>
                    <a:pt x="96" y="4959"/>
                    <a:pt x="49" y="5229"/>
                    <a:pt x="27" y="5501"/>
                  </a:cubicBezTo>
                  <a:cubicBezTo>
                    <a:pt x="0" y="5835"/>
                    <a:pt x="30" y="6181"/>
                    <a:pt x="174" y="6480"/>
                  </a:cubicBezTo>
                  <a:cubicBezTo>
                    <a:pt x="400" y="6944"/>
                    <a:pt x="881" y="7246"/>
                    <a:pt x="1385" y="7362"/>
                  </a:cubicBezTo>
                  <a:cubicBezTo>
                    <a:pt x="1628" y="7417"/>
                    <a:pt x="1877" y="7444"/>
                    <a:pt x="2127" y="7444"/>
                  </a:cubicBezTo>
                  <a:cubicBezTo>
                    <a:pt x="3434" y="7444"/>
                    <a:pt x="4756" y="6710"/>
                    <a:pt x="5287" y="5496"/>
                  </a:cubicBezTo>
                  <a:cubicBezTo>
                    <a:pt x="5570" y="4855"/>
                    <a:pt x="5626" y="4139"/>
                    <a:pt x="5612" y="3437"/>
                  </a:cubicBezTo>
                  <a:cubicBezTo>
                    <a:pt x="5585" y="2180"/>
                    <a:pt x="5084" y="1522"/>
                    <a:pt x="3962" y="1014"/>
                  </a:cubicBezTo>
                  <a:cubicBezTo>
                    <a:pt x="3243" y="687"/>
                    <a:pt x="2565" y="138"/>
                    <a:pt x="1768" y="17"/>
                  </a:cubicBezTo>
                  <a:cubicBezTo>
                    <a:pt x="1692" y="6"/>
                    <a:pt x="1621" y="0"/>
                    <a:pt x="155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" name="Google Shape;180;p27"/>
          <p:cNvCxnSpPr>
            <a:stCxn id="137" idx="3"/>
          </p:cNvCxnSpPr>
          <p:nvPr/>
        </p:nvCxnSpPr>
        <p:spPr>
          <a:xfrm>
            <a:off x="1871975" y="1286550"/>
            <a:ext cx="605700" cy="1814700"/>
          </a:xfrm>
          <a:prstGeom prst="curvedConnector4">
            <a:avLst>
              <a:gd fmla="val -39314" name="adj1"/>
              <a:gd fmla="val 67424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181" name="Google Shape;181;p27"/>
          <p:cNvCxnSpPr>
            <a:endCxn id="137" idx="1"/>
          </p:cNvCxnSpPr>
          <p:nvPr/>
        </p:nvCxnSpPr>
        <p:spPr>
          <a:xfrm rot="-5400000">
            <a:off x="5648525" y="1961700"/>
            <a:ext cx="2018100" cy="667800"/>
          </a:xfrm>
          <a:prstGeom prst="curvedConnector4">
            <a:avLst>
              <a:gd fmla="val 34332" name="adj1"/>
              <a:gd fmla="val 135658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607626" y="395717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Two Main Topics:</a:t>
            </a:r>
            <a:endParaRPr sz="3200"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607626" y="1081375"/>
            <a:ext cx="7788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Economic Impact on Host City</a:t>
            </a:r>
            <a:endParaRPr b="1" sz="2700">
              <a:solidFill>
                <a:srgbClr val="000000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Broadcasting Rights and Advertising</a:t>
            </a:r>
            <a:endParaRPr b="1" sz="2700">
              <a:solidFill>
                <a:srgbClr val="000000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900" y="-12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er Bowl 2024 Ratings: 123.7 Million Viewers, Biggest Telecast Ever"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250" y="3410725"/>
            <a:ext cx="2230200" cy="12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974" y="3351524"/>
            <a:ext cx="2403583" cy="15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5150" y="3438060"/>
            <a:ext cx="2143500" cy="14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15274" y="393300"/>
            <a:ext cx="42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Economic Impact on Host City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5163300" y="1374175"/>
            <a:ext cx="37788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 Light"/>
              <a:buChar char="●"/>
            </a:pPr>
            <a:r>
              <a:rPr lang="en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Occupancy rates increased by 14%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 Light"/>
              <a:buChar char="●"/>
            </a:pPr>
            <a:r>
              <a:rPr lang="en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Average Daily Rate (people going to Vegas) surging by 2.33 times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 Light"/>
              <a:buChar char="●"/>
            </a:pPr>
            <a:r>
              <a:rPr lang="en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Revenue Per Available Room (hotels) skyrocketing by 3.08 times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 Light"/>
              <a:buChar char="●"/>
            </a:pPr>
            <a:r>
              <a:rPr lang="en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Hitting higher numbers from the years before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Sans Light"/>
              <a:buChar char="●"/>
            </a:pPr>
            <a:r>
              <a:rPr lang="en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2024 Super Bowl broke records, boasting a 16% increase in viewership </a:t>
            </a:r>
            <a:endParaRPr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5378903" y="758750"/>
            <a:ext cx="2406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2024</a:t>
            </a: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 </a:t>
            </a:r>
            <a:endParaRPr b="1" sz="2000">
              <a:solidFill>
                <a:schemeClr val="l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185228" y="1205750"/>
            <a:ext cx="711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800"/>
            <a:ext cx="4750351" cy="155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25" y="2527872"/>
            <a:ext cx="4334050" cy="14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43749" y="100400"/>
            <a:ext cx="42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Positive </a:t>
            </a:r>
            <a:r>
              <a:rPr lang="en" sz="2700">
                <a:solidFill>
                  <a:srgbClr val="000000"/>
                </a:solidFill>
              </a:rPr>
              <a:t>Economic Impact: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143750" y="627200"/>
            <a:ext cx="6036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Nevada sportsbooks took in a historic amount wagered, $185.6 million in bets.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Generate an additional $500 million for the Las Vegas  local economy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150,000 visitors to the city who are forecast to spend $215 million in spending on food and beverages, hotel rooms, game-related merchandise for local businesses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Occupancy rate of nearly 88 percent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Draw about 330,000 visitors to Las Vegas and drive an economic impact of $600 million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Consumers in Southern Nevada will spend $136.6 million at retail outlets.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7185228" y="1205750"/>
            <a:ext cx="711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150" y="100400"/>
            <a:ext cx="2772053" cy="1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688" y="17230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99674" y="70100"/>
            <a:ext cx="42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Negative</a:t>
            </a:r>
            <a:r>
              <a:rPr lang="en" sz="2700">
                <a:solidFill>
                  <a:srgbClr val="000000"/>
                </a:solidFill>
              </a:rPr>
              <a:t> Economic Impact: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143750" y="688775"/>
            <a:ext cx="60366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Congestion of people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○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Safety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○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Drunken Crowds, and Drinking and Driving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Increased </a:t>
            </a: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Security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○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deployment of over 385 DHS employees, temporary flight restrictions by the FAA and the creation of a tip line for the public and game attendees can report suspicious activity.</a:t>
            </a: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Illegal Gambling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○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Rigging the game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Environmental impact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○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Clean up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7185228" y="1205750"/>
            <a:ext cx="711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50" y="7010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350" y="18937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512599" y="372750"/>
            <a:ext cx="42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Economic Impact/Broadcasting 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154000" y="1355175"/>
            <a:ext cx="45174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Increased interest Taylor Swift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Kansas City doing it again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Competitive game towards the end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Change in rules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Halftime</a:t>
            </a: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Show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7185228" y="1205750"/>
            <a:ext cx="711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51725" y="882925"/>
            <a:ext cx="3275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Contributing Factors:</a:t>
            </a:r>
            <a:endParaRPr sz="1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175" y="45825"/>
            <a:ext cx="30916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425" y="16100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100" y="23090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9675" y="3353100"/>
            <a:ext cx="31126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512600" y="372750"/>
            <a:ext cx="48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Broadcasting Rights and Advertising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154000" y="945450"/>
            <a:ext cx="63243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CBS </a:t>
            </a: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broadcasted</a:t>
            </a: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Super Bowl 58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CBS are locked up through 2033, for about $2 billion a year to the NFL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Contracts for NFL game throughout season: Fox ($2.2 billion), NBC ($2 billion), CBS ($2.1 billion)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Streaming Services: Amazon Prime pays $1 billion just for the "Thursday Night Football" window alone.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Consumers are using streaming devices to watch sports 6 million watched Super Bowl LV on online platforms. 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$7 million for a 30-second unit on CBS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Celebrity appearances: Kanye!!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8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Temu Doubling down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25" y="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300" y="1690950"/>
            <a:ext cx="2626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725" y="33819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8845" y="3730145"/>
            <a:ext cx="1369525" cy="1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512599" y="372750"/>
            <a:ext cx="42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Sources: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205100" y="872650"/>
            <a:ext cx="80595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https://hello.pricelabs.co/data-insights-from-2024-super-bowl/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https://www.reviewjournal.com/business/tourism/touchdown-super-bowl-brings-big-economic-victory-to-las-vegas-3000485/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https://www.cbsnews.com/news/super-bowl-2024-las-vegas-economic-impact/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https://cnr.ncsu.edu/news/2020/11/sport-environment-connection/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https://www.usatoday.com/story/sports/nfl/2024/02/09/vegas-super-bowl-security/72541136007/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https://www.usatoday.com/story/sports/nfl/columnist/bell/2024/02/05/super-bowl-2024-nfl-integrity-las-vegas-gambling-capital/72478020007/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https://frontofficesports.com/does-the-vegas-super-bowl-make-economic-sense-depends-where-you-get-your-figures/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https://www.washingtonpost.com/opinions/2024/02/07/vegas-superbowl-sports-boom/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https://www.broadcastlawblog.com/2024/02/articles/2024-update-on-super-bowl-advertising-and-promotions/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https://mnrepublic.com/9976/sports/super-bowl-58-a-game-changer-in-television-viewership-and-ad-revenue/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 Sans Light"/>
              <a:buChar char="●"/>
            </a:pPr>
            <a:r>
              <a:rPr lang="en" sz="110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https://www.sportingnews.com/us/nfl/news/broadcasting-super-bowl-channel-announcers-super-bowl-58/e1f072c2b5cd07e4d17a8b8d</a:t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7185228" y="1205750"/>
            <a:ext cx="711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erican Football Annual Championship MK Campaign by Slidesgo">
  <a:themeElements>
    <a:clrScheme name="Simple Light">
      <a:dk1>
        <a:srgbClr val="25100B"/>
      </a:dk1>
      <a:lt1>
        <a:srgbClr val="FFFFFF"/>
      </a:lt1>
      <a:dk2>
        <a:srgbClr val="595959"/>
      </a:dk2>
      <a:lt2>
        <a:srgbClr val="EEEEEE"/>
      </a:lt2>
      <a:accent1>
        <a:srgbClr val="1D2C52"/>
      </a:accent1>
      <a:accent2>
        <a:srgbClr val="B85C4F"/>
      </a:accent2>
      <a:accent3>
        <a:srgbClr val="DEAF6B"/>
      </a:accent3>
      <a:accent4>
        <a:srgbClr val="B6D6C7"/>
      </a:accent4>
      <a:accent5>
        <a:srgbClr val="90A364"/>
      </a:accent5>
      <a:accent6>
        <a:srgbClr val="8C463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