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61" r:id="rId4"/>
    <p:sldId id="264" r:id="rId5"/>
    <p:sldId id="265" r:id="rId6"/>
    <p:sldId id="267" r:id="rId7"/>
    <p:sldId id="268" r:id="rId8"/>
    <p:sldId id="269" r:id="rId9"/>
    <p:sldId id="262" r:id="rId10"/>
    <p:sldId id="263" r:id="rId11"/>
    <p:sldId id="257"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48" autoAdjust="0"/>
    <p:restoredTop sz="78451" autoAdjust="0"/>
  </p:normalViewPr>
  <p:slideViewPr>
    <p:cSldViewPr snapToGrid="0">
      <p:cViewPr varScale="1">
        <p:scale>
          <a:sx n="66" d="100"/>
          <a:sy n="66" d="100"/>
        </p:scale>
        <p:origin x="21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5BE55-A2BE-48DF-B7B7-E736E32E9801}"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E4091-8A01-4C95-92FD-38D1B4472648}" type="slidenum">
              <a:rPr lang="en-US" smtClean="0"/>
              <a:t>‹#›</a:t>
            </a:fld>
            <a:endParaRPr lang="en-US"/>
          </a:p>
        </p:txBody>
      </p:sp>
    </p:spTree>
    <p:extLst>
      <p:ext uri="{BB962C8B-B14F-4D97-AF65-F5344CB8AC3E}">
        <p14:creationId xmlns:p14="http://schemas.microsoft.com/office/powerpoint/2010/main" val="330177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a:t>
            </a:r>
          </a:p>
          <a:p>
            <a:r>
              <a:rPr lang="en-US" dirty="0"/>
              <a:t>-Members (Generational), having PGA family bring their family, that creates future member and nostalgia factor</a:t>
            </a:r>
          </a:p>
          <a:p>
            <a:r>
              <a:rPr lang="en-US" dirty="0"/>
              <a:t>-Events – If PGA family hosts upcoming events that influence more people to come out to the course and drive more foot tragic.  </a:t>
            </a:r>
          </a:p>
          <a:p>
            <a:endParaRPr lang="en-US" dirty="0"/>
          </a:p>
          <a:p>
            <a:r>
              <a:rPr lang="en-US" dirty="0"/>
              <a:t>COMMENT:  be more specific; what kind of “business” will this deliver?</a:t>
            </a:r>
          </a:p>
          <a:p>
            <a:endParaRPr lang="en-US" dirty="0"/>
          </a:p>
          <a:p>
            <a:r>
              <a:rPr lang="en-US" dirty="0"/>
              <a:t>What 2 roles?</a:t>
            </a:r>
          </a:p>
          <a:p>
            <a:r>
              <a:rPr lang="en-US" dirty="0"/>
              <a:t>-Exposure, the social influence of the professional being in the game.</a:t>
            </a:r>
          </a:p>
          <a:p>
            <a:r>
              <a:rPr lang="en-US" dirty="0"/>
              <a:t>-Skill Development - watching a professional play beside you. </a:t>
            </a:r>
          </a:p>
          <a:p>
            <a:endParaRPr lang="en-US" dirty="0"/>
          </a:p>
          <a:p>
            <a:r>
              <a:rPr lang="en-US" dirty="0"/>
              <a:t>COMMENT:  I don’t see any of the roles you identify in the job description for the PGA Club Professional above.  Please align your roles with the job description.</a:t>
            </a:r>
          </a:p>
        </p:txBody>
      </p:sp>
      <p:sp>
        <p:nvSpPr>
          <p:cNvPr id="4" name="Slide Number Placeholder 3"/>
          <p:cNvSpPr>
            <a:spLocks noGrp="1"/>
          </p:cNvSpPr>
          <p:nvPr>
            <p:ph type="sldNum" sz="quarter" idx="5"/>
          </p:nvPr>
        </p:nvSpPr>
        <p:spPr/>
        <p:txBody>
          <a:bodyPr/>
          <a:lstStyle/>
          <a:p>
            <a:fld id="{639E4091-8A01-4C95-92FD-38D1B4472648}" type="slidenum">
              <a:rPr lang="en-US" smtClean="0"/>
              <a:t>3</a:t>
            </a:fld>
            <a:endParaRPr lang="en-US"/>
          </a:p>
        </p:txBody>
      </p:sp>
    </p:spTree>
    <p:extLst>
      <p:ext uri="{BB962C8B-B14F-4D97-AF65-F5344CB8AC3E}">
        <p14:creationId xmlns:p14="http://schemas.microsoft.com/office/powerpoint/2010/main" val="188368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-Drive membership because of the memories created with family members. Regardless of skill, membership will be viewed as a way to spend quality time with family while developing skills in golf.</a:t>
            </a:r>
          </a:p>
          <a:p>
            <a:endParaRPr lang="en-US" dirty="0"/>
          </a:p>
          <a:p>
            <a:r>
              <a:rPr lang="en-US" dirty="0"/>
              <a:t>COMMENT:  Nostalgia builds over time.  How would you use nostalgia for beginning golfers?  Nostalgia is powerful but I’m not seeing the opportunity here.  What am I missing?</a:t>
            </a:r>
          </a:p>
        </p:txBody>
      </p:sp>
      <p:sp>
        <p:nvSpPr>
          <p:cNvPr id="4" name="Slide Number Placeholder 3"/>
          <p:cNvSpPr>
            <a:spLocks noGrp="1"/>
          </p:cNvSpPr>
          <p:nvPr>
            <p:ph type="sldNum" sz="quarter" idx="5"/>
          </p:nvPr>
        </p:nvSpPr>
        <p:spPr/>
        <p:txBody>
          <a:bodyPr/>
          <a:lstStyle/>
          <a:p>
            <a:fld id="{639E4091-8A01-4C95-92FD-38D1B4472648}" type="slidenum">
              <a:rPr lang="en-US" smtClean="0"/>
              <a:t>4</a:t>
            </a:fld>
            <a:endParaRPr lang="en-US"/>
          </a:p>
        </p:txBody>
      </p:sp>
    </p:spTree>
    <p:extLst>
      <p:ext uri="{BB962C8B-B14F-4D97-AF65-F5344CB8AC3E}">
        <p14:creationId xmlns:p14="http://schemas.microsoft.com/office/powerpoint/2010/main" val="3198873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 Discount or Bundling (Family Memberships)</a:t>
            </a:r>
          </a:p>
          <a:p>
            <a:r>
              <a:rPr lang="en-US" dirty="0"/>
              <a:t>-Budlings Rates for rented equipment and playing the course</a:t>
            </a:r>
          </a:p>
          <a:p>
            <a:endParaRPr lang="en-US" dirty="0"/>
          </a:p>
          <a:p>
            <a:endParaRPr lang="en-US" dirty="0"/>
          </a:p>
          <a:p>
            <a:r>
              <a:rPr lang="en-US" dirty="0"/>
              <a:t>COMMENT:  what does this look like?  What get’s bundled? Details needed.  </a:t>
            </a:r>
          </a:p>
          <a:p>
            <a:endParaRPr lang="en-US" dirty="0"/>
          </a:p>
        </p:txBody>
      </p:sp>
      <p:sp>
        <p:nvSpPr>
          <p:cNvPr id="4" name="Slide Number Placeholder 3"/>
          <p:cNvSpPr>
            <a:spLocks noGrp="1"/>
          </p:cNvSpPr>
          <p:nvPr>
            <p:ph type="sldNum" sz="quarter" idx="5"/>
          </p:nvPr>
        </p:nvSpPr>
        <p:spPr/>
        <p:txBody>
          <a:bodyPr/>
          <a:lstStyle/>
          <a:p>
            <a:fld id="{639E4091-8A01-4C95-92FD-38D1B4472648}" type="slidenum">
              <a:rPr lang="en-US" smtClean="0"/>
              <a:t>5</a:t>
            </a:fld>
            <a:endParaRPr lang="en-US"/>
          </a:p>
        </p:txBody>
      </p:sp>
    </p:spTree>
    <p:extLst>
      <p:ext uri="{BB962C8B-B14F-4D97-AF65-F5344CB8AC3E}">
        <p14:creationId xmlns:p14="http://schemas.microsoft.com/office/powerpoint/2010/main" val="3842923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 Family style meals (restaurant)</a:t>
            </a:r>
          </a:p>
          <a:p>
            <a:endParaRPr lang="en-US" dirty="0"/>
          </a:p>
          <a:p>
            <a:r>
              <a:rPr lang="en-US" dirty="0"/>
              <a:t>COMMENT:  Not seeing this as something new.  Don’t most restaurants already cater to families.  Details needed to better understand your thinking here.</a:t>
            </a:r>
          </a:p>
        </p:txBody>
      </p:sp>
      <p:sp>
        <p:nvSpPr>
          <p:cNvPr id="4" name="Slide Number Placeholder 3"/>
          <p:cNvSpPr>
            <a:spLocks noGrp="1"/>
          </p:cNvSpPr>
          <p:nvPr>
            <p:ph type="sldNum" sz="quarter" idx="5"/>
          </p:nvPr>
        </p:nvSpPr>
        <p:spPr/>
        <p:txBody>
          <a:bodyPr/>
          <a:lstStyle/>
          <a:p>
            <a:fld id="{639E4091-8A01-4C95-92FD-38D1B4472648}" type="slidenum">
              <a:rPr lang="en-US" smtClean="0"/>
              <a:t>6</a:t>
            </a:fld>
            <a:endParaRPr lang="en-US"/>
          </a:p>
        </p:txBody>
      </p:sp>
    </p:spTree>
    <p:extLst>
      <p:ext uri="{BB962C8B-B14F-4D97-AF65-F5344CB8AC3E}">
        <p14:creationId xmlns:p14="http://schemas.microsoft.com/office/powerpoint/2010/main" val="48914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r>
              <a:rPr lang="en-US" dirty="0"/>
              <a:t>-Play and rental bundles</a:t>
            </a:r>
          </a:p>
          <a:p>
            <a:r>
              <a:rPr lang="en-US" dirty="0"/>
              <a:t>- Kids club rentals are free</a:t>
            </a:r>
          </a:p>
          <a:p>
            <a:r>
              <a:rPr lang="en-US" dirty="0"/>
              <a:t>- Long period rentals, bundles, and discount rates – increase loyalty through accessibility and retention</a:t>
            </a:r>
          </a:p>
          <a:p>
            <a:endParaRPr lang="en-US" dirty="0"/>
          </a:p>
          <a:p>
            <a:endParaRPr lang="en-US" dirty="0"/>
          </a:p>
        </p:txBody>
      </p:sp>
      <p:sp>
        <p:nvSpPr>
          <p:cNvPr id="4" name="Slide Number Placeholder 3"/>
          <p:cNvSpPr>
            <a:spLocks noGrp="1"/>
          </p:cNvSpPr>
          <p:nvPr>
            <p:ph type="sldNum" sz="quarter" idx="5"/>
          </p:nvPr>
        </p:nvSpPr>
        <p:spPr/>
        <p:txBody>
          <a:bodyPr/>
          <a:lstStyle/>
          <a:p>
            <a:fld id="{639E4091-8A01-4C95-92FD-38D1B4472648}" type="slidenum">
              <a:rPr lang="en-US" smtClean="0"/>
              <a:t>7</a:t>
            </a:fld>
            <a:endParaRPr lang="en-US"/>
          </a:p>
        </p:txBody>
      </p:sp>
    </p:spTree>
    <p:extLst>
      <p:ext uri="{BB962C8B-B14F-4D97-AF65-F5344CB8AC3E}">
        <p14:creationId xmlns:p14="http://schemas.microsoft.com/office/powerpoint/2010/main" val="289736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endParaRPr lang="en-US" dirty="0"/>
          </a:p>
          <a:p>
            <a:r>
              <a:rPr lang="en-US" dirty="0"/>
              <a:t>- PGA family can be gamified competitions such as some of the skills we learned at Fairways to Leadership (minigames)</a:t>
            </a:r>
          </a:p>
          <a:p>
            <a:r>
              <a:rPr lang="en-US" dirty="0"/>
              <a:t>- Scramble tournaments for families</a:t>
            </a:r>
          </a:p>
          <a:p>
            <a:endParaRPr lang="en-US" dirty="0"/>
          </a:p>
          <a:p>
            <a:r>
              <a:rPr lang="en-US" dirty="0"/>
              <a:t>COMMENT:  FWTL was all beginners but in this there will be a mix of experienced and beginning players in the family.  How would you address these different skill levels.  </a:t>
            </a:r>
          </a:p>
        </p:txBody>
      </p:sp>
      <p:sp>
        <p:nvSpPr>
          <p:cNvPr id="4" name="Slide Number Placeholder 3"/>
          <p:cNvSpPr>
            <a:spLocks noGrp="1"/>
          </p:cNvSpPr>
          <p:nvPr>
            <p:ph type="sldNum" sz="quarter" idx="5"/>
          </p:nvPr>
        </p:nvSpPr>
        <p:spPr/>
        <p:txBody>
          <a:bodyPr/>
          <a:lstStyle/>
          <a:p>
            <a:fld id="{639E4091-8A01-4C95-92FD-38D1B4472648}" type="slidenum">
              <a:rPr lang="en-US" smtClean="0"/>
              <a:t>8</a:t>
            </a:fld>
            <a:endParaRPr lang="en-US"/>
          </a:p>
        </p:txBody>
      </p:sp>
    </p:spTree>
    <p:extLst>
      <p:ext uri="{BB962C8B-B14F-4D97-AF65-F5344CB8AC3E}">
        <p14:creationId xmlns:p14="http://schemas.microsoft.com/office/powerpoint/2010/main" val="2317690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Group Response:</a:t>
            </a:r>
          </a:p>
          <a:p>
            <a:endParaRPr lang="en-US" dirty="0"/>
          </a:p>
          <a:p>
            <a:r>
              <a:rPr lang="en-US" dirty="0"/>
              <a:t>PGA Family can be hosted on Saturdays </a:t>
            </a:r>
            <a:br>
              <a:rPr lang="en-US" dirty="0"/>
            </a:br>
            <a:r>
              <a:rPr lang="en-US" dirty="0"/>
              <a:t>(allows more experienced golfers to have their own space on Sunday)</a:t>
            </a:r>
          </a:p>
          <a:p>
            <a:r>
              <a:rPr lang="en-US" dirty="0"/>
              <a:t>- Access – allows families to have an inviting environment for them / restaurant space for family style meals</a:t>
            </a:r>
          </a:p>
          <a:p>
            <a:r>
              <a:rPr lang="en-US" dirty="0"/>
              <a:t>- Assistance – coaches available for those who want to develop skill further. / Standard employees surveilling making sure everyone is behaving accordingly and following rules</a:t>
            </a:r>
          </a:p>
          <a:p>
            <a:r>
              <a:rPr lang="en-US" dirty="0"/>
              <a:t>- Assortment- Having a vast variety of clubs , memberships and balls to personalize the experience and offer enough supplies for families to have a good time</a:t>
            </a:r>
          </a:p>
          <a:p>
            <a:r>
              <a:rPr lang="en-US" dirty="0"/>
              <a:t>- Aesthetics – Using nostalgia, sensory and visual appeals to create a feeling for the customers who come to PGA family and create lasting memories for families.</a:t>
            </a:r>
          </a:p>
          <a:p>
            <a:endParaRPr lang="en-US" dirty="0"/>
          </a:p>
          <a:p>
            <a:r>
              <a:rPr lang="en-US" dirty="0"/>
              <a:t>COMMENT:  This is the level of detail needed in all responses.  Again, I’m struggling with the nostalgia idea.  Not saying don’t do it but make sure you describe why and how this effect will occur.</a:t>
            </a:r>
          </a:p>
        </p:txBody>
      </p:sp>
      <p:sp>
        <p:nvSpPr>
          <p:cNvPr id="4" name="Slide Number Placeholder 3"/>
          <p:cNvSpPr>
            <a:spLocks noGrp="1"/>
          </p:cNvSpPr>
          <p:nvPr>
            <p:ph type="sldNum" sz="quarter" idx="5"/>
          </p:nvPr>
        </p:nvSpPr>
        <p:spPr/>
        <p:txBody>
          <a:bodyPr/>
          <a:lstStyle/>
          <a:p>
            <a:fld id="{639E4091-8A01-4C95-92FD-38D1B4472648}" type="slidenum">
              <a:rPr lang="en-US" smtClean="0"/>
              <a:t>9</a:t>
            </a:fld>
            <a:endParaRPr lang="en-US"/>
          </a:p>
        </p:txBody>
      </p:sp>
    </p:spTree>
    <p:extLst>
      <p:ext uri="{BB962C8B-B14F-4D97-AF65-F5344CB8AC3E}">
        <p14:creationId xmlns:p14="http://schemas.microsoft.com/office/powerpoint/2010/main" val="320987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E4091-8A01-4C95-92FD-38D1B4472648}" type="slidenum">
              <a:rPr lang="en-US" smtClean="0"/>
              <a:t>10</a:t>
            </a:fld>
            <a:endParaRPr lang="en-US"/>
          </a:p>
        </p:txBody>
      </p:sp>
    </p:spTree>
    <p:extLst>
      <p:ext uri="{BB962C8B-B14F-4D97-AF65-F5344CB8AC3E}">
        <p14:creationId xmlns:p14="http://schemas.microsoft.com/office/powerpoint/2010/main" val="3672655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9E4091-8A01-4C95-92FD-38D1B4472648}" type="slidenum">
              <a:rPr lang="en-US" smtClean="0"/>
              <a:t>11</a:t>
            </a:fld>
            <a:endParaRPr lang="en-US"/>
          </a:p>
        </p:txBody>
      </p:sp>
    </p:spTree>
    <p:extLst>
      <p:ext uri="{BB962C8B-B14F-4D97-AF65-F5344CB8AC3E}">
        <p14:creationId xmlns:p14="http://schemas.microsoft.com/office/powerpoint/2010/main" val="351734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95356-A04C-B465-094A-C3C17C8B3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2E3F29-2058-5DA7-FEDF-2CCA1E8C6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1E614B-F3E7-9C42-B566-BF78A844341B}"/>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5" name="Footer Placeholder 4">
            <a:extLst>
              <a:ext uri="{FF2B5EF4-FFF2-40B4-BE49-F238E27FC236}">
                <a16:creationId xmlns:a16="http://schemas.microsoft.com/office/drawing/2014/main" id="{E2B70B99-F35A-664F-DD7D-62871AC04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62C0D-178C-70F7-1270-344666D56DE0}"/>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211278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DCA6-C575-890C-B8A2-D43874050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F4BC05-488E-B6C5-4744-32AC82908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F15C6-ED58-1ED2-E01D-A3169C69EB61}"/>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5" name="Footer Placeholder 4">
            <a:extLst>
              <a:ext uri="{FF2B5EF4-FFF2-40B4-BE49-F238E27FC236}">
                <a16:creationId xmlns:a16="http://schemas.microsoft.com/office/drawing/2014/main" id="{EF186F80-842A-5EC3-F7E1-BAD29E075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AEEA4-FE59-0199-CC5B-7B6DF811C242}"/>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70319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2F78E-A281-29BB-AC0E-46B12F5743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6A5A8-6765-B84C-EA66-59785E8393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3EBE89-9A04-140C-942A-7233A55A291A}"/>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5" name="Footer Placeholder 4">
            <a:extLst>
              <a:ext uri="{FF2B5EF4-FFF2-40B4-BE49-F238E27FC236}">
                <a16:creationId xmlns:a16="http://schemas.microsoft.com/office/drawing/2014/main" id="{05E344EA-EBF3-0B68-BF48-0331F66E3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5AE04-1ADF-A045-3969-37F8F5C1BCAC}"/>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48662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9B59-53A2-9C0C-2DD6-AC62D1175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6A497-A143-00BE-B20F-16D79F3E9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CFEC7-27A0-8414-4930-98499D3AD2C7}"/>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5" name="Footer Placeholder 4">
            <a:extLst>
              <a:ext uri="{FF2B5EF4-FFF2-40B4-BE49-F238E27FC236}">
                <a16:creationId xmlns:a16="http://schemas.microsoft.com/office/drawing/2014/main" id="{6880EE44-ACBE-A527-C2A2-2706DF7EC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EAE5D-6F33-A65F-15B7-CA1251719A59}"/>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416536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0C12-A8F8-5625-FE6A-2FCEC5AE2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26E6C-60A9-A3AC-5E19-3E6358A23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EBF983-F292-3646-7690-8D54464CE5B7}"/>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5" name="Footer Placeholder 4">
            <a:extLst>
              <a:ext uri="{FF2B5EF4-FFF2-40B4-BE49-F238E27FC236}">
                <a16:creationId xmlns:a16="http://schemas.microsoft.com/office/drawing/2014/main" id="{A3525533-554B-4D06-C21A-EB6447CED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E0156-1E45-7592-5B6B-7E4ADCCE654C}"/>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00278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EFABD-EC20-4FE9-6981-2336C6B41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27BA59-ACC2-A423-5260-E7DC78561A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67AE4-3252-BD85-557C-701F050FB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6E227-B4FC-84F0-C6D8-802541759B01}"/>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6" name="Footer Placeholder 5">
            <a:extLst>
              <a:ext uri="{FF2B5EF4-FFF2-40B4-BE49-F238E27FC236}">
                <a16:creationId xmlns:a16="http://schemas.microsoft.com/office/drawing/2014/main" id="{471B952A-2E48-5F27-6AFE-D45DB9973D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C60C2-12E6-9593-566F-6A44EC859A64}"/>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10453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0EBC-F3AA-545D-CB3C-EB116E248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A7ED7B-B627-2753-930F-B7FC2CD79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235211-DE50-B679-D6EF-73F742DCF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AD6EB6-5C94-AE3E-575C-80ACFF8C3E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DC050-19EC-5996-13E2-BF14AA1F7E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1B8C3-A0ED-739F-CB3C-37EC073159EF}"/>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8" name="Footer Placeholder 7">
            <a:extLst>
              <a:ext uri="{FF2B5EF4-FFF2-40B4-BE49-F238E27FC236}">
                <a16:creationId xmlns:a16="http://schemas.microsoft.com/office/drawing/2014/main" id="{9FB7EEA2-934E-FB24-F9EC-BFCC60552A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5254E2-7D6E-6B75-9984-AAE5DDA53373}"/>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419262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6145A-0FB5-867C-A458-5DBA541C5F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D0BA89-EE63-E090-A881-E04486E4B0F8}"/>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4" name="Footer Placeholder 3">
            <a:extLst>
              <a:ext uri="{FF2B5EF4-FFF2-40B4-BE49-F238E27FC236}">
                <a16:creationId xmlns:a16="http://schemas.microsoft.com/office/drawing/2014/main" id="{116E08CE-2366-1C17-456F-36F4D778D7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964706-F898-6D76-7F8C-5E6B47B45608}"/>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292396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D8A4F-8F4B-F3C2-C372-EA8E07EEEED1}"/>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3" name="Footer Placeholder 2">
            <a:extLst>
              <a:ext uri="{FF2B5EF4-FFF2-40B4-BE49-F238E27FC236}">
                <a16:creationId xmlns:a16="http://schemas.microsoft.com/office/drawing/2014/main" id="{089C8900-2900-A226-36D8-247D5FBF16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75F7-55FD-762A-E15A-B66F9047E87B}"/>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143106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8FBD-07FE-00C3-C488-7BF074515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71E0E2-A180-817F-2675-0FB3345DC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BFB5F2-C121-76F6-7C59-A765FC674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93B8A-C1BA-139E-3E59-D4FC4032BFDC}"/>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6" name="Footer Placeholder 5">
            <a:extLst>
              <a:ext uri="{FF2B5EF4-FFF2-40B4-BE49-F238E27FC236}">
                <a16:creationId xmlns:a16="http://schemas.microsoft.com/office/drawing/2014/main" id="{7B8A9D64-DBD3-0BBC-5466-4A291C723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967CE2-49FC-B221-8D20-91C9911363D7}"/>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3279885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A510-EFE4-6CFF-9666-C1B22E080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8188BF-6C33-CB41-DA1F-E7BEDE7B4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8AACD7-454D-E942-3FF4-D158B5E47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5CC89-4D5F-0EDD-37A8-F692EF43A1EA}"/>
              </a:ext>
            </a:extLst>
          </p:cNvPr>
          <p:cNvSpPr>
            <a:spLocks noGrp="1"/>
          </p:cNvSpPr>
          <p:nvPr>
            <p:ph type="dt" sz="half" idx="10"/>
          </p:nvPr>
        </p:nvSpPr>
        <p:spPr/>
        <p:txBody>
          <a:bodyPr/>
          <a:lstStyle/>
          <a:p>
            <a:fld id="{CE24EFD6-A166-4A86-9016-0F0F82538CC1}" type="datetimeFigureOut">
              <a:rPr lang="en-US" smtClean="0"/>
              <a:t>4/3/24</a:t>
            </a:fld>
            <a:endParaRPr lang="en-US"/>
          </a:p>
        </p:txBody>
      </p:sp>
      <p:sp>
        <p:nvSpPr>
          <p:cNvPr id="6" name="Footer Placeholder 5">
            <a:extLst>
              <a:ext uri="{FF2B5EF4-FFF2-40B4-BE49-F238E27FC236}">
                <a16:creationId xmlns:a16="http://schemas.microsoft.com/office/drawing/2014/main" id="{8FF4209E-4019-1577-A055-E12B4086E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25169-F0E0-CB6B-C7F8-565830F80193}"/>
              </a:ext>
            </a:extLst>
          </p:cNvPr>
          <p:cNvSpPr>
            <a:spLocks noGrp="1"/>
          </p:cNvSpPr>
          <p:nvPr>
            <p:ph type="sldNum" sz="quarter" idx="12"/>
          </p:nvPr>
        </p:nvSpPr>
        <p:spPr/>
        <p:txBody>
          <a:bodyPr/>
          <a:lstStyle/>
          <a:p>
            <a:fld id="{25BA87E1-FD9E-4D15-A624-222C241D60A4}" type="slidenum">
              <a:rPr lang="en-US" smtClean="0"/>
              <a:t>‹#›</a:t>
            </a:fld>
            <a:endParaRPr lang="en-US"/>
          </a:p>
        </p:txBody>
      </p:sp>
    </p:spTree>
    <p:extLst>
      <p:ext uri="{BB962C8B-B14F-4D97-AF65-F5344CB8AC3E}">
        <p14:creationId xmlns:p14="http://schemas.microsoft.com/office/powerpoint/2010/main" val="406205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E4A5A-E8B3-AEED-E49A-126CA81A16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5A19D-5717-4D7B-75DC-43F772B4A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44E98-217F-C5BE-0D9D-1294B0614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4EFD6-A166-4A86-9016-0F0F82538CC1}" type="datetimeFigureOut">
              <a:rPr lang="en-US" smtClean="0"/>
              <a:t>4/3/24</a:t>
            </a:fld>
            <a:endParaRPr lang="en-US"/>
          </a:p>
        </p:txBody>
      </p:sp>
      <p:sp>
        <p:nvSpPr>
          <p:cNvPr id="5" name="Footer Placeholder 4">
            <a:extLst>
              <a:ext uri="{FF2B5EF4-FFF2-40B4-BE49-F238E27FC236}">
                <a16:creationId xmlns:a16="http://schemas.microsoft.com/office/drawing/2014/main" id="{A161CC60-B3EF-4067-9841-61E9F40DD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BC9C8-AA2E-AD09-7A1B-FB46AA371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A87E1-FD9E-4D15-A624-222C241D60A4}" type="slidenum">
              <a:rPr lang="en-US" smtClean="0"/>
              <a:t>‹#›</a:t>
            </a:fld>
            <a:endParaRPr lang="en-US"/>
          </a:p>
        </p:txBody>
      </p:sp>
    </p:spTree>
    <p:extLst>
      <p:ext uri="{BB962C8B-B14F-4D97-AF65-F5344CB8AC3E}">
        <p14:creationId xmlns:p14="http://schemas.microsoft.com/office/powerpoint/2010/main" val="1165208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ga.info/media/1753/14pgaroledescriptorsweb1306.pdf"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guides.ucf.edu/az.php?s=1221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uides.ucf.edu/az.php?s=12215"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uides.ucf.edu/az.php?s=12215"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uides.ucf.edu/az.php?s=12215"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guides.ucf.edu/az.php?s=12215"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www.ngf.org/wp-content/uploads/2023/05/AGIC_Economic-Impact-Report-2023.pdf"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DA3B7-3E66-A2B9-69A9-1FFC2068277A}"/>
              </a:ext>
            </a:extLst>
          </p:cNvPr>
          <p:cNvSpPr>
            <a:spLocks noGrp="1"/>
          </p:cNvSpPr>
          <p:nvPr>
            <p:ph type="ctrTitle"/>
          </p:nvPr>
        </p:nvSpPr>
        <p:spPr/>
        <p:txBody>
          <a:bodyPr/>
          <a:lstStyle/>
          <a:p>
            <a:r>
              <a:rPr lang="en-US" dirty="0"/>
              <a:t>MBA 6816 Case Information</a:t>
            </a:r>
          </a:p>
        </p:txBody>
      </p:sp>
      <p:sp>
        <p:nvSpPr>
          <p:cNvPr id="3" name="Subtitle 2">
            <a:extLst>
              <a:ext uri="{FF2B5EF4-FFF2-40B4-BE49-F238E27FC236}">
                <a16:creationId xmlns:a16="http://schemas.microsoft.com/office/drawing/2014/main" id="{281E77A5-3B13-7B2E-2334-38CFE49D3B4D}"/>
              </a:ext>
            </a:extLst>
          </p:cNvPr>
          <p:cNvSpPr>
            <a:spLocks noGrp="1"/>
          </p:cNvSpPr>
          <p:nvPr>
            <p:ph type="subTitle" idx="1"/>
          </p:nvPr>
        </p:nvSpPr>
        <p:spPr/>
        <p:txBody>
          <a:bodyPr/>
          <a:lstStyle/>
          <a:p>
            <a:r>
              <a:rPr lang="en-US" dirty="0"/>
              <a:t>PGA of America</a:t>
            </a:r>
          </a:p>
        </p:txBody>
      </p:sp>
    </p:spTree>
    <p:extLst>
      <p:ext uri="{BB962C8B-B14F-4D97-AF65-F5344CB8AC3E}">
        <p14:creationId xmlns:p14="http://schemas.microsoft.com/office/powerpoint/2010/main" val="295488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p:txBody>
          <a:bodyPr/>
          <a:lstStyle/>
          <a:p>
            <a:pPr algn="ctr"/>
            <a:r>
              <a:rPr lang="en-US" dirty="0"/>
              <a:t>PGA Professional’s World</a:t>
            </a:r>
          </a:p>
        </p:txBody>
      </p:sp>
      <p:sp>
        <p:nvSpPr>
          <p:cNvPr id="5" name="TextBox 4">
            <a:extLst>
              <a:ext uri="{FF2B5EF4-FFF2-40B4-BE49-F238E27FC236}">
                <a16:creationId xmlns:a16="http://schemas.microsoft.com/office/drawing/2014/main" id="{C5B520A9-C086-4F7C-5BC8-4B424F1325BA}"/>
              </a:ext>
            </a:extLst>
          </p:cNvPr>
          <p:cNvSpPr txBox="1"/>
          <p:nvPr/>
        </p:nvSpPr>
        <p:spPr>
          <a:xfrm>
            <a:off x="6688281" y="2140126"/>
            <a:ext cx="4665519" cy="2862322"/>
          </a:xfrm>
          <a:prstGeom prst="rect">
            <a:avLst/>
          </a:prstGeom>
          <a:noFill/>
        </p:spPr>
        <p:txBody>
          <a:bodyPr wrap="square">
            <a:spAutoFit/>
          </a:bodyPr>
          <a:lstStyle/>
          <a:p>
            <a:pPr marL="285750" indent="-285750">
              <a:buFont typeface="Arial" panose="020B0604020202020204" pitchFamily="34" charset="0"/>
              <a:buChar char="•"/>
            </a:pPr>
            <a:r>
              <a:rPr lang="en-US" dirty="0"/>
              <a:t>What are two implications of these numbers related to PGA professional adoption of PGA Family?</a:t>
            </a:r>
          </a:p>
          <a:p>
            <a:pPr marL="285750" indent="-285750">
              <a:buFont typeface="Arial" panose="020B0604020202020204" pitchFamily="34" charset="0"/>
              <a:buChar char="•"/>
            </a:pPr>
            <a:r>
              <a:rPr lang="en-US" dirty="0"/>
              <a:t>For implications that are an opportunity, how could promotion be used to maximize their impact?</a:t>
            </a:r>
          </a:p>
          <a:p>
            <a:pPr marL="285750" indent="-285750">
              <a:buFont typeface="Arial" panose="020B0604020202020204" pitchFamily="34" charset="0"/>
              <a:buChar char="•"/>
            </a:pPr>
            <a:r>
              <a:rPr lang="en-US" dirty="0"/>
              <a:t>For implications that are a threat, how could promotion be used to minimize their impact?</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BA84F226-3A09-6025-C6D3-F24045C1959D}"/>
              </a:ext>
            </a:extLst>
          </p:cNvPr>
          <p:cNvPicPr>
            <a:picLocks noChangeAspect="1"/>
          </p:cNvPicPr>
          <p:nvPr/>
        </p:nvPicPr>
        <p:blipFill>
          <a:blip r:embed="rId3"/>
          <a:stretch>
            <a:fillRect/>
          </a:stretch>
        </p:blipFill>
        <p:spPr>
          <a:xfrm>
            <a:off x="335468" y="1766053"/>
            <a:ext cx="6243297" cy="3515962"/>
          </a:xfrm>
          <a:prstGeom prst="rect">
            <a:avLst/>
          </a:prstGeom>
        </p:spPr>
      </p:pic>
    </p:spTree>
    <p:extLst>
      <p:ext uri="{BB962C8B-B14F-4D97-AF65-F5344CB8AC3E}">
        <p14:creationId xmlns:p14="http://schemas.microsoft.com/office/powerpoint/2010/main" val="6988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Place recommendations related to golf course access, assistance, and aesthetics.</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lstStyle/>
          <a:p>
            <a:r>
              <a:rPr lang="en-US" dirty="0"/>
              <a:t>What would you recommend for designing the following aspects of place for PGA Family in ways that would promote PGA professional adoption of PGA Family: </a:t>
            </a:r>
          </a:p>
          <a:p>
            <a:pPr lvl="1"/>
            <a:r>
              <a:rPr lang="en-US" dirty="0"/>
              <a:t>Access </a:t>
            </a:r>
          </a:p>
          <a:p>
            <a:pPr lvl="1"/>
            <a:r>
              <a:rPr lang="en-US" dirty="0"/>
              <a:t>Assistance </a:t>
            </a:r>
          </a:p>
          <a:p>
            <a:pPr lvl="1"/>
            <a:r>
              <a:rPr lang="en-US" dirty="0"/>
              <a:t>Aesthetics</a:t>
            </a:r>
          </a:p>
          <a:p>
            <a:r>
              <a:rPr lang="en-US" dirty="0"/>
              <a:t>Think about the role of the PGA professional as an intermediary for the PGA and for families.</a:t>
            </a:r>
          </a:p>
        </p:txBody>
      </p:sp>
    </p:spTree>
    <p:extLst>
      <p:ext uri="{BB962C8B-B14F-4D97-AF65-F5344CB8AC3E}">
        <p14:creationId xmlns:p14="http://schemas.microsoft.com/office/powerpoint/2010/main" val="171695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Product recommendations related to “Play” and “Learn” program offerings.</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lstStyle/>
          <a:p>
            <a:r>
              <a:rPr lang="en-US" dirty="0"/>
              <a:t>What would you recommend for designing the following aspects of service offered by PGA Family in ways that would promote PGA professional adoption of PGA Family: </a:t>
            </a:r>
          </a:p>
          <a:p>
            <a:pPr lvl="1"/>
            <a:r>
              <a:rPr lang="en-US" dirty="0"/>
              <a:t>Play </a:t>
            </a:r>
          </a:p>
          <a:p>
            <a:pPr lvl="1"/>
            <a:r>
              <a:rPr lang="en-US" dirty="0"/>
              <a:t>Learn</a:t>
            </a:r>
          </a:p>
          <a:p>
            <a:r>
              <a:rPr lang="en-US" dirty="0"/>
              <a:t>Think about the need for redesigning current offerings and/or adding new offering related to Play and Learn using the attributes-consequences-values framework.</a:t>
            </a:r>
          </a:p>
          <a:p>
            <a:endParaRPr lang="en-US" dirty="0"/>
          </a:p>
          <a:p>
            <a:endParaRPr lang="en-US" dirty="0"/>
          </a:p>
          <a:p>
            <a:endParaRPr lang="en-US" dirty="0"/>
          </a:p>
        </p:txBody>
      </p:sp>
    </p:spTree>
    <p:extLst>
      <p:ext uri="{BB962C8B-B14F-4D97-AF65-F5344CB8AC3E}">
        <p14:creationId xmlns:p14="http://schemas.microsoft.com/office/powerpoint/2010/main" val="358620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DEDB-FE3D-7672-46A0-40FFFE4CB263}"/>
              </a:ext>
            </a:extLst>
          </p:cNvPr>
          <p:cNvSpPr>
            <a:spLocks noGrp="1"/>
          </p:cNvSpPr>
          <p:nvPr>
            <p:ph type="title"/>
          </p:nvPr>
        </p:nvSpPr>
        <p:spPr/>
        <p:txBody>
          <a:bodyPr>
            <a:normAutofit/>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Promotional recommendations related to paid, owned, and earned media.</a:t>
            </a:r>
            <a:endParaRPr lang="en-US" sz="3200" dirty="0"/>
          </a:p>
        </p:txBody>
      </p:sp>
      <p:sp>
        <p:nvSpPr>
          <p:cNvPr id="3" name="Content Placeholder 2">
            <a:extLst>
              <a:ext uri="{FF2B5EF4-FFF2-40B4-BE49-F238E27FC236}">
                <a16:creationId xmlns:a16="http://schemas.microsoft.com/office/drawing/2014/main" id="{D5CEDF9A-CB3A-51C8-7B53-357C98144A82}"/>
              </a:ext>
            </a:extLst>
          </p:cNvPr>
          <p:cNvSpPr>
            <a:spLocks noGrp="1"/>
          </p:cNvSpPr>
          <p:nvPr>
            <p:ph idx="1"/>
          </p:nvPr>
        </p:nvSpPr>
        <p:spPr/>
        <p:txBody>
          <a:bodyPr/>
          <a:lstStyle/>
          <a:p>
            <a:r>
              <a:rPr lang="en-US" dirty="0"/>
              <a:t>What would you recommend for designing the following aspects of promotion for PGA Family in ways that would promote PGA professional adoption of PGA Family?</a:t>
            </a:r>
          </a:p>
          <a:p>
            <a:pPr lvl="1"/>
            <a:r>
              <a:rPr lang="en-US" dirty="0"/>
              <a:t>Paid Media</a:t>
            </a:r>
          </a:p>
          <a:p>
            <a:pPr lvl="1"/>
            <a:r>
              <a:rPr lang="en-US" dirty="0"/>
              <a:t>Owned Media</a:t>
            </a:r>
          </a:p>
          <a:p>
            <a:pPr lvl="1"/>
            <a:r>
              <a:rPr lang="en-US" dirty="0"/>
              <a:t>Earned Media</a:t>
            </a:r>
          </a:p>
          <a:p>
            <a:r>
              <a:rPr lang="en-US" dirty="0"/>
              <a:t>Think about the need for a push and/or pull strategy approach that emphasized marketing PGA Family to professionals (push) and/or marketing the program to families (pull).</a:t>
            </a:r>
          </a:p>
        </p:txBody>
      </p:sp>
    </p:spTree>
    <p:extLst>
      <p:ext uri="{BB962C8B-B14F-4D97-AF65-F5344CB8AC3E}">
        <p14:creationId xmlns:p14="http://schemas.microsoft.com/office/powerpoint/2010/main" val="134329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7E84B-CC71-4FAA-012A-C71E2D3AF14E}"/>
              </a:ext>
            </a:extLst>
          </p:cNvPr>
          <p:cNvSpPr>
            <a:spLocks noGrp="1"/>
          </p:cNvSpPr>
          <p:nvPr>
            <p:ph type="title"/>
          </p:nvPr>
        </p:nvSpPr>
        <p:spPr/>
        <p:txBody>
          <a:bodyPr/>
          <a:lstStyle/>
          <a:p>
            <a:r>
              <a:rPr lang="en-US" dirty="0"/>
              <a:t>Case Focus</a:t>
            </a:r>
          </a:p>
        </p:txBody>
      </p:sp>
      <p:sp>
        <p:nvSpPr>
          <p:cNvPr id="3" name="Content Placeholder 2">
            <a:extLst>
              <a:ext uri="{FF2B5EF4-FFF2-40B4-BE49-F238E27FC236}">
                <a16:creationId xmlns:a16="http://schemas.microsoft.com/office/drawing/2014/main" id="{4225F394-260B-34CA-879D-839D5DA34952}"/>
              </a:ext>
            </a:extLst>
          </p:cNvPr>
          <p:cNvSpPr>
            <a:spLocks noGrp="1"/>
          </p:cNvSpPr>
          <p:nvPr>
            <p:ph idx="1"/>
          </p:nvPr>
        </p:nvSpPr>
        <p:spPr/>
        <p:txBody>
          <a:bodyPr/>
          <a:lstStyle/>
          <a:p>
            <a:r>
              <a:rPr lang="en-US" dirty="0"/>
              <a:t>PGA of America is having a difficult time getting PGA professionals (i.e., PGA Members) to adopt the PGA Family program at their local course. Some PGA professionals are doing one of the following: (1) adopting the program under the PGA Family logo, (2) adopting the program as a separate program not under the PGA Family logo, or (3) not adopting the program in any form.</a:t>
            </a:r>
          </a:p>
          <a:p>
            <a:r>
              <a:rPr lang="en-US" dirty="0"/>
              <a:t>What could the PGA of America do that would make PGA Family into “something bigger" that would motivate PGA professionals (2) and (3) above to adopt the program at their local course under the </a:t>
            </a:r>
            <a:r>
              <a:rPr lang="en-US"/>
              <a:t>PGA Family logo?</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08357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92017"/>
            <a:ext cx="10515600" cy="819439"/>
          </a:xfrm>
        </p:spPr>
        <p:txBody>
          <a:bodyPr/>
          <a:lstStyle/>
          <a:p>
            <a:pPr algn="ctr"/>
            <a:r>
              <a:rPr lang="en-US" dirty="0"/>
              <a:t>PGA Professional’s World</a:t>
            </a:r>
          </a:p>
        </p:txBody>
      </p:sp>
      <p:sp>
        <p:nvSpPr>
          <p:cNvPr id="5" name="TextBox 4">
            <a:extLst>
              <a:ext uri="{FF2B5EF4-FFF2-40B4-BE49-F238E27FC236}">
                <a16:creationId xmlns:a16="http://schemas.microsoft.com/office/drawing/2014/main" id="{C5B520A9-C086-4F7C-5BC8-4B424F1325BA}"/>
              </a:ext>
            </a:extLst>
          </p:cNvPr>
          <p:cNvSpPr txBox="1"/>
          <p:nvPr/>
        </p:nvSpPr>
        <p:spPr>
          <a:xfrm>
            <a:off x="838200" y="5100716"/>
            <a:ext cx="10643755" cy="923330"/>
          </a:xfrm>
          <a:prstGeom prst="rect">
            <a:avLst/>
          </a:prstGeom>
          <a:noFill/>
        </p:spPr>
        <p:txBody>
          <a:bodyPr wrap="square">
            <a:spAutoFit/>
          </a:bodyPr>
          <a:lstStyle/>
          <a:p>
            <a:r>
              <a:rPr lang="en-US" dirty="0"/>
              <a:t>PGA professional is typically hired by a golf course.</a:t>
            </a:r>
          </a:p>
          <a:p>
            <a:pPr marL="285750" indent="-285750">
              <a:buFont typeface="Arial" panose="020B0604020202020204" pitchFamily="34" charset="0"/>
              <a:buChar char="•"/>
            </a:pPr>
            <a:r>
              <a:rPr lang="en-US" dirty="0"/>
              <a:t>What are two key objectives of a golf club (the business) that could be impacted by PGA Family?</a:t>
            </a:r>
          </a:p>
          <a:p>
            <a:pPr marL="285750" indent="-285750">
              <a:buFont typeface="Arial" panose="020B0604020202020204" pitchFamily="34" charset="0"/>
              <a:buChar char="•"/>
            </a:pPr>
            <a:r>
              <a:rPr lang="en-US" dirty="0"/>
              <a:t>What are two roles of a PGA Professional could be fulfilled by a PGA professional participating in PGA Family?</a:t>
            </a:r>
          </a:p>
        </p:txBody>
      </p:sp>
      <p:sp>
        <p:nvSpPr>
          <p:cNvPr id="8" name="TextBox 7">
            <a:extLst>
              <a:ext uri="{FF2B5EF4-FFF2-40B4-BE49-F238E27FC236}">
                <a16:creationId xmlns:a16="http://schemas.microsoft.com/office/drawing/2014/main" id="{E0252746-C4BB-9339-9F6D-07E3EF916128}"/>
              </a:ext>
            </a:extLst>
          </p:cNvPr>
          <p:cNvSpPr txBox="1"/>
          <p:nvPr/>
        </p:nvSpPr>
        <p:spPr>
          <a:xfrm>
            <a:off x="2774372" y="828529"/>
            <a:ext cx="7106775" cy="523220"/>
          </a:xfrm>
          <a:prstGeom prst="rect">
            <a:avLst/>
          </a:prstGeom>
          <a:noFill/>
        </p:spPr>
        <p:txBody>
          <a:bodyPr wrap="square" rtlCol="0">
            <a:spAutoFit/>
          </a:bodyPr>
          <a:lstStyle/>
          <a:p>
            <a:pPr algn="ctr"/>
            <a:r>
              <a:rPr lang="en-US" sz="1400" dirty="0"/>
              <a:t>Source: PGA Role Descriptors, 1</a:t>
            </a:r>
            <a:r>
              <a:rPr lang="en-US" sz="1400" baseline="30000" dirty="0"/>
              <a:t>st</a:t>
            </a:r>
            <a:r>
              <a:rPr lang="en-US" sz="1400" dirty="0"/>
              <a:t> Edition, PGA of America at </a:t>
            </a:r>
            <a:r>
              <a:rPr lang="en-US" sz="1400" dirty="0">
                <a:hlinkClick r:id="rId3"/>
              </a:rPr>
              <a:t>https://www.pga.info/media/1753/14pgaroledescriptorsweb1306.pdf</a:t>
            </a:r>
            <a:r>
              <a:rPr lang="en-US" sz="1400" dirty="0"/>
              <a:t> </a:t>
            </a:r>
          </a:p>
        </p:txBody>
      </p:sp>
      <p:pic>
        <p:nvPicPr>
          <p:cNvPr id="10" name="Picture 9">
            <a:extLst>
              <a:ext uri="{FF2B5EF4-FFF2-40B4-BE49-F238E27FC236}">
                <a16:creationId xmlns:a16="http://schemas.microsoft.com/office/drawing/2014/main" id="{456FF81B-F612-E077-A0FB-1163F7D50512}"/>
              </a:ext>
            </a:extLst>
          </p:cNvPr>
          <p:cNvPicPr>
            <a:picLocks noChangeAspect="1"/>
          </p:cNvPicPr>
          <p:nvPr/>
        </p:nvPicPr>
        <p:blipFill>
          <a:blip r:embed="rId4"/>
          <a:stretch>
            <a:fillRect/>
          </a:stretch>
        </p:blipFill>
        <p:spPr>
          <a:xfrm>
            <a:off x="562824" y="1775292"/>
            <a:ext cx="5533175" cy="3088090"/>
          </a:xfrm>
          <a:prstGeom prst="rect">
            <a:avLst/>
          </a:prstGeom>
        </p:spPr>
      </p:pic>
      <p:pic>
        <p:nvPicPr>
          <p:cNvPr id="7" name="Picture 6">
            <a:extLst>
              <a:ext uri="{FF2B5EF4-FFF2-40B4-BE49-F238E27FC236}">
                <a16:creationId xmlns:a16="http://schemas.microsoft.com/office/drawing/2014/main" id="{62AF482B-3685-F3C1-F5C2-009AAB6BA3DF}"/>
              </a:ext>
            </a:extLst>
          </p:cNvPr>
          <p:cNvPicPr>
            <a:picLocks noChangeAspect="1"/>
          </p:cNvPicPr>
          <p:nvPr/>
        </p:nvPicPr>
        <p:blipFill>
          <a:blip r:embed="rId5"/>
          <a:stretch>
            <a:fillRect/>
          </a:stretch>
        </p:blipFill>
        <p:spPr>
          <a:xfrm>
            <a:off x="5763522" y="1757284"/>
            <a:ext cx="6199878" cy="2486261"/>
          </a:xfrm>
          <a:prstGeom prst="rect">
            <a:avLst/>
          </a:prstGeom>
        </p:spPr>
      </p:pic>
    </p:spTree>
    <p:extLst>
      <p:ext uri="{BB962C8B-B14F-4D97-AF65-F5344CB8AC3E}">
        <p14:creationId xmlns:p14="http://schemas.microsoft.com/office/powerpoint/2010/main" val="233986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92017"/>
            <a:ext cx="10515600" cy="819439"/>
          </a:xfrm>
        </p:spPr>
        <p:txBody>
          <a:bodyPr/>
          <a:lstStyle/>
          <a:p>
            <a:pPr algn="ctr"/>
            <a:r>
              <a:rPr lang="en-US" dirty="0"/>
              <a:t>PGA Professional’s World</a:t>
            </a:r>
          </a:p>
        </p:txBody>
      </p:sp>
      <p:sp>
        <p:nvSpPr>
          <p:cNvPr id="8" name="TextBox 7">
            <a:extLst>
              <a:ext uri="{FF2B5EF4-FFF2-40B4-BE49-F238E27FC236}">
                <a16:creationId xmlns:a16="http://schemas.microsoft.com/office/drawing/2014/main" id="{E0252746-C4BB-9339-9F6D-07E3EF916128}"/>
              </a:ext>
            </a:extLst>
          </p:cNvPr>
          <p:cNvSpPr txBox="1"/>
          <p:nvPr/>
        </p:nvSpPr>
        <p:spPr>
          <a:xfrm>
            <a:off x="2774372" y="828529"/>
            <a:ext cx="7106775" cy="523220"/>
          </a:xfrm>
          <a:prstGeom prst="rect">
            <a:avLst/>
          </a:prstGeom>
          <a:noFill/>
        </p:spPr>
        <p:txBody>
          <a:bodyPr wrap="square" rtlCol="0">
            <a:spAutoFit/>
          </a:bodyPr>
          <a:lstStyle/>
          <a:p>
            <a:pPr algn="ctr"/>
            <a:r>
              <a:rPr lang="en-US" sz="1400" dirty="0"/>
              <a:t>Source: IBISWorld - Industry Market Research at UCF Library, </a:t>
            </a:r>
            <a:r>
              <a:rPr lang="en-US" sz="1400" dirty="0">
                <a:hlinkClick r:id="rId3"/>
              </a:rPr>
              <a:t>https://guides.ucf.edu/az.php?s=12215</a:t>
            </a:r>
            <a:r>
              <a:rPr lang="en-US" sz="1400" dirty="0"/>
              <a:t> </a:t>
            </a:r>
          </a:p>
        </p:txBody>
      </p:sp>
      <p:pic>
        <p:nvPicPr>
          <p:cNvPr id="4" name="Picture 3">
            <a:extLst>
              <a:ext uri="{FF2B5EF4-FFF2-40B4-BE49-F238E27FC236}">
                <a16:creationId xmlns:a16="http://schemas.microsoft.com/office/drawing/2014/main" id="{110891E9-0D81-F988-3043-FD302C5E7F05}"/>
              </a:ext>
            </a:extLst>
          </p:cNvPr>
          <p:cNvPicPr>
            <a:picLocks noChangeAspect="1"/>
          </p:cNvPicPr>
          <p:nvPr/>
        </p:nvPicPr>
        <p:blipFill>
          <a:blip r:embed="rId4"/>
          <a:stretch>
            <a:fillRect/>
          </a:stretch>
        </p:blipFill>
        <p:spPr>
          <a:xfrm>
            <a:off x="2515402" y="1504812"/>
            <a:ext cx="7615734" cy="3848376"/>
          </a:xfrm>
          <a:prstGeom prst="rect">
            <a:avLst/>
          </a:prstGeom>
        </p:spPr>
      </p:pic>
      <p:sp>
        <p:nvSpPr>
          <p:cNvPr id="6" name="TextBox 5">
            <a:extLst>
              <a:ext uri="{FF2B5EF4-FFF2-40B4-BE49-F238E27FC236}">
                <a16:creationId xmlns:a16="http://schemas.microsoft.com/office/drawing/2014/main" id="{339837CE-9FF4-E074-5D14-B84134D27317}"/>
              </a:ext>
            </a:extLst>
          </p:cNvPr>
          <p:cNvSpPr txBox="1"/>
          <p:nvPr/>
        </p:nvSpPr>
        <p:spPr>
          <a:xfrm>
            <a:off x="710045" y="5846544"/>
            <a:ext cx="10643755" cy="369332"/>
          </a:xfrm>
          <a:prstGeom prst="rect">
            <a:avLst/>
          </a:prstGeom>
          <a:noFill/>
        </p:spPr>
        <p:txBody>
          <a:bodyPr wrap="square">
            <a:spAutoFit/>
          </a:bodyPr>
          <a:lstStyle/>
          <a:p>
            <a:pPr marL="285750" indent="-285750">
              <a:buFont typeface="Arial" panose="020B0604020202020204" pitchFamily="34" charset="0"/>
              <a:buChar char="•"/>
            </a:pPr>
            <a:r>
              <a:rPr lang="en-US" dirty="0"/>
              <a:t>What is one way PGA Family could be designed to potentially impact membership?</a:t>
            </a:r>
          </a:p>
        </p:txBody>
      </p:sp>
    </p:spTree>
    <p:extLst>
      <p:ext uri="{BB962C8B-B14F-4D97-AF65-F5344CB8AC3E}">
        <p14:creationId xmlns:p14="http://schemas.microsoft.com/office/powerpoint/2010/main" val="279813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92017"/>
            <a:ext cx="10515600" cy="819439"/>
          </a:xfrm>
        </p:spPr>
        <p:txBody>
          <a:bodyPr/>
          <a:lstStyle/>
          <a:p>
            <a:pPr algn="ctr"/>
            <a:r>
              <a:rPr lang="en-US" dirty="0"/>
              <a:t>PGA Professional’s World</a:t>
            </a:r>
          </a:p>
        </p:txBody>
      </p:sp>
      <p:sp>
        <p:nvSpPr>
          <p:cNvPr id="8" name="TextBox 7">
            <a:extLst>
              <a:ext uri="{FF2B5EF4-FFF2-40B4-BE49-F238E27FC236}">
                <a16:creationId xmlns:a16="http://schemas.microsoft.com/office/drawing/2014/main" id="{E0252746-C4BB-9339-9F6D-07E3EF916128}"/>
              </a:ext>
            </a:extLst>
          </p:cNvPr>
          <p:cNvSpPr txBox="1"/>
          <p:nvPr/>
        </p:nvSpPr>
        <p:spPr>
          <a:xfrm>
            <a:off x="2774372" y="828529"/>
            <a:ext cx="7106775" cy="523220"/>
          </a:xfrm>
          <a:prstGeom prst="rect">
            <a:avLst/>
          </a:prstGeom>
          <a:noFill/>
        </p:spPr>
        <p:txBody>
          <a:bodyPr wrap="square" rtlCol="0">
            <a:spAutoFit/>
          </a:bodyPr>
          <a:lstStyle/>
          <a:p>
            <a:pPr algn="ctr"/>
            <a:r>
              <a:rPr lang="en-US" sz="1400" dirty="0"/>
              <a:t>Source: IBISWorld - Industry Market Research at UCF Library, </a:t>
            </a:r>
            <a:r>
              <a:rPr lang="en-US" sz="1400" dirty="0">
                <a:hlinkClick r:id="rId3"/>
              </a:rPr>
              <a:t>https://guides.ucf.edu/az.php?s=12215</a:t>
            </a:r>
            <a:r>
              <a:rPr lang="en-US" sz="1400" dirty="0"/>
              <a:t> </a:t>
            </a:r>
          </a:p>
        </p:txBody>
      </p:sp>
      <p:pic>
        <p:nvPicPr>
          <p:cNvPr id="5" name="Picture 4">
            <a:extLst>
              <a:ext uri="{FF2B5EF4-FFF2-40B4-BE49-F238E27FC236}">
                <a16:creationId xmlns:a16="http://schemas.microsoft.com/office/drawing/2014/main" id="{2709B3E0-F031-E918-3DA4-CBFFA5BCC5A5}"/>
              </a:ext>
            </a:extLst>
          </p:cNvPr>
          <p:cNvPicPr>
            <a:picLocks noChangeAspect="1"/>
          </p:cNvPicPr>
          <p:nvPr/>
        </p:nvPicPr>
        <p:blipFill>
          <a:blip r:embed="rId4"/>
          <a:stretch>
            <a:fillRect/>
          </a:stretch>
        </p:blipFill>
        <p:spPr>
          <a:xfrm>
            <a:off x="1628151" y="1767048"/>
            <a:ext cx="8935697" cy="3905795"/>
          </a:xfrm>
          <a:prstGeom prst="rect">
            <a:avLst/>
          </a:prstGeom>
        </p:spPr>
      </p:pic>
      <p:sp>
        <p:nvSpPr>
          <p:cNvPr id="6" name="TextBox 5">
            <a:extLst>
              <a:ext uri="{FF2B5EF4-FFF2-40B4-BE49-F238E27FC236}">
                <a16:creationId xmlns:a16="http://schemas.microsoft.com/office/drawing/2014/main" id="{AC5D4E1C-019F-96EB-C312-CFBAD91BF754}"/>
              </a:ext>
            </a:extLst>
          </p:cNvPr>
          <p:cNvSpPr txBox="1"/>
          <p:nvPr/>
        </p:nvSpPr>
        <p:spPr>
          <a:xfrm>
            <a:off x="710045" y="5934905"/>
            <a:ext cx="10643755" cy="369332"/>
          </a:xfrm>
          <a:prstGeom prst="rect">
            <a:avLst/>
          </a:prstGeom>
          <a:noFill/>
        </p:spPr>
        <p:txBody>
          <a:bodyPr wrap="square">
            <a:spAutoFit/>
          </a:bodyPr>
          <a:lstStyle/>
          <a:p>
            <a:pPr marL="285750" indent="-285750">
              <a:buFont typeface="Arial" panose="020B0604020202020204" pitchFamily="34" charset="0"/>
              <a:buChar char="•"/>
            </a:pPr>
            <a:r>
              <a:rPr lang="en-US" dirty="0"/>
              <a:t>What is one way PGA Family could be designed to potentially impact green fee revenue?</a:t>
            </a:r>
          </a:p>
        </p:txBody>
      </p:sp>
    </p:spTree>
    <p:extLst>
      <p:ext uri="{BB962C8B-B14F-4D97-AF65-F5344CB8AC3E}">
        <p14:creationId xmlns:p14="http://schemas.microsoft.com/office/powerpoint/2010/main" val="209093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92017"/>
            <a:ext cx="10515600" cy="819439"/>
          </a:xfrm>
        </p:spPr>
        <p:txBody>
          <a:bodyPr/>
          <a:lstStyle/>
          <a:p>
            <a:pPr algn="ctr"/>
            <a:r>
              <a:rPr lang="en-US" dirty="0"/>
              <a:t>PGA Professional’s World</a:t>
            </a:r>
          </a:p>
        </p:txBody>
      </p:sp>
      <p:sp>
        <p:nvSpPr>
          <p:cNvPr id="8" name="TextBox 7">
            <a:extLst>
              <a:ext uri="{FF2B5EF4-FFF2-40B4-BE49-F238E27FC236}">
                <a16:creationId xmlns:a16="http://schemas.microsoft.com/office/drawing/2014/main" id="{E0252746-C4BB-9339-9F6D-07E3EF916128}"/>
              </a:ext>
            </a:extLst>
          </p:cNvPr>
          <p:cNvSpPr txBox="1"/>
          <p:nvPr/>
        </p:nvSpPr>
        <p:spPr>
          <a:xfrm>
            <a:off x="2774372" y="828529"/>
            <a:ext cx="7106775" cy="523220"/>
          </a:xfrm>
          <a:prstGeom prst="rect">
            <a:avLst/>
          </a:prstGeom>
          <a:noFill/>
        </p:spPr>
        <p:txBody>
          <a:bodyPr wrap="square" rtlCol="0">
            <a:spAutoFit/>
          </a:bodyPr>
          <a:lstStyle/>
          <a:p>
            <a:pPr algn="ctr"/>
            <a:r>
              <a:rPr lang="en-US" sz="1400" dirty="0"/>
              <a:t>Source: IBISWorld - Industry Market Research at UCF Library, </a:t>
            </a:r>
            <a:r>
              <a:rPr lang="en-US" sz="1400" dirty="0">
                <a:hlinkClick r:id="rId3"/>
              </a:rPr>
              <a:t>https://guides.ucf.edu/az.php?s=12215</a:t>
            </a:r>
            <a:r>
              <a:rPr lang="en-US" sz="1400" dirty="0"/>
              <a:t> </a:t>
            </a:r>
          </a:p>
        </p:txBody>
      </p:sp>
      <p:pic>
        <p:nvPicPr>
          <p:cNvPr id="4" name="Picture 3">
            <a:extLst>
              <a:ext uri="{FF2B5EF4-FFF2-40B4-BE49-F238E27FC236}">
                <a16:creationId xmlns:a16="http://schemas.microsoft.com/office/drawing/2014/main" id="{675E7EFE-DD30-4F24-4525-489A6B7524D9}"/>
              </a:ext>
            </a:extLst>
          </p:cNvPr>
          <p:cNvPicPr>
            <a:picLocks noChangeAspect="1"/>
          </p:cNvPicPr>
          <p:nvPr/>
        </p:nvPicPr>
        <p:blipFill>
          <a:blip r:embed="rId4"/>
          <a:stretch>
            <a:fillRect/>
          </a:stretch>
        </p:blipFill>
        <p:spPr>
          <a:xfrm>
            <a:off x="2267501" y="1536282"/>
            <a:ext cx="6876500" cy="4417196"/>
          </a:xfrm>
          <a:prstGeom prst="rect">
            <a:avLst/>
          </a:prstGeom>
        </p:spPr>
      </p:pic>
      <p:sp>
        <p:nvSpPr>
          <p:cNvPr id="6" name="TextBox 5">
            <a:extLst>
              <a:ext uri="{FF2B5EF4-FFF2-40B4-BE49-F238E27FC236}">
                <a16:creationId xmlns:a16="http://schemas.microsoft.com/office/drawing/2014/main" id="{DD42AAD4-4764-CF78-D5AE-789E089EE9A8}"/>
              </a:ext>
            </a:extLst>
          </p:cNvPr>
          <p:cNvSpPr txBox="1"/>
          <p:nvPr/>
        </p:nvSpPr>
        <p:spPr>
          <a:xfrm>
            <a:off x="710045" y="6029471"/>
            <a:ext cx="10643755" cy="369332"/>
          </a:xfrm>
          <a:prstGeom prst="rect">
            <a:avLst/>
          </a:prstGeom>
          <a:noFill/>
        </p:spPr>
        <p:txBody>
          <a:bodyPr wrap="square">
            <a:spAutoFit/>
          </a:bodyPr>
          <a:lstStyle/>
          <a:p>
            <a:pPr marL="285750" indent="-285750">
              <a:buFont typeface="Arial" panose="020B0604020202020204" pitchFamily="34" charset="0"/>
              <a:buChar char="•"/>
            </a:pPr>
            <a:r>
              <a:rPr lang="en-US" dirty="0"/>
              <a:t>What is one way PGA Family could be designed to potentially impact food and beverage?</a:t>
            </a:r>
          </a:p>
        </p:txBody>
      </p:sp>
    </p:spTree>
    <p:extLst>
      <p:ext uri="{BB962C8B-B14F-4D97-AF65-F5344CB8AC3E}">
        <p14:creationId xmlns:p14="http://schemas.microsoft.com/office/powerpoint/2010/main" val="219997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92017"/>
            <a:ext cx="10515600" cy="819439"/>
          </a:xfrm>
        </p:spPr>
        <p:txBody>
          <a:bodyPr/>
          <a:lstStyle/>
          <a:p>
            <a:pPr algn="ctr"/>
            <a:r>
              <a:rPr lang="en-US" dirty="0"/>
              <a:t>PGA Professional’s World</a:t>
            </a:r>
          </a:p>
        </p:txBody>
      </p:sp>
      <p:sp>
        <p:nvSpPr>
          <p:cNvPr id="8" name="TextBox 7">
            <a:extLst>
              <a:ext uri="{FF2B5EF4-FFF2-40B4-BE49-F238E27FC236}">
                <a16:creationId xmlns:a16="http://schemas.microsoft.com/office/drawing/2014/main" id="{E0252746-C4BB-9339-9F6D-07E3EF916128}"/>
              </a:ext>
            </a:extLst>
          </p:cNvPr>
          <p:cNvSpPr txBox="1"/>
          <p:nvPr/>
        </p:nvSpPr>
        <p:spPr>
          <a:xfrm>
            <a:off x="2774372" y="828529"/>
            <a:ext cx="7106775" cy="523220"/>
          </a:xfrm>
          <a:prstGeom prst="rect">
            <a:avLst/>
          </a:prstGeom>
          <a:noFill/>
        </p:spPr>
        <p:txBody>
          <a:bodyPr wrap="square" rtlCol="0">
            <a:spAutoFit/>
          </a:bodyPr>
          <a:lstStyle/>
          <a:p>
            <a:pPr algn="ctr"/>
            <a:r>
              <a:rPr lang="en-US" sz="1400" dirty="0"/>
              <a:t>Source: IBISWorld - Industry Market Research at UCF Library, </a:t>
            </a:r>
            <a:r>
              <a:rPr lang="en-US" sz="1400" dirty="0">
                <a:hlinkClick r:id="rId3"/>
              </a:rPr>
              <a:t>https://guides.ucf.edu/az.php?s=12215</a:t>
            </a:r>
            <a:r>
              <a:rPr lang="en-US" sz="1400" dirty="0"/>
              <a:t> </a:t>
            </a:r>
          </a:p>
        </p:txBody>
      </p:sp>
      <p:pic>
        <p:nvPicPr>
          <p:cNvPr id="5" name="Picture 4">
            <a:extLst>
              <a:ext uri="{FF2B5EF4-FFF2-40B4-BE49-F238E27FC236}">
                <a16:creationId xmlns:a16="http://schemas.microsoft.com/office/drawing/2014/main" id="{296B9D29-3B90-1E54-8FBE-0CE2AC1B02CA}"/>
              </a:ext>
            </a:extLst>
          </p:cNvPr>
          <p:cNvPicPr>
            <a:picLocks noChangeAspect="1"/>
          </p:cNvPicPr>
          <p:nvPr/>
        </p:nvPicPr>
        <p:blipFill>
          <a:blip r:embed="rId4"/>
          <a:stretch>
            <a:fillRect/>
          </a:stretch>
        </p:blipFill>
        <p:spPr>
          <a:xfrm>
            <a:off x="2127884" y="1647968"/>
            <a:ext cx="7936232" cy="4154596"/>
          </a:xfrm>
          <a:prstGeom prst="rect">
            <a:avLst/>
          </a:prstGeom>
        </p:spPr>
      </p:pic>
      <p:sp>
        <p:nvSpPr>
          <p:cNvPr id="6" name="TextBox 5">
            <a:extLst>
              <a:ext uri="{FF2B5EF4-FFF2-40B4-BE49-F238E27FC236}">
                <a16:creationId xmlns:a16="http://schemas.microsoft.com/office/drawing/2014/main" id="{5F0DEFAD-BE35-92A7-5FA5-CDD7A46B2366}"/>
              </a:ext>
            </a:extLst>
          </p:cNvPr>
          <p:cNvSpPr txBox="1"/>
          <p:nvPr/>
        </p:nvSpPr>
        <p:spPr>
          <a:xfrm>
            <a:off x="710045" y="6029471"/>
            <a:ext cx="10643755" cy="646331"/>
          </a:xfrm>
          <a:prstGeom prst="rect">
            <a:avLst/>
          </a:prstGeom>
          <a:noFill/>
        </p:spPr>
        <p:txBody>
          <a:bodyPr wrap="square">
            <a:spAutoFit/>
          </a:bodyPr>
          <a:lstStyle/>
          <a:p>
            <a:r>
              <a:rPr lang="en-US" dirty="0"/>
              <a:t>:</a:t>
            </a:r>
          </a:p>
          <a:p>
            <a:pPr marL="285750" indent="-285750">
              <a:buFont typeface="Arial" panose="020B0604020202020204" pitchFamily="34" charset="0"/>
              <a:buChar char="•"/>
            </a:pPr>
            <a:r>
              <a:rPr lang="en-US" dirty="0"/>
              <a:t>What is one way PGA Family could be designed to potentially impact rental and sales of golf equipment?</a:t>
            </a:r>
          </a:p>
        </p:txBody>
      </p:sp>
    </p:spTree>
    <p:extLst>
      <p:ext uri="{BB962C8B-B14F-4D97-AF65-F5344CB8AC3E}">
        <p14:creationId xmlns:p14="http://schemas.microsoft.com/office/powerpoint/2010/main" val="405251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92017"/>
            <a:ext cx="10515600" cy="819439"/>
          </a:xfrm>
        </p:spPr>
        <p:txBody>
          <a:bodyPr/>
          <a:lstStyle/>
          <a:p>
            <a:pPr algn="ctr"/>
            <a:r>
              <a:rPr lang="en-US" dirty="0"/>
              <a:t>PGA Professional’s World</a:t>
            </a:r>
          </a:p>
        </p:txBody>
      </p:sp>
      <p:sp>
        <p:nvSpPr>
          <p:cNvPr id="8" name="TextBox 7">
            <a:extLst>
              <a:ext uri="{FF2B5EF4-FFF2-40B4-BE49-F238E27FC236}">
                <a16:creationId xmlns:a16="http://schemas.microsoft.com/office/drawing/2014/main" id="{E0252746-C4BB-9339-9F6D-07E3EF916128}"/>
              </a:ext>
            </a:extLst>
          </p:cNvPr>
          <p:cNvSpPr txBox="1"/>
          <p:nvPr/>
        </p:nvSpPr>
        <p:spPr>
          <a:xfrm>
            <a:off x="2774372" y="828529"/>
            <a:ext cx="7106775" cy="523220"/>
          </a:xfrm>
          <a:prstGeom prst="rect">
            <a:avLst/>
          </a:prstGeom>
          <a:noFill/>
        </p:spPr>
        <p:txBody>
          <a:bodyPr wrap="square" rtlCol="0">
            <a:spAutoFit/>
          </a:bodyPr>
          <a:lstStyle/>
          <a:p>
            <a:pPr algn="ctr"/>
            <a:r>
              <a:rPr lang="en-US" sz="1400" dirty="0"/>
              <a:t>Source: IBISWorld - Industry Market Research at UCF Library, </a:t>
            </a:r>
            <a:r>
              <a:rPr lang="en-US" sz="1400" dirty="0">
                <a:hlinkClick r:id="rId3"/>
              </a:rPr>
              <a:t>https://guides.ucf.edu/az.php?s=12215</a:t>
            </a:r>
            <a:r>
              <a:rPr lang="en-US" sz="1400" dirty="0"/>
              <a:t> </a:t>
            </a:r>
          </a:p>
        </p:txBody>
      </p:sp>
      <p:pic>
        <p:nvPicPr>
          <p:cNvPr id="4" name="Picture 3">
            <a:extLst>
              <a:ext uri="{FF2B5EF4-FFF2-40B4-BE49-F238E27FC236}">
                <a16:creationId xmlns:a16="http://schemas.microsoft.com/office/drawing/2014/main" id="{441FAB26-0690-C5BD-0E69-DA4A4021E1D6}"/>
              </a:ext>
            </a:extLst>
          </p:cNvPr>
          <p:cNvPicPr>
            <a:picLocks noChangeAspect="1"/>
          </p:cNvPicPr>
          <p:nvPr/>
        </p:nvPicPr>
        <p:blipFill>
          <a:blip r:embed="rId4"/>
          <a:stretch>
            <a:fillRect/>
          </a:stretch>
        </p:blipFill>
        <p:spPr>
          <a:xfrm>
            <a:off x="2031384" y="1647968"/>
            <a:ext cx="8592749" cy="4039164"/>
          </a:xfrm>
          <a:prstGeom prst="rect">
            <a:avLst/>
          </a:prstGeom>
        </p:spPr>
      </p:pic>
      <p:sp>
        <p:nvSpPr>
          <p:cNvPr id="6" name="TextBox 5">
            <a:extLst>
              <a:ext uri="{FF2B5EF4-FFF2-40B4-BE49-F238E27FC236}">
                <a16:creationId xmlns:a16="http://schemas.microsoft.com/office/drawing/2014/main" id="{ED59393D-437C-5F51-7DFC-8660064F7E2C}"/>
              </a:ext>
            </a:extLst>
          </p:cNvPr>
          <p:cNvSpPr txBox="1"/>
          <p:nvPr/>
        </p:nvSpPr>
        <p:spPr>
          <a:xfrm>
            <a:off x="710045" y="5983351"/>
            <a:ext cx="10643755" cy="369332"/>
          </a:xfrm>
          <a:prstGeom prst="rect">
            <a:avLst/>
          </a:prstGeom>
          <a:noFill/>
        </p:spPr>
        <p:txBody>
          <a:bodyPr wrap="square">
            <a:spAutoFit/>
          </a:bodyPr>
          <a:lstStyle/>
          <a:p>
            <a:pPr marL="285750" indent="-285750">
              <a:buFont typeface="Arial" panose="020B0604020202020204" pitchFamily="34" charset="0"/>
              <a:buChar char="•"/>
            </a:pPr>
            <a:r>
              <a:rPr lang="en-US" dirty="0"/>
              <a:t>What is one way PGA Family could be designed to potentially impact other revenue-earning operations?</a:t>
            </a:r>
          </a:p>
        </p:txBody>
      </p:sp>
    </p:spTree>
    <p:extLst>
      <p:ext uri="{BB962C8B-B14F-4D97-AF65-F5344CB8AC3E}">
        <p14:creationId xmlns:p14="http://schemas.microsoft.com/office/powerpoint/2010/main" val="337486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BECD-3D4F-148C-77DF-F5919E2F3287}"/>
              </a:ext>
            </a:extLst>
          </p:cNvPr>
          <p:cNvSpPr>
            <a:spLocks noGrp="1"/>
          </p:cNvSpPr>
          <p:nvPr>
            <p:ph type="title"/>
          </p:nvPr>
        </p:nvSpPr>
        <p:spPr>
          <a:xfrm>
            <a:off x="838200" y="139334"/>
            <a:ext cx="10515600" cy="695798"/>
          </a:xfrm>
        </p:spPr>
        <p:txBody>
          <a:bodyPr/>
          <a:lstStyle/>
          <a:p>
            <a:pPr algn="ctr"/>
            <a:r>
              <a:rPr lang="en-US" dirty="0"/>
              <a:t>PGA Professional’s World</a:t>
            </a:r>
          </a:p>
        </p:txBody>
      </p:sp>
      <p:sp>
        <p:nvSpPr>
          <p:cNvPr id="5" name="TextBox 4">
            <a:extLst>
              <a:ext uri="{FF2B5EF4-FFF2-40B4-BE49-F238E27FC236}">
                <a16:creationId xmlns:a16="http://schemas.microsoft.com/office/drawing/2014/main" id="{C5B520A9-C086-4F7C-5BC8-4B424F1325BA}"/>
              </a:ext>
            </a:extLst>
          </p:cNvPr>
          <p:cNvSpPr txBox="1"/>
          <p:nvPr/>
        </p:nvSpPr>
        <p:spPr>
          <a:xfrm>
            <a:off x="6608102" y="4964340"/>
            <a:ext cx="4873487" cy="1754326"/>
          </a:xfrm>
          <a:prstGeom prst="rect">
            <a:avLst/>
          </a:prstGeom>
          <a:noFill/>
        </p:spPr>
        <p:txBody>
          <a:bodyPr wrap="square">
            <a:spAutoFit/>
          </a:bodyPr>
          <a:lstStyle/>
          <a:p>
            <a:pPr marL="285750" indent="-285750">
              <a:buFont typeface="Arial" panose="020B0604020202020204" pitchFamily="34" charset="0"/>
              <a:buChar char="•"/>
            </a:pPr>
            <a:r>
              <a:rPr lang="en-US" dirty="0"/>
              <a:t>How could place of PGA Family be designed to positively impact one of these areas of economic activity? What would access look like? What would assistance look like? What would assortment look like? What would aesthetics look like?</a:t>
            </a:r>
          </a:p>
        </p:txBody>
      </p:sp>
      <p:pic>
        <p:nvPicPr>
          <p:cNvPr id="10" name="Picture 9">
            <a:extLst>
              <a:ext uri="{FF2B5EF4-FFF2-40B4-BE49-F238E27FC236}">
                <a16:creationId xmlns:a16="http://schemas.microsoft.com/office/drawing/2014/main" id="{FDD88BB7-0C65-947F-1910-C0C628966662}"/>
              </a:ext>
            </a:extLst>
          </p:cNvPr>
          <p:cNvPicPr>
            <a:picLocks noChangeAspect="1"/>
          </p:cNvPicPr>
          <p:nvPr/>
        </p:nvPicPr>
        <p:blipFill>
          <a:blip r:embed="rId3"/>
          <a:stretch>
            <a:fillRect/>
          </a:stretch>
        </p:blipFill>
        <p:spPr>
          <a:xfrm>
            <a:off x="918380" y="1432954"/>
            <a:ext cx="4665520" cy="5196446"/>
          </a:xfrm>
          <a:prstGeom prst="rect">
            <a:avLst/>
          </a:prstGeom>
        </p:spPr>
      </p:pic>
      <p:pic>
        <p:nvPicPr>
          <p:cNvPr id="12" name="Picture 11">
            <a:extLst>
              <a:ext uri="{FF2B5EF4-FFF2-40B4-BE49-F238E27FC236}">
                <a16:creationId xmlns:a16="http://schemas.microsoft.com/office/drawing/2014/main" id="{A64927C2-2698-08DD-51AA-8D46547CC810}"/>
              </a:ext>
            </a:extLst>
          </p:cNvPr>
          <p:cNvPicPr>
            <a:picLocks noChangeAspect="1"/>
          </p:cNvPicPr>
          <p:nvPr/>
        </p:nvPicPr>
        <p:blipFill>
          <a:blip r:embed="rId4"/>
          <a:stretch>
            <a:fillRect/>
          </a:stretch>
        </p:blipFill>
        <p:spPr>
          <a:xfrm>
            <a:off x="6817465" y="1579194"/>
            <a:ext cx="3877216" cy="3200847"/>
          </a:xfrm>
          <a:prstGeom prst="rect">
            <a:avLst/>
          </a:prstGeom>
        </p:spPr>
      </p:pic>
      <p:sp>
        <p:nvSpPr>
          <p:cNvPr id="13" name="TextBox 12">
            <a:extLst>
              <a:ext uri="{FF2B5EF4-FFF2-40B4-BE49-F238E27FC236}">
                <a16:creationId xmlns:a16="http://schemas.microsoft.com/office/drawing/2014/main" id="{AC223E1D-B4E8-56B6-6224-AEE7F4E7976E}"/>
              </a:ext>
            </a:extLst>
          </p:cNvPr>
          <p:cNvSpPr txBox="1"/>
          <p:nvPr/>
        </p:nvSpPr>
        <p:spPr>
          <a:xfrm>
            <a:off x="1413164" y="697982"/>
            <a:ext cx="9756456" cy="307777"/>
          </a:xfrm>
          <a:prstGeom prst="rect">
            <a:avLst/>
          </a:prstGeom>
          <a:noFill/>
        </p:spPr>
        <p:txBody>
          <a:bodyPr wrap="square" rtlCol="0">
            <a:spAutoFit/>
          </a:bodyPr>
          <a:lstStyle/>
          <a:p>
            <a:pPr algn="ctr"/>
            <a:r>
              <a:rPr lang="en-US" sz="1400" dirty="0"/>
              <a:t>Source: Golf Impact Report 2022 at </a:t>
            </a:r>
            <a:r>
              <a:rPr lang="en-US" sz="1400" dirty="0">
                <a:hlinkClick r:id="rId5"/>
              </a:rPr>
              <a:t>https://www.ngf.org/wp-content/uploads/2023/05/AGIC_Economic-Impact-Report-2023.pdf</a:t>
            </a:r>
            <a:r>
              <a:rPr lang="en-US" sz="1400" dirty="0"/>
              <a:t> </a:t>
            </a:r>
          </a:p>
        </p:txBody>
      </p:sp>
    </p:spTree>
    <p:extLst>
      <p:ext uri="{BB962C8B-B14F-4D97-AF65-F5344CB8AC3E}">
        <p14:creationId xmlns:p14="http://schemas.microsoft.com/office/powerpoint/2010/main" val="2391543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10024</TotalTime>
  <Words>1305</Words>
  <Application>Microsoft Macintosh PowerPoint</Application>
  <PresentationFormat>Widescreen</PresentationFormat>
  <Paragraphs>105</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MBA 6816 Case Information</vt:lpstr>
      <vt:lpstr>Case Focus</vt:lpstr>
      <vt:lpstr>PGA Professional’s World</vt:lpstr>
      <vt:lpstr>PGA Professional’s World</vt:lpstr>
      <vt:lpstr>PGA Professional’s World</vt:lpstr>
      <vt:lpstr>PGA Professional’s World</vt:lpstr>
      <vt:lpstr>PGA Professional’s World</vt:lpstr>
      <vt:lpstr>PGA Professional’s World</vt:lpstr>
      <vt:lpstr>PGA Professional’s World</vt:lpstr>
      <vt:lpstr>PGA Professional’s World</vt:lpstr>
      <vt:lpstr>Place recommendations related to golf course access, assistance, and aesthetics.</vt:lpstr>
      <vt:lpstr>Product recommendations related to “Play” and “Learn” program offerings.</vt:lpstr>
      <vt:lpstr>Promotional recommendations related to paid, owned, and earned 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 6816 Case Analysis</dc:title>
  <dc:creator>Boyd, Douglas - boydde</dc:creator>
  <cp:lastModifiedBy>Logan Wright</cp:lastModifiedBy>
  <cp:revision>11</cp:revision>
  <dcterms:created xsi:type="dcterms:W3CDTF">2024-03-12T18:28:20Z</dcterms:created>
  <dcterms:modified xsi:type="dcterms:W3CDTF">2024-04-10T14:14:14Z</dcterms:modified>
</cp:coreProperties>
</file>