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1"/>
  </p:normalViewPr>
  <p:slideViewPr>
    <p:cSldViewPr snapToGrid="0">
      <p:cViewPr varScale="1">
        <p:scale>
          <a:sx n="59" d="100"/>
          <a:sy n="59" d="100"/>
        </p:scale>
        <p:origin x="200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8972B0-BC84-48DB-A288-D10E2C91FE0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D69BE9-75C7-4528-80C3-A6B84B7DF5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00" b="1" dirty="0"/>
            <a:t>Exclusivity: </a:t>
          </a:r>
        </a:p>
        <a:p>
          <a:pPr>
            <a:lnSpc>
              <a:spcPct val="100000"/>
            </a:lnSpc>
          </a:pPr>
          <a:r>
            <a:rPr lang="en-US" sz="1200" dirty="0"/>
            <a:t>Secure broader broadcasting rights. Develop high-quality original programming. </a:t>
          </a:r>
        </a:p>
      </dgm:t>
    </dgm:pt>
    <dgm:pt modelId="{B7F1019E-811D-4946-BE31-D4BA29DB7C1D}" type="parTrans" cxnId="{3BE5F8B8-CC8F-42B0-8E4F-9E397D105D39}">
      <dgm:prSet/>
      <dgm:spPr/>
      <dgm:t>
        <a:bodyPr/>
        <a:lstStyle/>
        <a:p>
          <a:endParaRPr lang="en-US"/>
        </a:p>
      </dgm:t>
    </dgm:pt>
    <dgm:pt modelId="{F3EF8C49-BBC3-40D3-A384-8384D87FA55B}" type="sibTrans" cxnId="{3BE5F8B8-CC8F-42B0-8E4F-9E397D105D39}">
      <dgm:prSet phldrT="1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E8B5C0B-E29F-4F33-B33B-4BA4394FBE6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00" b="1" dirty="0"/>
            <a:t>Invest in Technology: </a:t>
          </a:r>
        </a:p>
        <a:p>
          <a:pPr>
            <a:lnSpc>
              <a:spcPct val="100000"/>
            </a:lnSpc>
          </a:pPr>
          <a:r>
            <a:rPr lang="en-US" sz="1200" dirty="0"/>
            <a:t>Implement multi-angle viewing, real-time stats, and interactive elements. Ensure high-quality, reliable streaming service. </a:t>
          </a:r>
        </a:p>
      </dgm:t>
    </dgm:pt>
    <dgm:pt modelId="{C9B8D466-40B4-4BE7-8DF6-92567B7EE5C0}" type="parTrans" cxnId="{8C423CE2-303C-43E4-81A0-704DE3FFD8F2}">
      <dgm:prSet/>
      <dgm:spPr/>
      <dgm:t>
        <a:bodyPr/>
        <a:lstStyle/>
        <a:p>
          <a:endParaRPr lang="en-US"/>
        </a:p>
      </dgm:t>
    </dgm:pt>
    <dgm:pt modelId="{CE2267AC-209A-40C6-8728-F2857B97E0BF}" type="sibTrans" cxnId="{8C423CE2-303C-43E4-81A0-704DE3FFD8F2}">
      <dgm:prSet phldrT="2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EF45FD-02C1-450C-897E-1C48B49BDB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00" b="1" dirty="0"/>
            <a:t>Leverage Partnerships: </a:t>
          </a:r>
        </a:p>
        <a:p>
          <a:pPr>
            <a:lnSpc>
              <a:spcPct val="100000"/>
            </a:lnSpc>
          </a:pPr>
          <a:r>
            <a:rPr lang="en-US" sz="1200" dirty="0"/>
            <a:t>Explore bundling opportunities with other services. Form strategic alliances with local sports leagues.</a:t>
          </a:r>
        </a:p>
      </dgm:t>
    </dgm:pt>
    <dgm:pt modelId="{159A941B-99CC-46EF-A646-A06749D430BE}" type="parTrans" cxnId="{4C722038-3F8D-43CB-93C6-DBBCBA4FCBD9}">
      <dgm:prSet/>
      <dgm:spPr/>
      <dgm:t>
        <a:bodyPr/>
        <a:lstStyle/>
        <a:p>
          <a:endParaRPr lang="en-US"/>
        </a:p>
      </dgm:t>
    </dgm:pt>
    <dgm:pt modelId="{ABAC34A2-EAD8-4E6E-AC32-C7C6F94DA36F}" type="sibTrans" cxnId="{4C722038-3F8D-43CB-93C6-DBBCBA4FCBD9}">
      <dgm:prSet phldrT="3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5E53090-B616-4DB0-9CD5-6B06BE43C97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00" b="1" dirty="0"/>
            <a:t>Personalize: </a:t>
          </a:r>
        </a:p>
        <a:p>
          <a:pPr>
            <a:lnSpc>
              <a:spcPct val="100000"/>
            </a:lnSpc>
          </a:pPr>
          <a:r>
            <a:rPr lang="en-US" sz="1200" dirty="0"/>
            <a:t>Use data analytics for personalized content recommendations. Develop community features and social integrations. </a:t>
          </a:r>
        </a:p>
      </dgm:t>
    </dgm:pt>
    <dgm:pt modelId="{A985874C-4FE0-4F8A-9077-6647BA343D09}" type="parTrans" cxnId="{4BDD89EA-86CE-4F8E-AF9F-512FB556B392}">
      <dgm:prSet/>
      <dgm:spPr/>
      <dgm:t>
        <a:bodyPr/>
        <a:lstStyle/>
        <a:p>
          <a:endParaRPr lang="en-US"/>
        </a:p>
      </dgm:t>
    </dgm:pt>
    <dgm:pt modelId="{99B3D49F-B29B-4B50-86A4-05BF021C644F}" type="sibTrans" cxnId="{4BDD89EA-86CE-4F8E-AF9F-512FB556B392}">
      <dgm:prSet phldrT="4" phldr="0"/>
      <dgm:spPr/>
      <dgm:t>
        <a:bodyPr/>
        <a:lstStyle/>
        <a:p>
          <a:endParaRPr lang="en-US"/>
        </a:p>
      </dgm:t>
    </dgm:pt>
    <dgm:pt modelId="{E83B4312-4F0A-4C0B-81AB-0BD10EEE5428}" type="pres">
      <dgm:prSet presAssocID="{BF8972B0-BC84-48DB-A288-D10E2C91FE07}" presName="root" presStyleCnt="0">
        <dgm:presLayoutVars>
          <dgm:dir/>
          <dgm:resizeHandles val="exact"/>
        </dgm:presLayoutVars>
      </dgm:prSet>
      <dgm:spPr/>
    </dgm:pt>
    <dgm:pt modelId="{F20B79C6-BB30-4822-BE46-0B6B09CB2C23}" type="pres">
      <dgm:prSet presAssocID="{56D69BE9-75C7-4528-80C3-A6B84B7DF5ED}" presName="compNode" presStyleCnt="0"/>
      <dgm:spPr/>
    </dgm:pt>
    <dgm:pt modelId="{C94368D4-AB18-445A-97DF-B6D87C3ED72D}" type="pres">
      <dgm:prSet presAssocID="{56D69BE9-75C7-4528-80C3-A6B84B7DF5E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C826F820-4BCE-4FF8-9317-F7ADF6117DFC}" type="pres">
      <dgm:prSet presAssocID="{56D69BE9-75C7-4528-80C3-A6B84B7DF5ED}" presName="spaceRect" presStyleCnt="0"/>
      <dgm:spPr/>
    </dgm:pt>
    <dgm:pt modelId="{204D8362-F088-4E78-A3DD-6F687E63B09F}" type="pres">
      <dgm:prSet presAssocID="{56D69BE9-75C7-4528-80C3-A6B84B7DF5ED}" presName="textRect" presStyleLbl="revTx" presStyleIdx="0" presStyleCnt="4">
        <dgm:presLayoutVars>
          <dgm:chMax val="1"/>
          <dgm:chPref val="1"/>
        </dgm:presLayoutVars>
      </dgm:prSet>
      <dgm:spPr/>
    </dgm:pt>
    <dgm:pt modelId="{A1154F2B-10FB-464D-A19F-AB4B12CDA429}" type="pres">
      <dgm:prSet presAssocID="{F3EF8C49-BBC3-40D3-A384-8384D87FA55B}" presName="sibTrans" presStyleCnt="0"/>
      <dgm:spPr/>
    </dgm:pt>
    <dgm:pt modelId="{C7B9001A-EF64-4696-B9AB-C365A77760EE}" type="pres">
      <dgm:prSet presAssocID="{7E8B5C0B-E29F-4F33-B33B-4BA4394FBE6C}" presName="compNode" presStyleCnt="0"/>
      <dgm:spPr/>
    </dgm:pt>
    <dgm:pt modelId="{91554BE0-5447-40C4-AD54-6321C1EAF3DC}" type="pres">
      <dgm:prSet presAssocID="{7E8B5C0B-E29F-4F33-B33B-4BA4394FBE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143B2E46-1D68-4CA1-A764-336372387736}" type="pres">
      <dgm:prSet presAssocID="{7E8B5C0B-E29F-4F33-B33B-4BA4394FBE6C}" presName="spaceRect" presStyleCnt="0"/>
      <dgm:spPr/>
    </dgm:pt>
    <dgm:pt modelId="{CBA8F31A-BF50-4835-9EC3-F52910D6A68A}" type="pres">
      <dgm:prSet presAssocID="{7E8B5C0B-E29F-4F33-B33B-4BA4394FBE6C}" presName="textRect" presStyleLbl="revTx" presStyleIdx="1" presStyleCnt="4">
        <dgm:presLayoutVars>
          <dgm:chMax val="1"/>
          <dgm:chPref val="1"/>
        </dgm:presLayoutVars>
      </dgm:prSet>
      <dgm:spPr/>
    </dgm:pt>
    <dgm:pt modelId="{933FC626-5980-40DF-B0F7-197B6ECDB7E6}" type="pres">
      <dgm:prSet presAssocID="{CE2267AC-209A-40C6-8728-F2857B97E0BF}" presName="sibTrans" presStyleCnt="0"/>
      <dgm:spPr/>
    </dgm:pt>
    <dgm:pt modelId="{93CB9213-02B8-4049-AE5E-A9A240B3164E}" type="pres">
      <dgm:prSet presAssocID="{14EF45FD-02C1-450C-897E-1C48B49BDB65}" presName="compNode" presStyleCnt="0"/>
      <dgm:spPr/>
    </dgm:pt>
    <dgm:pt modelId="{8C29F276-D3B4-417F-BF9A-796100D94691}" type="pres">
      <dgm:prSet presAssocID="{14EF45FD-02C1-450C-897E-1C48B49BDB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4D5677BC-36C0-4FE9-BF54-FD0BD9046BD3}" type="pres">
      <dgm:prSet presAssocID="{14EF45FD-02C1-450C-897E-1C48B49BDB65}" presName="spaceRect" presStyleCnt="0"/>
      <dgm:spPr/>
    </dgm:pt>
    <dgm:pt modelId="{8DF4546C-F570-4AB4-8BC6-1EC7F7AD4F62}" type="pres">
      <dgm:prSet presAssocID="{14EF45FD-02C1-450C-897E-1C48B49BDB65}" presName="textRect" presStyleLbl="revTx" presStyleIdx="2" presStyleCnt="4">
        <dgm:presLayoutVars>
          <dgm:chMax val="1"/>
          <dgm:chPref val="1"/>
        </dgm:presLayoutVars>
      </dgm:prSet>
      <dgm:spPr/>
    </dgm:pt>
    <dgm:pt modelId="{73DFE3EC-1C55-4656-9EC8-B7133E1A9BB0}" type="pres">
      <dgm:prSet presAssocID="{ABAC34A2-EAD8-4E6E-AC32-C7C6F94DA36F}" presName="sibTrans" presStyleCnt="0"/>
      <dgm:spPr/>
    </dgm:pt>
    <dgm:pt modelId="{5FFF21C3-EEBD-43F9-8DE8-3D9070B93374}" type="pres">
      <dgm:prSet presAssocID="{25E53090-B616-4DB0-9CD5-6B06BE43C971}" presName="compNode" presStyleCnt="0"/>
      <dgm:spPr/>
    </dgm:pt>
    <dgm:pt modelId="{5C52C19E-67AF-4B08-BC62-FB4D4A62E761}" type="pres">
      <dgm:prSet presAssocID="{25E53090-B616-4DB0-9CD5-6B06BE43C97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222E7347-61A8-45E6-A9DE-D0A995559EA4}" type="pres">
      <dgm:prSet presAssocID="{25E53090-B616-4DB0-9CD5-6B06BE43C971}" presName="spaceRect" presStyleCnt="0"/>
      <dgm:spPr/>
    </dgm:pt>
    <dgm:pt modelId="{571B3150-D2A0-4FA6-B056-F3F7A8E1DAD3}" type="pres">
      <dgm:prSet presAssocID="{25E53090-B616-4DB0-9CD5-6B06BE43C97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C722038-3F8D-43CB-93C6-DBBCBA4FCBD9}" srcId="{BF8972B0-BC84-48DB-A288-D10E2C91FE07}" destId="{14EF45FD-02C1-450C-897E-1C48B49BDB65}" srcOrd="2" destOrd="0" parTransId="{159A941B-99CC-46EF-A646-A06749D430BE}" sibTransId="{ABAC34A2-EAD8-4E6E-AC32-C7C6F94DA36F}"/>
    <dgm:cxn modelId="{93A3D68E-022B-1141-A83C-DE684D7FF98F}" type="presOf" srcId="{56D69BE9-75C7-4528-80C3-A6B84B7DF5ED}" destId="{204D8362-F088-4E78-A3DD-6F687E63B09F}" srcOrd="0" destOrd="0" presId="urn:microsoft.com/office/officeart/2018/2/layout/IconLabelList"/>
    <dgm:cxn modelId="{E8D7EEA6-482C-2848-A7D2-BEB69892FC56}" type="presOf" srcId="{7E8B5C0B-E29F-4F33-B33B-4BA4394FBE6C}" destId="{CBA8F31A-BF50-4835-9EC3-F52910D6A68A}" srcOrd="0" destOrd="0" presId="urn:microsoft.com/office/officeart/2018/2/layout/IconLabelList"/>
    <dgm:cxn modelId="{3BE5F8B8-CC8F-42B0-8E4F-9E397D105D39}" srcId="{BF8972B0-BC84-48DB-A288-D10E2C91FE07}" destId="{56D69BE9-75C7-4528-80C3-A6B84B7DF5ED}" srcOrd="0" destOrd="0" parTransId="{B7F1019E-811D-4946-BE31-D4BA29DB7C1D}" sibTransId="{F3EF8C49-BBC3-40D3-A384-8384D87FA55B}"/>
    <dgm:cxn modelId="{C65419C2-A557-274C-BB2B-116EB9E8B3AE}" type="presOf" srcId="{14EF45FD-02C1-450C-897E-1C48B49BDB65}" destId="{8DF4546C-F570-4AB4-8BC6-1EC7F7AD4F62}" srcOrd="0" destOrd="0" presId="urn:microsoft.com/office/officeart/2018/2/layout/IconLabelList"/>
    <dgm:cxn modelId="{8C423CE2-303C-43E4-81A0-704DE3FFD8F2}" srcId="{BF8972B0-BC84-48DB-A288-D10E2C91FE07}" destId="{7E8B5C0B-E29F-4F33-B33B-4BA4394FBE6C}" srcOrd="1" destOrd="0" parTransId="{C9B8D466-40B4-4BE7-8DF6-92567B7EE5C0}" sibTransId="{CE2267AC-209A-40C6-8728-F2857B97E0BF}"/>
    <dgm:cxn modelId="{4BDD89EA-86CE-4F8E-AF9F-512FB556B392}" srcId="{BF8972B0-BC84-48DB-A288-D10E2C91FE07}" destId="{25E53090-B616-4DB0-9CD5-6B06BE43C971}" srcOrd="3" destOrd="0" parTransId="{A985874C-4FE0-4F8A-9077-6647BA343D09}" sibTransId="{99B3D49F-B29B-4B50-86A4-05BF021C644F}"/>
    <dgm:cxn modelId="{2D3855EC-D812-FF4A-AC7A-894898D9629B}" type="presOf" srcId="{25E53090-B616-4DB0-9CD5-6B06BE43C971}" destId="{571B3150-D2A0-4FA6-B056-F3F7A8E1DAD3}" srcOrd="0" destOrd="0" presId="urn:microsoft.com/office/officeart/2018/2/layout/IconLabelList"/>
    <dgm:cxn modelId="{2B07D4F3-9104-2346-8A58-59D70E0F1BF4}" type="presOf" srcId="{BF8972B0-BC84-48DB-A288-D10E2C91FE07}" destId="{E83B4312-4F0A-4C0B-81AB-0BD10EEE5428}" srcOrd="0" destOrd="0" presId="urn:microsoft.com/office/officeart/2018/2/layout/IconLabelList"/>
    <dgm:cxn modelId="{5CA9F6F6-0877-2B4D-8290-ADEC92734C24}" type="presParOf" srcId="{E83B4312-4F0A-4C0B-81AB-0BD10EEE5428}" destId="{F20B79C6-BB30-4822-BE46-0B6B09CB2C23}" srcOrd="0" destOrd="0" presId="urn:microsoft.com/office/officeart/2018/2/layout/IconLabelList"/>
    <dgm:cxn modelId="{4E5B2180-03FA-3C4B-B36F-96809AEA324E}" type="presParOf" srcId="{F20B79C6-BB30-4822-BE46-0B6B09CB2C23}" destId="{C94368D4-AB18-445A-97DF-B6D87C3ED72D}" srcOrd="0" destOrd="0" presId="urn:microsoft.com/office/officeart/2018/2/layout/IconLabelList"/>
    <dgm:cxn modelId="{5C7C547F-65BC-0246-960B-398A2F931B58}" type="presParOf" srcId="{F20B79C6-BB30-4822-BE46-0B6B09CB2C23}" destId="{C826F820-4BCE-4FF8-9317-F7ADF6117DFC}" srcOrd="1" destOrd="0" presId="urn:microsoft.com/office/officeart/2018/2/layout/IconLabelList"/>
    <dgm:cxn modelId="{24DB4653-42A6-0548-904B-D5F43D2A2855}" type="presParOf" srcId="{F20B79C6-BB30-4822-BE46-0B6B09CB2C23}" destId="{204D8362-F088-4E78-A3DD-6F687E63B09F}" srcOrd="2" destOrd="0" presId="urn:microsoft.com/office/officeart/2018/2/layout/IconLabelList"/>
    <dgm:cxn modelId="{5957A350-363B-7B45-82EC-9514DB618B6D}" type="presParOf" srcId="{E83B4312-4F0A-4C0B-81AB-0BD10EEE5428}" destId="{A1154F2B-10FB-464D-A19F-AB4B12CDA429}" srcOrd="1" destOrd="0" presId="urn:microsoft.com/office/officeart/2018/2/layout/IconLabelList"/>
    <dgm:cxn modelId="{7E9F5D24-914D-5F49-BF9B-44DB84AF9179}" type="presParOf" srcId="{E83B4312-4F0A-4C0B-81AB-0BD10EEE5428}" destId="{C7B9001A-EF64-4696-B9AB-C365A77760EE}" srcOrd="2" destOrd="0" presId="urn:microsoft.com/office/officeart/2018/2/layout/IconLabelList"/>
    <dgm:cxn modelId="{51962B53-F4C1-B340-82E9-642EE213A4DC}" type="presParOf" srcId="{C7B9001A-EF64-4696-B9AB-C365A77760EE}" destId="{91554BE0-5447-40C4-AD54-6321C1EAF3DC}" srcOrd="0" destOrd="0" presId="urn:microsoft.com/office/officeart/2018/2/layout/IconLabelList"/>
    <dgm:cxn modelId="{178C4D6D-D305-CE41-BA3C-357D97CAE991}" type="presParOf" srcId="{C7B9001A-EF64-4696-B9AB-C365A77760EE}" destId="{143B2E46-1D68-4CA1-A764-336372387736}" srcOrd="1" destOrd="0" presId="urn:microsoft.com/office/officeart/2018/2/layout/IconLabelList"/>
    <dgm:cxn modelId="{74965E83-9087-6E47-AAB9-D6DBD54D8F69}" type="presParOf" srcId="{C7B9001A-EF64-4696-B9AB-C365A77760EE}" destId="{CBA8F31A-BF50-4835-9EC3-F52910D6A68A}" srcOrd="2" destOrd="0" presId="urn:microsoft.com/office/officeart/2018/2/layout/IconLabelList"/>
    <dgm:cxn modelId="{E7F47036-E2D4-EE4B-AE5C-12FBB8D03FA8}" type="presParOf" srcId="{E83B4312-4F0A-4C0B-81AB-0BD10EEE5428}" destId="{933FC626-5980-40DF-B0F7-197B6ECDB7E6}" srcOrd="3" destOrd="0" presId="urn:microsoft.com/office/officeart/2018/2/layout/IconLabelList"/>
    <dgm:cxn modelId="{FDC4FD6D-2E3B-DE4D-94F9-23A0EC4ED1F4}" type="presParOf" srcId="{E83B4312-4F0A-4C0B-81AB-0BD10EEE5428}" destId="{93CB9213-02B8-4049-AE5E-A9A240B3164E}" srcOrd="4" destOrd="0" presId="urn:microsoft.com/office/officeart/2018/2/layout/IconLabelList"/>
    <dgm:cxn modelId="{D9866D81-1AB0-914C-9274-61C296A34046}" type="presParOf" srcId="{93CB9213-02B8-4049-AE5E-A9A240B3164E}" destId="{8C29F276-D3B4-417F-BF9A-796100D94691}" srcOrd="0" destOrd="0" presId="urn:microsoft.com/office/officeart/2018/2/layout/IconLabelList"/>
    <dgm:cxn modelId="{48B37EA0-A48D-5D4C-BBEE-4EE15005F9A0}" type="presParOf" srcId="{93CB9213-02B8-4049-AE5E-A9A240B3164E}" destId="{4D5677BC-36C0-4FE9-BF54-FD0BD9046BD3}" srcOrd="1" destOrd="0" presId="urn:microsoft.com/office/officeart/2018/2/layout/IconLabelList"/>
    <dgm:cxn modelId="{125B65B8-33FD-7642-BB44-E15536F7C1F3}" type="presParOf" srcId="{93CB9213-02B8-4049-AE5E-A9A240B3164E}" destId="{8DF4546C-F570-4AB4-8BC6-1EC7F7AD4F62}" srcOrd="2" destOrd="0" presId="urn:microsoft.com/office/officeart/2018/2/layout/IconLabelList"/>
    <dgm:cxn modelId="{D9989F93-EA6E-9D46-8C58-4E8AA58FD5F6}" type="presParOf" srcId="{E83B4312-4F0A-4C0B-81AB-0BD10EEE5428}" destId="{73DFE3EC-1C55-4656-9EC8-B7133E1A9BB0}" srcOrd="5" destOrd="0" presId="urn:microsoft.com/office/officeart/2018/2/layout/IconLabelList"/>
    <dgm:cxn modelId="{F95A164A-6670-5F4E-852A-B0C827289EA6}" type="presParOf" srcId="{E83B4312-4F0A-4C0B-81AB-0BD10EEE5428}" destId="{5FFF21C3-EEBD-43F9-8DE8-3D9070B93374}" srcOrd="6" destOrd="0" presId="urn:microsoft.com/office/officeart/2018/2/layout/IconLabelList"/>
    <dgm:cxn modelId="{A255EF18-6261-E54D-8149-6AF58BA9FB87}" type="presParOf" srcId="{5FFF21C3-EEBD-43F9-8DE8-3D9070B93374}" destId="{5C52C19E-67AF-4B08-BC62-FB4D4A62E761}" srcOrd="0" destOrd="0" presId="urn:microsoft.com/office/officeart/2018/2/layout/IconLabelList"/>
    <dgm:cxn modelId="{636A8D1C-B239-5246-ACF7-598E4062BC4E}" type="presParOf" srcId="{5FFF21C3-EEBD-43F9-8DE8-3D9070B93374}" destId="{222E7347-61A8-45E6-A9DE-D0A995559EA4}" srcOrd="1" destOrd="0" presId="urn:microsoft.com/office/officeart/2018/2/layout/IconLabelList"/>
    <dgm:cxn modelId="{4A9083D2-2E03-3248-8252-87E693987A3D}" type="presParOf" srcId="{5FFF21C3-EEBD-43F9-8DE8-3D9070B93374}" destId="{571B3150-D2A0-4FA6-B056-F3F7A8E1DAD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DD1CF7-1840-40CE-A0AC-6DE18C8B02C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EE2D81-6222-45EF-BBC4-DC0E57A4C5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Revenue Streams: </a:t>
          </a:r>
        </a:p>
        <a:p>
          <a:pPr>
            <a:lnSpc>
              <a:spcPct val="100000"/>
            </a:lnSpc>
          </a:pPr>
          <a:r>
            <a:rPr lang="en-US" sz="1400" dirty="0"/>
            <a:t>Integrate targeted advertising and branded content partnerships. Offer tiered subscription models, including freemium options.</a:t>
          </a:r>
        </a:p>
      </dgm:t>
    </dgm:pt>
    <dgm:pt modelId="{02256037-4911-400A-9C02-9552876A14EF}" type="parTrans" cxnId="{54223E63-2977-460E-9BAA-44094A3F5CDE}">
      <dgm:prSet/>
      <dgm:spPr/>
      <dgm:t>
        <a:bodyPr/>
        <a:lstStyle/>
        <a:p>
          <a:endParaRPr lang="en-US"/>
        </a:p>
      </dgm:t>
    </dgm:pt>
    <dgm:pt modelId="{E27417BF-B4BA-448C-8170-980D60A3AF9E}" type="sibTrans" cxnId="{54223E63-2977-460E-9BAA-44094A3F5CDE}">
      <dgm:prSet/>
      <dgm:spPr/>
      <dgm:t>
        <a:bodyPr/>
        <a:lstStyle/>
        <a:p>
          <a:endParaRPr lang="en-US"/>
        </a:p>
      </dgm:t>
    </dgm:pt>
    <dgm:pt modelId="{AB404069-F76E-4824-B2C8-EB00FE952B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 b="1" dirty="0"/>
            <a:t>Strengthen Global Presence: </a:t>
          </a:r>
        </a:p>
        <a:p>
          <a:pPr>
            <a:lnSpc>
              <a:spcPct val="100000"/>
            </a:lnSpc>
          </a:pPr>
          <a:r>
            <a:rPr lang="en-US" sz="1400" dirty="0"/>
            <a:t>Produce localized content for different regions. Tailor marketing strategies to fit regional preferences.</a:t>
          </a:r>
        </a:p>
      </dgm:t>
    </dgm:pt>
    <dgm:pt modelId="{87309B78-C1C8-4A67-96A6-E7C9A202AFAF}" type="parTrans" cxnId="{5E36561B-6D56-4367-8DEA-AD6273A900C0}">
      <dgm:prSet/>
      <dgm:spPr/>
      <dgm:t>
        <a:bodyPr/>
        <a:lstStyle/>
        <a:p>
          <a:endParaRPr lang="en-US"/>
        </a:p>
      </dgm:t>
    </dgm:pt>
    <dgm:pt modelId="{FFCD3FEB-72EC-435E-8521-977C80B43643}" type="sibTrans" cxnId="{5E36561B-6D56-4367-8DEA-AD6273A900C0}">
      <dgm:prSet/>
      <dgm:spPr/>
      <dgm:t>
        <a:bodyPr/>
        <a:lstStyle/>
        <a:p>
          <a:endParaRPr lang="en-US"/>
        </a:p>
      </dgm:t>
    </dgm:pt>
    <dgm:pt modelId="{D8B32A3D-23DE-4A4C-B3FB-EDE4852A4C5F}" type="pres">
      <dgm:prSet presAssocID="{67DD1CF7-1840-40CE-A0AC-6DE18C8B02C6}" presName="root" presStyleCnt="0">
        <dgm:presLayoutVars>
          <dgm:dir/>
          <dgm:resizeHandles val="exact"/>
        </dgm:presLayoutVars>
      </dgm:prSet>
      <dgm:spPr/>
    </dgm:pt>
    <dgm:pt modelId="{FAE334F6-2A9C-464D-B729-65C5439D901F}" type="pres">
      <dgm:prSet presAssocID="{66EE2D81-6222-45EF-BBC4-DC0E57A4C5F9}" presName="compNode" presStyleCnt="0"/>
      <dgm:spPr/>
    </dgm:pt>
    <dgm:pt modelId="{4F8FF7AF-9A72-45EA-81CF-D87837344C0D}" type="pres">
      <dgm:prSet presAssocID="{66EE2D81-6222-45EF-BBC4-DC0E57A4C5F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 Smoking"/>
        </a:ext>
      </dgm:extLst>
    </dgm:pt>
    <dgm:pt modelId="{1714E309-F8A1-49D1-AC1D-622C4421510D}" type="pres">
      <dgm:prSet presAssocID="{66EE2D81-6222-45EF-BBC4-DC0E57A4C5F9}" presName="spaceRect" presStyleCnt="0"/>
      <dgm:spPr/>
    </dgm:pt>
    <dgm:pt modelId="{1BC7CC26-F74C-405E-8F64-27E53D320CA9}" type="pres">
      <dgm:prSet presAssocID="{66EE2D81-6222-45EF-BBC4-DC0E57A4C5F9}" presName="textRect" presStyleLbl="revTx" presStyleIdx="0" presStyleCnt="2">
        <dgm:presLayoutVars>
          <dgm:chMax val="1"/>
          <dgm:chPref val="1"/>
        </dgm:presLayoutVars>
      </dgm:prSet>
      <dgm:spPr/>
    </dgm:pt>
    <dgm:pt modelId="{6C76B497-B65C-4AD2-8423-F7181D60B45E}" type="pres">
      <dgm:prSet presAssocID="{E27417BF-B4BA-448C-8170-980D60A3AF9E}" presName="sibTrans" presStyleCnt="0"/>
      <dgm:spPr/>
    </dgm:pt>
    <dgm:pt modelId="{023DA9D3-417F-4A3D-AAA4-BC635B0BCF50}" type="pres">
      <dgm:prSet presAssocID="{AB404069-F76E-4824-B2C8-EB00FE952B38}" presName="compNode" presStyleCnt="0"/>
      <dgm:spPr/>
    </dgm:pt>
    <dgm:pt modelId="{F4147FCC-6A2C-4E65-9356-1E97F6A7073C}" type="pres">
      <dgm:prSet presAssocID="{AB404069-F76E-4824-B2C8-EB00FE952B3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F068CD16-E21A-4F6D-909F-C42D9FB1291D}" type="pres">
      <dgm:prSet presAssocID="{AB404069-F76E-4824-B2C8-EB00FE952B38}" presName="spaceRect" presStyleCnt="0"/>
      <dgm:spPr/>
    </dgm:pt>
    <dgm:pt modelId="{7FF3B954-76CB-4CBF-A019-4EBEFB773887}" type="pres">
      <dgm:prSet presAssocID="{AB404069-F76E-4824-B2C8-EB00FE952B3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36561B-6D56-4367-8DEA-AD6273A900C0}" srcId="{67DD1CF7-1840-40CE-A0AC-6DE18C8B02C6}" destId="{AB404069-F76E-4824-B2C8-EB00FE952B38}" srcOrd="1" destOrd="0" parTransId="{87309B78-C1C8-4A67-96A6-E7C9A202AFAF}" sibTransId="{FFCD3FEB-72EC-435E-8521-977C80B43643}"/>
    <dgm:cxn modelId="{04C97322-EBFB-4E8C-BE58-BA679D2DB0B1}" type="presOf" srcId="{AB404069-F76E-4824-B2C8-EB00FE952B38}" destId="{7FF3B954-76CB-4CBF-A019-4EBEFB773887}" srcOrd="0" destOrd="0" presId="urn:microsoft.com/office/officeart/2018/2/layout/IconLabelList"/>
    <dgm:cxn modelId="{54223E63-2977-460E-9BAA-44094A3F5CDE}" srcId="{67DD1CF7-1840-40CE-A0AC-6DE18C8B02C6}" destId="{66EE2D81-6222-45EF-BBC4-DC0E57A4C5F9}" srcOrd="0" destOrd="0" parTransId="{02256037-4911-400A-9C02-9552876A14EF}" sibTransId="{E27417BF-B4BA-448C-8170-980D60A3AF9E}"/>
    <dgm:cxn modelId="{5B01E490-E638-4C18-8300-EDE5D0D0BC21}" type="presOf" srcId="{66EE2D81-6222-45EF-BBC4-DC0E57A4C5F9}" destId="{1BC7CC26-F74C-405E-8F64-27E53D320CA9}" srcOrd="0" destOrd="0" presId="urn:microsoft.com/office/officeart/2018/2/layout/IconLabelList"/>
    <dgm:cxn modelId="{03E294AF-BBF1-4EEA-A7B2-EC4654E8AC39}" type="presOf" srcId="{67DD1CF7-1840-40CE-A0AC-6DE18C8B02C6}" destId="{D8B32A3D-23DE-4A4C-B3FB-EDE4852A4C5F}" srcOrd="0" destOrd="0" presId="urn:microsoft.com/office/officeart/2018/2/layout/IconLabelList"/>
    <dgm:cxn modelId="{A163A0DC-3B5D-4494-9529-46547B4C33C1}" type="presParOf" srcId="{D8B32A3D-23DE-4A4C-B3FB-EDE4852A4C5F}" destId="{FAE334F6-2A9C-464D-B729-65C5439D901F}" srcOrd="0" destOrd="0" presId="urn:microsoft.com/office/officeart/2018/2/layout/IconLabelList"/>
    <dgm:cxn modelId="{F7A1224E-0FC4-4EA9-9866-97AE454B568E}" type="presParOf" srcId="{FAE334F6-2A9C-464D-B729-65C5439D901F}" destId="{4F8FF7AF-9A72-45EA-81CF-D87837344C0D}" srcOrd="0" destOrd="0" presId="urn:microsoft.com/office/officeart/2018/2/layout/IconLabelList"/>
    <dgm:cxn modelId="{054FA82D-B124-485D-8F8F-55C7D0A0C318}" type="presParOf" srcId="{FAE334F6-2A9C-464D-B729-65C5439D901F}" destId="{1714E309-F8A1-49D1-AC1D-622C4421510D}" srcOrd="1" destOrd="0" presId="urn:microsoft.com/office/officeart/2018/2/layout/IconLabelList"/>
    <dgm:cxn modelId="{972BA0A2-F51C-43FB-98B9-83103677B333}" type="presParOf" srcId="{FAE334F6-2A9C-464D-B729-65C5439D901F}" destId="{1BC7CC26-F74C-405E-8F64-27E53D320CA9}" srcOrd="2" destOrd="0" presId="urn:microsoft.com/office/officeart/2018/2/layout/IconLabelList"/>
    <dgm:cxn modelId="{D25F375D-5284-40D6-B4D2-F34288F849F3}" type="presParOf" srcId="{D8B32A3D-23DE-4A4C-B3FB-EDE4852A4C5F}" destId="{6C76B497-B65C-4AD2-8423-F7181D60B45E}" srcOrd="1" destOrd="0" presId="urn:microsoft.com/office/officeart/2018/2/layout/IconLabelList"/>
    <dgm:cxn modelId="{959D9039-91B7-49A8-8FD9-F67C6992B2E1}" type="presParOf" srcId="{D8B32A3D-23DE-4A4C-B3FB-EDE4852A4C5F}" destId="{023DA9D3-417F-4A3D-AAA4-BC635B0BCF50}" srcOrd="2" destOrd="0" presId="urn:microsoft.com/office/officeart/2018/2/layout/IconLabelList"/>
    <dgm:cxn modelId="{729BF4DC-9AD6-45F4-9A1E-EB1CC42BD039}" type="presParOf" srcId="{023DA9D3-417F-4A3D-AAA4-BC635B0BCF50}" destId="{F4147FCC-6A2C-4E65-9356-1E97F6A7073C}" srcOrd="0" destOrd="0" presId="urn:microsoft.com/office/officeart/2018/2/layout/IconLabelList"/>
    <dgm:cxn modelId="{4B6F9EC1-076A-4923-AB6D-FE0C1F0B77F0}" type="presParOf" srcId="{023DA9D3-417F-4A3D-AAA4-BC635B0BCF50}" destId="{F068CD16-E21A-4F6D-909F-C42D9FB1291D}" srcOrd="1" destOrd="0" presId="urn:microsoft.com/office/officeart/2018/2/layout/IconLabelList"/>
    <dgm:cxn modelId="{6F1C0C56-62DF-4B4F-B1AA-EAA5A3AB15DC}" type="presParOf" srcId="{023DA9D3-417F-4A3D-AAA4-BC635B0BCF50}" destId="{7FF3B954-76CB-4CBF-A019-4EBEFB77388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368D4-AB18-445A-97DF-B6D87C3ED72D}">
      <dsp:nvSpPr>
        <dsp:cNvPr id="0" name=""/>
        <dsp:cNvSpPr/>
      </dsp:nvSpPr>
      <dsp:spPr>
        <a:xfrm>
          <a:off x="1138979" y="940898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D8362-F088-4E78-A3DD-6F687E63B09F}">
      <dsp:nvSpPr>
        <dsp:cNvPr id="0" name=""/>
        <dsp:cNvSpPr/>
      </dsp:nvSpPr>
      <dsp:spPr>
        <a:xfrm>
          <a:off x="569079" y="2244169"/>
          <a:ext cx="2072362" cy="1166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Exclusivity: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Secure broader broadcasting rights. Develop high-quality original programming. </a:t>
          </a:r>
        </a:p>
      </dsp:txBody>
      <dsp:txXfrm>
        <a:off x="569079" y="2244169"/>
        <a:ext cx="2072362" cy="1166270"/>
      </dsp:txXfrm>
    </dsp:sp>
    <dsp:sp modelId="{91554BE0-5447-40C4-AD54-6321C1EAF3DC}">
      <dsp:nvSpPr>
        <dsp:cNvPr id="0" name=""/>
        <dsp:cNvSpPr/>
      </dsp:nvSpPr>
      <dsp:spPr>
        <a:xfrm>
          <a:off x="3574005" y="940898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8F31A-BF50-4835-9EC3-F52910D6A68A}">
      <dsp:nvSpPr>
        <dsp:cNvPr id="0" name=""/>
        <dsp:cNvSpPr/>
      </dsp:nvSpPr>
      <dsp:spPr>
        <a:xfrm>
          <a:off x="3004105" y="2244169"/>
          <a:ext cx="2072362" cy="1166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Invest in Technology: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Implement multi-angle viewing, real-time stats, and interactive elements. Ensure high-quality, reliable streaming service. </a:t>
          </a:r>
        </a:p>
      </dsp:txBody>
      <dsp:txXfrm>
        <a:off x="3004105" y="2244169"/>
        <a:ext cx="2072362" cy="1166270"/>
      </dsp:txXfrm>
    </dsp:sp>
    <dsp:sp modelId="{8C29F276-D3B4-417F-BF9A-796100D94691}">
      <dsp:nvSpPr>
        <dsp:cNvPr id="0" name=""/>
        <dsp:cNvSpPr/>
      </dsp:nvSpPr>
      <dsp:spPr>
        <a:xfrm>
          <a:off x="6009031" y="940898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4546C-F570-4AB4-8BC6-1EC7F7AD4F62}">
      <dsp:nvSpPr>
        <dsp:cNvPr id="0" name=""/>
        <dsp:cNvSpPr/>
      </dsp:nvSpPr>
      <dsp:spPr>
        <a:xfrm>
          <a:off x="5439131" y="2244169"/>
          <a:ext cx="2072362" cy="1166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Leverage Partnerships: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Explore bundling opportunities with other services. Form strategic alliances with local sports leagues.</a:t>
          </a:r>
        </a:p>
      </dsp:txBody>
      <dsp:txXfrm>
        <a:off x="5439131" y="2244169"/>
        <a:ext cx="2072362" cy="1166270"/>
      </dsp:txXfrm>
    </dsp:sp>
    <dsp:sp modelId="{5C52C19E-67AF-4B08-BC62-FB4D4A62E761}">
      <dsp:nvSpPr>
        <dsp:cNvPr id="0" name=""/>
        <dsp:cNvSpPr/>
      </dsp:nvSpPr>
      <dsp:spPr>
        <a:xfrm>
          <a:off x="8444057" y="940898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B3150-D2A0-4FA6-B056-F3F7A8E1DAD3}">
      <dsp:nvSpPr>
        <dsp:cNvPr id="0" name=""/>
        <dsp:cNvSpPr/>
      </dsp:nvSpPr>
      <dsp:spPr>
        <a:xfrm>
          <a:off x="7874157" y="2244169"/>
          <a:ext cx="2072362" cy="1166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Personalize: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 data analytics for personalized content recommendations. Develop community features and social integrations. </a:t>
          </a:r>
        </a:p>
      </dsp:txBody>
      <dsp:txXfrm>
        <a:off x="7874157" y="2244169"/>
        <a:ext cx="2072362" cy="1166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FF7AF-9A72-45EA-81CF-D87837344C0D}">
      <dsp:nvSpPr>
        <dsp:cNvPr id="0" name=""/>
        <dsp:cNvSpPr/>
      </dsp:nvSpPr>
      <dsp:spPr>
        <a:xfrm>
          <a:off x="1747800" y="48936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7CC26-F74C-405E-8F64-27E53D320CA9}">
      <dsp:nvSpPr>
        <dsp:cNvPr id="0" name=""/>
        <dsp:cNvSpPr/>
      </dsp:nvSpPr>
      <dsp:spPr>
        <a:xfrm>
          <a:off x="559800" y="2939468"/>
          <a:ext cx="432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Revenue Streams: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Integrate targeted advertising and branded content partnerships. Offer tiered subscription models, including freemium options.</a:t>
          </a:r>
        </a:p>
      </dsp:txBody>
      <dsp:txXfrm>
        <a:off x="559800" y="2939468"/>
        <a:ext cx="4320000" cy="922500"/>
      </dsp:txXfrm>
    </dsp:sp>
    <dsp:sp modelId="{F4147FCC-6A2C-4E65-9356-1E97F6A7073C}">
      <dsp:nvSpPr>
        <dsp:cNvPr id="0" name=""/>
        <dsp:cNvSpPr/>
      </dsp:nvSpPr>
      <dsp:spPr>
        <a:xfrm>
          <a:off x="6823800" y="48936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3B954-76CB-4CBF-A019-4EBEFB773887}">
      <dsp:nvSpPr>
        <dsp:cNvPr id="0" name=""/>
        <dsp:cNvSpPr/>
      </dsp:nvSpPr>
      <dsp:spPr>
        <a:xfrm>
          <a:off x="5635800" y="2939468"/>
          <a:ext cx="432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Strengthen Global Presence: 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Produce localized content for different regions. Tailor marketing strategies to fit regional preferences.</a:t>
          </a:r>
        </a:p>
      </dsp:txBody>
      <dsp:txXfrm>
        <a:off x="5635800" y="2939468"/>
        <a:ext cx="4320000" cy="92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4479-4568-E231-80BA-C1789CE4B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9360C-8CD0-9862-65BA-8D8C4802E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2D73B-E3FB-1F87-72A3-9D0CE898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D676-29C0-CC4E-83B5-9CA625FFFB8A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6C243-0D85-B9F0-FCC9-4A372903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DA18-2454-8D1B-F394-65C61A32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7E62-66BA-AF44-8035-944B2167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4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6627-1F97-4DDF-E482-E66D494E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F9EE6-9C14-8D07-A13D-1B8F03768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6249B-A1A1-69DF-F7ED-FF9E2BF1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D676-29C0-CC4E-83B5-9CA625FFFB8A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B6221-0C17-DC9C-414B-DCE56188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30930-8790-E192-DC2B-5EEF2FEC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7E62-66BA-AF44-8035-944B2167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8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418B1C-C8EA-208A-A0E8-355EF4D88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2FD9C-7AB2-4D55-6D07-0205FED48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579A8-A3B8-DACB-507B-041105FD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D676-29C0-CC4E-83B5-9CA625FFFB8A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62AF5-DD64-0644-9BBA-891296A7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75568-8456-7873-0B97-7E0CB0DE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7E62-66BA-AF44-8035-944B2167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5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364A-24A2-3AC4-5353-671FBA51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71D2C-2BA6-E779-5928-04B5AC880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79FE4-461F-4398-B0FA-4C7E941C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D676-29C0-CC4E-83B5-9CA625FFFB8A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03FB3-45D3-535B-5032-6A7E9F09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D1524-3D29-2B0F-CD71-0F2EF7D8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7E62-66BA-AF44-8035-944B2167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5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4586-3B8F-DF0D-D454-A83266648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C6E3C-E3B4-4A8D-35F6-79339FFA4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BFB16-BCCE-1932-C9D7-6F33AEF7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D676-29C0-CC4E-83B5-9CA625FFFB8A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D2878-5E5F-3C37-3892-EFD3FD91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DB06C-49EF-CFD2-9AF3-A36D58F8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7E62-66BA-AF44-8035-944B2167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3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D9D2-02D6-BA77-1567-4A96D44C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0A5DC-B353-D0B0-786A-0F8C0234E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41FC4-F40F-CFF4-C34D-A4B4F71FA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44E7D-B4CA-A5F0-EA3A-416F52CC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D676-29C0-CC4E-83B5-9CA625FFFB8A}" type="datetimeFigureOut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6A5BE-AEDD-2497-7718-6D1728D7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6F4D3-E4BD-A88B-7AD8-BE5C9D24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7E62-66BA-AF44-8035-944B2167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0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6650-2A8C-ED58-6366-1FFF96EE1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C00E7-2E03-391A-1B73-7106F8F81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61CCE-ED22-5868-5C82-4E954A725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9CC14-1824-67B3-8030-0934A1815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2A926-AF18-2C91-BCF8-E09A03CB0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35E39-B9BA-5EE6-0FA7-492B8D6D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D676-29C0-CC4E-83B5-9CA625FFFB8A}" type="datetimeFigureOut">
              <a:rPr lang="en-US" smtClean="0"/>
              <a:t>8/2/24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D6F86-F470-0A05-FEA1-73A5BAB0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966BA-34DF-25EA-A900-97695756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7E62-66BA-AF44-8035-944B2167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7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48B7-C0A6-CC51-D6EF-7088E40B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245C1-9BF5-10AE-41DF-36A1B0FC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D676-29C0-CC4E-83B5-9CA625FFFB8A}" type="datetimeFigureOut">
              <a:rPr lang="en-US" smtClean="0"/>
              <a:t>8/2/24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6BB3E-2E2A-4A29-ED49-E0A22FE0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9006E-20F9-7407-BBD9-589F3771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7E62-66BA-AF44-8035-944B2167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A25ED-F42C-4BA5-1C0C-C61EEB9D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D676-29C0-CC4E-83B5-9CA625FFFB8A}" type="datetimeFigureOut">
              <a:rPr lang="en-US" smtClean="0"/>
              <a:t>8/2/24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6ECA4-7013-5072-92A8-E9BF2C1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9A0B3-CD16-17D4-C3F9-78631ECF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7E62-66BA-AF44-8035-944B2167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7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77D5-6436-D5EA-61E4-87185C02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29C28-54AE-1A69-37B1-9FD9350DA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53495-66DC-F253-13E0-E3DC12698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D13A6-3E2D-09D2-8E18-9CCB10F8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D676-29C0-CC4E-83B5-9CA625FFFB8A}" type="datetimeFigureOut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6BD82-33AC-FFC7-5E56-CEEDF882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59344-1AD6-A325-D3D6-060680BA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7E62-66BA-AF44-8035-944B2167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0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8590-678C-D18F-8954-CC4417CE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D6B7AA-9FEF-E00B-F86B-7B7DF18EF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4D317-FF41-D661-81B1-DA6FA2006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45102-53AA-512E-8BD0-C9339634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D676-29C0-CC4E-83B5-9CA625FFFB8A}" type="datetimeFigureOut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DB104-A627-68F0-E5B6-B1E992B1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97185-FE44-7CF2-0EC4-6CBF6B06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7E62-66BA-AF44-8035-944B2167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D8C30-A398-09A1-6BE9-D5A4ECAE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DDAE8-5E4E-0BE4-5242-3B6F8EF2F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7ABA4-D6DC-382B-955D-5F8BC9A6D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D9D676-29C0-CC4E-83B5-9CA625FFFB8A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F22F6-FF70-A6AD-8059-DAECAAB1F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8B95A-54E8-29D5-C6C7-D32BBAB25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AD7E62-66BA-AF44-8035-944B2167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9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97C305C-0E98-44D5-A930-21F23CC52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AZN - Wikipedia">
            <a:extLst>
              <a:ext uri="{FF2B5EF4-FFF2-40B4-BE49-F238E27FC236}">
                <a16:creationId xmlns:a16="http://schemas.microsoft.com/office/drawing/2014/main" id="{21E764FE-DC7E-B8EA-00D9-A61222B5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" r="5803"/>
          <a:stretch/>
        </p:blipFill>
        <p:spPr bwMode="auto">
          <a:xfrm>
            <a:off x="20" y="10"/>
            <a:ext cx="609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ZN goes global: Streaming service launches in over 200 countries | DAZN  News US">
            <a:extLst>
              <a:ext uri="{FF2B5EF4-FFF2-40B4-BE49-F238E27FC236}">
                <a16:creationId xmlns:a16="http://schemas.microsoft.com/office/drawing/2014/main" id="{8FDC0540-5810-AD4C-288C-9E9CDAB2C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7" r="23803"/>
          <a:stretch/>
        </p:blipFill>
        <p:spPr bwMode="auto">
          <a:xfrm>
            <a:off x="6096000" y="1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8BD4B-634E-4DE7-0CAD-0969D623C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DAZN</a:t>
            </a:r>
          </a:p>
        </p:txBody>
      </p:sp>
      <p:sp>
        <p:nvSpPr>
          <p:cNvPr id="1039" name="Rectangle: Rounded Corners 1038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E9917-E5FE-AAAB-CEEB-C700A6C13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5680637"/>
            <a:ext cx="6960524" cy="59851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By Logan Wright</a:t>
            </a:r>
          </a:p>
        </p:txBody>
      </p:sp>
    </p:spTree>
    <p:extLst>
      <p:ext uri="{BB962C8B-B14F-4D97-AF65-F5344CB8AC3E}">
        <p14:creationId xmlns:p14="http://schemas.microsoft.com/office/powerpoint/2010/main" val="391071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52B81-200F-27ED-9762-16E51FDC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Overview</a:t>
            </a:r>
          </a:p>
        </p:txBody>
      </p:sp>
      <p:sp>
        <p:nvSpPr>
          <p:cNvPr id="205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44F30E51-B801-4E6C-E87A-7CBC2C9E1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600" b="1" dirty="0"/>
              <a:t>DAZN: </a:t>
            </a:r>
            <a:r>
              <a:rPr lang="en-US" sz="1600" dirty="0"/>
              <a:t>A global sports streaming service launched in 2016. Subscription-based sports streaming service.</a:t>
            </a:r>
          </a:p>
          <a:p>
            <a:r>
              <a:rPr lang="en-US" sz="1600" b="1" dirty="0"/>
              <a:t>Founder: </a:t>
            </a:r>
            <a:r>
              <a:rPr lang="en-US" sz="1600" dirty="0"/>
              <a:t>Len </a:t>
            </a:r>
            <a:r>
              <a:rPr lang="en-US" sz="1600" dirty="0" err="1"/>
              <a:t>Blavatnik</a:t>
            </a:r>
            <a:r>
              <a:rPr lang="en-US" sz="1600" dirty="0"/>
              <a:t>, aiming to create the 'Netflix of sports’. Developed by Perform Group, UK.</a:t>
            </a:r>
          </a:p>
          <a:p>
            <a:r>
              <a:rPr lang="en-US" sz="1600" b="1" dirty="0"/>
              <a:t>Mission: </a:t>
            </a:r>
            <a:r>
              <a:rPr lang="en-US" sz="1600" dirty="0"/>
              <a:t>Providing live, on-demand sports content ‘anytime, anywhere’.</a:t>
            </a:r>
          </a:p>
          <a:p>
            <a:r>
              <a:rPr lang="en-US" sz="1600" dirty="0"/>
              <a:t>Available in over 200 countries.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Content: </a:t>
            </a:r>
            <a:r>
              <a:rPr lang="en-US" sz="1600" dirty="0"/>
              <a:t>Football, basketball, baseball, combat sports, motorsports.</a:t>
            </a:r>
          </a:p>
          <a:p>
            <a:endParaRPr lang="en-US" sz="2200" dirty="0"/>
          </a:p>
        </p:txBody>
      </p:sp>
      <p:pic>
        <p:nvPicPr>
          <p:cNvPr id="2050" name="Picture 2" descr="DAZN Announces New Platform: A New Deal for Women's Football – All For Free  | DAZN News US">
            <a:extLst>
              <a:ext uri="{FF2B5EF4-FFF2-40B4-BE49-F238E27FC236}">
                <a16:creationId xmlns:a16="http://schemas.microsoft.com/office/drawing/2014/main" id="{BE4C4F63-2FFB-76EA-FAA2-88E87E4D3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8" r="664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7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0F1E-AD92-45A3-3F03-42475AEE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b="1"/>
              <a:t>Market Position</a:t>
            </a:r>
            <a:endParaRPr lang="en-US" sz="3600"/>
          </a:p>
        </p:txBody>
      </p:sp>
      <p:pic>
        <p:nvPicPr>
          <p:cNvPr id="3074" name="Picture 2" descr="High-level marketing plan for DAZN: A student exercise – Sports Business  Research Academy">
            <a:extLst>
              <a:ext uri="{FF2B5EF4-FFF2-40B4-BE49-F238E27FC236}">
                <a16:creationId xmlns:a16="http://schemas.microsoft.com/office/drawing/2014/main" id="{13379439-1C40-5721-1435-F98497CF8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7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38EB7-7F24-8A84-8E1F-193A4061F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Established presence in sports streaming.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Unique selling proposition: Streaming over traditional cable.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Accessible via smart TVs, smartphones, tablets, and gaming consoles.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Competes with ESPN+, Amazon Prime Video, and illegal streaming sites.</a:t>
            </a:r>
          </a:p>
        </p:txBody>
      </p:sp>
    </p:spTree>
    <p:extLst>
      <p:ext uri="{BB962C8B-B14F-4D97-AF65-F5344CB8AC3E}">
        <p14:creationId xmlns:p14="http://schemas.microsoft.com/office/powerpoint/2010/main" val="2171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Logan Paul vs. KSI 2: How to watch the fight on DAZN | DAZN News US">
            <a:extLst>
              <a:ext uri="{FF2B5EF4-FFF2-40B4-BE49-F238E27FC236}">
                <a16:creationId xmlns:a16="http://schemas.microsoft.com/office/drawing/2014/main" id="{54038BBD-2B0A-999C-7FBE-51B723B42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69EC6-71CF-E178-1FB2-EBC66BE4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53000" cy="1899912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DAZN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DC34-CEFD-6632-77C2-D1A4925A2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4430486" cy="3742762"/>
          </a:xfrm>
        </p:spPr>
        <p:txBody>
          <a:bodyPr>
            <a:normAutofit/>
          </a:bodyPr>
          <a:lstStyle/>
          <a:p>
            <a:r>
              <a:rPr lang="en-US" sz="1700" b="1" dirty="0"/>
              <a:t>Competition: </a:t>
            </a:r>
            <a:r>
              <a:rPr lang="en-US" sz="1700" dirty="0"/>
              <a:t>high competition from traditional sports networks and streaming platforms. Rising costs of exclusive broadcasting rights. </a:t>
            </a:r>
          </a:p>
          <a:p>
            <a:r>
              <a:rPr lang="en-US" sz="1700" b="1" dirty="0"/>
              <a:t>Revenue Streams: </a:t>
            </a:r>
            <a:r>
              <a:rPr lang="en-US" sz="1700" dirty="0"/>
              <a:t>need to balance monetization without compromising viewer experience. </a:t>
            </a:r>
          </a:p>
          <a:p>
            <a:r>
              <a:rPr lang="en-US" sz="1700" b="1" dirty="0"/>
              <a:t>Market Penetration: </a:t>
            </a:r>
            <a:r>
              <a:rPr lang="en-US" sz="1700" dirty="0"/>
              <a:t>establishing brand presence in new regions. Tailoring strategies to unique market preferences.</a:t>
            </a:r>
          </a:p>
        </p:txBody>
      </p:sp>
    </p:spTree>
    <p:extLst>
      <p:ext uri="{BB962C8B-B14F-4D97-AF65-F5344CB8AC3E}">
        <p14:creationId xmlns:p14="http://schemas.microsoft.com/office/powerpoint/2010/main" val="62123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0A89E-3898-0C72-B18E-36B3D68A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910" y="469148"/>
            <a:ext cx="6077090" cy="2052522"/>
          </a:xfrm>
        </p:spPr>
        <p:txBody>
          <a:bodyPr anchor="b">
            <a:normAutofit/>
          </a:bodyPr>
          <a:lstStyle/>
          <a:p>
            <a:r>
              <a:rPr lang="en-US" dirty="0"/>
              <a:t>Opportunities for DAZN</a:t>
            </a:r>
          </a:p>
        </p:txBody>
      </p:sp>
      <p:sp>
        <p:nvSpPr>
          <p:cNvPr id="5129" name="Oval 5128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Shape The Future Of Sport | DAZN Careers">
            <a:extLst>
              <a:ext uri="{FF2B5EF4-FFF2-40B4-BE49-F238E27FC236}">
                <a16:creationId xmlns:a16="http://schemas.microsoft.com/office/drawing/2014/main" id="{5C28D879-7FEA-D750-EC28-04BD9DEB7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6" r="18415" b="2"/>
          <a:stretch/>
        </p:blipFill>
        <p:spPr bwMode="auto">
          <a:xfrm>
            <a:off x="505419" y="554151"/>
            <a:ext cx="5742188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1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33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19B91-70F6-B13D-3890-66418CDC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r>
              <a:rPr lang="en-US" sz="1700" b="1" dirty="0">
                <a:solidFill>
                  <a:schemeClr val="tx1">
                    <a:alpha val="80000"/>
                  </a:schemeClr>
                </a:solidFill>
              </a:rPr>
              <a:t>Expansion: 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translating content into multiple languages. Entering new markets with tailored strategies.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>
                    <a:alpha val="80000"/>
                  </a:schemeClr>
                </a:solidFill>
              </a:rPr>
              <a:t>Exclusive Broadcasting Rights: 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acquiring rights to popular sporting events. Creating exclusivity to attract subscribers.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>
                    <a:alpha val="80000"/>
                  </a:schemeClr>
                </a:solidFill>
              </a:rPr>
              <a:t>Technological Investment: 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utilizing advanced streaming technology for high-quality service. Employing data analytics to understand viewer preferences.</a:t>
            </a:r>
          </a:p>
          <a:p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135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137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31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9500-1DF7-5580-DA4F-8EB18F0C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Strategic Recommendations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34A520-DC10-540E-2599-5E46E2F89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4353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506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EA95-EF21-5375-FBC3-F453DD22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Con.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593F84-2FCB-9BB5-A72D-FB1BD0651E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0673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03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Large skydiving group mid-air">
            <a:extLst>
              <a:ext uri="{FF2B5EF4-FFF2-40B4-BE49-F238E27FC236}">
                <a16:creationId xmlns:a16="http://schemas.microsoft.com/office/drawing/2014/main" id="{FC1DC374-18E1-CCA0-117F-D9C5CA4D3D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02" r="2534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F7550-AF7D-40CF-41A7-227864C1C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The End</a:t>
            </a:r>
            <a:br>
              <a:rPr lang="en-US" sz="5200" dirty="0"/>
            </a:b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136702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336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Avenir Next LT Pro</vt:lpstr>
      <vt:lpstr>Calibri</vt:lpstr>
      <vt:lpstr>Office Theme</vt:lpstr>
      <vt:lpstr>DAZN</vt:lpstr>
      <vt:lpstr>Overview</vt:lpstr>
      <vt:lpstr>Market Position</vt:lpstr>
      <vt:lpstr>Challenges for DAZN</vt:lpstr>
      <vt:lpstr>Opportunities for DAZN</vt:lpstr>
      <vt:lpstr>Strategic Recommendations</vt:lpstr>
      <vt:lpstr>Con. </vt:lpstr>
      <vt:lpstr>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Eden Alima</dc:creator>
  <cp:lastModifiedBy>Eden Alima</cp:lastModifiedBy>
  <cp:revision>1</cp:revision>
  <dcterms:created xsi:type="dcterms:W3CDTF">2024-08-02T23:31:57Z</dcterms:created>
  <dcterms:modified xsi:type="dcterms:W3CDTF">2024-08-02T23:55:36Z</dcterms:modified>
</cp:coreProperties>
</file>