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91" r:id="rId7"/>
    <p:sldId id="297" r:id="rId8"/>
    <p:sldId id="298" r:id="rId9"/>
    <p:sldId id="292" r:id="rId10"/>
    <p:sldId id="293" r:id="rId11"/>
    <p:sldId id="299" r:id="rId12"/>
    <p:sldId id="300" r:id="rId13"/>
    <p:sldId id="294" r:id="rId14"/>
    <p:sldId id="295" r:id="rId15"/>
    <p:sldId id="301" r:id="rId16"/>
    <p:sldId id="303" r:id="rId17"/>
    <p:sldId id="30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是一个从下往上递推的过程，直到最后交易数为</a:t>
            </a:r>
            <a:r>
              <a:rPr lang="en-US" altLang="zh-CN"/>
              <a:t>1</a:t>
            </a:r>
            <a:r>
              <a:rPr lang="zh-CN" altLang="en-US"/>
              <a:t>。如果单笔交易，考虑先复制，还是先</a:t>
            </a:r>
            <a:r>
              <a:rPr lang="en-US" altLang="zh-CN"/>
              <a:t>sha256</a:t>
            </a:r>
            <a:r>
              <a:rPr lang="zh-CN" altLang="en-US"/>
              <a:t>，比特币代码是先进行了复制的操作（都可以）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nTimes</a:t>
            </a:r>
            <a:r>
              <a:rPr lang="zh-CN" altLang="en-US"/>
              <a:t>时间戳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coinbase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UTXO</a:t>
            </a:r>
            <a:r>
              <a:rPr lang="zh-CN" altLang="en-US"/>
              <a:t>可以只有输出没有输入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习题课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782175" y="6229350"/>
            <a:ext cx="2319655" cy="558165"/>
          </a:xfrm>
        </p:spPr>
        <p:txBody>
          <a:bodyPr/>
          <a:p>
            <a:r>
              <a:rPr lang="en-US" altLang="zh-CN"/>
              <a:t>2021.6.10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难度调整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9355" y="45085"/>
            <a:ext cx="5060950" cy="6812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比特币的交易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9705" y="1490345"/>
            <a:ext cx="652970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交易的字段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0285" y="1805305"/>
            <a:ext cx="10291445" cy="4043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19830"/>
            <a:ext cx="10969200" cy="705600"/>
          </a:xfrm>
        </p:spPr>
        <p:txBody>
          <a:bodyPr/>
          <a:p>
            <a:r>
              <a:rPr lang="zh-CN" altLang="en-US"/>
              <a:t>锁机制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8710" y="1490345"/>
            <a:ext cx="664908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Coinbase</a:t>
            </a:r>
            <a:r>
              <a:rPr lang="zh-CN" altLang="en-US"/>
              <a:t>交易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4000" b="1"/>
              <a:t>在矿工将交易打包进区块时，其中的第一笔交易是一笔叫做coinbase的特殊交易。与其他常规交易不同，这笔交易</a:t>
            </a:r>
            <a:r>
              <a:rPr lang="zh-CN" altLang="en-US" sz="4000" b="1">
                <a:solidFill>
                  <a:srgbClr val="FF0000"/>
                </a:solidFill>
              </a:rPr>
              <a:t>不需要UTXO作为输入</a:t>
            </a:r>
            <a:r>
              <a:rPr lang="zh-CN" altLang="en-US" sz="4000" b="1"/>
              <a:t>，其输入中只包含一个叫coinbase的输入；这笔交易只有一个输出，输出支付到矿工自己的比特币地址上。</a:t>
            </a:r>
            <a:endParaRPr lang="zh-CN" altLang="en-US" sz="4000" b="1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去年考试内容回忆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考试要点：</a:t>
            </a:r>
            <a:endParaRPr lang="zh-CN" altLang="en-US"/>
          </a:p>
          <a:p>
            <a:pPr lvl="1"/>
            <a:r>
              <a:rPr lang="zh-CN" altLang="en-US" sz="1600"/>
              <a:t>交易</a:t>
            </a:r>
            <a:r>
              <a:rPr lang="zh-CN" altLang="en-US"/>
              <a:t>流程</a:t>
            </a:r>
            <a:endParaRPr lang="zh-CN" altLang="en-US"/>
          </a:p>
          <a:p>
            <a:pPr lvl="1"/>
            <a:r>
              <a:rPr lang="zh-CN" altLang="en-US" sz="1600"/>
              <a:t>共识</a:t>
            </a:r>
            <a:endParaRPr lang="zh-CN" altLang="en-US" sz="1600"/>
          </a:p>
          <a:p>
            <a:pPr lvl="1"/>
            <a:r>
              <a:rPr lang="zh-CN" altLang="en-US" sz="1600"/>
              <a:t>区块设计</a:t>
            </a:r>
            <a:endParaRPr lang="zh-CN" altLang="en-US" sz="1600"/>
          </a:p>
          <a:p>
            <a:pPr lvl="1"/>
            <a:r>
              <a:rPr lang="zh-CN" altLang="en-US" sz="1600"/>
              <a:t>加密解密流程</a:t>
            </a:r>
            <a:endParaRPr lang="zh-CN" altLang="en-US" sz="1600"/>
          </a:p>
          <a:p>
            <a:pPr lvl="1"/>
            <a:r>
              <a:rPr lang="zh-CN" altLang="en-US" sz="1600"/>
              <a:t>比特币</a:t>
            </a:r>
            <a:endParaRPr lang="zh-CN" altLang="en-US" sz="1600"/>
          </a:p>
          <a:p>
            <a:pPr lvl="1"/>
            <a:r>
              <a:rPr lang="zh-CN" altLang="en-US" sz="1600"/>
              <a:t>以太坊</a:t>
            </a:r>
            <a:endParaRPr lang="zh-CN" altLang="en-US" sz="1600"/>
          </a:p>
          <a:p>
            <a:pPr lvl="1"/>
            <a:r>
              <a:rPr lang="en-US" altLang="zh-CN" sz="1600"/>
              <a:t>fabric</a:t>
            </a:r>
            <a:endParaRPr lang="zh-CN" altLang="en-US" sz="1600"/>
          </a:p>
          <a:p>
            <a:pPr lvl="1"/>
            <a:r>
              <a:rPr lang="zh-CN" altLang="en-US"/>
              <a:t> </a:t>
            </a:r>
            <a:r>
              <a:rPr lang="en-US" altLang="zh-CN"/>
              <a:t>...</a:t>
            </a:r>
            <a:endParaRPr lang="zh-CN" altLang="en-US"/>
          </a:p>
          <a:p>
            <a:r>
              <a:rPr lang="zh-CN" altLang="en-US"/>
              <a:t>大题目：</a:t>
            </a:r>
            <a:endParaRPr lang="zh-CN" altLang="en-US"/>
          </a:p>
          <a:p>
            <a:pPr lvl="1"/>
            <a:r>
              <a:rPr lang="en-US" altLang="zh-CN"/>
              <a:t>merkle</a:t>
            </a:r>
            <a:r>
              <a:rPr lang="zh-CN" altLang="en-US"/>
              <a:t>树相关的为代码</a:t>
            </a:r>
            <a:endParaRPr lang="zh-CN" altLang="en-US"/>
          </a:p>
          <a:p>
            <a:pPr lvl="1"/>
            <a:r>
              <a:rPr lang="en-US" altLang="zh-CN"/>
              <a:t>fabric</a:t>
            </a:r>
            <a:r>
              <a:rPr lang="zh-CN" altLang="en-US"/>
              <a:t>的部署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完成SHA256算法实现</a:t>
            </a:r>
            <a:endParaRPr lang="zh-CN" altLang="en-US"/>
          </a:p>
          <a:p>
            <a:r>
              <a:rPr lang="zh-CN" altLang="en-US"/>
              <a:t>实现Merkle树的构建</a:t>
            </a:r>
            <a:endParaRPr lang="zh-CN" altLang="en-US"/>
          </a:p>
          <a:p>
            <a:r>
              <a:rPr lang="zh-CN" altLang="en-US"/>
              <a:t>搭建简单的区块链结构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sha256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对消息进行填充，先补1个"1"和k个"0"，满足 (l+1+k) mod 512 = 448</a:t>
            </a:r>
            <a:endParaRPr lang="zh-CN" altLang="en-US"/>
          </a:p>
          <a:p>
            <a:r>
              <a:rPr lang="zh-CN" altLang="en-US"/>
              <a:t>附加长度信息，将消息的长度信息通过64位二进制的形式补充到原消息后，使得最后的消息长度正好是512的倍数。</a:t>
            </a:r>
            <a:endParaRPr lang="zh-CN" altLang="en-US"/>
          </a:p>
          <a:p>
            <a:r>
              <a:rPr lang="zh-CN" altLang="en-US"/>
              <a:t>划分信息，把消息按照512比特一个区块划分到区块</a:t>
            </a:r>
            <a:endParaRPr lang="zh-CN" altLang="en-US"/>
          </a:p>
          <a:p>
            <a:r>
              <a:rPr lang="zh-CN" altLang="en-US"/>
              <a:t>计算扩展消息块</a:t>
            </a:r>
            <a:endParaRPr lang="zh-CN" altLang="en-US"/>
          </a:p>
          <a:p>
            <a:r>
              <a:rPr lang="zh-CN" altLang="en-US"/>
              <a:t>数据初始化</a:t>
            </a:r>
            <a:endParaRPr lang="zh-CN" altLang="en-US"/>
          </a:p>
          <a:p>
            <a:r>
              <a:rPr lang="zh-CN" altLang="en-US"/>
              <a:t>计算中间哈希值</a:t>
            </a:r>
            <a:endParaRPr lang="zh-CN" altLang="en-US"/>
          </a:p>
          <a:p>
            <a:r>
              <a:rPr lang="zh-CN" altLang="en-US"/>
              <a:t>输出结果，把拼接得到结果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1630" y="3422015"/>
            <a:ext cx="4230370" cy="34359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58450" y="558292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中间哈希值计算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280" y="0"/>
            <a:ext cx="5252720" cy="14325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849485" y="1432560"/>
            <a:ext cx="172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消息块划分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merkle tree</a:t>
            </a:r>
            <a:r>
              <a:rPr lang="zh-CN" altLang="en-US"/>
              <a:t>建立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9265" y="1515110"/>
            <a:ext cx="633285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SPV</a:t>
            </a:r>
            <a:r>
              <a:rPr lang="zh-CN" altLang="en-US"/>
              <a:t>路径生成</a:t>
            </a:r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6485" y="1539240"/>
            <a:ext cx="7178040" cy="42360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SPV</a:t>
            </a:r>
            <a:r>
              <a:rPr lang="zh-CN" altLang="en-US">
                <a:sym typeface="+mn-ea"/>
              </a:rPr>
              <a:t>路径生成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5435" y="1532890"/>
            <a:ext cx="8750300" cy="4673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实现区块链上的POW证明算法</a:t>
            </a:r>
            <a:endParaRPr lang="zh-CN" altLang="en-US"/>
          </a:p>
          <a:p>
            <a:r>
              <a:rPr lang="zh-CN" altLang="en-US"/>
              <a:t>理解区块链上的难度调整的作用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本次实验我们需要首先构建当前区块头，区块头包含</a:t>
            </a:r>
            <a:r>
              <a:rPr lang="zh-CN" altLang="en-US">
                <a:solidFill>
                  <a:srgbClr val="FF0000"/>
                </a:solidFill>
              </a:rPr>
              <a:t>上⼀个区块哈希值(32位)，当前区块数据对应哈希（32位，即区块数据的merkle根），时间戳，区块难度，计数器(nonce)</a:t>
            </a:r>
            <a:r>
              <a:rPr lang="zh-CN" altLang="en-US"/>
              <a:t>。通过计算当前区块头的哈希值来求解难题。</a:t>
            </a:r>
            <a:endParaRPr lang="zh-CN" altLang="en-US"/>
          </a:p>
          <a:p>
            <a:r>
              <a:rPr lang="zh-CN" altLang="en-US"/>
              <a:t>2. 添加计数器，作为随机数。计算器从0开始基础，每个回合+1</a:t>
            </a:r>
            <a:endParaRPr lang="zh-CN" altLang="en-US"/>
          </a:p>
          <a:p>
            <a:r>
              <a:rPr lang="zh-CN" altLang="en-US"/>
              <a:t>3. 对于上述的数据来进行一个哈希的操作。</a:t>
            </a:r>
            <a:endParaRPr lang="zh-CN" altLang="en-US"/>
          </a:p>
          <a:p>
            <a:r>
              <a:rPr lang="zh-CN" altLang="en-US"/>
              <a:t>4. 判断结果是否满足计算的条件：</a:t>
            </a:r>
            <a:endParaRPr lang="zh-CN" altLang="en-US"/>
          </a:p>
          <a:p>
            <a:r>
              <a:rPr lang="zh-CN" altLang="en-US"/>
              <a:t>   1. 如果符合，则得到了满足结果。</a:t>
            </a:r>
            <a:endParaRPr lang="zh-CN" altLang="en-US"/>
          </a:p>
          <a:p>
            <a:r>
              <a:rPr lang="zh-CN" altLang="en-US"/>
              <a:t>   2. 如果没有符合，从2开始重新直接2、3、4步骤。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7640" y="1619885"/>
            <a:ext cx="7999095" cy="4895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WPS 演示</Application>
  <PresentationFormat>宽屏</PresentationFormat>
  <Paragraphs>71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方正书宋_GBK</vt:lpstr>
      <vt:lpstr>Wingdings</vt:lpstr>
      <vt:lpstr>微软雅黑</vt:lpstr>
      <vt:lpstr>汉仪旗黑</vt:lpstr>
      <vt:lpstr>Wingdings</vt:lpstr>
      <vt:lpstr>宋体</vt:lpstr>
      <vt:lpstr>Arial Unicode MS</vt:lpstr>
      <vt:lpstr>Calibri</vt:lpstr>
      <vt:lpstr>Helvetica Neue</vt:lpstr>
      <vt:lpstr>汉仪书宋二KW</vt:lpstr>
      <vt:lpstr>宋体-简</vt:lpstr>
      <vt:lpstr>微软雅黑</vt:lpstr>
      <vt:lpstr>Office 主题​​</vt:lpstr>
      <vt:lpstr>习题课</vt:lpstr>
      <vt:lpstr>作业一</vt:lpstr>
      <vt:lpstr>1.1 建立n笔交易的merkle树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danddy</cp:lastModifiedBy>
  <cp:revision>183</cp:revision>
  <dcterms:created xsi:type="dcterms:W3CDTF">2022-05-11T15:46:19Z</dcterms:created>
  <dcterms:modified xsi:type="dcterms:W3CDTF">2022-05-11T15:46:19Z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  <property fmtid="{D5CDD505-2E9C-101B-9397-08002B2CF9AE}" pid="3" name="ICV">
    <vt:lpwstr>5976609BE29444DB99FCD08DA8A6A644</vt:lpwstr>
  </property>
</Properties>
</file>