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445" r:id="rId2"/>
    <p:sldId id="446" r:id="rId3"/>
    <p:sldId id="447" r:id="rId4"/>
    <p:sldId id="448" r:id="rId5"/>
    <p:sldId id="449" r:id="rId6"/>
    <p:sldId id="450" r:id="rId7"/>
    <p:sldId id="453" r:id="rId8"/>
    <p:sldId id="452" r:id="rId9"/>
    <p:sldId id="45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7187" autoAdjust="0"/>
  </p:normalViewPr>
  <p:slideViewPr>
    <p:cSldViewPr snapToGrid="0">
      <p:cViewPr varScale="1">
        <p:scale>
          <a:sx n="115" d="100"/>
          <a:sy n="115" d="100"/>
        </p:scale>
        <p:origin x="12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8EF9-44F6-454D-8E41-A11389644662}" type="datetimeFigureOut">
              <a:rPr lang="zh-CN" altLang="en-US" smtClean="0">
                <a:ea typeface="微软雅黑" panose="020B0503020204020204" pitchFamily="34" charset="-122"/>
              </a:rPr>
              <a:pPr/>
              <a:t>2022/6/22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A9D-CFA1-44EA-A565-5A0946D382EA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3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0EC7-120E-464C-9B5F-CEFBF2B62932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695-62D5-49EB-B718-1E634CFAF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0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 defTabSz="913550"/>
            <a:fld id="{DE144F04-77CC-48E7-BA53-7EA667F88135}" type="slidenum">
              <a:rPr lang="zh-CN" altLang="en-US"/>
              <a:pPr defTabSz="913550"/>
              <a:t>1</a:t>
            </a:fld>
            <a:endParaRPr lang="zh-CN" altLang="en-US" dirty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5589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3550"/>
            <a:fld id="{4BE58956-1439-4E6F-A5AB-B8240E690DA0}" type="datetime1">
              <a:rPr lang="zh-CN" altLang="en-US" smtClean="0"/>
              <a:pPr defTabSz="913550"/>
              <a:t>2022/6/22</a:t>
            </a:fld>
            <a:endParaRPr lang="zh-CN" altLang="en-US" dirty="0" smtClean="0"/>
          </a:p>
        </p:txBody>
      </p:sp>
      <p:sp>
        <p:nvSpPr>
          <p:cNvPr id="195590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355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44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22D155-0BB0-4DD6-924E-6921B2F4BA8D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3263"/>
            <a:ext cx="4619625" cy="3465512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9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 defTabSz="913550"/>
            <a:fld id="{DE144F04-77CC-48E7-BA53-7EA667F88135}" type="slidenum">
              <a:rPr lang="zh-CN" altLang="en-US"/>
              <a:pPr defTabSz="913550"/>
              <a:t>9</a:t>
            </a:fld>
            <a:endParaRPr lang="zh-CN" altLang="en-US" dirty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589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3550"/>
            <a:fld id="{4BE58956-1439-4E6F-A5AB-B8240E690DA0}" type="datetime1">
              <a:rPr lang="zh-CN" altLang="en-US" smtClean="0"/>
              <a:pPr defTabSz="913550"/>
              <a:t>2022/6/22</a:t>
            </a:fld>
            <a:endParaRPr lang="zh-CN" altLang="en-US" dirty="0"/>
          </a:p>
        </p:txBody>
      </p:sp>
      <p:sp>
        <p:nvSpPr>
          <p:cNvPr id="195590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355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5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CD1-1F45-48CF-8525-7A5891141F36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219937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8F7F-AC24-4A0D-8521-13DE8088067D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0B-238C-4038-A05D-BC07442FC629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654705" cy="78461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7" descr="校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18124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00E-70AB-4AB8-9D23-E76FA8DC9000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9379"/>
            <a:ext cx="4038600" cy="5024672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7485"/>
            <a:ext cx="4038600" cy="499751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7E4E-F783-44CF-86C9-855FDD16792D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2CF-6F86-4AF2-BF13-1D26378C2B9E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23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0A-3770-413B-A73B-C1FC4F06EF09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319520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307" y="144855"/>
            <a:ext cx="3008313" cy="814812"/>
          </a:xfrm>
        </p:spPr>
        <p:txBody>
          <a:bodyPr anchor="b"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43A-B58A-4113-BC72-7F10910BE466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95881"/>
            <a:ext cx="5486400" cy="3731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38A-D473-4C67-A147-B7828B49CCB5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-27159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133" y="175056"/>
            <a:ext cx="8238067" cy="7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8432"/>
            <a:ext cx="8229600" cy="505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518A52B-0423-4300-A85D-FEFAB192E2E3}" type="datetime1">
              <a:rPr lang="en-US" altLang="zh-CN" smtClean="0"/>
              <a:pPr/>
              <a:t>6/22/2022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7" descr="校徽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09071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随堂小测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194562" name="日期占位符 3"/>
          <p:cNvSpPr>
            <a:spLocks noGrp="1" noChangeArrowheads="1"/>
          </p:cNvSpPr>
          <p:nvPr>
            <p:ph type="dt" sz="half" idx="10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832DD19-A36E-45DF-982A-7D9C603BBBF1}" type="datetime1">
              <a:rPr lang="en-US" altLang="zh-CN" smtClean="0"/>
              <a:pPr/>
              <a:t>6/22/2022</a:t>
            </a:fld>
            <a:endParaRPr lang="en-US" altLang="zh-CN" smtClean="0"/>
          </a:p>
        </p:txBody>
      </p:sp>
      <p:sp>
        <p:nvSpPr>
          <p:cNvPr id="194566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DEA949D-50C7-4324-9C39-8CFE9179F5E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94565" name="Rectangle 3"/>
          <p:cNvSpPr>
            <a:spLocks noChangeArrowheads="1"/>
          </p:cNvSpPr>
          <p:nvPr/>
        </p:nvSpPr>
        <p:spPr bwMode="auto">
          <a:xfrm>
            <a:off x="245172" y="1115226"/>
            <a:ext cx="8584791" cy="30285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Q1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/>
              <a:t>请简要说明什么是 </a:t>
            </a:r>
            <a:r>
              <a:rPr lang="en-US" altLang="zh-CN" sz="2800" dirty="0" smtClean="0"/>
              <a:t>Warp-based SIMD</a:t>
            </a:r>
            <a:r>
              <a:rPr lang="zh-CN" altLang="en-US" sz="2800" dirty="0" smtClean="0"/>
              <a:t>，与传统</a:t>
            </a:r>
            <a:r>
              <a:rPr lang="zh-CN" altLang="en-US" sz="2800" dirty="0"/>
              <a:t>的</a:t>
            </a:r>
            <a:r>
              <a:rPr lang="en-US" altLang="zh-CN" sz="2800" dirty="0" smtClean="0"/>
              <a:t>SIMD</a:t>
            </a:r>
            <a:r>
              <a:rPr lang="zh-CN" altLang="en-US" sz="2800" dirty="0" smtClean="0"/>
              <a:t>有什么优点</a:t>
            </a:r>
            <a:r>
              <a:rPr lang="en-US" altLang="zh-CN" sz="2800" dirty="0" smtClean="0"/>
              <a:t> </a:t>
            </a:r>
            <a:endParaRPr lang="en-US" altLang="zh-CN" sz="2800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Q2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：假定一向量处理器的向量寄存器长度为</a:t>
            </a: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个元素，每个</a:t>
            </a:r>
            <a:r>
              <a:rPr lang="zh-CN" altLang="en-US" sz="2800" dirty="0">
                <a:latin typeface="Courier New" pitchFamily="49" charset="0"/>
                <a:ea typeface="微软雅黑" panose="020B0503020204020204" pitchFamily="34" charset="-122"/>
              </a:rPr>
              <a:t>向量功能单元只有一个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副本</a:t>
            </a: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没有链接技术。请识别以下</a:t>
            </a:r>
            <a:r>
              <a:rPr lang="zh-CN" altLang="en-US" sz="2800" dirty="0">
                <a:latin typeface="Courier New" pitchFamily="49" charset="0"/>
                <a:ea typeface="微软雅黑" panose="020B0503020204020204" pitchFamily="34" charset="-122"/>
              </a:rPr>
              <a:t>代码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序列中的 </a:t>
            </a: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convoys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，并用 </a:t>
            </a: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</a:rPr>
              <a:t>chimes </a:t>
            </a:r>
            <a:r>
              <a:rPr lang="zh-CN" altLang="en-US" sz="2800" dirty="0" smtClean="0">
                <a:latin typeface="Courier New" pitchFamily="49" charset="0"/>
                <a:ea typeface="微软雅黑" panose="020B0503020204020204" pitchFamily="34" charset="-122"/>
              </a:rPr>
              <a:t>估计这段代码的执行时钟周期数</a:t>
            </a:r>
            <a:endParaRPr lang="en-US" altLang="zh-CN" sz="2800" dirty="0" smtClean="0">
              <a:latin typeface="Courier New" pitchFamily="49" charset="0"/>
              <a:ea typeface="微软雅黑" panose="020B0503020204020204" pitchFamily="34" charset="-122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tabLst>
                <a:tab pos="1371600" algn="l"/>
                <a:tab pos="3371850" algn="l"/>
              </a:tabLst>
            </a:pPr>
            <a:endParaRPr lang="en-US" altLang="zh-CN" sz="2800" dirty="0" smtClean="0">
              <a:latin typeface="Courier New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2912" y="3746936"/>
            <a:ext cx="7349309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L.D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F0,a 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 ;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load scalar a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LV 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V1,Rx       ;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load vector X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LV 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V2,Ry       ;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load vector Y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ADDVV.D  V1,V1,V2 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;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vector-vector add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SV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 V1,Rx       ;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store vector X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MULVS.D  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V2,V2,F0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;vector-scalar multiply </a:t>
            </a:r>
          </a:p>
          <a:p>
            <a:pPr marL="457200" indent="-4572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371600" algn="l"/>
                <a:tab pos="3371850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SV </a:t>
            </a:r>
            <a:r>
              <a:rPr lang="en-US" altLang="zh-CN" dirty="0" smtClean="0">
                <a:latin typeface="Courier New" pitchFamily="49" charset="0"/>
                <a:ea typeface="微软雅黑" panose="020B0503020204020204" pitchFamily="34" charset="-122"/>
              </a:rPr>
              <a:t>      V2,Ry       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;store vector 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51C-8C46-749C-FF40-5345DD71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8" y="1313454"/>
            <a:ext cx="7868964" cy="4231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假定有一种包含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处理器的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体系结构。每条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指令的宽度为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处理器包含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个车道，用于执行单精度运算和载入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存储指令，也就是说，每个非分岔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指令每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个时钟周期可以生成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个结果。假定内核的分岔分支将导致平均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的线程为活动的。假定在所执行的全部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指令中，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70%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为单精度运算、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为载入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存储。由于并不包含所有存储器延迟，所以假定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指令平均发射率为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0.85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。假定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的时钟速度为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1.5GHz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计算这个内核在这个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上的吞吐量，单位为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GFLOP/s</a:t>
            </a:r>
          </a:p>
          <a:p>
            <a:pPr marL="600075" lvl="1" indent="-257175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假定我们有以下改进，分别计算吞吐量的加速比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将单精度道数增大至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</a:p>
          <a:p>
            <a:pPr marL="600075" lvl="1" indent="-257175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处理器数增大至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15 (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假定这一改变不会影响所有其他性能度量，代码会扩展到增加的处理器上）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添加缓存可以有效地将存储器延迟缩减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，这样会将指令发射率增加至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0.95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51C-8C46-749C-FF40-5345DD71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8" y="1313454"/>
            <a:ext cx="7868964" cy="4231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CRAY-1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机器上，按照链接方式执行下述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条向量指令（括号中给出了相应功能部件时间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，如果向量寄存器和功能部件之间的数据传送需要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拍，试画出链接方式的流水线示意图，并求此链接流水线的通过时间是多少拍？如果向量长度为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，则需多少拍才能得到全部结果。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V0 ←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存储器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从存储器中取数：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V2 ← V0 + V1     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向量加：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V3 ← V2 &lt; A3 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(A3)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左移：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V5 ← V3 ∧ V4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向量逻辑乘：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4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568C-5AFE-8E09-E38B-737D41B0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942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/>
              <a:t>随堂测验四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9ACC15-EE9F-3510-C52E-C54C6F884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2" y="3699432"/>
          <a:ext cx="4256203" cy="598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832">
                  <a:extLst>
                    <a:ext uri="{9D8B030D-6E8A-4147-A177-3AD203B41FA5}">
                      <a16:colId xmlns:a16="http://schemas.microsoft.com/office/drawing/2014/main" val="2636053124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3773494339"/>
                    </a:ext>
                  </a:extLst>
                </a:gridCol>
                <a:gridCol w="417137">
                  <a:extLst>
                    <a:ext uri="{9D8B030D-6E8A-4147-A177-3AD203B41FA5}">
                      <a16:colId xmlns:a16="http://schemas.microsoft.com/office/drawing/2014/main" val="3180730215"/>
                    </a:ext>
                  </a:extLst>
                </a:gridCol>
                <a:gridCol w="417136">
                  <a:extLst>
                    <a:ext uri="{9D8B030D-6E8A-4147-A177-3AD203B41FA5}">
                      <a16:colId xmlns:a16="http://schemas.microsoft.com/office/drawing/2014/main" val="2421634051"/>
                    </a:ext>
                  </a:extLst>
                </a:gridCol>
                <a:gridCol w="417136">
                  <a:extLst>
                    <a:ext uri="{9D8B030D-6E8A-4147-A177-3AD203B41FA5}">
                      <a16:colId xmlns:a16="http://schemas.microsoft.com/office/drawing/2014/main" val="2836467864"/>
                    </a:ext>
                  </a:extLst>
                </a:gridCol>
                <a:gridCol w="410066">
                  <a:extLst>
                    <a:ext uri="{9D8B030D-6E8A-4147-A177-3AD203B41FA5}">
                      <a16:colId xmlns:a16="http://schemas.microsoft.com/office/drawing/2014/main" val="3131815699"/>
                    </a:ext>
                  </a:extLst>
                </a:gridCol>
                <a:gridCol w="417137">
                  <a:extLst>
                    <a:ext uri="{9D8B030D-6E8A-4147-A177-3AD203B41FA5}">
                      <a16:colId xmlns:a16="http://schemas.microsoft.com/office/drawing/2014/main" val="3565786924"/>
                    </a:ext>
                  </a:extLst>
                </a:gridCol>
                <a:gridCol w="445416">
                  <a:extLst>
                    <a:ext uri="{9D8B030D-6E8A-4147-A177-3AD203B41FA5}">
                      <a16:colId xmlns:a16="http://schemas.microsoft.com/office/drawing/2014/main" val="3939286435"/>
                    </a:ext>
                  </a:extLst>
                </a:gridCol>
                <a:gridCol w="417137">
                  <a:extLst>
                    <a:ext uri="{9D8B030D-6E8A-4147-A177-3AD203B41FA5}">
                      <a16:colId xmlns:a16="http://schemas.microsoft.com/office/drawing/2014/main" val="3988599916"/>
                    </a:ext>
                  </a:extLst>
                </a:gridCol>
              </a:tblGrid>
              <a:tr h="29943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b0,b1,b2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010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011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3904670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335677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C89B26-1D4A-9759-32D9-B7BA50F92F06}"/>
              </a:ext>
            </a:extLst>
          </p:cNvPr>
          <p:cNvSpPr txBox="1"/>
          <p:nvPr/>
        </p:nvSpPr>
        <p:spPr>
          <a:xfrm>
            <a:off x="329938" y="1654739"/>
            <a:ext cx="8484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dirty="0"/>
              <a:t>1</a:t>
            </a:r>
            <a:r>
              <a:rPr lang="zh-CN" altLang="en-US" sz="1500" dirty="0"/>
              <a:t>、如下图所示，</a:t>
            </a:r>
            <a:r>
              <a:rPr lang="en-US" altLang="zh-CN" sz="1500" dirty="0"/>
              <a:t>A0</a:t>
            </a:r>
            <a:r>
              <a:rPr lang="zh-CN" altLang="en-US" sz="1500" dirty="0"/>
              <a:t>，</a:t>
            </a:r>
            <a:r>
              <a:rPr lang="en-US" altLang="zh-CN" sz="1500" dirty="0"/>
              <a:t>A1</a:t>
            </a:r>
            <a:r>
              <a:rPr lang="zh-CN" altLang="en-US" sz="1500" dirty="0"/>
              <a:t>，</a:t>
            </a:r>
            <a:r>
              <a:rPr lang="en-US" altLang="zh-CN" sz="1500" dirty="0"/>
              <a:t>A2</a:t>
            </a:r>
            <a:r>
              <a:rPr lang="zh-CN" altLang="en-US" sz="1500" dirty="0"/>
              <a:t>和</a:t>
            </a:r>
            <a:r>
              <a:rPr lang="en-US" altLang="zh-CN" sz="1500" dirty="0"/>
              <a:t>A3</a:t>
            </a:r>
            <a:r>
              <a:rPr lang="zh-CN" altLang="en-US" sz="1500" dirty="0"/>
              <a:t>为基本块，</a:t>
            </a:r>
            <a:r>
              <a:rPr lang="en-US" altLang="zh-CN" sz="1500" dirty="0"/>
              <a:t>b</a:t>
            </a:r>
            <a:r>
              <a:rPr lang="zh-CN" altLang="en-US" sz="1500" dirty="0"/>
              <a:t>为二进制变量（逻辑变量），在循环的连续迭代中按如下方式取值</a:t>
            </a:r>
            <a:r>
              <a:rPr lang="en-US" altLang="zh-CN" sz="1500" dirty="0"/>
              <a:t>(b0,b1,b2)</a:t>
            </a:r>
            <a:r>
              <a:rPr lang="zh-CN" altLang="en-US" sz="1500" baseline="30000" dirty="0"/>
              <a:t>*</a:t>
            </a:r>
            <a:r>
              <a:rPr lang="zh-CN" altLang="en-US" sz="1500" dirty="0"/>
              <a:t>，即</a:t>
            </a:r>
            <a:r>
              <a:rPr lang="en-US" altLang="zh-CN" sz="1500" dirty="0"/>
              <a:t>b</a:t>
            </a:r>
            <a:r>
              <a:rPr lang="zh-CN" altLang="en-US" sz="1500" dirty="0"/>
              <a:t>的值分别为：</a:t>
            </a:r>
            <a:endParaRPr lang="en-US" altLang="zh-CN" sz="1500" dirty="0"/>
          </a:p>
          <a:p>
            <a:r>
              <a:rPr lang="en-US" altLang="zh-CN" sz="1500" dirty="0"/>
              <a:t>b0,b1,b2,b0,b1,b2,b0,b1,b2……</a:t>
            </a:r>
            <a:r>
              <a:rPr lang="zh-CN" altLang="en-US" sz="1500" dirty="0"/>
              <a:t>，</a:t>
            </a:r>
            <a:r>
              <a:rPr lang="en-US" altLang="zh-CN" sz="1500" dirty="0"/>
              <a:t>R</a:t>
            </a:r>
            <a:r>
              <a:rPr lang="zh-CN" altLang="en-US" sz="1500" dirty="0"/>
              <a:t>用作循环控制寄存器。假设</a:t>
            </a:r>
            <a:r>
              <a:rPr lang="en-US" altLang="zh-CN" sz="1500" dirty="0"/>
              <a:t>b0,b1,b2</a:t>
            </a:r>
            <a:r>
              <a:rPr lang="zh-CN" altLang="en-US" sz="1500" dirty="0"/>
              <a:t>的取值依赖于输入数据，即当循环迭代前输入数据不同，该程序</a:t>
            </a:r>
            <a:r>
              <a:rPr lang="en-US" altLang="zh-CN" sz="1500" dirty="0"/>
              <a:t>b0,b1,b2</a:t>
            </a:r>
            <a:r>
              <a:rPr lang="zh-CN" altLang="en-US" sz="1500" dirty="0"/>
              <a:t>的取值可能是</a:t>
            </a:r>
            <a:r>
              <a:rPr lang="en-US" altLang="zh-CN" sz="1500" dirty="0"/>
              <a:t>8</a:t>
            </a:r>
            <a:r>
              <a:rPr lang="zh-CN" altLang="en-US" sz="1500" dirty="0"/>
              <a:t>种组合的任一种，并且概率相同。我们忽略循环进入和推出的影响，假设循环迭代的次数无穷大，即分支预测缓冲器中的相关结构都已经完全预热。</a:t>
            </a:r>
            <a:endParaRPr lang="en-US" altLang="zh-CN" sz="1500" dirty="0"/>
          </a:p>
          <a:p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）假定采用简单的</a:t>
            </a:r>
            <a:r>
              <a:rPr lang="en-US" altLang="zh-CN" sz="1500" dirty="0"/>
              <a:t>2</a:t>
            </a:r>
            <a:r>
              <a:rPr lang="zh-CN" altLang="en-US" sz="1500" dirty="0"/>
              <a:t>位预测器，并且两个分支之间没有别名，对于给定的</a:t>
            </a:r>
            <a:r>
              <a:rPr lang="en-US" altLang="zh-CN" sz="1500" dirty="0"/>
              <a:t>b0,b1,b2</a:t>
            </a:r>
            <a:r>
              <a:rPr lang="zh-CN" altLang="en-US" sz="1500" dirty="0"/>
              <a:t>的每种可能值，给出分支</a:t>
            </a:r>
            <a:r>
              <a:rPr lang="en-US" altLang="zh-CN" sz="1500" dirty="0"/>
              <a:t>(b=?)2</a:t>
            </a:r>
            <a:r>
              <a:rPr lang="zh-CN" altLang="en-US" sz="1500" dirty="0"/>
              <a:t>位预测器的预测错误率。</a:t>
            </a:r>
            <a:endParaRPr lang="en-US" altLang="zh-CN" sz="15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95E31E-3682-75F3-F095-9CCA096F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76" y="3429000"/>
            <a:ext cx="2111723" cy="2441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CD4D37-21FC-C212-36AD-5DE2623B6AF9}"/>
                  </a:ext>
                </a:extLst>
              </p:cNvPr>
              <p:cNvSpPr txBox="1"/>
              <p:nvPr/>
            </p:nvSpPr>
            <p:spPr>
              <a:xfrm>
                <a:off x="329938" y="4511341"/>
                <a:ext cx="5608949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2</a:t>
                </a:r>
                <a:r>
                  <a:rPr lang="zh-CN" altLang="en-US" sz="1500" dirty="0"/>
                  <a:t>、设指令流水线由取指、译码和执行</a:t>
                </a:r>
                <a:r>
                  <a:rPr lang="en-US" altLang="zh-CN" sz="1500" dirty="0"/>
                  <a:t>3</a:t>
                </a:r>
                <a:r>
                  <a:rPr lang="zh-CN" altLang="en-US" sz="1500" dirty="0"/>
                  <a:t>个阶段构成，每个部件经过的时间为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500" dirty="0"/>
                  <a:t>t</a:t>
                </a:r>
                <a:r>
                  <a:rPr lang="zh-CN" altLang="en-US" sz="1500" dirty="0"/>
                  <a:t>，连续流入</a:t>
                </a:r>
                <a:r>
                  <a:rPr lang="en-US" altLang="zh-CN" sz="1500" dirty="0"/>
                  <a:t>8</a:t>
                </a:r>
                <a:r>
                  <a:rPr lang="zh-CN" altLang="en-US" sz="1500" dirty="0"/>
                  <a:t>条指令。分别画出标量流水处理机以及</a:t>
                </a:r>
                <a:r>
                  <a:rPr lang="en-US" altLang="zh-CN" sz="1500" dirty="0"/>
                  <a:t>ILP</a:t>
                </a:r>
                <a:r>
                  <a:rPr lang="zh-CN" altLang="en-US" sz="1500" dirty="0"/>
                  <a:t>均为</a:t>
                </a:r>
                <a:r>
                  <a:rPr lang="en-US" altLang="zh-CN" sz="1500" dirty="0"/>
                  <a:t>4</a:t>
                </a:r>
                <a:r>
                  <a:rPr lang="zh-CN" altLang="en-US" sz="1500" dirty="0"/>
                  <a:t>的超标量处理机、超长指令字处理机的时空图，分别计算它们相对于标量流水处理机的加速比。</a:t>
                </a:r>
                <a:endParaRPr lang="en-US" altLang="zh-CN" sz="1500" dirty="0"/>
              </a:p>
              <a:p>
                <a:endParaRPr lang="zh-CN" altLang="en-US" sz="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CD4D37-21FC-C212-36AD-5DE2623B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8" y="4511341"/>
                <a:ext cx="5608949" cy="1246495"/>
              </a:xfrm>
              <a:prstGeom prst="rect">
                <a:avLst/>
              </a:prstGeom>
              <a:blipFill>
                <a:blip r:embed="rId3"/>
                <a:stretch>
                  <a:fillRect l="-435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4400" y="0"/>
            <a:ext cx="8229600" cy="90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随堂小测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4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EEB69A-93F9-2256-BD9D-225AD84AEC30}"/>
              </a:ext>
            </a:extLst>
          </p:cNvPr>
          <p:cNvSpPr txBox="1"/>
          <p:nvPr/>
        </p:nvSpPr>
        <p:spPr>
          <a:xfrm>
            <a:off x="816967" y="1445486"/>
            <a:ext cx="7571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110</a:t>
            </a:r>
            <a:r>
              <a:rPr lang="zh-CN" altLang="en-US" dirty="0"/>
              <a:t>为例，检查</a:t>
            </a:r>
            <a:r>
              <a:rPr lang="en-US" altLang="zh-CN" dirty="0"/>
              <a:t>2</a:t>
            </a:r>
            <a:r>
              <a:rPr lang="zh-CN" altLang="en-US" dirty="0"/>
              <a:t>位预测器的状态转移情况。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00</a:t>
            </a:r>
            <a:r>
              <a:rPr lang="zh-CN" altLang="en-US" dirty="0"/>
              <a:t>状态开始，碰到</a:t>
            </a:r>
            <a:r>
              <a:rPr lang="en-US" altLang="zh-CN" dirty="0"/>
              <a:t>1</a:t>
            </a:r>
            <a:r>
              <a:rPr lang="zh-CN" altLang="en-US" dirty="0"/>
              <a:t>加一，碰到</a:t>
            </a:r>
            <a:r>
              <a:rPr lang="en-US" altLang="zh-CN" dirty="0"/>
              <a:t>0</a:t>
            </a:r>
            <a:r>
              <a:rPr lang="zh-CN" altLang="en-US" dirty="0"/>
              <a:t>减一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b="1" dirty="0"/>
              <a:t>110 110 110 110……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00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01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01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状态保持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11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>
                <a:solidFill>
                  <a:srgbClr val="FF0000"/>
                </a:solidFill>
              </a:rPr>
              <a:t>11 </a:t>
            </a:r>
            <a:r>
              <a:rPr lang="zh-CN" altLang="en-US"/>
              <a:t>循环</a:t>
            </a:r>
            <a:r>
              <a:rPr lang="zh-CN" altLang="en-US" dirty="0"/>
              <a:t>，总是预测 </a:t>
            </a:r>
            <a:r>
              <a:rPr lang="en-US" altLang="zh-CN" dirty="0"/>
              <a:t>1 </a:t>
            </a:r>
            <a:r>
              <a:rPr lang="zh-CN" altLang="en-US" dirty="0"/>
              <a:t>！错误率</a:t>
            </a:r>
            <a:r>
              <a:rPr lang="en-US" altLang="zh-CN" dirty="0"/>
              <a:t>1/3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结论：累积预测器具有“偏好”，总是预测出现较多的分支。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000</a:t>
            </a:r>
            <a:r>
              <a:rPr lang="zh-CN" altLang="en-US" dirty="0"/>
              <a:t>、</a:t>
            </a:r>
            <a:r>
              <a:rPr lang="en-US" altLang="zh-CN" dirty="0"/>
              <a:t>111</a:t>
            </a:r>
            <a:r>
              <a:rPr lang="zh-CN" altLang="en-US" dirty="0"/>
              <a:t>错误率为</a:t>
            </a:r>
            <a:r>
              <a:rPr lang="en-US" altLang="zh-CN" dirty="0"/>
              <a:t>0</a:t>
            </a:r>
            <a:r>
              <a:rPr lang="zh-CN" altLang="en-US" dirty="0"/>
              <a:t>，其他情况 </a:t>
            </a:r>
            <a:r>
              <a:rPr lang="en-US" altLang="zh-CN" dirty="0"/>
              <a:t>1/3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2BC9BD-7E8D-32D2-EF40-57F88086D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66" y="1335191"/>
            <a:ext cx="1857042" cy="18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F72F88-D43C-8E48-D129-5B66275C8EBD}"/>
              </a:ext>
            </a:extLst>
          </p:cNvPr>
          <p:cNvSpPr txBox="1"/>
          <p:nvPr/>
        </p:nvSpPr>
        <p:spPr>
          <a:xfrm>
            <a:off x="784782" y="1606681"/>
            <a:ext cx="54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54690-7757-54D5-5A91-A5668FBF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9" y="2697921"/>
            <a:ext cx="3298425" cy="11933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0C240-9004-6B6E-1282-2697A3AD915D}"/>
              </a:ext>
            </a:extLst>
          </p:cNvPr>
          <p:cNvSpPr txBox="1"/>
          <p:nvPr/>
        </p:nvSpPr>
        <p:spPr>
          <a:xfrm>
            <a:off x="1449371" y="4257970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标量处理机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306170-731F-AAA9-A7D1-FA5706DA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48" y="1606681"/>
            <a:ext cx="1876705" cy="27885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B9E0A2-CA77-54D7-B303-C5615A7D0B72}"/>
              </a:ext>
            </a:extLst>
          </p:cNvPr>
          <p:cNvSpPr txBox="1"/>
          <p:nvPr/>
        </p:nvSpPr>
        <p:spPr>
          <a:xfrm>
            <a:off x="3987538" y="4625616"/>
            <a:ext cx="20024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超标量，一次同时发</a:t>
            </a:r>
            <a:r>
              <a:rPr lang="en-US" altLang="zh-CN" sz="1350" dirty="0"/>
              <a:t>4</a:t>
            </a:r>
            <a:r>
              <a:rPr lang="zh-CN" altLang="en-US" sz="1350" dirty="0"/>
              <a:t>个</a:t>
            </a:r>
            <a:endParaRPr lang="en-US" altLang="zh-CN" sz="1350" dirty="0"/>
          </a:p>
          <a:p>
            <a:r>
              <a:rPr lang="zh-CN" altLang="en-US" sz="1350" dirty="0"/>
              <a:t>加速比</a:t>
            </a:r>
            <a:r>
              <a:rPr lang="en-US" altLang="zh-CN" sz="1350" dirty="0"/>
              <a:t>2.5</a:t>
            </a:r>
            <a:endParaRPr lang="zh-CN" altLang="en-US" sz="135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7B8FF9-3A13-7A65-C749-7725B201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5" y="1779805"/>
            <a:ext cx="1743226" cy="24862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63DF18-5AFA-14F5-83E4-BE98954FA3F9}"/>
              </a:ext>
            </a:extLst>
          </p:cNvPr>
          <p:cNvSpPr txBox="1"/>
          <p:nvPr/>
        </p:nvSpPr>
        <p:spPr>
          <a:xfrm>
            <a:off x="6554115" y="4279367"/>
            <a:ext cx="17427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超长指令字，四合一</a:t>
            </a:r>
            <a:endParaRPr lang="en-US" altLang="zh-CN" sz="1350" dirty="0"/>
          </a:p>
          <a:p>
            <a:r>
              <a:rPr lang="zh-CN" altLang="en-US" sz="1350" dirty="0"/>
              <a:t>加速比</a:t>
            </a:r>
            <a:r>
              <a:rPr lang="en-US" altLang="zh-CN" sz="1350" dirty="0"/>
              <a:t>2.5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27642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</a:t>
            </a:r>
            <a:r>
              <a:rPr lang="en-US" altLang="zh-CN" dirty="0"/>
              <a:t>3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CAF-0E32-4704-8B3C-52A4F9B7FF82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chapter3.</a:t>
            </a:r>
            <a:fld id="{621F1C89-18F4-4B4B-A715-7D39ACA0E9FA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74944"/>
            <a:ext cx="8084127" cy="3335489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 algn="just"/>
            <a:r>
              <a:rPr lang="en-US" altLang="zh-CN" sz="1350" b="1" dirty="0">
                <a:latin typeface="Courier New" pitchFamily="49" charset="0"/>
              </a:rPr>
              <a:t>Q1</a:t>
            </a:r>
            <a:r>
              <a:rPr lang="zh-CN" altLang="en-US" sz="1350" b="1" dirty="0">
                <a:latin typeface="Courier New" pitchFamily="49" charset="0"/>
              </a:rPr>
              <a:t>：</a:t>
            </a:r>
            <a:r>
              <a:rPr lang="en-US" altLang="zh-CN" sz="1350" b="1" dirty="0">
                <a:latin typeface="Courier New" pitchFamily="49" charset="0"/>
              </a:rPr>
              <a:t>Given an application where 15% of the instructions executed are conditional branches and 65% of those are taken. For the MIPS 5-stage pipeline, what speedup will be achieved using a scheme where all branches are predicted as taken over a scheme with no branch prediction (i.e. branches will always incur a 1 cycle penalty)? Ignore all other stalls.</a:t>
            </a:r>
          </a:p>
          <a:p>
            <a:r>
              <a:rPr lang="en-US" altLang="zh-CN" sz="1350" b="1" dirty="0">
                <a:latin typeface="Courier New" pitchFamily="49" charset="0"/>
              </a:rPr>
              <a:t>CPI with and without branch prediction ?</a:t>
            </a:r>
            <a:endParaRPr lang="zh-CN" altLang="zh-CN" sz="1350" b="1" dirty="0">
              <a:latin typeface="Courier New" pitchFamily="49" charset="0"/>
            </a:endParaRPr>
          </a:p>
          <a:p>
            <a:r>
              <a:rPr lang="en-US" altLang="zh-CN" sz="1350" b="1" dirty="0">
                <a:latin typeface="Courier New" pitchFamily="49" charset="0"/>
              </a:rPr>
              <a:t>Speed up ?</a:t>
            </a:r>
          </a:p>
          <a:p>
            <a:endParaRPr lang="en-US" altLang="zh-CN" sz="1350" b="1" dirty="0">
              <a:latin typeface="Courier New" pitchFamily="49" charset="0"/>
            </a:endParaRPr>
          </a:p>
          <a:p>
            <a:r>
              <a:rPr lang="en-US" altLang="zh-CN" sz="1350" b="1" dirty="0">
                <a:latin typeface="Courier New" pitchFamily="49" charset="0"/>
              </a:rPr>
              <a:t>Q</a:t>
            </a:r>
            <a:r>
              <a:rPr lang="en-US" altLang="zh-CN" sz="1500" dirty="0">
                <a:latin typeface="Courier New" pitchFamily="49" charset="0"/>
              </a:rPr>
              <a:t>2</a:t>
            </a:r>
            <a:r>
              <a:rPr lang="zh-CN" altLang="en-US" sz="1500" dirty="0">
                <a:latin typeface="Courier New" pitchFamily="49" charset="0"/>
              </a:rPr>
              <a:t>：某计算机的</a:t>
            </a:r>
            <a:r>
              <a:rPr lang="en-US" altLang="zh-CN" sz="1500" dirty="0">
                <a:latin typeface="Courier New" pitchFamily="49" charset="0"/>
              </a:rPr>
              <a:t>Cache</a:t>
            </a:r>
            <a:r>
              <a:rPr lang="zh-CN" altLang="en-US" sz="1500" dirty="0">
                <a:latin typeface="Courier New" pitchFamily="49" charset="0"/>
              </a:rPr>
              <a:t>共有</a:t>
            </a:r>
            <a:r>
              <a:rPr lang="en-US" altLang="zh-CN" sz="1500" dirty="0">
                <a:latin typeface="Courier New" pitchFamily="49" charset="0"/>
              </a:rPr>
              <a:t>16</a:t>
            </a:r>
            <a:r>
              <a:rPr lang="zh-CN" altLang="en-US" sz="1500" dirty="0">
                <a:latin typeface="Courier New" pitchFamily="49" charset="0"/>
              </a:rPr>
              <a:t>块</a:t>
            </a:r>
            <a:r>
              <a:rPr lang="en-US" altLang="zh-CN" sz="1500" dirty="0">
                <a:latin typeface="Courier New" pitchFamily="49" charset="0"/>
              </a:rPr>
              <a:t>,</a:t>
            </a:r>
            <a:r>
              <a:rPr lang="zh-CN" altLang="en-US" sz="1500" dirty="0">
                <a:latin typeface="Courier New" pitchFamily="49" charset="0"/>
              </a:rPr>
              <a:t>采用</a:t>
            </a:r>
            <a:r>
              <a:rPr lang="en-US" altLang="zh-CN" sz="1500" dirty="0">
                <a:latin typeface="Courier New" pitchFamily="49" charset="0"/>
              </a:rPr>
              <a:t>2</a:t>
            </a:r>
            <a:r>
              <a:rPr lang="zh-CN" altLang="en-US" sz="1500" dirty="0">
                <a:latin typeface="Courier New" pitchFamily="49" charset="0"/>
              </a:rPr>
              <a:t>路组相联映射方式（即每组</a:t>
            </a:r>
            <a:r>
              <a:rPr lang="en-US" altLang="zh-CN" sz="1500" dirty="0">
                <a:latin typeface="Courier New" pitchFamily="49" charset="0"/>
              </a:rPr>
              <a:t>2</a:t>
            </a:r>
            <a:r>
              <a:rPr lang="zh-CN" altLang="en-US" sz="1500" dirty="0">
                <a:latin typeface="Courier New" pitchFamily="49" charset="0"/>
              </a:rPr>
              <a:t>块）</a:t>
            </a:r>
            <a:r>
              <a:rPr lang="en-US" altLang="zh-CN" sz="1500" dirty="0">
                <a:latin typeface="Courier New" pitchFamily="49" charset="0"/>
              </a:rPr>
              <a:t>.</a:t>
            </a:r>
            <a:r>
              <a:rPr lang="zh-CN" altLang="en-US" sz="1500" dirty="0">
                <a:latin typeface="Courier New" pitchFamily="49" charset="0"/>
              </a:rPr>
              <a:t>每个主存块大小为</a:t>
            </a:r>
            <a:r>
              <a:rPr lang="en-US" altLang="zh-CN" sz="1500" dirty="0">
                <a:latin typeface="Courier New" pitchFamily="49" charset="0"/>
              </a:rPr>
              <a:t>32</a:t>
            </a:r>
            <a:r>
              <a:rPr lang="zh-CN" altLang="en-US" sz="1500" dirty="0">
                <a:latin typeface="Courier New" pitchFamily="49" charset="0"/>
              </a:rPr>
              <a:t>字节</a:t>
            </a:r>
            <a:r>
              <a:rPr lang="en-US" altLang="zh-CN" sz="1500" dirty="0">
                <a:latin typeface="Courier New" pitchFamily="49" charset="0"/>
              </a:rPr>
              <a:t>,</a:t>
            </a:r>
            <a:r>
              <a:rPr lang="zh-CN" altLang="en-US" sz="1500" dirty="0">
                <a:latin typeface="Courier New" pitchFamily="49" charset="0"/>
              </a:rPr>
              <a:t>按字节编址</a:t>
            </a:r>
            <a:r>
              <a:rPr lang="en-US" altLang="zh-CN" sz="1500" dirty="0">
                <a:latin typeface="Courier New" pitchFamily="49" charset="0"/>
              </a:rPr>
              <a:t>.</a:t>
            </a:r>
            <a:r>
              <a:rPr lang="zh-CN" altLang="en-US" sz="1500" dirty="0">
                <a:latin typeface="Courier New" pitchFamily="49" charset="0"/>
              </a:rPr>
              <a:t>主存</a:t>
            </a:r>
            <a:r>
              <a:rPr lang="en-US" altLang="zh-CN" sz="1500" dirty="0">
                <a:latin typeface="Courier New" pitchFamily="49" charset="0"/>
              </a:rPr>
              <a:t>115</a:t>
            </a:r>
            <a:r>
              <a:rPr lang="zh-CN" altLang="en-US" sz="1500" dirty="0">
                <a:latin typeface="Courier New" pitchFamily="49" charset="0"/>
              </a:rPr>
              <a:t>号单元所在主存块应装入到的</a:t>
            </a:r>
            <a:r>
              <a:rPr lang="en-US" altLang="zh-CN" sz="1500" dirty="0">
                <a:latin typeface="Courier New" pitchFamily="49" charset="0"/>
              </a:rPr>
              <a:t>Cache</a:t>
            </a:r>
            <a:r>
              <a:rPr lang="zh-CN" altLang="en-US" sz="1500" dirty="0">
                <a:latin typeface="Courier New" pitchFamily="49" charset="0"/>
              </a:rPr>
              <a:t>组号是</a:t>
            </a:r>
            <a:endParaRPr lang="en-US" altLang="zh-CN" sz="1500" dirty="0">
              <a:latin typeface="Courier New" pitchFamily="49" charset="0"/>
            </a:endParaRPr>
          </a:p>
          <a:p>
            <a:endParaRPr lang="zh-CN" altLang="zh-CN" sz="1500" dirty="0">
              <a:latin typeface="Courier New" pitchFamily="49" charset="0"/>
            </a:endParaRPr>
          </a:p>
          <a:p>
            <a:pPr algn="just"/>
            <a:endParaRPr lang="en-US" altLang="zh-CN" sz="135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42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pPr/>
              <a:t>6/22/2022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3554" y="1901536"/>
            <a:ext cx="6664571" cy="3551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Q1.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以下有关指令集架构（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ISA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）的叙述中，错误的是（ ）。</a:t>
            </a:r>
          </a:p>
          <a:p>
            <a:pPr>
              <a:lnSpc>
                <a:spcPct val="87000"/>
              </a:lnSpc>
              <a:spcBef>
                <a:spcPct val="41000"/>
              </a:spcBef>
              <a:tabLst>
                <a:tab pos="1028700" algn="l"/>
                <a:tab pos="2528888" algn="l"/>
              </a:tabLst>
            </a:pP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    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A.ISA 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是指低级语言程序员所看到的概念结构和功能特性</a:t>
            </a:r>
            <a:b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</a:b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    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B.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通用寄存器的长度、功能与编号不属于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ISA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的内容</a:t>
            </a:r>
            <a:b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</a:b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    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C.ISA 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理论上可以用任何微体系结构实现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 </a:t>
            </a:r>
            <a:b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</a:b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    D.ISA 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位于计算机软件和硬件的交界面上</a:t>
            </a:r>
            <a:endParaRPr lang="en-US" altLang="zh-CN" dirty="0">
              <a:latin typeface="Courier New" pitchFamily="49" charset="0"/>
              <a:ea typeface="微软雅黑" panose="020B0503020204020204" pitchFamily="34" charset="-122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tabLst>
                <a:tab pos="1028700" algn="l"/>
                <a:tab pos="2528888" algn="l"/>
              </a:tabLst>
            </a:pPr>
            <a:endParaRPr lang="en-US" altLang="zh-CN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Q2.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如果一个计算机架构是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位，那么支持的寻址范围是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_________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？请问这个是该机器虚拟存储空间大小还是物理存储空间大小？最后，请写出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0xDEADBEEF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在大尾端和小尾端下在这台机器内存中的排列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由地址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开始）</a:t>
            </a:r>
            <a:endParaRPr lang="en-US" altLang="zh-CN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endParaRPr lang="en-US" altLang="zh-CN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Q3.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请简述</a:t>
            </a:r>
            <a:r>
              <a:rPr lang="en-US" altLang="zh-CN" dirty="0">
                <a:latin typeface="Courier New" pitchFamily="49" charset="0"/>
                <a:ea typeface="微软雅黑" panose="020B0503020204020204" pitchFamily="34" charset="-122"/>
              </a:rPr>
              <a:t>MIPS</a:t>
            </a:r>
            <a:r>
              <a:rPr lang="zh-CN" altLang="en-US" dirty="0">
                <a:latin typeface="Courier New" pitchFamily="49" charset="0"/>
                <a:ea typeface="微软雅黑" panose="020B0503020204020204" pitchFamily="34" charset="-122"/>
              </a:rPr>
              <a:t>指令集的主要特征和一个缺陷</a:t>
            </a:r>
          </a:p>
        </p:txBody>
      </p:sp>
    </p:spTree>
    <p:extLst>
      <p:ext uri="{BB962C8B-B14F-4D97-AF65-F5344CB8AC3E}">
        <p14:creationId xmlns:p14="http://schemas.microsoft.com/office/powerpoint/2010/main" val="39463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随堂小测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562" name="日期占位符 3"/>
          <p:cNvSpPr>
            <a:spLocks noGrp="1" noChangeArrowheads="1"/>
          </p:cNvSpPr>
          <p:nvPr>
            <p:ph type="dt" sz="half" idx="10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832DD19-A36E-45DF-982A-7D9C603BBBF1}" type="datetime1">
              <a:rPr lang="en-US" altLang="zh-CN" smtClean="0"/>
              <a:pPr/>
              <a:t>6/22/2022</a:t>
            </a:fld>
            <a:endParaRPr lang="en-US" altLang="zh-CN"/>
          </a:p>
        </p:txBody>
      </p:sp>
      <p:sp>
        <p:nvSpPr>
          <p:cNvPr id="194566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DEA949D-50C7-4324-9C39-8CFE9179F5E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4565" name="Rectangle 3"/>
          <p:cNvSpPr>
            <a:spLocks noChangeArrowheads="1"/>
          </p:cNvSpPr>
          <p:nvPr/>
        </p:nvSpPr>
        <p:spPr bwMode="auto">
          <a:xfrm>
            <a:off x="1326882" y="1693670"/>
            <a:ext cx="6438593" cy="33638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spAutoFit/>
          </a:bodyPr>
          <a:lstStyle/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Q1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：现有一系统，其中一部分代码若使用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GPU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算子调优后，执行时间可以缩短为原有的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1/20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。记优化后该代码的执行时间在系统中的占比为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α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，请问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α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为多少时，系统整体加速比为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？被加速代码的原执行时间比例是多少？</a:t>
            </a:r>
            <a:endParaRPr lang="en-US" altLang="zh-CN" sz="2100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endParaRPr lang="en-US" altLang="zh-CN" sz="2100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7000"/>
              </a:lnSpc>
              <a:spcBef>
                <a:spcPct val="41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Q2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：请简要说明超长指令字（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VLIW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）存在的问题</a:t>
            </a:r>
            <a:endParaRPr lang="en-US" altLang="zh-CN" sz="2100" dirty="0">
              <a:latin typeface="Courier New" pitchFamily="49" charset="0"/>
              <a:ea typeface="微软雅黑" panose="020B0503020204020204" pitchFamily="34" charset="-122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tabLst>
                <a:tab pos="1028700" algn="l"/>
                <a:tab pos="2528888" algn="l"/>
              </a:tabLst>
            </a:pPr>
            <a:endParaRPr lang="en-US" altLang="zh-CN" sz="2100" dirty="0">
              <a:latin typeface="Courier New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1028700" algn="l"/>
                <a:tab pos="2528888" algn="l"/>
              </a:tabLst>
            </a:pP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Q3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：关于计算机体系结构的</a:t>
            </a:r>
            <a:r>
              <a:rPr lang="en-US" altLang="zh-CN" sz="2100" dirty="0">
                <a:latin typeface="Courier New" pitchFamily="49" charset="0"/>
                <a:ea typeface="微软雅黑" panose="020B0503020204020204" pitchFamily="34" charset="-122"/>
              </a:rPr>
              <a:t>8 great ideas</a:t>
            </a:r>
            <a:r>
              <a:rPr lang="zh-CN" altLang="en-US" sz="2100" dirty="0">
                <a:latin typeface="Courier New" pitchFamily="49" charset="0"/>
                <a:ea typeface="微软雅黑" panose="020B0503020204020204" pitchFamily="34" charset="-122"/>
              </a:rPr>
              <a:t>，谈谈你印象最深的是哪一个。为什么</a:t>
            </a:r>
            <a:endParaRPr lang="en-US" altLang="zh-CN" sz="2100" dirty="0">
              <a:latin typeface="Courier New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3976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14116</TotalTime>
  <Words>1077</Words>
  <Application>Microsoft Office PowerPoint</Application>
  <PresentationFormat>全屏显示(4:3)</PresentationFormat>
  <Paragraphs>89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Franklin Gothic Book</vt:lpstr>
      <vt:lpstr>等线</vt:lpstr>
      <vt:lpstr>黑体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自定义设计方案</vt:lpstr>
      <vt:lpstr>随堂小测5</vt:lpstr>
      <vt:lpstr>PowerPoint 演示文稿</vt:lpstr>
      <vt:lpstr>PowerPoint 演示文稿</vt:lpstr>
      <vt:lpstr>随堂测验四</vt:lpstr>
      <vt:lpstr>PowerPoint 演示文稿</vt:lpstr>
      <vt:lpstr>PowerPoint 演示文稿</vt:lpstr>
      <vt:lpstr>随堂小测3</vt:lpstr>
      <vt:lpstr>随堂小测2</vt:lpstr>
      <vt:lpstr>随堂小测1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指令集及简单实现</dc:title>
  <dc:creator>zhou</dc:creator>
  <cp:lastModifiedBy>Administrator</cp:lastModifiedBy>
  <cp:revision>504</cp:revision>
  <dcterms:created xsi:type="dcterms:W3CDTF">2018-12-10T01:16:13Z</dcterms:created>
  <dcterms:modified xsi:type="dcterms:W3CDTF">2022-06-22T04:41:39Z</dcterms:modified>
</cp:coreProperties>
</file>