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4" r:id="rId4"/>
    <p:sldId id="265" r:id="rId5"/>
    <p:sldId id="259" r:id="rId6"/>
    <p:sldId id="258" r:id="rId7"/>
    <p:sldId id="260" r:id="rId8"/>
    <p:sldId id="261" r:id="rId9"/>
    <p:sldId id="262" r:id="rId10"/>
    <p:sldId id="263"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58" autoAdjust="0"/>
  </p:normalViewPr>
  <p:slideViewPr>
    <p:cSldViewPr>
      <p:cViewPr varScale="1">
        <p:scale>
          <a:sx n="71" d="100"/>
          <a:sy n="71" d="100"/>
        </p:scale>
        <p:origin x="1786"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375E6-AA3D-4EC1-AC13-D75F92E7EEB5}" type="datetimeFigureOut">
              <a:rPr lang="zh-CN" altLang="en-US" smtClean="0"/>
              <a:t>2021/10/27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75CD28-22F7-42FD-BE4C-71AABC11DC18}" type="slidenum">
              <a:rPr lang="zh-CN" altLang="en-US" smtClean="0"/>
              <a:t>‹#›</a:t>
            </a:fld>
            <a:endParaRPr lang="zh-CN" altLang="en-US"/>
          </a:p>
        </p:txBody>
      </p:sp>
    </p:spTree>
    <p:extLst>
      <p:ext uri="{BB962C8B-B14F-4D97-AF65-F5344CB8AC3E}">
        <p14:creationId xmlns:p14="http://schemas.microsoft.com/office/powerpoint/2010/main" val="220720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wireshark</a:t>
            </a:r>
            <a:r>
              <a:rPr lang="en-US" altLang="zh-CN" baseline="0" dirty="0" smtClean="0"/>
              <a:t> </a:t>
            </a:r>
            <a:r>
              <a:rPr lang="zh-CN" altLang="en-US" baseline="0" dirty="0" smtClean="0"/>
              <a:t>是一款开源的用于网络封包分析软件。在本实验中，我们将只用到</a:t>
            </a:r>
            <a:r>
              <a:rPr lang="en-US" altLang="zh-CN" baseline="0" dirty="0" err="1" smtClean="0"/>
              <a:t>wireshark</a:t>
            </a:r>
            <a:r>
              <a:rPr lang="zh-CN" altLang="en-US" baseline="0" dirty="0" smtClean="0"/>
              <a:t>的抓包和过滤</a:t>
            </a:r>
            <a:r>
              <a:rPr lang="zh-CN" altLang="en-US" baseline="0" dirty="0" smtClean="0"/>
              <a:t>功能</a:t>
            </a:r>
            <a:endParaRPr lang="zh-CN" altLang="en-US" dirty="0"/>
          </a:p>
        </p:txBody>
      </p:sp>
      <p:sp>
        <p:nvSpPr>
          <p:cNvPr id="4" name="灯片编号占位符 3"/>
          <p:cNvSpPr>
            <a:spLocks noGrp="1"/>
          </p:cNvSpPr>
          <p:nvPr>
            <p:ph type="sldNum" sz="quarter" idx="10"/>
          </p:nvPr>
        </p:nvSpPr>
        <p:spPr/>
        <p:txBody>
          <a:bodyPr/>
          <a:lstStyle/>
          <a:p>
            <a:fld id="{AE75CD28-22F7-42FD-BE4C-71AABC11DC18}" type="slidenum">
              <a:rPr lang="zh-CN" altLang="en-US" smtClean="0"/>
              <a:t>3</a:t>
            </a:fld>
            <a:endParaRPr lang="zh-CN" altLang="en-US"/>
          </a:p>
        </p:txBody>
      </p:sp>
    </p:spTree>
    <p:extLst>
      <p:ext uri="{BB962C8B-B14F-4D97-AF65-F5344CB8AC3E}">
        <p14:creationId xmlns:p14="http://schemas.microsoft.com/office/powerpoint/2010/main" val="1815630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wireshark</a:t>
            </a:r>
            <a:r>
              <a:rPr lang="en-US" altLang="zh-CN" baseline="0" dirty="0" smtClean="0"/>
              <a:t> </a:t>
            </a:r>
            <a:r>
              <a:rPr lang="zh-CN" altLang="en-US" baseline="0" dirty="0" smtClean="0"/>
              <a:t>是一款开源的用于网络封包分析软件。在本实验中，我们将只用到</a:t>
            </a:r>
            <a:r>
              <a:rPr lang="en-US" altLang="zh-CN" baseline="0" dirty="0" err="1" smtClean="0"/>
              <a:t>wireshark</a:t>
            </a:r>
            <a:r>
              <a:rPr lang="zh-CN" altLang="en-US" baseline="0" dirty="0" smtClean="0"/>
              <a:t>的过滤功能。所列网址为学习</a:t>
            </a:r>
            <a:r>
              <a:rPr lang="en-US" altLang="zh-CN" baseline="0" dirty="0" err="1" smtClean="0"/>
              <a:t>wireshark</a:t>
            </a:r>
            <a:r>
              <a:rPr lang="en-US" altLang="zh-CN" baseline="0" dirty="0" smtClean="0"/>
              <a:t> filter</a:t>
            </a:r>
            <a:r>
              <a:rPr lang="zh-CN" altLang="en-US" baseline="0" dirty="0" smtClean="0"/>
              <a:t>的材料</a:t>
            </a:r>
            <a:endParaRPr lang="zh-CN" altLang="en-US" dirty="0"/>
          </a:p>
        </p:txBody>
      </p:sp>
      <p:sp>
        <p:nvSpPr>
          <p:cNvPr id="4" name="灯片编号占位符 3"/>
          <p:cNvSpPr>
            <a:spLocks noGrp="1"/>
          </p:cNvSpPr>
          <p:nvPr>
            <p:ph type="sldNum" sz="quarter" idx="10"/>
          </p:nvPr>
        </p:nvSpPr>
        <p:spPr/>
        <p:txBody>
          <a:bodyPr/>
          <a:lstStyle/>
          <a:p>
            <a:fld id="{AE75CD28-22F7-42FD-BE4C-71AABC11DC18}" type="slidenum">
              <a:rPr lang="zh-CN" altLang="en-US" smtClean="0"/>
              <a:t>4</a:t>
            </a:fld>
            <a:endParaRPr lang="zh-CN" altLang="en-US"/>
          </a:p>
        </p:txBody>
      </p:sp>
    </p:spTree>
    <p:extLst>
      <p:ext uri="{BB962C8B-B14F-4D97-AF65-F5344CB8AC3E}">
        <p14:creationId xmlns:p14="http://schemas.microsoft.com/office/powerpoint/2010/main" val="325611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该例子是追踪纽约大学</a:t>
            </a:r>
            <a:r>
              <a:rPr lang="en-US" altLang="zh-CN" dirty="0" smtClean="0"/>
              <a:t>(www.nyu.edu)</a:t>
            </a:r>
            <a:r>
              <a:rPr lang="zh-CN" altLang="en-US" dirty="0" smtClean="0"/>
              <a:t>的路由信息</a:t>
            </a:r>
            <a:endParaRPr lang="zh-CN" altLang="en-US" dirty="0"/>
          </a:p>
        </p:txBody>
      </p:sp>
      <p:sp>
        <p:nvSpPr>
          <p:cNvPr id="4" name="灯片编号占位符 3"/>
          <p:cNvSpPr>
            <a:spLocks noGrp="1"/>
          </p:cNvSpPr>
          <p:nvPr>
            <p:ph type="sldNum" sz="quarter" idx="10"/>
          </p:nvPr>
        </p:nvSpPr>
        <p:spPr/>
        <p:txBody>
          <a:bodyPr/>
          <a:lstStyle/>
          <a:p>
            <a:fld id="{AE75CD28-22F7-42FD-BE4C-71AABC11DC18}" type="slidenum">
              <a:rPr lang="zh-CN" altLang="en-US" smtClean="0"/>
              <a:t>5</a:t>
            </a:fld>
            <a:endParaRPr lang="zh-CN" altLang="en-US"/>
          </a:p>
        </p:txBody>
      </p:sp>
    </p:spTree>
    <p:extLst>
      <p:ext uri="{BB962C8B-B14F-4D97-AF65-F5344CB8AC3E}">
        <p14:creationId xmlns:p14="http://schemas.microsoft.com/office/powerpoint/2010/main" val="2836278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75CD28-22F7-42FD-BE4C-71AABC11DC18}" type="slidenum">
              <a:rPr lang="zh-CN" altLang="en-US" smtClean="0"/>
              <a:t>8</a:t>
            </a:fld>
            <a:endParaRPr lang="zh-CN" altLang="en-US"/>
          </a:p>
        </p:txBody>
      </p:sp>
    </p:spTree>
    <p:extLst>
      <p:ext uri="{BB962C8B-B14F-4D97-AF65-F5344CB8AC3E}">
        <p14:creationId xmlns:p14="http://schemas.microsoft.com/office/powerpoint/2010/main" val="297185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21538"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zh-CN" altLang="en-US"/>
          </a:p>
        </p:txBody>
      </p:sp>
      <p:sp>
        <p:nvSpPr>
          <p:cNvPr id="321539"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smtClean="0"/>
              <a:t>单击此处编辑母版标题样式</a:t>
            </a:r>
            <a:endParaRPr lang="zh-CN" altLang="en-US"/>
          </a:p>
        </p:txBody>
      </p:sp>
      <p:sp>
        <p:nvSpPr>
          <p:cNvPr id="32154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smtClean="0"/>
              <a:t>单击此处编辑母版副标题样式</a:t>
            </a:r>
            <a:endParaRPr lang="zh-CN" altLang="en-US"/>
          </a:p>
        </p:txBody>
      </p:sp>
      <p:sp>
        <p:nvSpPr>
          <p:cNvPr id="321541" name="Rectangle 5"/>
          <p:cNvSpPr>
            <a:spLocks noGrp="1" noChangeArrowheads="1"/>
          </p:cNvSpPr>
          <p:nvPr>
            <p:ph type="dt" sz="half" idx="2"/>
          </p:nvPr>
        </p:nvSpPr>
        <p:spPr/>
        <p:txBody>
          <a:bodyPr/>
          <a:lstStyle>
            <a:lvl1pPr>
              <a:defRPr/>
            </a:lvl1pPr>
          </a:lstStyle>
          <a:p>
            <a:fld id="{1B0353D9-6005-4CB8-89BE-C304E4CF059E}" type="datetimeFigureOut">
              <a:rPr lang="zh-CN" altLang="en-US" smtClean="0"/>
              <a:pPr/>
              <a:t>2021/10/27</a:t>
            </a:fld>
            <a:endParaRPr lang="zh-CN" altLang="en-US"/>
          </a:p>
        </p:txBody>
      </p:sp>
      <p:sp>
        <p:nvSpPr>
          <p:cNvPr id="321542" name="Rectangle 6"/>
          <p:cNvSpPr>
            <a:spLocks noGrp="1" noChangeArrowheads="1"/>
          </p:cNvSpPr>
          <p:nvPr>
            <p:ph type="ftr" sz="quarter" idx="3"/>
          </p:nvPr>
        </p:nvSpPr>
        <p:spPr/>
        <p:txBody>
          <a:bodyPr/>
          <a:lstStyle>
            <a:lvl1pPr>
              <a:defRPr/>
            </a:lvl1pPr>
          </a:lstStyle>
          <a:p>
            <a:endParaRPr lang="zh-CN" altLang="en-US"/>
          </a:p>
        </p:txBody>
      </p:sp>
      <p:sp>
        <p:nvSpPr>
          <p:cNvPr id="321543" name="Rectangle 7"/>
          <p:cNvSpPr>
            <a:spLocks noGrp="1" noChangeArrowheads="1"/>
          </p:cNvSpPr>
          <p:nvPr>
            <p:ph type="sldNum" sz="quarter" idx="4"/>
          </p:nvPr>
        </p:nvSpPr>
        <p:spPr/>
        <p:txBody>
          <a:bodyPr/>
          <a:lstStyle>
            <a:lvl1pPr>
              <a:defRPr/>
            </a:lvl1pPr>
          </a:lstStyle>
          <a:p>
            <a:fld id="{3EF982EF-7228-477C-B310-0BFD8485D8E8}" type="slidenum">
              <a:rPr lang="zh-CN" altLang="en-US" smtClean="0"/>
              <a:pPr/>
              <a:t>‹#›</a:t>
            </a:fld>
            <a:endParaRPr lang="zh-CN" altLang="en-US"/>
          </a:p>
        </p:txBody>
      </p:sp>
      <p:grpSp>
        <p:nvGrpSpPr>
          <p:cNvPr id="2" name="Group 8"/>
          <p:cNvGrpSpPr>
            <a:grpSpLocks/>
          </p:cNvGrpSpPr>
          <p:nvPr/>
        </p:nvGrpSpPr>
        <p:grpSpPr bwMode="auto">
          <a:xfrm>
            <a:off x="7493000" y="2992438"/>
            <a:ext cx="1338263" cy="2189162"/>
            <a:chOff x="4704" y="1885"/>
            <a:chExt cx="843" cy="1379"/>
          </a:xfrm>
        </p:grpSpPr>
        <p:sp>
          <p:nvSpPr>
            <p:cNvPr id="321545"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46"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47"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48"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49"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50"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51"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321552"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53"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54"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321555"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321556"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321557"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zh-CN" altLang="en-US"/>
            </a:p>
          </p:txBody>
        </p:sp>
        <p:sp>
          <p:nvSpPr>
            <p:cNvPr id="321558"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321559"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321560"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321561"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321562"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321563"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321564"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321565"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zh-CN" altLang="en-US"/>
            </a:p>
          </p:txBody>
        </p:sp>
        <p:sp>
          <p:nvSpPr>
            <p:cNvPr id="321566"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321567"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321568"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321569"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321570"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321571"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321572"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321573"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321574"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321575"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zh-CN" altLang="en-US"/>
            </a:p>
          </p:txBody>
        </p:sp>
      </p:grpSp>
      <p:sp>
        <p:nvSpPr>
          <p:cNvPr id="321576"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B0353D9-6005-4CB8-89BE-C304E4CF059E}" type="datetimeFigureOut">
              <a:rPr lang="zh-CN" altLang="en-US" smtClean="0"/>
              <a:pPr/>
              <a:t>2021/10/27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B0353D9-6005-4CB8-89BE-C304E4CF059E}" type="datetimeFigureOut">
              <a:rPr lang="zh-CN" altLang="en-US" smtClean="0"/>
              <a:pPr/>
              <a:t>2021/10/27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B0353D9-6005-4CB8-89BE-C304E4CF059E}" type="datetimeFigureOut">
              <a:rPr lang="zh-CN" altLang="en-US" smtClean="0"/>
              <a:pPr/>
              <a:t>2021/10/27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1B0353D9-6005-4CB8-89BE-C304E4CF059E}" type="datetimeFigureOut">
              <a:rPr lang="zh-CN" altLang="en-US" smtClean="0"/>
              <a:pPr/>
              <a:t>2021/10/27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B0353D9-6005-4CB8-89BE-C304E4CF059E}" type="datetimeFigureOut">
              <a:rPr lang="zh-CN" altLang="en-US" smtClean="0"/>
              <a:pPr/>
              <a:t>2021/10/27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1B0353D9-6005-4CB8-89BE-C304E4CF059E}" type="datetimeFigureOut">
              <a:rPr lang="zh-CN" altLang="en-US" smtClean="0"/>
              <a:pPr/>
              <a:t>2021/10/27</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1B0353D9-6005-4CB8-89BE-C304E4CF059E}" type="datetimeFigureOut">
              <a:rPr lang="zh-CN" altLang="en-US" smtClean="0"/>
              <a:pPr/>
              <a:t>2021/10/27</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1B0353D9-6005-4CB8-89BE-C304E4CF059E}" type="datetimeFigureOut">
              <a:rPr lang="zh-CN" altLang="en-US" smtClean="0"/>
              <a:pPr/>
              <a:t>2021/10/27</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B0353D9-6005-4CB8-89BE-C304E4CF059E}" type="datetimeFigureOut">
              <a:rPr lang="zh-CN" altLang="en-US" smtClean="0"/>
              <a:pPr/>
              <a:t>2021/10/27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B0353D9-6005-4CB8-89BE-C304E4CF059E}" type="datetimeFigureOut">
              <a:rPr lang="zh-CN" altLang="en-US" smtClean="0"/>
              <a:pPr/>
              <a:t>2021/10/27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51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zh-CN" altLang="en-US"/>
          </a:p>
        </p:txBody>
      </p:sp>
      <p:sp>
        <p:nvSpPr>
          <p:cNvPr id="320515"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20516"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051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1B0353D9-6005-4CB8-89BE-C304E4CF059E}" type="datetimeFigureOut">
              <a:rPr lang="zh-CN" altLang="en-US" smtClean="0"/>
              <a:pPr/>
              <a:t>2021/10/27</a:t>
            </a:fld>
            <a:endParaRPr lang="zh-CN" altLang="en-US"/>
          </a:p>
        </p:txBody>
      </p:sp>
      <p:sp>
        <p:nvSpPr>
          <p:cNvPr id="32051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zh-CN" altLang="en-US"/>
          </a:p>
        </p:txBody>
      </p:sp>
      <p:sp>
        <p:nvSpPr>
          <p:cNvPr id="32051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3EF982EF-7228-477C-B310-0BFD8485D8E8}" type="slidenum">
              <a:rPr lang="zh-CN" altLang="en-US" smtClean="0"/>
              <a:pPr/>
              <a:t>‹#›</a:t>
            </a:fld>
            <a:endParaRPr lang="zh-CN" altLang="en-US"/>
          </a:p>
        </p:txBody>
      </p:sp>
      <p:grpSp>
        <p:nvGrpSpPr>
          <p:cNvPr id="2" name="Group 8"/>
          <p:cNvGrpSpPr>
            <a:grpSpLocks/>
          </p:cNvGrpSpPr>
          <p:nvPr/>
        </p:nvGrpSpPr>
        <p:grpSpPr bwMode="auto">
          <a:xfrm>
            <a:off x="8153400" y="152400"/>
            <a:ext cx="792163" cy="1295400"/>
            <a:chOff x="5136" y="960"/>
            <a:chExt cx="528" cy="864"/>
          </a:xfrm>
        </p:grpSpPr>
        <p:sp>
          <p:nvSpPr>
            <p:cNvPr id="32052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22"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23"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24"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25"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26"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27"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28"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29"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30"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31"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32"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3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34"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35"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36"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3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38"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39"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40"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4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320542"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43"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44"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45"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320546"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47"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48"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320549"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320550"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320551"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itchFamily="34" charset="0"/>
        </a:defRPr>
      </a:lvl2pPr>
      <a:lvl3pPr algn="l" rtl="0" eaLnBrk="1" fontAlgn="base" hangingPunct="1">
        <a:spcBef>
          <a:spcPct val="0"/>
        </a:spcBef>
        <a:spcAft>
          <a:spcPct val="0"/>
        </a:spcAft>
        <a:defRPr sz="3900" b="1">
          <a:solidFill>
            <a:schemeClr val="tx2"/>
          </a:solidFill>
          <a:latin typeface="Arial" pitchFamily="34" charset="0"/>
        </a:defRPr>
      </a:lvl3pPr>
      <a:lvl4pPr algn="l" rtl="0" eaLnBrk="1" fontAlgn="base" hangingPunct="1">
        <a:spcBef>
          <a:spcPct val="0"/>
        </a:spcBef>
        <a:spcAft>
          <a:spcPct val="0"/>
        </a:spcAft>
        <a:defRPr sz="3900" b="1">
          <a:solidFill>
            <a:schemeClr val="tx2"/>
          </a:solidFill>
          <a:latin typeface="Arial" pitchFamily="34" charset="0"/>
        </a:defRPr>
      </a:lvl4pPr>
      <a:lvl5pPr algn="l" rtl="0" eaLnBrk="1" fontAlgn="base" hangingPunct="1">
        <a:spcBef>
          <a:spcPct val="0"/>
        </a:spcBef>
        <a:spcAft>
          <a:spcPct val="0"/>
        </a:spcAft>
        <a:defRPr sz="3900" b="1">
          <a:solidFill>
            <a:schemeClr val="tx2"/>
          </a:solidFill>
          <a:latin typeface="Arial" pitchFamily="34" charset="0"/>
        </a:defRPr>
      </a:lvl5pPr>
      <a:lvl6pPr marL="457200" algn="l" rtl="0" eaLnBrk="1" fontAlgn="base" hangingPunct="1">
        <a:spcBef>
          <a:spcPct val="0"/>
        </a:spcBef>
        <a:spcAft>
          <a:spcPct val="0"/>
        </a:spcAft>
        <a:defRPr sz="3900" b="1">
          <a:solidFill>
            <a:schemeClr val="tx2"/>
          </a:solidFill>
          <a:latin typeface="Arial" pitchFamily="34" charset="0"/>
        </a:defRPr>
      </a:lvl6pPr>
      <a:lvl7pPr marL="914400" algn="l" rtl="0" eaLnBrk="1" fontAlgn="base" hangingPunct="1">
        <a:spcBef>
          <a:spcPct val="0"/>
        </a:spcBef>
        <a:spcAft>
          <a:spcPct val="0"/>
        </a:spcAft>
        <a:defRPr sz="3900" b="1">
          <a:solidFill>
            <a:schemeClr val="tx2"/>
          </a:solidFill>
          <a:latin typeface="Arial" pitchFamily="34" charset="0"/>
        </a:defRPr>
      </a:lvl7pPr>
      <a:lvl8pPr marL="1371600" algn="l" rtl="0" eaLnBrk="1" fontAlgn="base" hangingPunct="1">
        <a:spcBef>
          <a:spcPct val="0"/>
        </a:spcBef>
        <a:spcAft>
          <a:spcPct val="0"/>
        </a:spcAft>
        <a:defRPr sz="3900" b="1">
          <a:solidFill>
            <a:schemeClr val="tx2"/>
          </a:solidFill>
          <a:latin typeface="Arial" pitchFamily="34" charset="0"/>
        </a:defRPr>
      </a:lvl8pPr>
      <a:lvl9pPr marL="1828800" algn="l" rtl="0" eaLnBrk="1" fontAlgn="base" hangingPunct="1">
        <a:spcBef>
          <a:spcPct val="0"/>
        </a:spcBef>
        <a:spcAft>
          <a:spcPct val="0"/>
        </a:spcAft>
        <a:defRPr sz="3900" b="1">
          <a:solidFill>
            <a:schemeClr val="tx2"/>
          </a:solidFill>
          <a:latin typeface="Arial"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bb.ustc.edu.cn/" TargetMode="External"/><Relationship Id="rId2" Type="http://schemas.openxmlformats.org/officeDocument/2006/relationships/hyperlink" Target="https://www.wireshark.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bb.ustc.edu.c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acketlife.net/media/library/13/Wireshark_Display_Filters.pdf" TargetMode="External"/><Relationship Id="rId4" Type="http://schemas.openxmlformats.org/officeDocument/2006/relationships/hyperlink" Target="https://wiki.wireshark.org/DisplayFilter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Packet Capture with </a:t>
            </a:r>
            <a:r>
              <a:rPr lang="en-US" altLang="zh-CN" dirty="0" err="1" smtClean="0"/>
              <a:t>Pingplotter</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Submission</a:t>
            </a:r>
            <a:endParaRPr lang="zh-CN" altLang="en-US" dirty="0"/>
          </a:p>
        </p:txBody>
      </p:sp>
      <p:sp>
        <p:nvSpPr>
          <p:cNvPr id="3" name="内容占位符 2"/>
          <p:cNvSpPr>
            <a:spLocks noGrp="1"/>
          </p:cNvSpPr>
          <p:nvPr>
            <p:ph idx="1"/>
          </p:nvPr>
        </p:nvSpPr>
        <p:spPr/>
        <p:txBody>
          <a:bodyPr/>
          <a:lstStyle/>
          <a:p>
            <a:r>
              <a:rPr lang="en-US" altLang="zh-CN" dirty="0" smtClean="0"/>
              <a:t>Submit to bb.ustc.edu.cn</a:t>
            </a:r>
          </a:p>
          <a:p>
            <a:pPr marL="858837" lvl="1" indent="-514350">
              <a:buFont typeface="+mj-lt"/>
              <a:buAutoNum type="arabicPeriod"/>
            </a:pPr>
            <a:r>
              <a:rPr lang="en-US" altLang="zh-CN" sz="2400" dirty="0">
                <a:ea typeface="+mn-ea"/>
                <a:cs typeface="+mn-cs"/>
              </a:rPr>
              <a:t>A pdf file named “id + name + traceroute.pdf”</a:t>
            </a:r>
          </a:p>
          <a:p>
            <a:pPr marL="858837" lvl="1" indent="-514350">
              <a:buFont typeface="+mj-lt"/>
              <a:buAutoNum type="arabicPeriod"/>
            </a:pPr>
            <a:r>
              <a:rPr lang="en-US" altLang="zh-CN" sz="2400" dirty="0">
                <a:ea typeface="+mn-ea"/>
                <a:cs typeface="+mn-cs"/>
              </a:rPr>
              <a:t>The packet trace you have captured.</a:t>
            </a:r>
          </a:p>
          <a:p>
            <a:pPr marL="858837" lvl="1" indent="-514350">
              <a:buFont typeface="+mj-lt"/>
              <a:buAutoNum type="arabicPeriod"/>
            </a:pPr>
            <a:r>
              <a:rPr lang="en-US" altLang="zh-CN" sz="2400" dirty="0">
                <a:ea typeface="+mn-ea"/>
                <a:cs typeface="+mn-cs"/>
              </a:rPr>
              <a:t>Your answers to the questions</a:t>
            </a:r>
          </a:p>
          <a:p>
            <a:pPr marL="858837" lvl="1" indent="-514350">
              <a:buFont typeface="+mj-lt"/>
              <a:buAutoNum type="arabicPeriod"/>
            </a:pPr>
            <a:r>
              <a:rPr lang="en-US" altLang="zh-CN" sz="2400" dirty="0">
                <a:ea typeface="+mn-ea"/>
                <a:cs typeface="+mn-cs"/>
              </a:rPr>
              <a:t>For Q1, you need to give the screenshot of the result after performing filter rules and packet with the application-layer protocol.</a:t>
            </a:r>
          </a:p>
          <a:p>
            <a:pPr marL="858837" lvl="1" indent="-514350">
              <a:buFont typeface="+mj-lt"/>
              <a:buAutoNum type="arabicPeriod"/>
            </a:pPr>
            <a:r>
              <a:rPr lang="en-US" altLang="zh-CN" sz="2400" dirty="0">
                <a:ea typeface="+mn-ea"/>
                <a:cs typeface="+mn-cs"/>
              </a:rPr>
              <a:t>For Q2- Q6, you need to give the corresponding screenshot and explanation.</a:t>
            </a:r>
          </a:p>
          <a:p>
            <a:pPr marL="858837" lvl="1" indent="-514350">
              <a:buFont typeface="+mj-lt"/>
              <a:buAutoNum type="arabicPeriod"/>
            </a:pPr>
            <a:r>
              <a:rPr lang="en-US" altLang="zh-CN" sz="2400" dirty="0">
                <a:ea typeface="+mn-ea"/>
                <a:cs typeface="+mn-cs"/>
              </a:rPr>
              <a:t>deadline: </a:t>
            </a:r>
            <a:r>
              <a:rPr lang="en-US" altLang="zh-CN" sz="2400" dirty="0">
                <a:solidFill>
                  <a:srgbClr val="FF0000"/>
                </a:solidFill>
                <a:ea typeface="+mn-ea"/>
                <a:cs typeface="+mn-cs"/>
              </a:rPr>
              <a:t>2021/11/30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Preparation</a:t>
            </a:r>
            <a:endParaRPr lang="zh-CN" altLang="en-US" dirty="0"/>
          </a:p>
        </p:txBody>
      </p:sp>
      <p:sp>
        <p:nvSpPr>
          <p:cNvPr id="3" name="内容占位符 2"/>
          <p:cNvSpPr>
            <a:spLocks noGrp="1"/>
          </p:cNvSpPr>
          <p:nvPr>
            <p:ph idx="1"/>
          </p:nvPr>
        </p:nvSpPr>
        <p:spPr/>
        <p:txBody>
          <a:bodyPr/>
          <a:lstStyle/>
          <a:p>
            <a:r>
              <a:rPr lang="en-US" altLang="zh-CN" dirty="0" smtClean="0"/>
              <a:t>Install </a:t>
            </a:r>
            <a:r>
              <a:rPr lang="en-US" altLang="zh-CN" dirty="0" err="1" smtClean="0"/>
              <a:t>Wireshark</a:t>
            </a:r>
            <a:endParaRPr lang="en-US" altLang="zh-CN" dirty="0" smtClean="0"/>
          </a:p>
          <a:p>
            <a:pPr lvl="1"/>
            <a:r>
              <a:rPr lang="en-US" altLang="zh-CN" dirty="0" smtClean="0"/>
              <a:t>Freeware from </a:t>
            </a:r>
            <a:r>
              <a:rPr lang="en-US" altLang="zh-CN" dirty="0" smtClean="0">
                <a:hlinkClick r:id="rId2"/>
              </a:rPr>
              <a:t>https://www.wireshark.org/</a:t>
            </a:r>
            <a:endParaRPr lang="en-US" altLang="zh-CN" dirty="0" smtClean="0"/>
          </a:p>
          <a:p>
            <a:r>
              <a:rPr lang="en-US" altLang="zh-CN" dirty="0" smtClean="0"/>
              <a:t>Install </a:t>
            </a:r>
            <a:r>
              <a:rPr lang="en-US" altLang="zh-CN" dirty="0" err="1" smtClean="0"/>
              <a:t>Pingplotter</a:t>
            </a:r>
            <a:endParaRPr lang="en-US" altLang="zh-CN" dirty="0" smtClean="0"/>
          </a:p>
          <a:p>
            <a:pPr lvl="1"/>
            <a:r>
              <a:rPr lang="en-US" altLang="zh-CN" dirty="0" smtClean="0"/>
              <a:t>Download a copy from </a:t>
            </a:r>
            <a:r>
              <a:rPr lang="en-US" altLang="zh-CN" dirty="0" err="1" smtClean="0">
                <a:hlinkClick r:id="rId3"/>
              </a:rPr>
              <a:t>www.bb.ustc.edu.cn</a:t>
            </a:r>
            <a:endParaRPr lang="en-US" altLang="zh-CN" dirty="0" smtClean="0"/>
          </a:p>
          <a:p>
            <a:pPr lvl="2"/>
            <a:r>
              <a:rPr lang="en-US" altLang="zh-CN" dirty="0" smtClean="0"/>
              <a:t>14 days trial</a:t>
            </a:r>
            <a:endParaRPr lang="zh-CN" altLang="en-US" dirty="0" smtClean="0"/>
          </a:p>
          <a:p>
            <a:pPr lvl="1"/>
            <a:r>
              <a:rPr lang="en-US" altLang="zh-CN" dirty="0" smtClean="0"/>
              <a:t>You can use it to perform </a:t>
            </a:r>
            <a:r>
              <a:rPr lang="en-US" altLang="zh-CN" dirty="0" err="1" smtClean="0"/>
              <a:t>traceroute</a:t>
            </a:r>
            <a:r>
              <a:rPr lang="en-US" altLang="zh-CN" dirty="0" smtClean="0"/>
              <a:t>, and configure things like packet size, transfer interval, etc.</a:t>
            </a:r>
          </a:p>
          <a:p>
            <a:pPr lvl="1"/>
            <a:r>
              <a:rPr lang="en-US" altLang="zh-CN" dirty="0" smtClean="0"/>
              <a:t>Graphic output for network metrics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Wireshark</a:t>
            </a:r>
            <a:endParaRPr lang="zh-CN" altLang="en-US" dirty="0"/>
          </a:p>
        </p:txBody>
      </p:sp>
      <p:pic>
        <p:nvPicPr>
          <p:cNvPr id="3" name="图片 2"/>
          <p:cNvPicPr>
            <a:picLocks noChangeAspect="1"/>
          </p:cNvPicPr>
          <p:nvPr/>
        </p:nvPicPr>
        <p:blipFill>
          <a:blip r:embed="rId3"/>
          <a:stretch>
            <a:fillRect/>
          </a:stretch>
        </p:blipFill>
        <p:spPr>
          <a:xfrm>
            <a:off x="251520" y="1700808"/>
            <a:ext cx="8743422" cy="4608512"/>
          </a:xfrm>
          <a:prstGeom prst="rect">
            <a:avLst/>
          </a:prstGeom>
        </p:spPr>
      </p:pic>
    </p:spTree>
    <p:extLst>
      <p:ext uri="{BB962C8B-B14F-4D97-AF65-F5344CB8AC3E}">
        <p14:creationId xmlns:p14="http://schemas.microsoft.com/office/powerpoint/2010/main" val="845033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Wireshark</a:t>
            </a:r>
            <a:endParaRPr lang="zh-CN" altLang="en-US" dirty="0"/>
          </a:p>
        </p:txBody>
      </p:sp>
      <p:sp>
        <p:nvSpPr>
          <p:cNvPr id="5" name="内容占位符 2"/>
          <p:cNvSpPr>
            <a:spLocks noGrp="1"/>
          </p:cNvSpPr>
          <p:nvPr>
            <p:ph idx="1"/>
          </p:nvPr>
        </p:nvSpPr>
        <p:spPr>
          <a:xfrm>
            <a:off x="457200" y="1719263"/>
            <a:ext cx="8229600" cy="4411662"/>
          </a:xfrm>
        </p:spPr>
        <p:txBody>
          <a:bodyPr/>
          <a:lstStyle/>
          <a:p>
            <a:r>
              <a:rPr lang="en-US" altLang="zh-CN" dirty="0" smtClean="0"/>
              <a:t>Learning material</a:t>
            </a:r>
          </a:p>
          <a:p>
            <a:pPr lvl="1"/>
            <a:r>
              <a:rPr lang="en-US" altLang="zh-CN" dirty="0" smtClean="0"/>
              <a:t>wireshark_lecture.pdf from </a:t>
            </a:r>
            <a:r>
              <a:rPr lang="en-US" altLang="zh-CN" dirty="0" smtClean="0">
                <a:hlinkClick r:id="rId3"/>
              </a:rPr>
              <a:t>www.bb.ustc.edu.cn</a:t>
            </a:r>
            <a:r>
              <a:rPr lang="en-US" altLang="zh-CN" dirty="0" smtClean="0"/>
              <a:t> </a:t>
            </a:r>
          </a:p>
          <a:p>
            <a:pPr lvl="1"/>
            <a:r>
              <a:rPr lang="en-US" altLang="zh-CN" dirty="0">
                <a:hlinkClick r:id="rId4"/>
              </a:rPr>
              <a:t>https://</a:t>
            </a:r>
            <a:r>
              <a:rPr lang="en-US" altLang="zh-CN" dirty="0" smtClean="0">
                <a:hlinkClick r:id="rId4"/>
              </a:rPr>
              <a:t>wiki.wireshark.org/DisplayFilters</a:t>
            </a:r>
            <a:endParaRPr lang="en-US" altLang="zh-CN" dirty="0" smtClean="0"/>
          </a:p>
          <a:p>
            <a:pPr lvl="1"/>
            <a:r>
              <a:rPr lang="en-US" altLang="zh-CN" dirty="0" err="1" smtClean="0"/>
              <a:t>wireshark_Display_Filters</a:t>
            </a:r>
            <a:r>
              <a:rPr lang="en-US" altLang="zh-CN" dirty="0" smtClean="0"/>
              <a:t> cheat sheets </a:t>
            </a:r>
            <a:r>
              <a:rPr lang="en-US" altLang="zh-CN" dirty="0"/>
              <a:t>from </a:t>
            </a:r>
            <a:r>
              <a:rPr lang="en-US" altLang="zh-CN" dirty="0">
                <a:hlinkClick r:id="rId5"/>
              </a:rPr>
              <a:t>https://</a:t>
            </a:r>
            <a:r>
              <a:rPr lang="en-US" altLang="zh-CN" dirty="0" smtClean="0">
                <a:hlinkClick r:id="rId5"/>
              </a:rPr>
              <a:t>packetlife.net/media/library/13/Wireshark_Display_Filters.pdf</a:t>
            </a:r>
            <a:r>
              <a:rPr lang="en-US" altLang="zh-CN" dirty="0" smtClean="0"/>
              <a:t>  </a:t>
            </a:r>
            <a:endParaRPr lang="en-US" altLang="zh-CN" dirty="0"/>
          </a:p>
        </p:txBody>
      </p:sp>
    </p:spTree>
    <p:extLst>
      <p:ext uri="{BB962C8B-B14F-4D97-AF65-F5344CB8AC3E}">
        <p14:creationId xmlns:p14="http://schemas.microsoft.com/office/powerpoint/2010/main" val="1219433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PingPlotter</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395536" y="1772816"/>
            <a:ext cx="7880350" cy="4756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Packet Capture</a:t>
            </a:r>
            <a:endParaRPr lang="zh-CN" altLang="en-US" dirty="0"/>
          </a:p>
        </p:txBody>
      </p:sp>
      <p:sp>
        <p:nvSpPr>
          <p:cNvPr id="3" name="内容占位符 2"/>
          <p:cNvSpPr>
            <a:spLocks noGrp="1"/>
          </p:cNvSpPr>
          <p:nvPr>
            <p:ph idx="1"/>
          </p:nvPr>
        </p:nvSpPr>
        <p:spPr/>
        <p:txBody>
          <a:bodyPr/>
          <a:lstStyle/>
          <a:p>
            <a:r>
              <a:rPr lang="en-US" altLang="zh-CN" sz="2800" dirty="0" smtClean="0"/>
              <a:t>Set packet size as 3000 bytes</a:t>
            </a:r>
          </a:p>
          <a:p>
            <a:pPr lvl="1"/>
            <a:r>
              <a:rPr lang="en-US" altLang="zh-CN" sz="2400" dirty="0" err="1" smtClean="0"/>
              <a:t>Menu</a:t>
            </a:r>
            <a:r>
              <a:rPr lang="en-US" altLang="zh-CN" sz="2400" dirty="0" err="1" smtClean="0">
                <a:sym typeface="Wingdings" pitchFamily="2" charset="2"/>
              </a:rPr>
              <a:t></a:t>
            </a:r>
            <a:r>
              <a:rPr lang="en-US" altLang="zh-CN" sz="2400" dirty="0" err="1" smtClean="0"/>
              <a:t>edit</a:t>
            </a:r>
            <a:r>
              <a:rPr lang="en-US" altLang="zh-CN" sz="2400" dirty="0" err="1" smtClean="0">
                <a:sym typeface="Wingdings" pitchFamily="2" charset="2"/>
              </a:rPr>
              <a:t></a:t>
            </a:r>
            <a:r>
              <a:rPr lang="en-US" altLang="zh-CN" sz="2400" dirty="0" err="1" smtClean="0"/>
              <a:t>options</a:t>
            </a:r>
            <a:endParaRPr lang="en-US" altLang="zh-CN" sz="2400" dirty="0" smtClean="0"/>
          </a:p>
          <a:p>
            <a:r>
              <a:rPr lang="en-US" altLang="zh-CN" sz="2800" dirty="0" smtClean="0"/>
              <a:t>Keep “Allow packet fragmentation” checked </a:t>
            </a:r>
          </a:p>
          <a:p>
            <a:endParaRPr lang="en-US" altLang="zh-CN" sz="2800" dirty="0"/>
          </a:p>
          <a:p>
            <a:endParaRPr lang="en-US" altLang="zh-CN" sz="2800" dirty="0" smtClean="0"/>
          </a:p>
          <a:p>
            <a:endParaRPr lang="en-US" altLang="zh-CN" sz="2800" dirty="0"/>
          </a:p>
          <a:p>
            <a:endParaRPr lang="en-US" altLang="zh-CN" sz="2800" dirty="0" smtClean="0"/>
          </a:p>
        </p:txBody>
      </p:sp>
      <p:pic>
        <p:nvPicPr>
          <p:cNvPr id="2050" name="Picture 2"/>
          <p:cNvPicPr>
            <a:picLocks noChangeAspect="1" noChangeArrowheads="1"/>
          </p:cNvPicPr>
          <p:nvPr/>
        </p:nvPicPr>
        <p:blipFill>
          <a:blip r:embed="rId2" cstate="print"/>
          <a:srcRect/>
          <a:stretch>
            <a:fillRect/>
          </a:stretch>
        </p:blipFill>
        <p:spPr bwMode="auto">
          <a:xfrm>
            <a:off x="2483768" y="3429000"/>
            <a:ext cx="5697637" cy="216701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Packet Capture</a:t>
            </a:r>
            <a:endParaRPr lang="zh-CN" altLang="en-US" dirty="0"/>
          </a:p>
        </p:txBody>
      </p:sp>
      <p:sp>
        <p:nvSpPr>
          <p:cNvPr id="3" name="内容占位符 2"/>
          <p:cNvSpPr>
            <a:spLocks noGrp="1"/>
          </p:cNvSpPr>
          <p:nvPr>
            <p:ph idx="1"/>
          </p:nvPr>
        </p:nvSpPr>
        <p:spPr/>
        <p:txBody>
          <a:bodyPr/>
          <a:lstStyle/>
          <a:p>
            <a:r>
              <a:rPr lang="en-US" altLang="zh-CN" sz="3200" dirty="0" err="1" smtClean="0"/>
              <a:t>Traceroute</a:t>
            </a:r>
            <a:r>
              <a:rPr lang="zh-CN" altLang="en-US" sz="3200" dirty="0" smtClean="0"/>
              <a:t> </a:t>
            </a:r>
            <a:r>
              <a:rPr lang="en-US" altLang="zh-CN" sz="3200" dirty="0" smtClean="0"/>
              <a:t>to </a:t>
            </a:r>
            <a:r>
              <a:rPr lang="en-US" altLang="zh-CN" sz="3200" dirty="0" err="1" smtClean="0"/>
              <a:t>gaia.cs.umass.edu</a:t>
            </a:r>
            <a:r>
              <a:rPr lang="en-US" altLang="zh-CN" sz="3200" dirty="0" smtClean="0"/>
              <a:t>, stop when the count is 3 or 4. </a:t>
            </a:r>
          </a:p>
          <a:p>
            <a:r>
              <a:rPr lang="en-US" altLang="zh-CN" sz="3200" dirty="0" smtClean="0"/>
              <a:t>Meanwhile, capture the packets with </a:t>
            </a:r>
            <a:r>
              <a:rPr lang="en-US" altLang="zh-CN" sz="3200" dirty="0" err="1" smtClean="0"/>
              <a:t>wireshark</a:t>
            </a:r>
            <a:endParaRPr lang="en-US" altLang="zh-CN" sz="3200"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Questions</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sz="2400" dirty="0" smtClean="0"/>
              <a:t>Display the rules to filter the IP and ICMP packets between source host and destination host. Are there any other Application-layer protocols when you traceroute gaia.cs.umass.edu?</a:t>
            </a:r>
            <a:r>
              <a:rPr lang="en-US" altLang="zh-CN" sz="2400" dirty="0" smtClean="0">
                <a:solidFill>
                  <a:srgbClr val="FF0000"/>
                </a:solidFill>
              </a:rPr>
              <a:t>[15%] </a:t>
            </a:r>
          </a:p>
          <a:p>
            <a:pPr marL="514350" indent="-514350">
              <a:buFont typeface="+mj-lt"/>
              <a:buAutoNum type="arabicPeriod"/>
            </a:pPr>
            <a:r>
              <a:rPr lang="en-US" altLang="zh-CN" sz="2400" dirty="0" smtClean="0"/>
              <a:t>How many hops between source and destination? Find </a:t>
            </a:r>
            <a:r>
              <a:rPr lang="en-US" altLang="zh-CN" sz="2400" dirty="0" smtClean="0"/>
              <a:t>the first ICMP Echo Request packet that has TTL=1, is this packet fragmented? If yes, how many fragments, and why is the packet fragmented? </a:t>
            </a:r>
            <a:r>
              <a:rPr lang="en-US" altLang="zh-CN" sz="2400" dirty="0" smtClean="0">
                <a:solidFill>
                  <a:srgbClr val="FF0000"/>
                </a:solidFill>
              </a:rPr>
              <a:t>[25%]</a:t>
            </a:r>
          </a:p>
          <a:p>
            <a:pPr marL="514350" indent="-514350">
              <a:buFont typeface="+mj-lt"/>
              <a:buAutoNum type="arabicPeriod"/>
            </a:pPr>
            <a:r>
              <a:rPr lang="en-US" altLang="zh-CN" sz="2400" dirty="0" smtClean="0"/>
              <a:t>How the packets are fragmented and resembled? For each fragment, how to know if it is the last fragment, and how many bytes are contained in each fragment? Print the packets and answer by highlighting the relevant fields. </a:t>
            </a:r>
            <a:r>
              <a:rPr lang="en-US" altLang="zh-CN" sz="2400" dirty="0" smtClean="0">
                <a:solidFill>
                  <a:srgbClr val="FF0000"/>
                </a:solidFill>
              </a:rPr>
              <a:t>[20%]</a:t>
            </a:r>
          </a:p>
          <a:p>
            <a:pPr lvl="1"/>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Questions</a:t>
            </a:r>
            <a:endParaRPr lang="zh-CN" altLang="en-US" dirty="0"/>
          </a:p>
        </p:txBody>
      </p:sp>
      <p:sp>
        <p:nvSpPr>
          <p:cNvPr id="3" name="内容占位符 2"/>
          <p:cNvSpPr>
            <a:spLocks noGrp="1"/>
          </p:cNvSpPr>
          <p:nvPr>
            <p:ph idx="1"/>
          </p:nvPr>
        </p:nvSpPr>
        <p:spPr>
          <a:xfrm>
            <a:off x="179512" y="1700808"/>
            <a:ext cx="8229600" cy="5157192"/>
          </a:xfrm>
        </p:spPr>
        <p:txBody>
          <a:bodyPr/>
          <a:lstStyle/>
          <a:p>
            <a:pPr marL="514350" indent="-514350">
              <a:buFont typeface="+mj-lt"/>
              <a:buAutoNum type="arabicPeriod" startAt="4"/>
            </a:pPr>
            <a:r>
              <a:rPr lang="en-US" altLang="zh-CN" sz="2400" dirty="0"/>
              <a:t>What packet is returned from the router when TTL expires? What is contained in the payload of the packet? </a:t>
            </a:r>
            <a:r>
              <a:rPr lang="en-US" altLang="zh-CN" sz="2400" dirty="0">
                <a:solidFill>
                  <a:srgbClr val="FF0000"/>
                </a:solidFill>
              </a:rPr>
              <a:t>[20%]</a:t>
            </a:r>
          </a:p>
          <a:p>
            <a:pPr marL="514350" indent="-514350">
              <a:buFont typeface="+mj-lt"/>
              <a:buAutoNum type="arabicPeriod" startAt="4"/>
            </a:pPr>
            <a:r>
              <a:rPr lang="en-US" altLang="zh-CN" sz="2400" dirty="0"/>
              <a:t>Which link crosses the Pacific, give the router addresses at the two ends of the link. Explained your reason. </a:t>
            </a:r>
            <a:r>
              <a:rPr lang="en-US" altLang="zh-CN" sz="2400" dirty="0">
                <a:solidFill>
                  <a:srgbClr val="FF0000"/>
                </a:solidFill>
              </a:rPr>
              <a:t>[10%]</a:t>
            </a:r>
          </a:p>
          <a:p>
            <a:pPr marL="514350" indent="-514350">
              <a:buFont typeface="+mj-lt"/>
              <a:buAutoNum type="arabicPeriod" startAt="4"/>
            </a:pPr>
            <a:r>
              <a:rPr lang="en-US" altLang="zh-CN" sz="2400" dirty="0"/>
              <a:t>How long is the trans-Pacific link? (given that a bit transmits 2*10^8 m/s in fiber).</a:t>
            </a:r>
            <a:r>
              <a:rPr lang="en-US" altLang="zh-CN" sz="2400" dirty="0">
                <a:solidFill>
                  <a:srgbClr val="FF0000"/>
                </a:solidFill>
              </a:rPr>
              <a:t> [10%]</a:t>
            </a:r>
          </a:p>
        </p:txBody>
      </p:sp>
    </p:spTree>
  </p:cSld>
  <p:clrMapOvr>
    <a:masterClrMapping/>
  </p:clrMapOvr>
</p:sld>
</file>

<file path=ppt/theme/theme1.xml><?xml version="1.0" encoding="utf-8"?>
<a:theme xmlns:a="http://schemas.openxmlformats.org/drawingml/2006/main" name="Network">
  <a:themeElements>
    <a:clrScheme name="Office 主题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Office 主题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Office 主题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Office 主题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Office 主题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Office 主题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Office 主题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Office 主题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Office 主题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Office 主题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209</TotalTime>
  <Words>446</Words>
  <Application>Microsoft Office PowerPoint</Application>
  <PresentationFormat>全屏显示(4:3)</PresentationFormat>
  <Paragraphs>48</Paragraphs>
  <Slides>10</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Arial</vt:lpstr>
      <vt:lpstr>Wingdings</vt:lpstr>
      <vt:lpstr>Network</vt:lpstr>
      <vt:lpstr>Packet Capture with Pingplotter</vt:lpstr>
      <vt:lpstr>Preparation</vt:lpstr>
      <vt:lpstr>Wireshark</vt:lpstr>
      <vt:lpstr>Wireshark</vt:lpstr>
      <vt:lpstr>PingPlotter</vt:lpstr>
      <vt:lpstr>Packet Capture</vt:lpstr>
      <vt:lpstr>Packet Capture</vt:lpstr>
      <vt:lpstr>Questions</vt:lpstr>
      <vt:lpstr>Questions</vt:lpstr>
      <vt:lpstr>Submission</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抓包分析802.11</dc:title>
  <dc:creator>NTKO</dc:creator>
  <cp:lastModifiedBy>韦忠祥</cp:lastModifiedBy>
  <cp:revision>30</cp:revision>
  <dcterms:created xsi:type="dcterms:W3CDTF">2020-09-12T08:46:28Z</dcterms:created>
  <dcterms:modified xsi:type="dcterms:W3CDTF">2021-10-27T01:20:23Z</dcterms:modified>
</cp:coreProperties>
</file>