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4"/>
  </p:notesMasterIdLst>
  <p:handoutMasterIdLst>
    <p:handoutMasterId r:id="rId145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909" r:id="rId15"/>
    <p:sldId id="910" r:id="rId16"/>
    <p:sldId id="911" r:id="rId17"/>
    <p:sldId id="912" r:id="rId18"/>
    <p:sldId id="926" r:id="rId19"/>
    <p:sldId id="927" r:id="rId20"/>
    <p:sldId id="938" r:id="rId21"/>
    <p:sldId id="913" r:id="rId22"/>
    <p:sldId id="791" r:id="rId23"/>
    <p:sldId id="793" r:id="rId24"/>
    <p:sldId id="794" r:id="rId25"/>
    <p:sldId id="795" r:id="rId26"/>
    <p:sldId id="796" r:id="rId27"/>
    <p:sldId id="797" r:id="rId28"/>
    <p:sldId id="798" r:id="rId29"/>
    <p:sldId id="799" r:id="rId30"/>
    <p:sldId id="800" r:id="rId31"/>
    <p:sldId id="801" r:id="rId32"/>
    <p:sldId id="802" r:id="rId33"/>
    <p:sldId id="803" r:id="rId34"/>
    <p:sldId id="804" r:id="rId35"/>
    <p:sldId id="805" r:id="rId36"/>
    <p:sldId id="806" r:id="rId37"/>
    <p:sldId id="807" r:id="rId38"/>
    <p:sldId id="808" r:id="rId39"/>
    <p:sldId id="809" r:id="rId40"/>
    <p:sldId id="810" r:id="rId41"/>
    <p:sldId id="811" r:id="rId42"/>
    <p:sldId id="812" r:id="rId43"/>
    <p:sldId id="813" r:id="rId44"/>
    <p:sldId id="814" r:id="rId45"/>
    <p:sldId id="815" r:id="rId46"/>
    <p:sldId id="816" r:id="rId47"/>
    <p:sldId id="817" r:id="rId48"/>
    <p:sldId id="917" r:id="rId49"/>
    <p:sldId id="819" r:id="rId50"/>
    <p:sldId id="820" r:id="rId51"/>
    <p:sldId id="824" r:id="rId52"/>
    <p:sldId id="825" r:id="rId53"/>
    <p:sldId id="827" r:id="rId54"/>
    <p:sldId id="923" r:id="rId55"/>
    <p:sldId id="924" r:id="rId56"/>
    <p:sldId id="925" r:id="rId57"/>
    <p:sldId id="931" r:id="rId58"/>
    <p:sldId id="928" r:id="rId59"/>
    <p:sldId id="929" r:id="rId60"/>
    <p:sldId id="930" r:id="rId61"/>
    <p:sldId id="918" r:id="rId62"/>
    <p:sldId id="829" r:id="rId63"/>
    <p:sldId id="920" r:id="rId64"/>
    <p:sldId id="830" r:id="rId65"/>
    <p:sldId id="831" r:id="rId66"/>
    <p:sldId id="922" r:id="rId67"/>
    <p:sldId id="921" r:id="rId68"/>
    <p:sldId id="932" r:id="rId69"/>
    <p:sldId id="933" r:id="rId70"/>
    <p:sldId id="832" r:id="rId71"/>
    <p:sldId id="833" r:id="rId72"/>
    <p:sldId id="834" r:id="rId73"/>
    <p:sldId id="835" r:id="rId74"/>
    <p:sldId id="836" r:id="rId75"/>
    <p:sldId id="919" r:id="rId76"/>
    <p:sldId id="837" r:id="rId77"/>
    <p:sldId id="838" r:id="rId78"/>
    <p:sldId id="839" r:id="rId79"/>
    <p:sldId id="840" r:id="rId80"/>
    <p:sldId id="841" r:id="rId81"/>
    <p:sldId id="842" r:id="rId82"/>
    <p:sldId id="843" r:id="rId83"/>
    <p:sldId id="844" r:id="rId84"/>
    <p:sldId id="845" r:id="rId85"/>
    <p:sldId id="846" r:id="rId86"/>
    <p:sldId id="847" r:id="rId87"/>
    <p:sldId id="848" r:id="rId88"/>
    <p:sldId id="849" r:id="rId89"/>
    <p:sldId id="850" r:id="rId90"/>
    <p:sldId id="851" r:id="rId91"/>
    <p:sldId id="852" r:id="rId92"/>
    <p:sldId id="853" r:id="rId93"/>
    <p:sldId id="854" r:id="rId94"/>
    <p:sldId id="855" r:id="rId95"/>
    <p:sldId id="858" r:id="rId96"/>
    <p:sldId id="859" r:id="rId97"/>
    <p:sldId id="860" r:id="rId98"/>
    <p:sldId id="861" r:id="rId99"/>
    <p:sldId id="862" r:id="rId100"/>
    <p:sldId id="863" r:id="rId101"/>
    <p:sldId id="864" r:id="rId102"/>
    <p:sldId id="866" r:id="rId103"/>
    <p:sldId id="937" r:id="rId104"/>
    <p:sldId id="868" r:id="rId105"/>
    <p:sldId id="934" r:id="rId106"/>
    <p:sldId id="935" r:id="rId107"/>
    <p:sldId id="936" r:id="rId108"/>
    <p:sldId id="872" r:id="rId109"/>
    <p:sldId id="873" r:id="rId110"/>
    <p:sldId id="874" r:id="rId111"/>
    <p:sldId id="875" r:id="rId112"/>
    <p:sldId id="876" r:id="rId113"/>
    <p:sldId id="877" r:id="rId114"/>
    <p:sldId id="879" r:id="rId115"/>
    <p:sldId id="880" r:id="rId116"/>
    <p:sldId id="881" r:id="rId117"/>
    <p:sldId id="882" r:id="rId118"/>
    <p:sldId id="883" r:id="rId119"/>
    <p:sldId id="884" r:id="rId120"/>
    <p:sldId id="885" r:id="rId121"/>
    <p:sldId id="886" r:id="rId122"/>
    <p:sldId id="887" r:id="rId123"/>
    <p:sldId id="939" r:id="rId124"/>
    <p:sldId id="888" r:id="rId125"/>
    <p:sldId id="889" r:id="rId126"/>
    <p:sldId id="891" r:id="rId127"/>
    <p:sldId id="892" r:id="rId128"/>
    <p:sldId id="893" r:id="rId129"/>
    <p:sldId id="894" r:id="rId130"/>
    <p:sldId id="895" r:id="rId131"/>
    <p:sldId id="896" r:id="rId132"/>
    <p:sldId id="897" r:id="rId133"/>
    <p:sldId id="898" r:id="rId134"/>
    <p:sldId id="899" r:id="rId135"/>
    <p:sldId id="900" r:id="rId136"/>
    <p:sldId id="901" r:id="rId137"/>
    <p:sldId id="902" r:id="rId138"/>
    <p:sldId id="904" r:id="rId139"/>
    <p:sldId id="905" r:id="rId140"/>
    <p:sldId id="906" r:id="rId141"/>
    <p:sldId id="907" r:id="rId142"/>
    <p:sldId id="908" r:id="rId1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3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notesMaster" Target="notesMasters/notesMaster1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50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A302A5-A785-430B-8758-F540C7FBE797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70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71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72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73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74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35071AE-6E1A-46D3-A6E7-06A2DE4FDFCB}" type="slidenum">
              <a:rPr lang="en-US" altLang="zh-CN" smtClean="0"/>
              <a:pPr/>
              <a:t>75</a:t>
            </a:fld>
            <a:endParaRPr lang="en-US" altLang="zh-CN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76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95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129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131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132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133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134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135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136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137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138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139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140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141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142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37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=""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=""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=""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=""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=""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="" xmlns:p14="http://schemas.microsoft.com/office/powerpoint/2010/main" val="25870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="" xmlns:p14="http://schemas.microsoft.com/office/powerpoint/2010/main" val="61968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="" xmlns:p14="http://schemas.microsoft.com/office/powerpoint/2010/main" val="13209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10" r:id="rId7"/>
    <p:sldLayoutId id="2147483811" r:id="rId8"/>
    <p:sldLayoutId id="2147483812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7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3.wmf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3.wmf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8.wmf"/><Relationship Id="rId4" Type="http://schemas.openxmlformats.org/officeDocument/2006/relationships/image" Target="../media/image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8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5.wmf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wmf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29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3002" y="5402424"/>
            <a:ext cx="70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Retain the original IP header unprotected, only protect the payload.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56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</a:t>
            </a:r>
            <a:r>
              <a:rPr lang="en-US" sz="2800" dirty="0" err="1" smtClean="0">
                <a:latin typeface="Gill Sans MT" charset="0"/>
              </a:rPr>
              <a:t>IPsec</a:t>
            </a:r>
            <a:r>
              <a:rPr lang="en-US" sz="2800" dirty="0" smtClean="0">
                <a:latin typeface="Gill Sans MT" charset="0"/>
              </a:rPr>
              <a:t>-aware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Host connect to router </a:t>
            </a:r>
            <a:endParaRPr lang="en-US" sz="2800" dirty="0">
              <a:latin typeface="Gill Sans MT" charset="0"/>
            </a:endParaRP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4400" y="5318449"/>
            <a:ext cx="653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Protect the entire original IP packet by encapsulate it as payload of a new IP packet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2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/>
                <a:gridCol w="2736850"/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Transport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Transport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7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en-US" altLang="zh-CN" dirty="0" smtClean="0">
                <a:latin typeface="Gill Sans MT" charset="0"/>
              </a:rPr>
              <a:t>set up a logical connection called </a:t>
            </a:r>
            <a:r>
              <a:rPr lang="ja-JP" altLang="en-US" dirty="0" smtClean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altLang="ja-JP" dirty="0" smtClean="0">
                <a:latin typeface="Gill Sans MT" charset="0"/>
              </a:rPr>
              <a:t>from </a:t>
            </a:r>
            <a:r>
              <a:rPr lang="en-US" altLang="ja-JP" dirty="0">
                <a:latin typeface="Gill Sans MT" charset="0"/>
              </a:rPr>
              <a:t>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</a:t>
            </a:r>
            <a:r>
              <a:rPr lang="en-US" dirty="0" smtClean="0">
                <a:latin typeface="Gill Sans MT" charset="0"/>
              </a:rPr>
              <a:t>simplex</a:t>
            </a:r>
            <a:r>
              <a:rPr lang="zh-CN" altLang="en-US" dirty="0" smtClean="0">
                <a:latin typeface="Gill Sans MT" charset="0"/>
              </a:rPr>
              <a:t>（单向）</a:t>
            </a:r>
            <a:r>
              <a:rPr lang="en-US" dirty="0" smtClean="0">
                <a:latin typeface="Gill Sans MT" charset="0"/>
              </a:rPr>
              <a:t>: </a:t>
            </a:r>
            <a:r>
              <a:rPr lang="en-US" dirty="0">
                <a:latin typeface="Gill Sans MT" charset="0"/>
              </a:rPr>
              <a:t>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0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67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</a:t>
            </a:r>
            <a:r>
              <a:rPr lang="en-US" altLang="ja-JP" sz="2800" dirty="0" smtClean="0">
                <a:latin typeface="Gill Sans MT" charset="0"/>
                <a:cs typeface="Gill Sans MT" charset="0"/>
              </a:rPr>
              <a:t>SAD</a:t>
            </a:r>
          </a:p>
          <a:p>
            <a:pPr marL="795338" lvl="1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800" dirty="0" smtClean="0">
                <a:latin typeface="Gill Sans MT" charset="0"/>
                <a:cs typeface="Gill Sans MT" charset="0"/>
              </a:rPr>
              <a:t>2n for n salespersons and 2 for the branch.</a:t>
            </a:r>
            <a:endParaRPr lang="en-US" altLang="ja-JP" sz="2800" dirty="0">
              <a:latin typeface="Gill Sans MT" charset="0"/>
              <a:cs typeface="Gill Sans MT" charset="0"/>
            </a:endParaRP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45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88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7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1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60636" y="3359020"/>
            <a:ext cx="2183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Padding: to ensure the data for encryption is times of block size </a:t>
            </a:r>
            <a:endParaRPr lang="zh-CN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4609322" y="6488668"/>
            <a:ext cx="293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next header: UDP or TCP?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4209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 smtClean="0">
                <a:latin typeface="Gill Sans MT" charset="0"/>
              </a:rPr>
              <a:t>“</a:t>
            </a:r>
            <a:r>
              <a:rPr lang="en-US" altLang="ja-JP" sz="2400" dirty="0" smtClean="0">
                <a:latin typeface="Gill Sans MT" charset="0"/>
              </a:rPr>
              <a:t>ESP header</a:t>
            </a:r>
            <a:r>
              <a:rPr lang="en-US" altLang="ja-JP" sz="2400" dirty="0" smtClean="0">
                <a:latin typeface="Gill Sans MT" charset="0"/>
              </a:rPr>
              <a:t>”</a:t>
            </a:r>
            <a:r>
              <a:rPr lang="en-US" altLang="ja-JP" sz="2400" dirty="0" smtClean="0">
                <a:latin typeface="Gill Sans MT" charset="0"/>
              </a:rPr>
              <a:t>, </a:t>
            </a:r>
            <a:r>
              <a:rPr lang="en-US" altLang="ja-JP" sz="2400" dirty="0">
                <a:latin typeface="Gill Sans MT" charset="0"/>
              </a:rPr>
              <a:t>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5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</a:t>
            </a:r>
            <a:r>
              <a:rPr lang="en-US" sz="2400" dirty="0" smtClean="0">
                <a:latin typeface="Gill Sans MT" charset="0"/>
              </a:rPr>
              <a:t>authentication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4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5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seq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seq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 smtClean="0">
                <a:latin typeface="Gill Sans MT" charset="0"/>
              </a:rPr>
              <a:t>receipt of duplicate, authenticated IP packets may disrupt service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04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</a:t>
            </a:r>
            <a:r>
              <a:rPr lang="en-US" dirty="0" err="1" smtClean="0">
                <a:latin typeface="Gill Sans MT" charset="0"/>
              </a:rPr>
              <a:t>IPsec</a:t>
            </a:r>
            <a:r>
              <a:rPr lang="en-US" dirty="0" smtClean="0">
                <a:latin typeface="Gill Sans MT" charset="0"/>
              </a:rPr>
              <a:t> (or direct send it out)</a:t>
            </a:r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2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dest IP address, transport protocol, application port</a:t>
            </a:r>
            <a:r>
              <a:rPr lang="en-US" dirty="0" smtClean="0">
                <a:latin typeface="Gill Sans MT" charset="0"/>
              </a:rPr>
              <a:t>?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Not be able to see encrypted part.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flip bits without detection</a:t>
            </a:r>
            <a:r>
              <a:rPr lang="en-US" dirty="0" smtClean="0">
                <a:latin typeface="Gill Sans MT" charset="0"/>
              </a:rPr>
              <a:t>? </a:t>
            </a:r>
            <a:r>
              <a:rPr lang="en-US" altLang="zh-CN" dirty="0" smtClean="0">
                <a:solidFill>
                  <a:srgbClr val="C00000"/>
                </a:solidFill>
                <a:latin typeface="Gill Sans MT" charset="0"/>
              </a:rPr>
              <a:t>Fail integrity check using MAC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</a:t>
            </a:r>
            <a:r>
              <a:rPr lang="en-US" altLang="ja-JP" dirty="0" smtClean="0">
                <a:latin typeface="Gill Sans MT" charset="0"/>
              </a:rPr>
              <a:t>? </a:t>
            </a:r>
            <a:r>
              <a:rPr lang="en-US" altLang="zh-CN" dirty="0" smtClean="0">
                <a:solidFill>
                  <a:srgbClr val="C00000"/>
                </a:solidFill>
                <a:latin typeface="Gill Sans MT" charset="0"/>
              </a:rPr>
              <a:t>Fail integrity check at R2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replay a datagram</a:t>
            </a:r>
            <a:r>
              <a:rPr lang="en-US" dirty="0" smtClean="0">
                <a:latin typeface="Gill Sans MT" charset="0"/>
              </a:rPr>
              <a:t>? 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Fail with wrong sequence number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40" y="118738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2505518" y="1550794"/>
            <a:ext cx="1128712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Arial" charset="0"/>
              </a:rPr>
              <a:t>new IP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header</a:t>
            </a:r>
          </a:p>
        </p:txBody>
      </p:sp>
      <p:sp>
        <p:nvSpPr>
          <p:cNvPr id="10" name="Rectangle 61"/>
          <p:cNvSpPr>
            <a:spLocks noChangeArrowheads="1"/>
          </p:cNvSpPr>
          <p:nvPr/>
        </p:nvSpPr>
        <p:spPr bwMode="auto">
          <a:xfrm>
            <a:off x="3634230" y="1550794"/>
            <a:ext cx="700087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Arial" charset="0"/>
              </a:rPr>
              <a:t>ESP</a:t>
            </a:r>
          </a:p>
          <a:p>
            <a:pPr algn="ctr" eaLnBrk="1" hangingPunct="1"/>
            <a:r>
              <a:rPr lang="en-US" sz="1600" dirty="0">
                <a:latin typeface="Arial" charset="0"/>
              </a:rPr>
              <a:t>hdr</a:t>
            </a:r>
          </a:p>
        </p:txBody>
      </p:sp>
      <p:sp>
        <p:nvSpPr>
          <p:cNvPr id="11" name="Rectangle 62"/>
          <p:cNvSpPr>
            <a:spLocks noChangeArrowheads="1"/>
          </p:cNvSpPr>
          <p:nvPr/>
        </p:nvSpPr>
        <p:spPr bwMode="auto">
          <a:xfrm>
            <a:off x="4334318" y="1550794"/>
            <a:ext cx="976312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Arial" charset="0"/>
              </a:rPr>
              <a:t>original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IP hdr</a:t>
            </a: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5310630" y="1550794"/>
            <a:ext cx="22240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Arial" charset="0"/>
              </a:rPr>
              <a:t>Original IP</a:t>
            </a:r>
          </a:p>
          <a:p>
            <a:pPr algn="ctr" eaLnBrk="1" hangingPunct="1"/>
            <a:r>
              <a:rPr lang="en-US" sz="1600" dirty="0">
                <a:latin typeface="Arial" charset="0"/>
              </a:rPr>
              <a:t>datagram payload</a:t>
            </a:r>
          </a:p>
        </p:txBody>
      </p:sp>
      <p:sp>
        <p:nvSpPr>
          <p:cNvPr id="13" name="Rectangle 64"/>
          <p:cNvSpPr>
            <a:spLocks noChangeArrowheads="1"/>
          </p:cNvSpPr>
          <p:nvPr/>
        </p:nvSpPr>
        <p:spPr bwMode="auto">
          <a:xfrm>
            <a:off x="7534718" y="1555557"/>
            <a:ext cx="7000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Arial" charset="0"/>
              </a:rPr>
              <a:t>ESP</a:t>
            </a:r>
          </a:p>
          <a:p>
            <a:pPr algn="ctr" eaLnBrk="1" hangingPunct="1"/>
            <a:r>
              <a:rPr lang="en-US" sz="1600" dirty="0">
                <a:latin typeface="Arial" charset="0"/>
              </a:rPr>
              <a:t>trl</a:t>
            </a: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8241155" y="1555557"/>
            <a:ext cx="700087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Arial" charset="0"/>
              </a:rPr>
              <a:t>ESP</a:t>
            </a:r>
          </a:p>
          <a:p>
            <a:pPr algn="ctr" eaLnBrk="1" hangingPunct="1"/>
            <a:r>
              <a:rPr lang="en-US" sz="1600" dirty="0">
                <a:latin typeface="Arial" charset="0"/>
              </a:rPr>
              <a:t>auth</a:t>
            </a:r>
          </a:p>
        </p:txBody>
      </p:sp>
    </p:spTree>
    <p:extLst>
      <p:ext uri="{BB962C8B-B14F-4D97-AF65-F5344CB8AC3E}">
        <p14:creationId xmlns="" xmlns:p14="http://schemas.microsoft.com/office/powerpoint/2010/main" val="11338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0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50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18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4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97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keystream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ith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ks(i) = ith unit of keystream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ith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82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keystream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keystream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27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</a:t>
            </a:r>
            <a:r>
              <a:rPr lang="en-US" dirty="0" smtClean="0">
                <a:latin typeface="Gill Sans MT" charset="0"/>
              </a:rPr>
              <a:t>another (</a:t>
            </a:r>
            <a:r>
              <a:rPr lang="en-US" altLang="zh-CN" dirty="0" smtClean="0"/>
              <a:t>Caesar cipher</a:t>
            </a:r>
            <a:r>
              <a:rPr lang="en-US" dirty="0" smtClean="0">
                <a:latin typeface="Gill Sans MT" charset="0"/>
              </a:rPr>
              <a:t>)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0905" y="29484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letter after 12 letters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8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</a:t>
            </a:r>
            <a:r>
              <a:rPr lang="en-US" sz="2200" dirty="0">
                <a:latin typeface="Gill Sans MT" charset="0"/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keyID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keystream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keystream are XORed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keyID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4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p:oleObj spid="_x0000_s470024" name="Picture" r:id="rId3" imgW="6687835" imgH="2826189" progId="Word.Picture.8">
              <p:embed/>
            </p:oleObj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89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keystream</a:t>
            </a:r>
          </a:p>
          <a:p>
            <a:r>
              <a:rPr lang="en-US" sz="2400" dirty="0">
                <a:latin typeface="Gill Sans MT" charset="0"/>
              </a:rPr>
              <a:t>XORs keystream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6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</a:t>
            </a:r>
            <a:r>
              <a:rPr lang="en-US" dirty="0" smtClean="0">
                <a:latin typeface="Gill Sans MT" charset="0"/>
              </a:rPr>
              <a:t>Trudy finds that IV </a:t>
            </a:r>
            <a:r>
              <a:rPr lang="en-US" dirty="0">
                <a:latin typeface="Gill Sans MT" charset="0"/>
              </a:rPr>
              <a:t>is used, Trudy can </a:t>
            </a:r>
            <a:r>
              <a:rPr lang="en-US" dirty="0" smtClean="0">
                <a:latin typeface="Gill Sans MT" charset="0"/>
              </a:rPr>
              <a:t>decrypt with </a:t>
            </a:r>
            <a:r>
              <a:rPr lang="en-US" altLang="zh-CN" dirty="0" smtClean="0">
                <a:latin typeface="Gill Sans MT" charset="0"/>
              </a:rPr>
              <a:t>k</a:t>
            </a:r>
            <a:r>
              <a:rPr lang="en-US" altLang="zh-CN" baseline="-25000" dirty="0" smtClean="0">
                <a:latin typeface="Gill Sans MT" charset="0"/>
              </a:rPr>
              <a:t>1</a:t>
            </a:r>
            <a:r>
              <a:rPr lang="en-US" altLang="zh-CN" b="1" baseline="44000" dirty="0" smtClean="0">
                <a:latin typeface="Gill Sans MT" charset="0"/>
              </a:rPr>
              <a:t>IV </a:t>
            </a:r>
            <a:r>
              <a:rPr lang="en-US" altLang="zh-CN" dirty="0" smtClean="0">
                <a:latin typeface="Gill Sans MT" charset="0"/>
              </a:rPr>
              <a:t>k</a:t>
            </a:r>
            <a:r>
              <a:rPr lang="en-US" altLang="zh-CN" baseline="-25000" dirty="0" smtClean="0">
                <a:latin typeface="Gill Sans MT" charset="0"/>
              </a:rPr>
              <a:t>2</a:t>
            </a:r>
            <a:r>
              <a:rPr lang="en-US" altLang="zh-CN" b="1" baseline="44000" dirty="0" smtClean="0">
                <a:latin typeface="Gill Sans MT" charset="0"/>
              </a:rPr>
              <a:t>IV </a:t>
            </a:r>
            <a:r>
              <a:rPr lang="en-US" altLang="zh-CN" dirty="0" smtClean="0">
                <a:latin typeface="Gill Sans MT" charset="0"/>
              </a:rPr>
              <a:t>k</a:t>
            </a:r>
            <a:r>
              <a:rPr lang="en-US" altLang="zh-CN" baseline="-25000" dirty="0" smtClean="0">
                <a:latin typeface="Gill Sans MT" charset="0"/>
              </a:rPr>
              <a:t>3</a:t>
            </a:r>
            <a:r>
              <a:rPr lang="en-US" altLang="zh-CN" b="1" baseline="44000" dirty="0" smtClean="0">
                <a:latin typeface="Gill Sans MT" charset="0"/>
              </a:rPr>
              <a:t>IV </a:t>
            </a:r>
            <a:r>
              <a:rPr lang="en-US" altLang="zh-CN" dirty="0" smtClean="0">
                <a:latin typeface="Gill Sans MT" charset="0"/>
              </a:rPr>
              <a:t>…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789" y="5859379"/>
            <a:ext cx="81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WEP is replaced by WPA and WPA2.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937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78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16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,…,M</a:t>
            </a:r>
            <a:r>
              <a:rPr lang="en-US" baseline="-25000" dirty="0">
                <a:latin typeface="Gill Sans MT" charset="0"/>
              </a:rPr>
              <a:t>n</a:t>
            </a: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8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130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36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0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9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7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0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37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9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1689" y="4086807"/>
            <a:ext cx="1240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是否有连接？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738179" y="5470848"/>
            <a:ext cx="153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是否有</a:t>
            </a:r>
            <a:r>
              <a:rPr lang="en-US" altLang="zh-CN" sz="1200" dirty="0" smtClean="0"/>
              <a:t>DNS query</a:t>
            </a:r>
            <a:r>
              <a:rPr lang="zh-CN" altLang="en-US" sz="1200" dirty="0" smtClean="0"/>
              <a:t>？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7056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5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34938" y="1806575"/>
            <a:ext cx="8848725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852488" y="3559175"/>
            <a:ext cx="70802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Using two Caesar ciphers</a:t>
            </a:r>
          </a:p>
          <a:p>
            <a:endParaRPr lang="en-US" altLang="zh-CN"/>
          </a:p>
          <a:p>
            <a:r>
              <a:rPr lang="en-US" altLang="zh-CN"/>
              <a:t>Repeating pattern: C</a:t>
            </a:r>
            <a:r>
              <a:rPr lang="en-US" altLang="zh-CN" baseline="-25000"/>
              <a:t>1</a:t>
            </a:r>
            <a:r>
              <a:rPr lang="en-US" altLang="zh-CN"/>
              <a:t>, C</a:t>
            </a:r>
            <a:r>
              <a:rPr lang="en-US" altLang="zh-CN" baseline="-25000"/>
              <a:t>2</a:t>
            </a:r>
            <a:r>
              <a:rPr lang="en-US" altLang="zh-CN"/>
              <a:t>, C</a:t>
            </a:r>
            <a:r>
              <a:rPr lang="en-US" altLang="zh-CN" baseline="-25000"/>
              <a:t>2</a:t>
            </a:r>
            <a:r>
              <a:rPr lang="en-US" altLang="zh-CN"/>
              <a:t>, C</a:t>
            </a:r>
            <a:r>
              <a:rPr lang="en-US" altLang="zh-CN" baseline="-25000"/>
              <a:t>1</a:t>
            </a:r>
            <a:r>
              <a:rPr lang="en-US" altLang="zh-CN"/>
              <a:t>, C</a:t>
            </a:r>
            <a:r>
              <a:rPr lang="en-US" altLang="zh-CN" baseline="-25000"/>
              <a:t>2</a:t>
            </a:r>
            <a:endParaRPr lang="zh-CN" altLang="en-US" baseline="-2500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7663" y="0"/>
            <a:ext cx="835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 err="1" smtClean="0">
                <a:solidFill>
                  <a:srgbClr val="000099"/>
                </a:solidFill>
                <a:latin typeface="Gill Sans MT" charset="0"/>
                <a:cs typeface="+mj-cs"/>
              </a:rPr>
              <a:t>Polyalphabetic</a:t>
            </a:r>
            <a:r>
              <a:rPr lang="en-US" altLang="zh-CN" sz="4000" kern="0" dirty="0" smtClean="0">
                <a:solidFill>
                  <a:srgbClr val="000099"/>
                </a:solidFill>
                <a:latin typeface="Gill Sans MT" charset="0"/>
                <a:cs typeface="+mj-cs"/>
              </a:rPr>
              <a:t> encryption</a:t>
            </a:r>
            <a:endParaRPr lang="en-US" altLang="zh-CN" sz="4000" kern="0" dirty="0">
              <a:solidFill>
                <a:srgbClr val="000099"/>
              </a:solidFill>
              <a:latin typeface="Gill Sans MT" charset="0"/>
              <a:cs typeface="+mj-cs"/>
            </a:endParaRPr>
          </a:p>
        </p:txBody>
      </p:sp>
      <p:pic>
        <p:nvPicPr>
          <p:cNvPr id="17414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3" y="86518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09697" y="4710987"/>
            <a:ext cx="53463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</a:t>
            </a:r>
            <a:r>
              <a:rPr lang="en-US" sz="2400" b="1" dirty="0" smtClean="0">
                <a:latin typeface="Courier New" charset="0"/>
              </a:rPr>
              <a:t>.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517402" y="5192419"/>
            <a:ext cx="53463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</a:t>
            </a:r>
            <a:r>
              <a:rPr lang="en-US" sz="2400" b="1" dirty="0" err="1" smtClean="0">
                <a:latin typeface="Courier New" charset="0"/>
              </a:rPr>
              <a:t>ghu</a:t>
            </a:r>
            <a:r>
              <a:rPr lang="en-US" sz="2400" b="1" dirty="0" smtClean="0">
                <a:latin typeface="Courier New" charset="0"/>
              </a:rPr>
              <a:t>. n </a:t>
            </a:r>
            <a:r>
              <a:rPr lang="en-US" sz="2400" b="1" dirty="0" err="1" smtClean="0">
                <a:latin typeface="Courier New" charset="0"/>
              </a:rPr>
              <a:t>etox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dhz</a:t>
            </a:r>
            <a:r>
              <a:rPr lang="en-US" sz="2400" b="1" dirty="0" smtClean="0">
                <a:latin typeface="Courier New" charset="0"/>
              </a:rPr>
              <a:t>.</a:t>
            </a:r>
            <a:endParaRPr lang="en-US" sz="2400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73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141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27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47663" y="0"/>
            <a:ext cx="835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rgbClr val="000099"/>
                </a:solidFill>
                <a:latin typeface="Gill Sans MT" charset="0"/>
                <a:cs typeface="+mj-cs"/>
              </a:rPr>
              <a:t>Block cipher</a:t>
            </a:r>
          </a:p>
        </p:txBody>
      </p:sp>
      <p:pic>
        <p:nvPicPr>
          <p:cNvPr id="18436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86518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9113" y="1150938"/>
            <a:ext cx="81153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Message is encrypted in blocks of </a:t>
            </a:r>
            <a:r>
              <a:rPr lang="en-US" altLang="zh-CN" sz="2800" i="1" kern="0" dirty="0">
                <a:latin typeface="Gill Sans MT" charset="0"/>
              </a:rPr>
              <a:t>k</a:t>
            </a:r>
            <a:r>
              <a:rPr lang="en-US" altLang="zh-CN" sz="2800" kern="0" dirty="0">
                <a:latin typeface="Gill Sans MT" charset="0"/>
              </a:rPr>
              <a:t> bits.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Large </a:t>
            </a:r>
            <a:r>
              <a:rPr lang="en-US" altLang="zh-CN" sz="2800" i="1" kern="0" dirty="0">
                <a:latin typeface="Gill Sans MT" charset="0"/>
              </a:rPr>
              <a:t>k</a:t>
            </a:r>
            <a:r>
              <a:rPr lang="en-US" altLang="zh-CN" sz="2800" kern="0" dirty="0">
                <a:latin typeface="Gill Sans MT" charset="0"/>
              </a:rPr>
              <a:t> values against brute-force attack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2</a:t>
            </a:r>
            <a:r>
              <a:rPr lang="en-US" altLang="zh-CN" sz="2800" kern="0" baseline="30000" dirty="0">
                <a:latin typeface="Gill Sans MT" charset="0"/>
              </a:rPr>
              <a:t>k</a:t>
            </a:r>
            <a:r>
              <a:rPr lang="en-US" altLang="zh-CN" sz="2800" kern="0" dirty="0">
                <a:latin typeface="Gill Sans MT" charset="0"/>
              </a:rPr>
              <a:t> possible mapping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err="1">
                <a:latin typeface="Gill Sans MT" charset="0"/>
              </a:rPr>
              <a:t>E.g</a:t>
            </a:r>
            <a:r>
              <a:rPr lang="en-US" altLang="zh-CN" sz="2800" kern="0" dirty="0">
                <a:latin typeface="Gill Sans MT" charset="0"/>
              </a:rPr>
              <a:t>, k=1024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Problem: maintaining a table of 2</a:t>
            </a:r>
            <a:r>
              <a:rPr lang="en-US" altLang="zh-CN" sz="2800" kern="0" baseline="30000" dirty="0">
                <a:latin typeface="Gill Sans MT" charset="0"/>
              </a:rPr>
              <a:t>k</a:t>
            </a:r>
            <a:r>
              <a:rPr lang="en-US" altLang="zh-CN" sz="2800" kern="0" dirty="0">
                <a:latin typeface="Gill Sans MT" charset="0"/>
              </a:rPr>
              <a:t> input values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Hard to maintain and update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400" kern="0" dirty="0">
              <a:latin typeface="Gill Sans MT" charset="0"/>
            </a:endParaRP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954088" y="1751013"/>
            <a:ext cx="60007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4604" y="2668555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47663" y="0"/>
            <a:ext cx="835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rgbClr val="000099"/>
                </a:solidFill>
                <a:latin typeface="Gill Sans MT" charset="0"/>
                <a:cs typeface="+mj-cs"/>
              </a:rPr>
              <a:t>Block cipher</a:t>
            </a:r>
          </a:p>
        </p:txBody>
      </p:sp>
      <p:pic>
        <p:nvPicPr>
          <p:cNvPr id="19460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86518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9113" y="1101725"/>
            <a:ext cx="81153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Example: K=64</a:t>
            </a:r>
          </a:p>
          <a:p>
            <a:pPr marL="514350" indent="-514350">
              <a:spcBef>
                <a:spcPct val="20000"/>
              </a:spcBef>
              <a:buClr>
                <a:srgbClr val="000099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2400" kern="0" dirty="0">
                <a:latin typeface="Gill Sans MT" charset="0"/>
              </a:rPr>
              <a:t>Break a 64-bit block into 8 chunks, each 8-bit chunk is processed by an 8-bit to 8-bit table</a:t>
            </a:r>
          </a:p>
          <a:p>
            <a:pPr marL="514350" indent="-514350">
              <a:spcBef>
                <a:spcPct val="20000"/>
              </a:spcBef>
              <a:buClr>
                <a:srgbClr val="000099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2400" kern="0" dirty="0">
                <a:latin typeface="Gill Sans MT" charset="0"/>
              </a:rPr>
              <a:t>The 8 output chunks are reassembled into a 64-bit block. </a:t>
            </a:r>
          </a:p>
          <a:p>
            <a:pPr marL="514350" indent="-514350">
              <a:spcBef>
                <a:spcPct val="20000"/>
              </a:spcBef>
              <a:buClr>
                <a:srgbClr val="000099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2400" kern="0" dirty="0">
                <a:latin typeface="Gill Sans MT" charset="0"/>
              </a:rPr>
              <a:t>The positions of the 64 bits in the block are then scrambled (permuted) to produce a 64-bit output. </a:t>
            </a:r>
          </a:p>
          <a:p>
            <a:pPr marL="514350" indent="-514350">
              <a:spcBef>
                <a:spcPct val="20000"/>
              </a:spcBef>
              <a:buClr>
                <a:srgbClr val="000099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2400" kern="0" dirty="0">
                <a:latin typeface="Gill Sans MT" charset="0"/>
              </a:rPr>
              <a:t>This output is fed back to the 64-bit input, where another cycle begins. </a:t>
            </a:r>
          </a:p>
          <a:p>
            <a:pPr marL="514350" indent="-514350">
              <a:spcBef>
                <a:spcPct val="20000"/>
              </a:spcBef>
              <a:buClr>
                <a:srgbClr val="000099"/>
              </a:buClr>
              <a:buSzPct val="70000"/>
              <a:buFont typeface="+mj-lt"/>
              <a:buAutoNum type="arabicPeriod"/>
              <a:defRPr/>
            </a:pPr>
            <a:r>
              <a:rPr lang="en-US" altLang="zh-CN" sz="2400" kern="0" dirty="0">
                <a:latin typeface="Gill Sans MT" charset="0"/>
              </a:rPr>
              <a:t>After </a:t>
            </a:r>
            <a:r>
              <a:rPr lang="en-US" altLang="zh-CN" sz="2400" i="1" kern="0" dirty="0">
                <a:latin typeface="Gill Sans MT" charset="0"/>
              </a:rPr>
              <a:t>n</a:t>
            </a:r>
            <a:r>
              <a:rPr lang="en-US" altLang="zh-CN" sz="2400" kern="0" dirty="0">
                <a:latin typeface="Gill Sans MT" charset="0"/>
              </a:rPr>
              <a:t> cycles, the function provides a 64-bit block of </a:t>
            </a:r>
            <a:r>
              <a:rPr lang="en-US" altLang="zh-CN" sz="2400" kern="0" dirty="0" err="1">
                <a:latin typeface="Gill Sans MT" charset="0"/>
              </a:rPr>
              <a:t>ciphertext</a:t>
            </a:r>
            <a:r>
              <a:rPr lang="en-US" altLang="zh-CN" sz="2400" kern="0" dirty="0">
                <a:latin typeface="Gill Sans MT" charset="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The key for this block cipher algorithm would be the eight permutation tables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scramble function is publicly 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47663" y="0"/>
            <a:ext cx="835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rgbClr val="000099"/>
                </a:solidFill>
                <a:latin typeface="Gill Sans MT" charset="0"/>
                <a:cs typeface="+mj-cs"/>
              </a:rPr>
              <a:t>Block cipher</a:t>
            </a:r>
          </a:p>
        </p:txBody>
      </p:sp>
      <p:pic>
        <p:nvPicPr>
          <p:cNvPr id="20484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86518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19088" y="1347788"/>
            <a:ext cx="82105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47663" y="0"/>
            <a:ext cx="835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rgbClr val="000099"/>
                </a:solidFill>
                <a:latin typeface="Gill Sans MT" charset="0"/>
                <a:cs typeface="+mj-cs"/>
              </a:rPr>
              <a:t>Cipher-block chaining</a:t>
            </a:r>
          </a:p>
        </p:txBody>
      </p:sp>
      <p:pic>
        <p:nvPicPr>
          <p:cNvPr id="22532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86518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9113" y="1101725"/>
            <a:ext cx="81153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Problem of block cipher: two or more of the </a:t>
            </a:r>
            <a:r>
              <a:rPr lang="en-US" altLang="zh-CN" sz="2400" kern="0" dirty="0" err="1">
                <a:latin typeface="Gill Sans MT" charset="0"/>
              </a:rPr>
              <a:t>cleartext</a:t>
            </a:r>
            <a:r>
              <a:rPr lang="en-US" altLang="zh-CN" sz="2400" kern="0" dirty="0">
                <a:latin typeface="Gill Sans MT" charset="0"/>
              </a:rPr>
              <a:t> blocks can be identical. 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E.g., 200 OK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The sender creates a random </a:t>
            </a:r>
            <a:r>
              <a:rPr lang="en-US" altLang="zh-CN" sz="2400" i="1" kern="0" dirty="0">
                <a:latin typeface="Gill Sans MT" charset="0"/>
              </a:rPr>
              <a:t>k</a:t>
            </a:r>
            <a:r>
              <a:rPr lang="en-US" altLang="zh-CN" sz="2400" kern="0" dirty="0">
                <a:latin typeface="Gill Sans MT" charset="0"/>
              </a:rPr>
              <a:t>-bit number r(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 for the </a:t>
            </a:r>
            <a:r>
              <a:rPr lang="en-US" altLang="zh-CN" sz="2400" i="1" kern="0" dirty="0" err="1">
                <a:latin typeface="Gill Sans MT" charset="0"/>
              </a:rPr>
              <a:t>i</a:t>
            </a:r>
            <a:r>
              <a:rPr lang="en-US" altLang="zh-CN" sz="2400" kern="0" dirty="0" err="1">
                <a:latin typeface="Gill Sans MT" charset="0"/>
              </a:rPr>
              <a:t>th</a:t>
            </a:r>
            <a:r>
              <a:rPr lang="en-US" altLang="zh-CN" sz="2400" kern="0" dirty="0">
                <a:latin typeface="Gill Sans MT" charset="0"/>
              </a:rPr>
              <a:t> block and calculates </a:t>
            </a:r>
            <a:br>
              <a:rPr lang="en-US" altLang="zh-CN" sz="2400" kern="0" dirty="0">
                <a:latin typeface="Gill Sans MT" charset="0"/>
              </a:rPr>
            </a:br>
            <a:r>
              <a:rPr lang="en-US" altLang="zh-CN" sz="2400" kern="0" dirty="0">
                <a:latin typeface="Gill Sans MT" charset="0"/>
              </a:rPr>
              <a:t>c(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 = 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kern="0" dirty="0">
                <a:latin typeface="Gill Sans MT" charset="0"/>
              </a:rPr>
              <a:t>(m(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</a:t>
            </a:r>
            <a:r>
              <a:rPr lang="en-US" altLang="zh-CN" sz="2400" dirty="0"/>
              <a:t>⊕</a:t>
            </a:r>
            <a:r>
              <a:rPr lang="en-US" altLang="zh-CN" sz="2400" kern="0" dirty="0">
                <a:latin typeface="Gill Sans MT" charset="0"/>
              </a:rPr>
              <a:t>r(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)). (</a:t>
            </a:r>
            <a:r>
              <a:rPr lang="en-US" altLang="zh-CN" sz="2400" dirty="0"/>
              <a:t>⊕ means exclusive </a:t>
            </a:r>
            <a:r>
              <a:rPr lang="en-US" altLang="zh-CN" sz="2400" dirty="0" smtClean="0"/>
              <a:t>or </a:t>
            </a:r>
            <a:r>
              <a:rPr lang="zh-CN" altLang="en-US" sz="2400" dirty="0" smtClean="0"/>
              <a:t>（异或）</a:t>
            </a:r>
            <a:r>
              <a:rPr lang="en-US" altLang="zh-CN" sz="2400" kern="0" dirty="0" smtClean="0">
                <a:latin typeface="Gill Sans MT" charset="0"/>
              </a:rPr>
              <a:t>)</a:t>
            </a:r>
            <a:endParaRPr lang="en-US" altLang="zh-CN" sz="24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A new </a:t>
            </a:r>
            <a:r>
              <a:rPr lang="en-US" altLang="zh-CN" sz="2400" i="1" kern="0" dirty="0">
                <a:latin typeface="Gill Sans MT" charset="0"/>
              </a:rPr>
              <a:t>k</a:t>
            </a:r>
            <a:r>
              <a:rPr lang="en-US" altLang="zh-CN" sz="2400" kern="0" dirty="0">
                <a:latin typeface="Gill Sans MT" charset="0"/>
              </a:rPr>
              <a:t>-bit random number is chosen for each block.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Receiver receives c(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 and r(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), it can recover each block of the plaintext by computing m(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)=K</a:t>
            </a:r>
            <a:r>
              <a:rPr lang="en-US" altLang="zh-CN" sz="2400" kern="0" baseline="-25000" dirty="0">
                <a:latin typeface="Gill Sans MT" charset="0"/>
              </a:rPr>
              <a:t>S</a:t>
            </a:r>
            <a:r>
              <a:rPr lang="en-US" altLang="zh-CN" sz="2400" kern="0" dirty="0">
                <a:latin typeface="Gill Sans MT" charset="0"/>
              </a:rPr>
              <a:t>(c(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))</a:t>
            </a:r>
            <a:r>
              <a:rPr lang="en-US" altLang="zh-CN" sz="2400" dirty="0"/>
              <a:t>⊕</a:t>
            </a:r>
            <a:r>
              <a:rPr lang="en-US" altLang="zh-CN" sz="2400" kern="0" dirty="0">
                <a:latin typeface="Gill Sans MT" charset="0"/>
              </a:rPr>
              <a:t>r(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Example: 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k=3, plain text </a:t>
            </a:r>
            <a:r>
              <a:rPr lang="en-US" altLang="zh-CN" sz="2400" kern="0" dirty="0" smtClean="0">
                <a:latin typeface="Gill Sans MT" charset="0"/>
              </a:rPr>
              <a:t>010  </a:t>
            </a:r>
            <a:r>
              <a:rPr lang="en-US" altLang="zh-CN" sz="2400" kern="0" dirty="0" err="1">
                <a:latin typeface="Gill Sans MT" charset="0"/>
              </a:rPr>
              <a:t>010</a:t>
            </a:r>
            <a:r>
              <a:rPr lang="en-US" altLang="zh-CN" sz="2400" kern="0" dirty="0">
                <a:latin typeface="Gill Sans MT" charset="0"/>
              </a:rPr>
              <a:t> </a:t>
            </a:r>
            <a:r>
              <a:rPr lang="en-US" altLang="zh-CN" sz="2400" kern="0" dirty="0" smtClean="0">
                <a:latin typeface="Gill Sans MT" charset="0"/>
              </a:rPr>
              <a:t> </a:t>
            </a:r>
            <a:r>
              <a:rPr lang="en-US" altLang="zh-CN" sz="2400" kern="0" dirty="0" err="1" smtClean="0">
                <a:latin typeface="Gill Sans MT" charset="0"/>
              </a:rPr>
              <a:t>010</a:t>
            </a:r>
            <a:endParaRPr lang="en-US" altLang="zh-CN" sz="24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r(1)=001 </a:t>
            </a:r>
            <a:r>
              <a:rPr lang="en-US" altLang="zh-CN" sz="2400" kern="0" dirty="0" smtClean="0">
                <a:latin typeface="Gill Sans MT" charset="0"/>
              </a:rPr>
              <a:t>  r(2</a:t>
            </a:r>
            <a:r>
              <a:rPr lang="en-US" altLang="zh-CN" sz="2400" kern="0" dirty="0">
                <a:latin typeface="Gill Sans MT" charset="0"/>
              </a:rPr>
              <a:t>)=111 </a:t>
            </a:r>
            <a:r>
              <a:rPr lang="en-US" altLang="zh-CN" sz="2400" kern="0" dirty="0" smtClean="0">
                <a:latin typeface="Gill Sans MT" charset="0"/>
              </a:rPr>
              <a:t>  r(3</a:t>
            </a:r>
            <a:r>
              <a:rPr lang="en-US" altLang="zh-CN" sz="2400" kern="0" dirty="0">
                <a:latin typeface="Gill Sans MT" charset="0"/>
              </a:rPr>
              <a:t>)=100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Produce different </a:t>
            </a:r>
            <a:r>
              <a:rPr lang="en-US" altLang="zh-CN" sz="2400" kern="0" dirty="0" err="1">
                <a:latin typeface="Gill Sans MT" charset="0"/>
              </a:rPr>
              <a:t>ciphertext</a:t>
            </a:r>
            <a:r>
              <a:rPr lang="en-US" altLang="zh-CN" sz="2400" kern="0" dirty="0">
                <a:latin typeface="Gill Sans MT" charset="0"/>
              </a:rPr>
              <a:t> for same plaintext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47663" y="0"/>
            <a:ext cx="835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rgbClr val="000099"/>
                </a:solidFill>
                <a:latin typeface="Gill Sans MT" charset="0"/>
                <a:cs typeface="+mj-cs"/>
              </a:rPr>
              <a:t>Cipher-block chaining</a:t>
            </a:r>
          </a:p>
        </p:txBody>
      </p:sp>
      <p:pic>
        <p:nvPicPr>
          <p:cNvPr id="23556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86518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9113" y="1101725"/>
            <a:ext cx="81153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Problem: need to transmit </a:t>
            </a:r>
            <a:r>
              <a:rPr lang="en-US" altLang="zh-CN" sz="2400" i="1" kern="0" dirty="0">
                <a:latin typeface="Gill Sans MT" charset="0"/>
              </a:rPr>
              <a:t>r</a:t>
            </a:r>
            <a:r>
              <a:rPr lang="en-US" altLang="zh-CN" sz="2400" kern="0" dirty="0">
                <a:latin typeface="Gill Sans MT" charset="0"/>
              </a:rPr>
              <a:t>(</a:t>
            </a:r>
            <a:r>
              <a:rPr lang="en-US" altLang="zh-CN" sz="2400" kern="0" dirty="0" err="1">
                <a:latin typeface="Gill Sans MT" charset="0"/>
              </a:rPr>
              <a:t>i</a:t>
            </a:r>
            <a:r>
              <a:rPr lang="en-US" altLang="zh-CN" sz="2400" kern="0" dirty="0">
                <a:latin typeface="Gill Sans MT" charset="0"/>
              </a:rPr>
              <a:t>) from sender to receiver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Transmit twice as many bits as before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 Cipher-block chaining (CBC)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Sender generates a k-bit string, </a:t>
            </a:r>
            <a:r>
              <a:rPr lang="en-US" altLang="zh-CN" sz="2400" kern="0" dirty="0">
                <a:solidFill>
                  <a:srgbClr val="C00000"/>
                </a:solidFill>
                <a:latin typeface="Gill Sans MT" charset="0"/>
              </a:rPr>
              <a:t>Initialization Vector </a:t>
            </a:r>
            <a:r>
              <a:rPr lang="en-US" altLang="zh-CN" sz="2400" kern="0" dirty="0">
                <a:latin typeface="Gill Sans MT" charset="0"/>
              </a:rPr>
              <a:t>(IV), denoted as c(0</a:t>
            </a:r>
            <a:r>
              <a:rPr lang="en-US" altLang="zh-CN" sz="2400" kern="0" dirty="0" smtClean="0">
                <a:latin typeface="Gill Sans MT" charset="0"/>
              </a:rPr>
              <a:t>), sent IV to receiver.</a:t>
            </a:r>
            <a:endParaRPr lang="en-US" altLang="zh-CN" sz="2400" kern="0" dirty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Runs block cipher algorithm c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(1)=K</a:t>
            </a:r>
            <a:r>
              <a:rPr lang="en-US" altLang="zh-CN" sz="2400" kern="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(m(1)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⊕c(0)), send c(1) to receiver.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c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kern="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)=K</a:t>
            </a:r>
            <a:r>
              <a:rPr lang="en-US" altLang="zh-CN" sz="2400" kern="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(m(</a:t>
            </a:r>
            <a:r>
              <a:rPr lang="en-US" altLang="zh-CN" sz="2400" kern="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kern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⊕c(i-1))</a:t>
            </a:r>
            <a:endParaRPr lang="en-US" altLang="zh-CN" sz="2400" kern="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>
                <a:latin typeface="Gill Sans MT" charset="0"/>
              </a:rPr>
              <a:t>Receiver: knows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c(i-1), obtain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m(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)=K</a:t>
            </a:r>
            <a:r>
              <a:rPr lang="en-US" altLang="zh-CN" sz="2400" baseline="-25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))⊕c(i-1)</a:t>
            </a: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400" kern="0" dirty="0">
              <a:latin typeface="Gill Sans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 dirty="0" smtClean="0">
                <a:latin typeface="Gill Sans MT" charset="0"/>
              </a:rPr>
              <a:t>“</a:t>
            </a:r>
            <a:r>
              <a:rPr lang="en-US" altLang="ja-JP" dirty="0" smtClean="0">
                <a:latin typeface="Gill Sans MT" charset="0"/>
              </a:rPr>
              <a:t>confidentiality</a:t>
            </a:r>
            <a:r>
              <a:rPr lang="ja-JP" altLang="en-US" dirty="0" smtClean="0">
                <a:latin typeface="Gill Sans MT" charset="0"/>
              </a:rPr>
              <a:t>” （保密）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authentication</a:t>
            </a:r>
            <a:r>
              <a:rPr lang="zh-CN" altLang="en-US" dirty="0" smtClean="0">
                <a:latin typeface="Gill Sans MT" charset="0"/>
              </a:rPr>
              <a:t>（真实）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message </a:t>
            </a:r>
            <a:r>
              <a:rPr lang="en-US" dirty="0" smtClean="0">
                <a:latin typeface="Gill Sans MT" charset="0"/>
              </a:rPr>
              <a:t>integrity</a:t>
            </a:r>
            <a:r>
              <a:rPr lang="zh-CN" altLang="en-US" dirty="0" smtClean="0">
                <a:latin typeface="Gill Sans MT" charset="0"/>
              </a:rPr>
              <a:t>（完整）</a:t>
            </a:r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45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47663" y="0"/>
            <a:ext cx="835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rgbClr val="000099"/>
                </a:solidFill>
                <a:latin typeface="Gill Sans MT" charset="0"/>
                <a:cs typeface="+mj-cs"/>
              </a:rPr>
              <a:t>Cipher-block </a:t>
            </a:r>
            <a:r>
              <a:rPr lang="en-US" altLang="zh-CN" sz="4000" kern="0" dirty="0" smtClean="0">
                <a:solidFill>
                  <a:srgbClr val="000099"/>
                </a:solidFill>
                <a:latin typeface="Gill Sans MT" charset="0"/>
                <a:cs typeface="+mj-cs"/>
              </a:rPr>
              <a:t>chaining: example</a:t>
            </a:r>
            <a:endParaRPr lang="en-US" altLang="zh-CN" sz="4000" kern="0" dirty="0">
              <a:solidFill>
                <a:srgbClr val="000099"/>
              </a:solidFill>
              <a:latin typeface="Gill Sans MT" charset="0"/>
              <a:cs typeface="+mj-cs"/>
            </a:endParaRPr>
          </a:p>
        </p:txBody>
      </p:sp>
      <p:pic>
        <p:nvPicPr>
          <p:cNvPr id="23556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86518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9113" y="1101725"/>
            <a:ext cx="81153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400" kern="0" dirty="0">
              <a:latin typeface="Gill Sans MT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926096" y="1247160"/>
            <a:ext cx="60007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1513" y="3956179"/>
            <a:ext cx="8115300" cy="194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 smtClean="0">
                <a:latin typeface="Gill Sans MT" charset="0"/>
              </a:rPr>
              <a:t>plain text 010  </a:t>
            </a:r>
            <a:r>
              <a:rPr lang="en-US" altLang="zh-CN" sz="2400" kern="0" dirty="0" err="1">
                <a:latin typeface="Gill Sans MT" charset="0"/>
              </a:rPr>
              <a:t>010</a:t>
            </a:r>
            <a:r>
              <a:rPr lang="en-US" altLang="zh-CN" sz="2400" kern="0" dirty="0">
                <a:latin typeface="Gill Sans MT" charset="0"/>
              </a:rPr>
              <a:t> </a:t>
            </a:r>
            <a:r>
              <a:rPr lang="en-US" altLang="zh-CN" sz="2400" kern="0" dirty="0" smtClean="0">
                <a:latin typeface="Gill Sans MT" charset="0"/>
              </a:rPr>
              <a:t> </a:t>
            </a:r>
            <a:r>
              <a:rPr lang="en-US" altLang="zh-CN" sz="2400" kern="0" dirty="0" err="1" smtClean="0">
                <a:latin typeface="Gill Sans MT" charset="0"/>
              </a:rPr>
              <a:t>010</a:t>
            </a:r>
            <a:endParaRPr lang="en-US" altLang="zh-CN" sz="24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 smtClean="0">
                <a:latin typeface="Gill Sans MT" charset="0"/>
              </a:rPr>
              <a:t>r(0)=001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 smtClean="0">
                <a:latin typeface="Gill Sans MT" charset="0"/>
              </a:rPr>
              <a:t>c(1)=K</a:t>
            </a:r>
            <a:r>
              <a:rPr lang="en-US" altLang="zh-CN" sz="2400" kern="0" baseline="-25000" dirty="0" smtClean="0">
                <a:latin typeface="Gill Sans MT" charset="0"/>
              </a:rPr>
              <a:t>s</a:t>
            </a:r>
            <a:r>
              <a:rPr lang="en-US" altLang="zh-CN" sz="2400" kern="0" dirty="0" smtClean="0">
                <a:latin typeface="Gill Sans MT" charset="0"/>
              </a:rPr>
              <a:t>(010</a:t>
            </a:r>
            <a:r>
              <a:rPr lang="en-US" altLang="zh-CN" sz="2400" dirty="0" smtClean="0"/>
              <a:t>⊕001)=</a:t>
            </a:r>
            <a:r>
              <a:rPr lang="en-US" altLang="zh-CN" sz="2400" kern="0" dirty="0" smtClean="0">
                <a:latin typeface="Gill Sans MT" charset="0"/>
              </a:rPr>
              <a:t>K</a:t>
            </a:r>
            <a:r>
              <a:rPr lang="en-US" altLang="zh-CN" sz="2400" kern="0" baseline="-25000" dirty="0" smtClean="0">
                <a:latin typeface="Gill Sans MT" charset="0"/>
              </a:rPr>
              <a:t>s</a:t>
            </a:r>
            <a:r>
              <a:rPr lang="en-US" altLang="zh-CN" sz="2400" dirty="0" smtClean="0"/>
              <a:t>(011)=100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 smtClean="0">
                <a:latin typeface="Gill Sans MT" charset="0"/>
              </a:rPr>
              <a:t>c(2)=K</a:t>
            </a:r>
            <a:r>
              <a:rPr lang="en-US" altLang="zh-CN" sz="2400" kern="0" baseline="-25000" dirty="0" smtClean="0">
                <a:latin typeface="Gill Sans MT" charset="0"/>
              </a:rPr>
              <a:t>s</a:t>
            </a:r>
            <a:r>
              <a:rPr lang="en-US" altLang="zh-CN" sz="2400" kern="0" dirty="0" smtClean="0">
                <a:latin typeface="Gill Sans MT" charset="0"/>
              </a:rPr>
              <a:t>(</a:t>
            </a:r>
            <a:r>
              <a:rPr lang="en-US" altLang="zh-CN" sz="2400" dirty="0" smtClean="0"/>
              <a:t>010⊕</a:t>
            </a:r>
            <a:r>
              <a:rPr lang="en-US" altLang="zh-CN" sz="2400" kern="0" dirty="0" smtClean="0">
                <a:latin typeface="Gill Sans MT" charset="0"/>
              </a:rPr>
              <a:t>100</a:t>
            </a:r>
            <a:r>
              <a:rPr lang="en-US" altLang="zh-CN" sz="2400" dirty="0" smtClean="0"/>
              <a:t>)=</a:t>
            </a:r>
            <a:r>
              <a:rPr lang="en-US" altLang="zh-CN" sz="2400" kern="0" dirty="0" smtClean="0">
                <a:latin typeface="Gill Sans MT" charset="0"/>
              </a:rPr>
              <a:t>K</a:t>
            </a:r>
            <a:r>
              <a:rPr lang="en-US" altLang="zh-CN" sz="2400" kern="0" baseline="-25000" dirty="0" smtClean="0">
                <a:latin typeface="Gill Sans MT" charset="0"/>
              </a:rPr>
              <a:t>s</a:t>
            </a:r>
            <a:r>
              <a:rPr lang="en-US" altLang="zh-CN" sz="2400" dirty="0" smtClean="0"/>
              <a:t>(110)=000</a:t>
            </a:r>
            <a:r>
              <a:rPr lang="en-US" altLang="zh-CN" sz="2400" kern="0" dirty="0" smtClean="0">
                <a:latin typeface="Gill Sans MT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400" kern="0" dirty="0" smtClean="0">
                <a:latin typeface="Gill Sans MT" charset="0"/>
              </a:rPr>
              <a:t>c(3)=K</a:t>
            </a:r>
            <a:r>
              <a:rPr lang="en-US" altLang="zh-CN" sz="2400" kern="0" baseline="-25000" dirty="0" smtClean="0">
                <a:latin typeface="Gill Sans MT" charset="0"/>
              </a:rPr>
              <a:t>s</a:t>
            </a:r>
            <a:r>
              <a:rPr lang="en-US" altLang="zh-CN" sz="2400" kern="0" dirty="0" smtClean="0">
                <a:latin typeface="Gill Sans MT" charset="0"/>
              </a:rPr>
              <a:t>(010</a:t>
            </a:r>
            <a:r>
              <a:rPr lang="en-US" altLang="zh-CN" sz="2400" dirty="0" smtClean="0"/>
              <a:t>⊕000)=</a:t>
            </a:r>
            <a:r>
              <a:rPr lang="en-US" altLang="zh-CN" sz="2400" kern="0" dirty="0" smtClean="0">
                <a:latin typeface="Gill Sans MT" charset="0"/>
              </a:rPr>
              <a:t>K</a:t>
            </a:r>
            <a:r>
              <a:rPr lang="en-US" altLang="zh-CN" sz="2400" kern="0" baseline="-25000" dirty="0" smtClean="0">
                <a:latin typeface="Gill Sans MT" charset="0"/>
              </a:rPr>
              <a:t>s</a:t>
            </a:r>
            <a:r>
              <a:rPr lang="en-US" altLang="zh-CN" sz="2400" dirty="0" smtClean="0"/>
              <a:t>(010)=101</a:t>
            </a:r>
            <a:endParaRPr lang="en-US" altLang="zh-CN" sz="2400" kern="0" dirty="0">
              <a:latin typeface="Gill Sans M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Security</a:t>
            </a:r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47663" y="0"/>
            <a:ext cx="835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rgbClr val="000099"/>
                </a:solidFill>
                <a:latin typeface="Gill Sans MT" charset="0"/>
                <a:cs typeface="+mj-cs"/>
              </a:rPr>
              <a:t>Block cipher</a:t>
            </a:r>
          </a:p>
        </p:txBody>
      </p:sp>
      <p:pic>
        <p:nvPicPr>
          <p:cNvPr id="21508" name="Picture 16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865188"/>
            <a:ext cx="7313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9113" y="1101725"/>
            <a:ext cx="81153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Standards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Use functions rather than tables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Use a string of bits as </a:t>
            </a:r>
            <a:r>
              <a:rPr lang="en-US" altLang="zh-CN" sz="2800" kern="0" dirty="0" smtClean="0">
                <a:latin typeface="Gill Sans MT" charset="0"/>
              </a:rPr>
              <a:t>key: determines table mappings, permutations, and loops.</a:t>
            </a:r>
            <a:endParaRPr lang="en-US" altLang="zh-CN" sz="2800" kern="0" dirty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DES uses 64-bit blocks with a 56-bit key.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>
                <a:latin typeface="Gill Sans MT" charset="0"/>
              </a:rPr>
              <a:t>AES uses 128-bit blocks and can operate with keys that are 128, 192, and 256 bits long.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8" name="Picture 8" descr="07-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610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1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8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457221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791463" y="2457997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082571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20038" y="2084934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8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(a+b)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(</a:t>
            </a:r>
            <a:r>
              <a:rPr lang="en-US" dirty="0">
                <a:latin typeface="Gill Sans MT" charset="0"/>
              </a:rPr>
              <a:t>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x</a:t>
            </a:r>
            <a:r>
              <a:rPr lang="en-US" baseline="30000" dirty="0" smtClean="0">
                <a:latin typeface="Gill Sans MT" charset="0"/>
              </a:rPr>
              <a:t>d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</a:t>
            </a:r>
            <a:r>
              <a:rPr lang="en-US" dirty="0" smtClean="0">
                <a:latin typeface="Gill Sans MT" charset="0"/>
              </a:rPr>
              <a:t>number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>
                <a:latin typeface="Gill Sans MT" charset="0"/>
              </a:rPr>
              <a:t>m= 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71568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</a:t>
            </a:r>
            <a:r>
              <a:rPr lang="en-US" sz="2800" dirty="0" smtClean="0">
                <a:latin typeface="Gill Sans MT" charset="0"/>
              </a:rPr>
              <a:t>numbers</a:t>
            </a:r>
            <a:r>
              <a:rPr lang="zh-CN" altLang="en-US" sz="2800" dirty="0" smtClean="0">
                <a:latin typeface="Gill Sans MT" charset="0"/>
              </a:rPr>
              <a:t>（质数）</a:t>
            </a:r>
            <a:r>
              <a:rPr lang="en-US" sz="2800" dirty="0" smtClean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pq, 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z</a:t>
            </a:r>
            <a:r>
              <a:rPr lang="en-US" sz="2800" i="1" dirty="0">
                <a:latin typeface="Gill Sans MT" charset="0"/>
              </a:rPr>
              <a:t>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</a:t>
            </a:r>
            <a:r>
              <a:rPr lang="en-US" altLang="ja-JP" sz="2800" dirty="0" smtClean="0">
                <a:latin typeface="Gill Sans MT" charset="0"/>
              </a:rPr>
              <a:t>prime</a:t>
            </a:r>
            <a:r>
              <a:rPr lang="zh-CN" altLang="en-US" sz="2800" dirty="0" smtClean="0">
                <a:latin typeface="Gill Sans MT" charset="0"/>
              </a:rPr>
              <a:t>（互质）</a:t>
            </a:r>
            <a:r>
              <a:rPr lang="ja-JP" altLang="en-US" sz="2800" dirty="0" smtClean="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4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1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3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must show that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c = 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</a:t>
            </a:r>
          </a:p>
          <a:p>
            <a:r>
              <a:rPr lang="en-US" dirty="0">
                <a:latin typeface="Gill Sans MT" charset="0"/>
              </a:rPr>
              <a:t>fact: for any x and y: x</a:t>
            </a:r>
            <a:r>
              <a:rPr lang="en-US" baseline="30000" dirty="0">
                <a:latin typeface="Gill Sans MT" charset="0"/>
              </a:rPr>
              <a:t>y</a:t>
            </a:r>
            <a:r>
              <a:rPr lang="en-US" dirty="0">
                <a:latin typeface="Gill Sans MT" charset="0"/>
              </a:rPr>
              <a:t> mod n = x</a:t>
            </a:r>
            <a:r>
              <a:rPr lang="en-US" baseline="30000" dirty="0">
                <a:latin typeface="Gill Sans MT" charset="0"/>
              </a:rPr>
              <a:t>(y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latin typeface="Gill Sans MT" charset="0"/>
              </a:rPr>
              <a:t>where n= pq and z = (p-1)(q-1)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(ed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79863" y="2289175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45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51616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0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83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(n,e). How hard is it to determine d?</a:t>
            </a: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  <a:endParaRPr lang="en-US" dirty="0" smtClean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If p and q is known, </a:t>
            </a:r>
            <a:r>
              <a:rPr lang="en-US" altLang="zh-CN" dirty="0" smtClean="0">
                <a:latin typeface="Gill Sans MT" charset="0"/>
              </a:rPr>
              <a:t>can get z=(p-1)(q-1)</a:t>
            </a:r>
            <a:endParaRPr lang="en-US" dirty="0" smtClean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given e, can find d=e</a:t>
            </a:r>
            <a:r>
              <a:rPr lang="en-US" baseline="30000" dirty="0" smtClean="0">
                <a:latin typeface="Gill Sans MT" charset="0"/>
              </a:rPr>
              <a:t>-1</a:t>
            </a:r>
            <a:r>
              <a:rPr lang="en-US" dirty="0" smtClean="0">
                <a:latin typeface="Gill Sans MT" charset="0"/>
              </a:rPr>
              <a:t>mod z</a:t>
            </a:r>
            <a:endParaRPr lang="en-US" dirty="0">
              <a:latin typeface="Gill Sans MT" charset="0"/>
            </a:endParaRP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60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</a:t>
            </a:r>
            <a:r>
              <a:rPr lang="en-US" sz="2400" dirty="0" smtClean="0">
                <a:latin typeface="Gill Sans MT" charset="0"/>
              </a:rPr>
              <a:t>K</a:t>
            </a:r>
            <a:r>
              <a:rPr lang="en-US" sz="2400" baseline="-25000" dirty="0" smtClean="0">
                <a:latin typeface="Gill Sans MT" charset="0"/>
              </a:rPr>
              <a:t>S</a:t>
            </a:r>
          </a:p>
          <a:p>
            <a:pPr marL="742950" lvl="2" indent="-342900">
              <a:buSzPct val="100000"/>
              <a:buFont typeface="Wingdings" charset="2"/>
              <a:buChar char="§"/>
            </a:pPr>
            <a:r>
              <a:rPr lang="en-US" altLang="zh-CN" dirty="0" smtClean="0"/>
              <a:t>Sender computes c=(K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e</a:t>
            </a:r>
            <a:r>
              <a:rPr lang="en-US" altLang="zh-CN" dirty="0" smtClean="0"/>
              <a:t> mod n, receiver obtain K</a:t>
            </a:r>
            <a:r>
              <a:rPr lang="en-US" altLang="zh-CN" baseline="-25000" dirty="0" smtClean="0"/>
              <a:t>S</a:t>
            </a:r>
          </a:p>
          <a:p>
            <a:r>
              <a:rPr lang="en-US" sz="2400" dirty="0" smtClean="0">
                <a:latin typeface="Gill Sans MT" charset="0"/>
              </a:rPr>
              <a:t>once </a:t>
            </a:r>
            <a:r>
              <a:rPr lang="en-US" sz="2400" dirty="0">
                <a:latin typeface="Gill Sans MT" charset="0"/>
              </a:rPr>
              <a:t>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09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64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82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23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 smtClean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</a:t>
            </a: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2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50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3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8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18839" y="2180836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dirty="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dirty="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altLang="zh-CN" smtClean="0"/>
              <a:t>ap5.0: security hole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i="1" smtClean="0">
                <a:solidFill>
                  <a:srgbClr val="C00000"/>
                </a:solidFill>
              </a:rPr>
              <a:t>man (or woman) in the middle attack: </a:t>
            </a:r>
            <a:r>
              <a:rPr lang="en-US" altLang="zh-CN" sz="2400" smtClean="0"/>
              <a:t>Trudy poses as Alice (to Bob) and as Bob (to Alice)</a:t>
            </a:r>
          </a:p>
        </p:txBody>
      </p:sp>
      <p:pic>
        <p:nvPicPr>
          <p:cNvPr id="69637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</p:spPr>
      </p:pic>
      <p:pic>
        <p:nvPicPr>
          <p:cNvPr id="69638" name="Picture 5" descr="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</p:spPr>
      </p:pic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1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I am Alice</a:t>
            </a:r>
          </a:p>
        </p:txBody>
      </p:sp>
      <p:sp>
        <p:nvSpPr>
          <p:cNvPr id="69642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I am Alice</a:t>
            </a:r>
          </a:p>
        </p:txBody>
      </p:sp>
      <p:sp>
        <p:nvSpPr>
          <p:cNvPr id="69644" name="Line 11"/>
          <p:cNvSpPr>
            <a:spLocks noChangeShapeType="1"/>
          </p:cNvSpPr>
          <p:nvPr/>
        </p:nvSpPr>
        <p:spPr bwMode="auto">
          <a:xfrm flipH="1">
            <a:off x="5222875" y="303847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5" name="Text Box 12"/>
          <p:cNvSpPr txBox="1">
            <a:spLocks noChangeArrowheads="1"/>
          </p:cNvSpPr>
          <p:nvPr/>
        </p:nvSpPr>
        <p:spPr bwMode="auto">
          <a:xfrm>
            <a:off x="5321300" y="2809875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>
            <a:off x="5251450" y="3860800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81763" y="3406775"/>
            <a:ext cx="850900" cy="681038"/>
            <a:chOff x="3732" y="350"/>
            <a:chExt cx="536" cy="429"/>
          </a:xfrm>
        </p:grpSpPr>
        <p:sp>
          <p:nvSpPr>
            <p:cNvPr id="69697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69699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(R)</a:t>
                </a:r>
              </a:p>
            </p:txBody>
          </p:sp>
          <p:sp>
            <p:nvSpPr>
              <p:cNvPr id="69700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sp>
        <p:nvSpPr>
          <p:cNvPr id="69648" name="Line 19"/>
          <p:cNvSpPr>
            <a:spLocks noChangeShapeType="1"/>
          </p:cNvSpPr>
          <p:nvPr/>
        </p:nvSpPr>
        <p:spPr bwMode="auto">
          <a:xfrm flipH="1">
            <a:off x="5289550" y="404177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9" name="Text Box 20"/>
          <p:cNvSpPr txBox="1">
            <a:spLocks noChangeArrowheads="1"/>
          </p:cNvSpPr>
          <p:nvPr/>
        </p:nvSpPr>
        <p:spPr bwMode="auto">
          <a:xfrm>
            <a:off x="5135563" y="3914775"/>
            <a:ext cx="2468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Arial" pitchFamily="34" charset="0"/>
                <a:cs typeface="Arial" pitchFamily="34" charset="0"/>
              </a:rPr>
              <a:t>Send me your public key</a:t>
            </a: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5319713" y="5102225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937375" y="4548188"/>
            <a:ext cx="584200" cy="695325"/>
            <a:chOff x="4737" y="2510"/>
            <a:chExt cx="368" cy="438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69695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69696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</a:t>
                </a:r>
              </a:p>
            </p:txBody>
          </p:sp>
        </p:grpSp>
        <p:sp>
          <p:nvSpPr>
            <p:cNvPr id="69694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69652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3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69689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69691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(R)</a:t>
                </a:r>
              </a:p>
            </p:txBody>
          </p:sp>
          <p:sp>
            <p:nvSpPr>
              <p:cNvPr id="69692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sp>
        <p:nvSpPr>
          <p:cNvPr id="69655" name="Line 34"/>
          <p:cNvSpPr>
            <a:spLocks noChangeShapeType="1"/>
          </p:cNvSpPr>
          <p:nvPr/>
        </p:nvSpPr>
        <p:spPr bwMode="auto">
          <a:xfrm flipH="1">
            <a:off x="1966913" y="44211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6" name="Text Box 35"/>
          <p:cNvSpPr txBox="1">
            <a:spLocks noChangeArrowheads="1"/>
          </p:cNvSpPr>
          <p:nvPr/>
        </p:nvSpPr>
        <p:spPr bwMode="auto">
          <a:xfrm>
            <a:off x="1812925" y="4378325"/>
            <a:ext cx="2468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Arial" pitchFamily="34" charset="0"/>
                <a:cs typeface="Arial" pitchFamily="34" charset="0"/>
              </a:rPr>
              <a:t>Send me your public key</a:t>
            </a:r>
          </a:p>
        </p:txBody>
      </p:sp>
      <p:sp>
        <p:nvSpPr>
          <p:cNvPr id="69657" name="Line 36"/>
          <p:cNvSpPr>
            <a:spLocks noChangeShapeType="1"/>
          </p:cNvSpPr>
          <p:nvPr/>
        </p:nvSpPr>
        <p:spPr bwMode="auto">
          <a:xfrm>
            <a:off x="1997075" y="50117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3500438" y="4570413"/>
            <a:ext cx="569912" cy="654050"/>
            <a:chOff x="4737" y="2534"/>
            <a:chExt cx="359" cy="412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69687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69688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</a:t>
                </a:r>
              </a:p>
            </p:txBody>
          </p:sp>
        </p:grpSp>
        <p:sp>
          <p:nvSpPr>
            <p:cNvPr id="69686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69659" name="Line 42"/>
          <p:cNvSpPr>
            <a:spLocks noChangeShapeType="1"/>
          </p:cNvSpPr>
          <p:nvPr/>
        </p:nvSpPr>
        <p:spPr bwMode="auto">
          <a:xfrm flipH="1" flipV="1">
            <a:off x="5532438" y="5734050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6143625" y="5216525"/>
            <a:ext cx="874713" cy="681038"/>
            <a:chOff x="3670" y="3430"/>
            <a:chExt cx="551" cy="429"/>
          </a:xfrm>
        </p:grpSpPr>
        <p:sp>
          <p:nvSpPr>
            <p:cNvPr id="69682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69683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K   (m)</a:t>
              </a:r>
            </a:p>
          </p:txBody>
        </p:sp>
        <p:sp>
          <p:nvSpPr>
            <p:cNvPr id="69684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838575" y="5283200"/>
            <a:ext cx="1768475" cy="719138"/>
            <a:chOff x="1299" y="3314"/>
            <a:chExt cx="1114" cy="453"/>
          </a:xfrm>
        </p:grpSpPr>
        <p:sp>
          <p:nvSpPr>
            <p:cNvPr id="69677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69678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m = K  (K   (m))</a:t>
              </a:r>
            </a:p>
          </p:txBody>
        </p:sp>
        <p:sp>
          <p:nvSpPr>
            <p:cNvPr id="69679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9680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69681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69662" name="Text Box 53"/>
          <p:cNvSpPr txBox="1">
            <a:spLocks noChangeArrowheads="1"/>
          </p:cNvSpPr>
          <p:nvPr/>
        </p:nvSpPr>
        <p:spPr bwMode="auto">
          <a:xfrm>
            <a:off x="3970338" y="5095875"/>
            <a:ext cx="1266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Trudy gets</a:t>
            </a:r>
          </a:p>
        </p:txBody>
      </p:sp>
      <p:sp>
        <p:nvSpPr>
          <p:cNvPr id="69663" name="Text Box 54"/>
          <p:cNvSpPr txBox="1">
            <a:spLocks noChangeArrowheads="1"/>
          </p:cNvSpPr>
          <p:nvPr/>
        </p:nvSpPr>
        <p:spPr bwMode="auto">
          <a:xfrm>
            <a:off x="3738563" y="5788025"/>
            <a:ext cx="20018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sends m to Alice encrypted with Alice</a:t>
            </a:r>
            <a:r>
              <a:rPr lang="ja-JP" altLang="en-US" sz="18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>
                <a:latin typeface="Arial" pitchFamily="34" charset="0"/>
                <a:cs typeface="Arial" pitchFamily="34" charset="0"/>
              </a:rPr>
              <a:t>s public key</a:t>
            </a:r>
            <a:endParaRPr lang="en-US" altLang="zh-CN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64" name="Line 55"/>
          <p:cNvSpPr>
            <a:spLocks noChangeShapeType="1"/>
          </p:cNvSpPr>
          <p:nvPr/>
        </p:nvSpPr>
        <p:spPr bwMode="auto">
          <a:xfrm flipH="1">
            <a:off x="20113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2795588" y="5230813"/>
            <a:ext cx="806450" cy="677862"/>
            <a:chOff x="3691" y="3430"/>
            <a:chExt cx="508" cy="427"/>
          </a:xfrm>
        </p:grpSpPr>
        <p:sp>
          <p:nvSpPr>
            <p:cNvPr id="69674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altLang="zh-CN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5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K  (m)</a:t>
              </a:r>
            </a:p>
          </p:txBody>
        </p:sp>
        <p:sp>
          <p:nvSpPr>
            <p:cNvPr id="69676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69669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9670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m = K  (K   (m))</a:t>
              </a:r>
            </a:p>
          </p:txBody>
        </p:sp>
        <p:sp>
          <p:nvSpPr>
            <p:cNvPr id="69671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9672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9673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69667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R</a:t>
            </a:r>
          </a:p>
        </p:txBody>
      </p:sp>
      <p:pic>
        <p:nvPicPr>
          <p:cNvPr id="69668" name="Picture 22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2204" y="5896947"/>
            <a:ext cx="187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未完待续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94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8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message</a:t>
            </a: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digest</a:t>
            </a:r>
            <a:r>
              <a:rPr lang="zh-CN" altLang="en-US" sz="2400" dirty="0" smtClean="0">
                <a:solidFill>
                  <a:srgbClr val="C00000"/>
                </a:solidFill>
                <a:latin typeface="Gill Sans MT" charset="0"/>
              </a:rPr>
              <a:t>（报文摘要）</a:t>
            </a:r>
            <a:r>
              <a:rPr lang="en-US" sz="2400" dirty="0" smtClean="0">
                <a:latin typeface="Gill Sans MT" charset="0"/>
              </a:rPr>
              <a:t>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28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3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06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flawed approach for protecting message integrity</a:t>
            </a:r>
          </a:p>
          <a:p>
            <a:pPr marL="914400" lvl="1" indent="-457200">
              <a:buFont typeface="Comic Sans MS" pitchFamily="66" charset="0"/>
              <a:buAutoNum type="arabicPeriod"/>
            </a:pPr>
            <a:r>
              <a:rPr lang="en-US" altLang="zh-CN" dirty="0" smtClean="0"/>
              <a:t>Alice creates message m and calculates the hash H(m) (for example with SHA-1).</a:t>
            </a:r>
          </a:p>
          <a:p>
            <a:pPr marL="914400" lvl="1" indent="-457200">
              <a:buFont typeface="Comic Sans MS" pitchFamily="66" charset="0"/>
              <a:buAutoNum type="arabicPeriod"/>
            </a:pPr>
            <a:r>
              <a:rPr lang="en-US" altLang="zh-CN" dirty="0" smtClean="0"/>
              <a:t>Alice then appends H(m) to the message m, creating an extended message (m, H(m)), and sends the extended message to Bob.</a:t>
            </a:r>
          </a:p>
          <a:p>
            <a:pPr marL="914400" lvl="1" indent="-457200">
              <a:buFont typeface="Comic Sans MS" pitchFamily="66" charset="0"/>
              <a:buAutoNum type="arabicPeriod"/>
            </a:pPr>
            <a:r>
              <a:rPr lang="en-US" altLang="zh-CN" dirty="0" smtClean="0"/>
              <a:t>Bob receives an extended message (m, h) and calculates H(m). If H(m) = h,</a:t>
            </a:r>
          </a:p>
          <a:p>
            <a:pPr marL="914400" lvl="1" indent="-457200">
              <a:buFont typeface="Comic Sans MS" pitchFamily="66" charset="0"/>
              <a:buAutoNum type="arabicPeriod"/>
            </a:pPr>
            <a:r>
              <a:rPr lang="en-US" altLang="zh-CN" dirty="0" smtClean="0"/>
              <a:t>Bob concludes that everything is fine.</a:t>
            </a:r>
          </a:p>
          <a:p>
            <a:pPr marL="914400" lvl="1" indent="-457200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authentication code</a:t>
            </a:r>
          </a:p>
        </p:txBody>
      </p:sp>
      <p:pic>
        <p:nvPicPr>
          <p:cNvPr id="43013" name="Picture 2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506413" y="5548313"/>
            <a:ext cx="82915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Trudy can create a bogus message m′ in which she says she is Alice, calculate H(m′), and send Bob (m′, H(m′)).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688" y="1247775"/>
            <a:ext cx="8253412" cy="5000625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Alice and Bob will need a shared secret s, called the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 authentication key</a:t>
            </a:r>
            <a:r>
              <a:rPr lang="en-US" altLang="zh-CN" sz="2400" b="1" dirty="0" smtClean="0"/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400" dirty="0" smtClean="0"/>
              <a:t>Alice concatenates s with m to create m + s, and calculates the hash H(m + s) (for example with SHA-1). </a:t>
            </a:r>
          </a:p>
          <a:p>
            <a:pPr marL="914400" lvl="1" indent="-514350">
              <a:defRPr/>
            </a:pPr>
            <a:r>
              <a:rPr lang="en-US" altLang="zh-CN" dirty="0" smtClean="0"/>
              <a:t>H(m + s) is called the </a:t>
            </a:r>
            <a:r>
              <a:rPr lang="en-US" altLang="zh-CN" dirty="0" smtClean="0">
                <a:solidFill>
                  <a:srgbClr val="C00000"/>
                </a:solidFill>
              </a:rPr>
              <a:t>message authentication code (MAC)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400" dirty="0" smtClean="0"/>
              <a:t>Alice then appends the MAC to the message m, creating an extended message (m, H(m + s)), and sends to Bob.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sz="2400" dirty="0" smtClean="0"/>
              <a:t> Bob receives an extended message (m, h) and knowing s, calculates the MAC H(m + s). </a:t>
            </a:r>
          </a:p>
          <a:p>
            <a:pPr marL="914400" lvl="1" indent="-514350">
              <a:defRPr/>
            </a:pPr>
            <a:r>
              <a:rPr lang="en-US" altLang="zh-CN" dirty="0" smtClean="0"/>
              <a:t>If H(m + s) = h, Bob concludes that everything is fine.</a:t>
            </a:r>
            <a:endParaRPr lang="zh-CN" altLang="en-US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Message authentication code</a:t>
            </a:r>
          </a:p>
        </p:txBody>
      </p:sp>
      <p:pic>
        <p:nvPicPr>
          <p:cNvPr id="44037" name="Picture 2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067300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Question: how to distributed authentication key? </a:t>
            </a:r>
          </a:p>
          <a:p>
            <a:pPr lvl="1"/>
            <a:r>
              <a:rPr lang="en-US" altLang="zh-CN" sz="2000" dirty="0" smtClean="0"/>
              <a:t>Manual </a:t>
            </a:r>
            <a:r>
              <a:rPr lang="en-US" altLang="zh-CN" sz="2000" dirty="0" err="1" smtClean="0"/>
              <a:t>config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Public key</a:t>
            </a:r>
            <a:endParaRPr lang="zh-CN" altLang="en-US" sz="2000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Message authentication code</a:t>
            </a:r>
          </a:p>
        </p:txBody>
      </p:sp>
      <p:pic>
        <p:nvPicPr>
          <p:cNvPr id="45061" name="Picture 22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36588" y="1425575"/>
            <a:ext cx="78200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10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94656" y="2040683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73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 smtClean="0">
                <a:solidFill>
                  <a:srgbClr val="C00000"/>
                </a:solidFill>
                <a:latin typeface="Gill Sans MT" charset="0"/>
              </a:rPr>
              <a:t>non-deniable: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181068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366625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8342083" y="1619086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758793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24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18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23825"/>
            <a:ext cx="7240555" cy="952500"/>
          </a:xfrm>
        </p:spPr>
        <p:txBody>
          <a:bodyPr/>
          <a:lstStyle/>
          <a:p>
            <a:r>
              <a:rPr lang="en-US" altLang="zh-CN" dirty="0" smtClean="0"/>
              <a:t>Recall ap5.0: security hole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i="1" smtClean="0">
                <a:solidFill>
                  <a:srgbClr val="C00000"/>
                </a:solidFill>
              </a:rPr>
              <a:t>man (or woman) in the middle attack: </a:t>
            </a:r>
            <a:r>
              <a:rPr lang="en-US" altLang="zh-CN" sz="2400" smtClean="0"/>
              <a:t>Trudy poses as Alice (to Bob) and as Bob (to Alice)</a:t>
            </a:r>
          </a:p>
        </p:txBody>
      </p:sp>
      <p:pic>
        <p:nvPicPr>
          <p:cNvPr id="69637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</p:spPr>
      </p:pic>
      <p:pic>
        <p:nvPicPr>
          <p:cNvPr id="69638" name="Picture 5" descr="E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</p:spPr>
      </p:pic>
      <p:sp>
        <p:nvSpPr>
          <p:cNvPr id="69640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1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I am Alice</a:t>
            </a:r>
          </a:p>
        </p:txBody>
      </p:sp>
      <p:sp>
        <p:nvSpPr>
          <p:cNvPr id="69642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I am Alice</a:t>
            </a:r>
          </a:p>
        </p:txBody>
      </p:sp>
      <p:sp>
        <p:nvSpPr>
          <p:cNvPr id="69644" name="Line 11"/>
          <p:cNvSpPr>
            <a:spLocks noChangeShapeType="1"/>
          </p:cNvSpPr>
          <p:nvPr/>
        </p:nvSpPr>
        <p:spPr bwMode="auto">
          <a:xfrm flipH="1">
            <a:off x="5222875" y="303847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5" name="Text Box 12"/>
          <p:cNvSpPr txBox="1">
            <a:spLocks noChangeArrowheads="1"/>
          </p:cNvSpPr>
          <p:nvPr/>
        </p:nvSpPr>
        <p:spPr bwMode="auto">
          <a:xfrm>
            <a:off x="5321300" y="2809875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69646" name="Line 13"/>
          <p:cNvSpPr>
            <a:spLocks noChangeShapeType="1"/>
          </p:cNvSpPr>
          <p:nvPr/>
        </p:nvSpPr>
        <p:spPr bwMode="auto">
          <a:xfrm>
            <a:off x="5251450" y="3860800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81763" y="3406775"/>
            <a:ext cx="850900" cy="681038"/>
            <a:chOff x="3732" y="350"/>
            <a:chExt cx="536" cy="429"/>
          </a:xfrm>
        </p:grpSpPr>
        <p:sp>
          <p:nvSpPr>
            <p:cNvPr id="69697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69699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(R)</a:t>
                </a:r>
              </a:p>
            </p:txBody>
          </p:sp>
          <p:sp>
            <p:nvSpPr>
              <p:cNvPr id="69700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sp>
        <p:nvSpPr>
          <p:cNvPr id="69648" name="Line 19"/>
          <p:cNvSpPr>
            <a:spLocks noChangeShapeType="1"/>
          </p:cNvSpPr>
          <p:nvPr/>
        </p:nvSpPr>
        <p:spPr bwMode="auto">
          <a:xfrm flipH="1">
            <a:off x="5289550" y="404177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9" name="Text Box 20"/>
          <p:cNvSpPr txBox="1">
            <a:spLocks noChangeArrowheads="1"/>
          </p:cNvSpPr>
          <p:nvPr/>
        </p:nvSpPr>
        <p:spPr bwMode="auto">
          <a:xfrm>
            <a:off x="5135563" y="3914775"/>
            <a:ext cx="2468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Arial" pitchFamily="34" charset="0"/>
                <a:cs typeface="Arial" pitchFamily="34" charset="0"/>
              </a:rPr>
              <a:t>Send me your public key</a:t>
            </a: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5319713" y="5102225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937375" y="4548188"/>
            <a:ext cx="584200" cy="695325"/>
            <a:chOff x="4737" y="2510"/>
            <a:chExt cx="368" cy="438"/>
          </a:xfrm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69695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</a:p>
            </p:txBody>
          </p:sp>
          <p:sp>
            <p:nvSpPr>
              <p:cNvPr id="69696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</a:t>
                </a:r>
              </a:p>
            </p:txBody>
          </p:sp>
        </p:grpSp>
        <p:sp>
          <p:nvSpPr>
            <p:cNvPr id="69694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69652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3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69689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69691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(R)</a:t>
                </a:r>
              </a:p>
            </p:txBody>
          </p:sp>
          <p:sp>
            <p:nvSpPr>
              <p:cNvPr id="69692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-</a:t>
                </a:r>
              </a:p>
            </p:txBody>
          </p:sp>
        </p:grpSp>
      </p:grpSp>
      <p:sp>
        <p:nvSpPr>
          <p:cNvPr id="69655" name="Line 34"/>
          <p:cNvSpPr>
            <a:spLocks noChangeShapeType="1"/>
          </p:cNvSpPr>
          <p:nvPr/>
        </p:nvSpPr>
        <p:spPr bwMode="auto">
          <a:xfrm flipH="1">
            <a:off x="1966913" y="44211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6" name="Text Box 35"/>
          <p:cNvSpPr txBox="1">
            <a:spLocks noChangeArrowheads="1"/>
          </p:cNvSpPr>
          <p:nvPr/>
        </p:nvSpPr>
        <p:spPr bwMode="auto">
          <a:xfrm>
            <a:off x="1812925" y="4378325"/>
            <a:ext cx="2468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Arial" pitchFamily="34" charset="0"/>
                <a:cs typeface="Arial" pitchFamily="34" charset="0"/>
              </a:rPr>
              <a:t>Send me your public key</a:t>
            </a:r>
          </a:p>
        </p:txBody>
      </p:sp>
      <p:sp>
        <p:nvSpPr>
          <p:cNvPr id="69657" name="Line 36"/>
          <p:cNvSpPr>
            <a:spLocks noChangeShapeType="1"/>
          </p:cNvSpPr>
          <p:nvPr/>
        </p:nvSpPr>
        <p:spPr bwMode="auto">
          <a:xfrm>
            <a:off x="1997075" y="50117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3500438" y="4570413"/>
            <a:ext cx="569912" cy="654050"/>
            <a:chOff x="4737" y="2534"/>
            <a:chExt cx="359" cy="412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69687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69688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Arial" pitchFamily="34" charset="0"/>
                    <a:cs typeface="Arial" pitchFamily="34" charset="0"/>
                  </a:rPr>
                  <a:t>K   </a:t>
                </a:r>
              </a:p>
            </p:txBody>
          </p:sp>
        </p:grpSp>
        <p:sp>
          <p:nvSpPr>
            <p:cNvPr id="69686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sp>
        <p:nvSpPr>
          <p:cNvPr id="69659" name="Line 42"/>
          <p:cNvSpPr>
            <a:spLocks noChangeShapeType="1"/>
          </p:cNvSpPr>
          <p:nvPr/>
        </p:nvSpPr>
        <p:spPr bwMode="auto">
          <a:xfrm flipH="1" flipV="1">
            <a:off x="5532438" y="5734050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6143625" y="5216525"/>
            <a:ext cx="874713" cy="681038"/>
            <a:chOff x="3670" y="3430"/>
            <a:chExt cx="551" cy="429"/>
          </a:xfrm>
        </p:grpSpPr>
        <p:sp>
          <p:nvSpPr>
            <p:cNvPr id="69682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69683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K   (m)</a:t>
              </a:r>
            </a:p>
          </p:txBody>
        </p:sp>
        <p:sp>
          <p:nvSpPr>
            <p:cNvPr id="69684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838575" y="5283200"/>
            <a:ext cx="1768475" cy="719138"/>
            <a:chOff x="1299" y="3314"/>
            <a:chExt cx="1114" cy="453"/>
          </a:xfrm>
        </p:grpSpPr>
        <p:sp>
          <p:nvSpPr>
            <p:cNvPr id="69677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69678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m = K  (K   (m))</a:t>
              </a:r>
            </a:p>
          </p:txBody>
        </p:sp>
        <p:sp>
          <p:nvSpPr>
            <p:cNvPr id="69679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9680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69681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69662" name="Text Box 53"/>
          <p:cNvSpPr txBox="1">
            <a:spLocks noChangeArrowheads="1"/>
          </p:cNvSpPr>
          <p:nvPr/>
        </p:nvSpPr>
        <p:spPr bwMode="auto">
          <a:xfrm>
            <a:off x="3970338" y="5095875"/>
            <a:ext cx="1266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Trudy gets</a:t>
            </a:r>
          </a:p>
        </p:txBody>
      </p:sp>
      <p:sp>
        <p:nvSpPr>
          <p:cNvPr id="69663" name="Text Box 54"/>
          <p:cNvSpPr txBox="1">
            <a:spLocks noChangeArrowheads="1"/>
          </p:cNvSpPr>
          <p:nvPr/>
        </p:nvSpPr>
        <p:spPr bwMode="auto">
          <a:xfrm>
            <a:off x="3738563" y="5788025"/>
            <a:ext cx="20018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sends m to Alice encrypted with Alice</a:t>
            </a:r>
            <a:r>
              <a:rPr lang="ja-JP" altLang="en-US" sz="1800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 sz="1800">
                <a:latin typeface="Arial" pitchFamily="34" charset="0"/>
                <a:cs typeface="Arial" pitchFamily="34" charset="0"/>
              </a:rPr>
              <a:t>s public key</a:t>
            </a:r>
            <a:endParaRPr lang="en-US" altLang="zh-CN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64" name="Line 55"/>
          <p:cNvSpPr>
            <a:spLocks noChangeShapeType="1"/>
          </p:cNvSpPr>
          <p:nvPr/>
        </p:nvSpPr>
        <p:spPr bwMode="auto">
          <a:xfrm flipH="1">
            <a:off x="20113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2795588" y="5230813"/>
            <a:ext cx="806450" cy="677862"/>
            <a:chOff x="3691" y="3430"/>
            <a:chExt cx="508" cy="427"/>
          </a:xfrm>
        </p:grpSpPr>
        <p:sp>
          <p:nvSpPr>
            <p:cNvPr id="69674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altLang="zh-CN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675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K  (m)</a:t>
              </a:r>
            </a:p>
          </p:txBody>
        </p:sp>
        <p:sp>
          <p:nvSpPr>
            <p:cNvPr id="69676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69669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9670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Arial" pitchFamily="34" charset="0"/>
                  <a:cs typeface="Arial" pitchFamily="34" charset="0"/>
                </a:rPr>
                <a:t>m = K  (K   (m))</a:t>
              </a:r>
            </a:p>
          </p:txBody>
        </p:sp>
        <p:sp>
          <p:nvSpPr>
            <p:cNvPr id="69671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69672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69673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-</a:t>
              </a:r>
            </a:p>
          </p:txBody>
        </p:sp>
      </p:grpSp>
      <p:sp>
        <p:nvSpPr>
          <p:cNvPr id="69667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>
                <a:latin typeface="Arial" pitchFamily="34" charset="0"/>
                <a:cs typeface="Arial" pitchFamily="34" charset="0"/>
              </a:rPr>
              <a:t>R</a:t>
            </a:r>
          </a:p>
        </p:txBody>
      </p:sp>
      <p:pic>
        <p:nvPicPr>
          <p:cNvPr id="69668" name="Picture 22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3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0" y="879475"/>
            <a:ext cx="80962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2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2288" y="130175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400" kern="0" dirty="0">
                <a:solidFill>
                  <a:srgbClr val="000099"/>
                </a:solidFill>
                <a:latin typeface="Gill Sans MT" charset="0"/>
                <a:cs typeface="+mj-cs"/>
              </a:rPr>
              <a:t>RSA in Linux</a:t>
            </a:r>
          </a:p>
        </p:txBody>
      </p:sp>
      <p:pic>
        <p:nvPicPr>
          <p:cNvPr id="55300" name="Picture 2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457200" y="1914525"/>
            <a:ext cx="8304213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root@server1:~# ssh-keygen -t rsa</a:t>
            </a:r>
            <a:br>
              <a:rPr lang="en-US" altLang="zh-CN"/>
            </a:br>
            <a:r>
              <a:rPr lang="en-US" altLang="zh-CN"/>
              <a:t>Generating public/private rsa key pair.</a:t>
            </a:r>
            <a:br>
              <a:rPr lang="en-US" altLang="zh-CN"/>
            </a:br>
            <a:r>
              <a:rPr lang="en-US" altLang="zh-CN"/>
              <a:t>Enter file in which to save the key (/root/.ssh/id_rsa):</a:t>
            </a:r>
            <a:br>
              <a:rPr lang="en-US" altLang="zh-CN"/>
            </a:br>
            <a:r>
              <a:rPr lang="en-US" altLang="zh-CN"/>
              <a:t>Enter passphrase (empty for no passphrase):</a:t>
            </a:r>
            <a:br>
              <a:rPr lang="en-US" altLang="zh-CN"/>
            </a:br>
            <a:r>
              <a:rPr lang="en-US" altLang="zh-CN"/>
              <a:t>Enter same passphrase again:</a:t>
            </a:r>
            <a:br>
              <a:rPr lang="en-US" altLang="zh-CN"/>
            </a:br>
            <a:r>
              <a:rPr lang="en-US" altLang="zh-CN"/>
              <a:t>Your identification has been saved in /root/.ssh/id_rsa.</a:t>
            </a:r>
          </a:p>
          <a:p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1975" y="1382713"/>
            <a:ext cx="7902575" cy="4648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i="1" kern="0" dirty="0">
                <a:solidFill>
                  <a:srgbClr val="C00000"/>
                </a:solidFill>
                <a:latin typeface="Gill Sans MT" charset="0"/>
              </a:rPr>
              <a:t>Create RSA key pair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i="1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i="1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i="1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i="1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i="1" kern="0" dirty="0">
                <a:solidFill>
                  <a:srgbClr val="C00000"/>
                </a:solidFill>
                <a:latin typeface="Gill Sans MT" charset="0"/>
              </a:rPr>
              <a:t>Upload the public key on a server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defRPr/>
            </a:pPr>
            <a:r>
              <a:rPr lang="en-US" altLang="zh-CN" sz="2800" i="1" kern="0" dirty="0">
                <a:solidFill>
                  <a:srgbClr val="C00000"/>
                </a:solidFill>
                <a:latin typeface="Gill Sans MT" charset="0"/>
              </a:rPr>
              <a:t>                                             or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defRPr/>
            </a:pPr>
            <a:endParaRPr lang="en-US" altLang="zh-CN" sz="2800" i="1" kern="0" dirty="0">
              <a:solidFill>
                <a:srgbClr val="C00000"/>
              </a:solidFill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kern="0" dirty="0">
              <a:latin typeface="Gill Sans MT" charset="0"/>
            </a:endParaRPr>
          </a:p>
        </p:txBody>
      </p:sp>
      <p:sp>
        <p:nvSpPr>
          <p:cNvPr id="55303" name="矩形 7"/>
          <p:cNvSpPr>
            <a:spLocks noChangeArrowheads="1"/>
          </p:cNvSpPr>
          <p:nvPr/>
        </p:nvSpPr>
        <p:spPr bwMode="auto">
          <a:xfrm>
            <a:off x="738188" y="4575175"/>
            <a:ext cx="40338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 err="1"/>
              <a:t>ssh</a:t>
            </a:r>
            <a:r>
              <a:rPr lang="en-US" altLang="zh-CN" i="1" dirty="0"/>
              <a:t>-copy-id user@192.168.0.100</a:t>
            </a:r>
            <a:endParaRPr lang="zh-CN" altLang="en-US" dirty="0"/>
          </a:p>
        </p:txBody>
      </p:sp>
      <p:sp>
        <p:nvSpPr>
          <p:cNvPr id="55304" name="矩形 8"/>
          <p:cNvSpPr>
            <a:spLocks noChangeArrowheads="1"/>
          </p:cNvSpPr>
          <p:nvPr/>
        </p:nvSpPr>
        <p:spPr bwMode="auto">
          <a:xfrm>
            <a:off x="728663" y="5194300"/>
            <a:ext cx="768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cat ~/.ssh/id_rsa.pub | ssh user@192.168.0.100 "cat &gt;&gt; ~/.ssh/authorized_keys"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 smtClean="0"/>
              <a:t>Network Security</a:t>
            </a:r>
            <a:endParaRPr lang="en-US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2288" y="130175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400" kern="0" dirty="0">
                <a:solidFill>
                  <a:srgbClr val="000099"/>
                </a:solidFill>
                <a:latin typeface="Gill Sans MT" charset="0"/>
                <a:cs typeface="+mj-cs"/>
              </a:rPr>
              <a:t>CA in practice</a:t>
            </a:r>
          </a:p>
        </p:txBody>
      </p:sp>
      <p:pic>
        <p:nvPicPr>
          <p:cNvPr id="56324" name="Picture 2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298" y="1903445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Let’s Encrypt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CA</a:t>
            </a:r>
            <a:r>
              <a:rPr lang="zh-CN" altLang="en-US" dirty="0" smtClean="0"/>
              <a:t>颁发给</a:t>
            </a:r>
            <a:r>
              <a:rPr lang="en-US" altLang="zh-CN" dirty="0" err="1" smtClean="0"/>
              <a:t>ustc.edu.cn</a:t>
            </a:r>
            <a:r>
              <a:rPr lang="zh-CN" altLang="en-US" dirty="0" smtClean="0"/>
              <a:t>的证书</a:t>
            </a:r>
            <a:endParaRPr lang="zh-CN" altLang="en-US" dirty="0"/>
          </a:p>
        </p:txBody>
      </p:sp>
      <p:pic>
        <p:nvPicPr>
          <p:cNvPr id="536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4019" y="1194319"/>
            <a:ext cx="4980120" cy="481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6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199" y="3482232"/>
            <a:ext cx="3172506" cy="300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2288" y="130175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400" kern="0" dirty="0" smtClean="0">
                <a:solidFill>
                  <a:srgbClr val="000099"/>
                </a:solidFill>
                <a:latin typeface="Gill Sans MT" charset="0"/>
                <a:cs typeface="+mj-cs"/>
              </a:rPr>
              <a:t>Summary</a:t>
            </a:r>
            <a:endParaRPr lang="en-US" altLang="zh-CN" sz="4400" kern="0" dirty="0">
              <a:solidFill>
                <a:srgbClr val="000099"/>
              </a:solidFill>
              <a:latin typeface="Gill Sans MT" charset="0"/>
              <a:cs typeface="+mj-cs"/>
            </a:endParaRPr>
          </a:p>
        </p:txBody>
      </p:sp>
      <p:pic>
        <p:nvPicPr>
          <p:cNvPr id="55300" name="Picture 2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1975" y="1382713"/>
            <a:ext cx="7902575" cy="4648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Objective</a:t>
            </a:r>
            <a:r>
              <a:rPr lang="zh-CN" altLang="en-US" sz="2800" kern="0" dirty="0" smtClean="0">
                <a:latin typeface="Gill Sans MT" charset="0"/>
              </a:rPr>
              <a:t>：</a:t>
            </a:r>
            <a:r>
              <a:rPr lang="en-US" altLang="zh-CN" sz="2800" kern="0" dirty="0" smtClean="0">
                <a:latin typeface="Gill Sans MT" charset="0"/>
              </a:rPr>
              <a:t>message encryption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Solution: block cipher, 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 smtClean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cipher block chaining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Require: shared secret key (</a:t>
            </a:r>
            <a:r>
              <a:rPr lang="en-US" altLang="zh-CN" sz="2800" dirty="0" smtClean="0">
                <a:latin typeface="Gill Sans MT" charset="0"/>
              </a:rPr>
              <a:t>symmetric key) 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Requirement: negotiate shared secret key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Solution: public key </a:t>
            </a:r>
            <a:r>
              <a:rPr lang="en-US" altLang="zh-CN" sz="2800" dirty="0" smtClean="0">
                <a:latin typeface="Gill Sans MT" charset="0"/>
              </a:rPr>
              <a:t>cryptography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dirty="0" smtClean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Require: how to know someone’s public key?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 smtClean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389" y="2392946"/>
            <a:ext cx="3620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defRPr/>
            </a:pPr>
            <a:r>
              <a:rPr lang="en-US" altLang="zh-CN" sz="2800" dirty="0" smtClean="0">
                <a:solidFill>
                  <a:srgbClr val="C00000"/>
                </a:solidFill>
                <a:cs typeface="Arial" charset="0"/>
              </a:rPr>
              <a:t>m = K</a:t>
            </a:r>
            <a:r>
              <a:rPr lang="en-US" altLang="zh-CN" sz="2800" baseline="-25000" dirty="0" smtClean="0">
                <a:solidFill>
                  <a:srgbClr val="C00000"/>
                </a:solidFill>
                <a:cs typeface="Arial" charset="0"/>
              </a:rPr>
              <a:t>S</a:t>
            </a:r>
            <a:r>
              <a:rPr lang="en-US" altLang="zh-CN" sz="2800" dirty="0" smtClean="0">
                <a:solidFill>
                  <a:srgbClr val="C00000"/>
                </a:solidFill>
                <a:cs typeface="Arial" charset="0"/>
              </a:rPr>
              <a:t>(K</a:t>
            </a:r>
            <a:r>
              <a:rPr lang="en-US" altLang="zh-CN" sz="2800" baseline="-25000" dirty="0" smtClean="0">
                <a:solidFill>
                  <a:srgbClr val="C00000"/>
                </a:solidFill>
                <a:cs typeface="Arial" charset="0"/>
              </a:rPr>
              <a:t>S</a:t>
            </a:r>
            <a:r>
              <a:rPr lang="en-US" altLang="zh-CN" sz="2800" dirty="0" smtClean="0">
                <a:solidFill>
                  <a:srgbClr val="C00000"/>
                </a:solidFill>
                <a:cs typeface="Arial" charset="0"/>
              </a:rPr>
              <a:t>(m))</a:t>
            </a:r>
            <a:endParaRPr lang="en-US" altLang="zh-CN" sz="2800" kern="0" dirty="0" smtClean="0">
              <a:latin typeface="Gill Sans MT" charset="0"/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1447022" y="4717720"/>
            <a:ext cx="2830513" cy="947738"/>
            <a:chOff x="1340" y="1706"/>
            <a:chExt cx="1783" cy="597"/>
          </a:xfrm>
        </p:grpSpPr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4766117" y="3053544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C00000"/>
                </a:solidFill>
                <a:latin typeface="Gill Sans MT" charset="0"/>
              </a:rPr>
              <a:t>c</a:t>
            </a:r>
            <a:r>
              <a:rPr lang="en-US" altLang="zh-CN" kern="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kern="0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)=K</a:t>
            </a:r>
            <a:r>
              <a:rPr lang="en-US" altLang="zh-CN" kern="0" baseline="-25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kern="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(m(</a:t>
            </a:r>
            <a:r>
              <a:rPr lang="en-US" altLang="zh-CN" kern="0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⊕c(i-1))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11685" y="3053748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m(</a:t>
            </a:r>
            <a:r>
              <a:rPr lang="en-US" altLang="zh-CN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)=K</a:t>
            </a:r>
            <a:r>
              <a:rPr lang="en-US" altLang="zh-CN" baseline="-25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(c(</a:t>
            </a:r>
            <a:r>
              <a:rPr lang="en-US" altLang="zh-CN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))⊕c(i-1)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22288" y="130175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400" kern="0" dirty="0" smtClean="0">
                <a:solidFill>
                  <a:srgbClr val="000099"/>
                </a:solidFill>
                <a:latin typeface="Gill Sans MT" charset="0"/>
                <a:cs typeface="+mj-cs"/>
              </a:rPr>
              <a:t>Summary</a:t>
            </a:r>
            <a:endParaRPr lang="en-US" altLang="zh-CN" sz="4400" kern="0" dirty="0">
              <a:solidFill>
                <a:srgbClr val="000099"/>
              </a:solidFill>
              <a:latin typeface="Gill Sans MT" charset="0"/>
              <a:cs typeface="+mj-cs"/>
            </a:endParaRPr>
          </a:p>
        </p:txBody>
      </p:sp>
      <p:pic>
        <p:nvPicPr>
          <p:cNvPr id="55300" name="Picture 20" descr="underline_bas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1975" y="1382713"/>
            <a:ext cx="7902575" cy="46482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Objective</a:t>
            </a:r>
            <a:r>
              <a:rPr lang="zh-CN" altLang="en-US" sz="2800" kern="0" dirty="0" smtClean="0">
                <a:latin typeface="Gill Sans MT" charset="0"/>
              </a:rPr>
              <a:t>：</a:t>
            </a:r>
            <a:r>
              <a:rPr lang="en-US" altLang="zh-CN" sz="2800" kern="0" dirty="0" smtClean="0">
                <a:latin typeface="Gill Sans MT" charset="0"/>
              </a:rPr>
              <a:t>authentication (Alice proves she is Alice to Bob)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Solution: nonce, CA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 smtClean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 smtClean="0">
              <a:latin typeface="Gill Sans MT" charset="0"/>
            </a:endParaRP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Objective: </a:t>
            </a:r>
            <a:r>
              <a:rPr lang="en-US" altLang="zh-CN" sz="2800" kern="0" dirty="0" smtClean="0">
                <a:latin typeface="Gill Sans MT" charset="0"/>
              </a:rPr>
              <a:t>Integrity</a:t>
            </a:r>
            <a:endParaRPr lang="en-US" altLang="zh-CN" sz="2800" kern="0" dirty="0" smtClean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Solution: MAC using hash function and authentication key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kern="0" dirty="0" smtClean="0">
                <a:latin typeface="Gill Sans MT" charset="0"/>
              </a:rPr>
              <a:t>Digital signature: 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 smtClean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 smtClean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 smtClean="0">
              <a:latin typeface="Gill Sans MT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altLang="zh-CN" sz="2800" kern="0" dirty="0">
              <a:latin typeface="Gill Sans MT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42942" y="4699643"/>
            <a:ext cx="1950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H(m + s)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832383" y="3008088"/>
            <a:ext cx="2464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K</a:t>
            </a:r>
            <a:r>
              <a:rPr lang="en-US" sz="2400" baseline="-25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sz="2800" baseline="-25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CA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altLang="zh-CN" sz="2400" baseline="-25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))</a:t>
            </a: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5694202" y="2838808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5156108" y="2841912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  <a:endParaRPr lang="en-US" sz="2400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6260270" y="2854347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  <a:endParaRPr lang="en-US" sz="2400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Text Box 44"/>
          <p:cNvSpPr txBox="1">
            <a:spLocks noChangeArrowheads="1"/>
          </p:cNvSpPr>
          <p:nvPr/>
        </p:nvSpPr>
        <p:spPr bwMode="auto">
          <a:xfrm>
            <a:off x="4054831" y="5458664"/>
            <a:ext cx="2187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K</a:t>
            </a:r>
            <a:r>
              <a:rPr lang="en-US" sz="2400" baseline="-25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sz="2800" baseline="-250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(H(m)))</a:t>
            </a: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4580736" y="5341440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4117290" y="5380640"/>
            <a:ext cx="846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24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  <a:endParaRPr lang="en-US" sz="2400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1317561" y="2915137"/>
            <a:ext cx="1893888" cy="763587"/>
            <a:chOff x="938" y="3588"/>
            <a:chExt cx="1193" cy="481"/>
          </a:xfrm>
        </p:grpSpPr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29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1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52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5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49" y="4805363"/>
            <a:ext cx="709450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</a:t>
            </a:r>
            <a:r>
              <a:rPr lang="en-US" sz="2400" dirty="0" smtClean="0">
                <a:latin typeface="Gill Sans MT" charset="0"/>
              </a:rPr>
              <a:t>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</a:t>
            </a:r>
            <a:r>
              <a:rPr lang="en-US" sz="2400" dirty="0" smtClean="0">
                <a:latin typeface="Gill Sans MT" charset="0"/>
              </a:rPr>
              <a:t>and message </a:t>
            </a:r>
            <a:r>
              <a:rPr lang="en-US" sz="2400" dirty="0">
                <a:latin typeface="Gill Sans MT" charset="0"/>
              </a:rPr>
              <a:t>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31988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</a:t>
            </a:r>
            <a:r>
              <a:rPr lang="en-US" sz="2400" dirty="0" smtClean="0">
                <a:latin typeface="Gill Sans MT" charset="0"/>
              </a:rPr>
              <a:t>signature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7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</a:t>
            </a:r>
            <a:r>
              <a:rPr lang="en-US" sz="2400" dirty="0" smtClean="0">
                <a:latin typeface="Gill Sans MT" charset="0"/>
              </a:rPr>
              <a:t> message </a:t>
            </a:r>
            <a:r>
              <a:rPr lang="en-US" sz="2400" dirty="0">
                <a:latin typeface="Gill Sans MT" charset="0"/>
              </a:rPr>
              <a:t>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41169" y="3153747"/>
            <a:ext cx="2696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cs typeface="Arial" charset="0"/>
              </a:rPr>
              <a:t>K</a:t>
            </a:r>
            <a:r>
              <a:rPr lang="en-US" altLang="zh-CN" baseline="-25000" dirty="0" smtClean="0">
                <a:cs typeface="Arial" charset="0"/>
              </a:rPr>
              <a:t>S</a:t>
            </a:r>
            <a:r>
              <a:rPr lang="en-US" altLang="zh-CN" dirty="0" smtClean="0">
                <a:cs typeface="Arial" charset="0"/>
              </a:rPr>
              <a:t>(m, K</a:t>
            </a:r>
            <a:r>
              <a:rPr lang="en-US" altLang="zh-CN" baseline="-25000" dirty="0" smtClean="0">
                <a:cs typeface="Arial" charset="0"/>
              </a:rPr>
              <a:t>A</a:t>
            </a:r>
            <a:r>
              <a:rPr lang="en-US" altLang="zh-CN" dirty="0" smtClean="0">
                <a:cs typeface="Arial" charset="0"/>
              </a:rPr>
              <a:t>(H(m)))</a:t>
            </a:r>
            <a:endParaRPr lang="en-US" altLang="zh-CN" dirty="0">
              <a:cs typeface="Arial" charset="0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5938190" y="2995614"/>
            <a:ext cx="26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="" xmlns:p14="http://schemas.microsoft.com/office/powerpoint/2010/main" val="391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itchFamily="34" charset="0"/>
                <a:ea typeface="MS PGothic" pitchFamily="34" charset="-128"/>
              </a:rPr>
              <a:t>Network Security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smtClean="0"/>
              <a:t>Secure e-mail </a:t>
            </a:r>
            <a:r>
              <a:rPr lang="en-US" altLang="zh-CN" sz="4000" smtClean="0"/>
              <a:t>(continued)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527050" y="1314450"/>
            <a:ext cx="781526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400">
                <a:latin typeface="Gill Sans MT" pitchFamily="34" charset="0"/>
              </a:rPr>
              <a:t> PGP (Pretty Good Privacy)</a:t>
            </a: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400">
                <a:latin typeface="Gill Sans MT" pitchFamily="34" charset="0"/>
              </a:rPr>
              <a:t>De facto standard</a:t>
            </a: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400">
                <a:latin typeface="Gill Sans MT" pitchFamily="34" charset="0"/>
              </a:rPr>
              <a:t>Essentially same as the previous slide</a:t>
            </a: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altLang="zh-CN" sz="2400">
              <a:latin typeface="Gill Sans MT" pitchFamily="34" charset="0"/>
            </a:endParaRPr>
          </a:p>
          <a:p>
            <a:pPr lvl="1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zh-CN" sz="2400">
                <a:latin typeface="Gill Sans MT" pitchFamily="34" charset="0"/>
              </a:rPr>
              <a:t>Software generate public key pair, choose MD5 or SHA </a:t>
            </a:r>
            <a:br>
              <a:rPr lang="en-US" altLang="zh-CN" sz="2400">
                <a:latin typeface="Gill Sans MT" pitchFamily="34" charset="0"/>
              </a:rPr>
            </a:br>
            <a:r>
              <a:rPr lang="en-US" altLang="zh-CN" sz="2400">
                <a:latin typeface="Gill Sans MT" pitchFamily="34" charset="0"/>
              </a:rPr>
              <a:t>for hashing</a:t>
            </a:r>
          </a:p>
        </p:txBody>
      </p:sp>
      <p:pic>
        <p:nvPicPr>
          <p:cNvPr id="76805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466975"/>
            <a:ext cx="4210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28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09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9325" y="958850"/>
            <a:ext cx="6846888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5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3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3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614" y="5598367"/>
            <a:ext cx="4789844" cy="886603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5171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53" y="1531024"/>
            <a:ext cx="5878286" cy="37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39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 smtClean="0">
                <a:latin typeface="Gill Sans MT" charset="0"/>
              </a:rPr>
              <a:t>E</a:t>
            </a:r>
            <a:r>
              <a:rPr lang="en-US" baseline="-25000" dirty="0" smtClean="0">
                <a:latin typeface="Gill Sans MT" charset="0"/>
              </a:rPr>
              <a:t>B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encryption key for data sent from </a:t>
            </a:r>
            <a:r>
              <a:rPr lang="en-US" dirty="0" smtClean="0">
                <a:latin typeface="Gill Sans MT" charset="0"/>
              </a:rPr>
              <a:t>Bob to Alice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M</a:t>
            </a:r>
            <a:r>
              <a:rPr lang="en-US" baseline="-25000" dirty="0" smtClean="0">
                <a:latin typeface="Gill Sans MT" charset="0"/>
              </a:rPr>
              <a:t>B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MAC key for data sent from </a:t>
            </a:r>
            <a:r>
              <a:rPr lang="en-US" altLang="zh-CN" dirty="0" smtClean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to </a:t>
            </a:r>
            <a:r>
              <a:rPr lang="en-US" altLang="zh-CN" dirty="0" smtClean="0">
                <a:latin typeface="Gill Sans MT" charset="0"/>
              </a:rPr>
              <a:t>Alice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E</a:t>
            </a:r>
            <a:r>
              <a:rPr lang="en-US" baseline="-25000" dirty="0" smtClean="0">
                <a:latin typeface="Gill Sans MT" charset="0"/>
              </a:rPr>
              <a:t>A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encryption key for data sent from </a:t>
            </a:r>
            <a:r>
              <a:rPr lang="en-US" altLang="zh-CN" dirty="0" smtClean="0">
                <a:latin typeface="Gill Sans MT" charset="0"/>
              </a:rPr>
              <a:t>Alice </a:t>
            </a:r>
            <a:r>
              <a:rPr lang="en-US" dirty="0" smtClean="0">
                <a:latin typeface="Gill Sans MT" charset="0"/>
              </a:rPr>
              <a:t>to </a:t>
            </a:r>
            <a:r>
              <a:rPr lang="en-US" altLang="zh-CN" dirty="0" smtClean="0">
                <a:latin typeface="Gill Sans MT" charset="0"/>
              </a:rPr>
              <a:t>Bob 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 smtClean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A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MAC key for data sent from </a:t>
            </a:r>
            <a:r>
              <a:rPr lang="en-US" altLang="zh-CN" dirty="0" smtClean="0">
                <a:latin typeface="Gill Sans MT" charset="0"/>
              </a:rPr>
              <a:t>Alice </a:t>
            </a:r>
            <a:r>
              <a:rPr lang="en-US" dirty="0" smtClean="0">
                <a:latin typeface="Gill Sans MT" charset="0"/>
              </a:rPr>
              <a:t>to </a:t>
            </a:r>
            <a:r>
              <a:rPr lang="en-US" altLang="zh-CN" dirty="0" smtClean="0">
                <a:latin typeface="Gill Sans MT" charset="0"/>
              </a:rPr>
              <a:t>Bob </a:t>
            </a:r>
            <a:endParaRPr lang="en-US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keys derived from </a:t>
            </a:r>
            <a:r>
              <a:rPr lang="en-US" sz="2400" dirty="0" smtClean="0">
                <a:latin typeface="Gill Sans MT" charset="0"/>
              </a:rPr>
              <a:t>the MS, using key derivation function (KDF)</a:t>
            </a:r>
            <a:endParaRPr lang="en-US" sz="2400" dirty="0">
              <a:latin typeface="Gill Sans MT" charset="0"/>
            </a:endParaRPr>
          </a:p>
          <a:p>
            <a:pPr lvl="1"/>
            <a:r>
              <a:rPr lang="en-US" sz="2000" dirty="0" smtClean="0">
                <a:latin typeface="Gill Sans MT" charset="0"/>
              </a:rPr>
              <a:t>Example: simply slicing the MS into four keys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</p:spTree>
    <p:extLst>
      <p:ext uri="{BB962C8B-B14F-4D97-AF65-F5344CB8AC3E}">
        <p14:creationId xmlns="" xmlns:p14="http://schemas.microsoft.com/office/powerpoint/2010/main" val="3181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Hash(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</a:t>
            </a:r>
            <a:r>
              <a:rPr lang="en-US" altLang="zh-CN" dirty="0" smtClean="0"/>
              <a:t>send maintains a sequence number locally, </a:t>
            </a:r>
            <a:r>
              <a:rPr lang="en-US" dirty="0" smtClean="0"/>
              <a:t>no sequence number field in the record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defRPr/>
            </a:pPr>
            <a:r>
              <a:rPr lang="en-US" altLang="zh-CN" i="1" dirty="0" smtClean="0">
                <a:solidFill>
                  <a:srgbClr val="C00000"/>
                </a:solidFill>
              </a:rPr>
              <a:t>problem: </a:t>
            </a:r>
            <a:r>
              <a:rPr lang="en-US" altLang="zh-CN" dirty="0" smtClean="0"/>
              <a:t>attacker could replay all records</a:t>
            </a:r>
          </a:p>
          <a:p>
            <a:pPr>
              <a:defRPr/>
            </a:pPr>
            <a:r>
              <a:rPr lang="en-US" altLang="zh-CN" i="1" dirty="0" smtClean="0">
                <a:solidFill>
                  <a:srgbClr val="C00000"/>
                </a:solidFill>
              </a:rPr>
              <a:t>solution: </a:t>
            </a:r>
            <a:r>
              <a:rPr lang="en-US" altLang="zh-CN" dirty="0" smtClean="0"/>
              <a:t>use nonce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 smtClean="0"/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</a:t>
            </a:r>
            <a:r>
              <a:rPr lang="en-US" dirty="0" smtClean="0">
                <a:latin typeface="Gill Sans MT" charset="0"/>
              </a:rPr>
              <a:t>Hash(</a:t>
            </a:r>
            <a:r>
              <a:rPr lang="en-US" dirty="0" err="1" smtClean="0">
                <a:latin typeface="Gill Sans MT" charset="0"/>
              </a:rPr>
              <a:t>M</a:t>
            </a:r>
            <a:r>
              <a:rPr lang="en-US" baseline="-25000" dirty="0" err="1" smtClean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</p:spTree>
    <p:extLst>
      <p:ext uri="{BB962C8B-B14F-4D97-AF65-F5344CB8AC3E}">
        <p14:creationId xmlns="" xmlns:p14="http://schemas.microsoft.com/office/powerpoint/2010/main" val="3974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72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</a:t>
            </a:r>
            <a:r>
              <a:rPr lang="en-US" dirty="0" smtClean="0">
                <a:latin typeface="Gill Sans MT" charset="0"/>
              </a:rPr>
              <a:t>different encryption </a:t>
            </a:r>
            <a:r>
              <a:rPr lang="en-US" dirty="0">
                <a:latin typeface="Gill Sans MT" charset="0"/>
              </a:rPr>
              <a:t>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6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45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0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pre_master_secret,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</a:t>
            </a:r>
            <a:r>
              <a:rPr lang="en-US" sz="2600" dirty="0" smtClean="0">
                <a:latin typeface="Gill Sans MT" charset="0"/>
              </a:rPr>
              <a:t>handshake messages </a:t>
            </a:r>
            <a:endParaRPr lang="en-US" sz="2600" dirty="0">
              <a:latin typeface="Gill Sans MT" charset="0"/>
            </a:endParaRP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86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4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nonces?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8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1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</a:p>
          <a:p>
            <a:pPr marL="295275" indent="-238125">
              <a:lnSpc>
                <a:spcPct val="90000"/>
              </a:lnSpc>
            </a:pPr>
            <a:r>
              <a:rPr lang="en-US" dirty="0" smtClean="0">
                <a:latin typeface="Gill Sans MT" charset="0"/>
              </a:rPr>
              <a:t>USTC VPN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 smtClean="0">
                <a:latin typeface="Gill Sans MT" charset="0"/>
              </a:rPr>
              <a:t>Connect to USTC router from outside USTC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 smtClean="0">
                <a:latin typeface="Gill Sans MT" charset="0"/>
              </a:rPr>
              <a:t>Access resources (e.g., digital library) as if the host is within the USTC network.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49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altLang="zh-CN" dirty="0" smtClean="0">
                <a:latin typeface="Gill Sans MT" charset="0"/>
              </a:rPr>
              <a:t>Authentication Header (AH) protocol: provides source authentication &amp; data integrity but </a:t>
            </a:r>
            <a:r>
              <a:rPr lang="en-US" altLang="zh-CN" i="1" dirty="0" smtClean="0">
                <a:latin typeface="Gill Sans MT" charset="0"/>
              </a:rPr>
              <a:t>not </a:t>
            </a:r>
            <a:r>
              <a:rPr lang="en-US" altLang="zh-CN" dirty="0" smtClean="0">
                <a:latin typeface="Gill Sans MT" charset="0"/>
              </a:rPr>
              <a:t>confidentiality</a:t>
            </a:r>
            <a:endParaRPr lang="en-US" altLang="zh-CN" i="1" dirty="0" smtClean="0">
              <a:latin typeface="Gill Sans MT" charset="0"/>
            </a:endParaRPr>
          </a:p>
          <a:p>
            <a:pPr lvl="1"/>
            <a:r>
              <a:rPr lang="en-US" altLang="zh-CN" dirty="0" smtClean="0">
                <a:latin typeface="Gill Sans MT" charset="0"/>
              </a:rPr>
              <a:t>Encapsulation Security Protocol (ESP): provides source authentication, data integrity, </a:t>
            </a:r>
            <a:r>
              <a:rPr lang="en-US" altLang="zh-CN" i="1" dirty="0" smtClean="0">
                <a:latin typeface="Gill Sans MT" charset="0"/>
              </a:rPr>
              <a:t>and confidentiality</a:t>
            </a:r>
          </a:p>
          <a:p>
            <a:pPr lvl="2"/>
            <a:r>
              <a:rPr lang="en-US" altLang="zh-CN" sz="2400" dirty="0" smtClean="0">
                <a:latin typeface="Gill Sans MT" charset="0"/>
              </a:rPr>
              <a:t>more widely used than AH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76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21212</TotalTime>
  <Words>9074</Words>
  <Application>Microsoft Office PowerPoint</Application>
  <PresentationFormat>全屏显示(4:3)</PresentationFormat>
  <Paragraphs>2221</Paragraphs>
  <Slides>142</Slides>
  <Notes>38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142</vt:i4>
      </vt:variant>
    </vt:vector>
  </HeadingPairs>
  <TitlesOfParts>
    <vt:vector size="144" baseType="lpstr">
      <vt:lpstr>Default Design</vt:lpstr>
      <vt:lpstr>Picture</vt:lpstr>
      <vt:lpstr>幻灯片 1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幻灯片 34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Message digests</vt:lpstr>
      <vt:lpstr>Internet checksum: poor crypto hash function</vt:lpstr>
      <vt:lpstr>Hash function algorithms</vt:lpstr>
      <vt:lpstr>Message authentication code</vt:lpstr>
      <vt:lpstr>Message authentication code</vt:lpstr>
      <vt:lpstr>Message authentication code</vt:lpstr>
      <vt:lpstr>Digital signatures </vt:lpstr>
      <vt:lpstr>Digital signatures </vt:lpstr>
      <vt:lpstr>Digital signatures </vt:lpstr>
      <vt:lpstr>幻灯片 60</vt:lpstr>
      <vt:lpstr>Recall ap5.0: security hole</vt:lpstr>
      <vt:lpstr>Public-key certification</vt:lpstr>
      <vt:lpstr>幻灯片 63</vt:lpstr>
      <vt:lpstr>Certification authorities</vt:lpstr>
      <vt:lpstr>Certification authorities</vt:lpstr>
      <vt:lpstr>幻灯片 66</vt:lpstr>
      <vt:lpstr>幻灯片 67</vt:lpstr>
      <vt:lpstr>幻灯片 68</vt:lpstr>
      <vt:lpstr>幻灯片 69</vt:lpstr>
      <vt:lpstr>Chapter 8 roadmap</vt:lpstr>
      <vt:lpstr>Secure e-mail </vt:lpstr>
      <vt:lpstr>Secure e-mail </vt:lpstr>
      <vt:lpstr>Secure e-mail (continued)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Chapter 8 roadmap</vt:lpstr>
      <vt:lpstr>What is network-layer confidentiality ?</vt:lpstr>
      <vt:lpstr>Virtual Private Networks (VPNs)</vt:lpstr>
      <vt:lpstr>幻灯片 98</vt:lpstr>
      <vt:lpstr>IPsec services</vt:lpstr>
      <vt:lpstr>IPsec transport mode</vt:lpstr>
      <vt:lpstr>IPsec – tunneling mode </vt:lpstr>
      <vt:lpstr>Four combinations are possible!</vt:lpstr>
      <vt:lpstr>Security associations (SAs) </vt:lpstr>
      <vt:lpstr>Example SA from R1 to R2</vt:lpstr>
      <vt:lpstr>幻灯片 105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 phases</vt:lpstr>
      <vt:lpstr>IPsec summary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Breaking 802.11 WEP encryption</vt:lpstr>
      <vt:lpstr>End-point authentication w/ nonce</vt:lpstr>
      <vt:lpstr>WEP authentication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NTKO</cp:lastModifiedBy>
  <cp:revision>580</cp:revision>
  <dcterms:created xsi:type="dcterms:W3CDTF">1999-10-08T19:08:27Z</dcterms:created>
  <dcterms:modified xsi:type="dcterms:W3CDTF">2021-12-14T13:29:08Z</dcterms:modified>
</cp:coreProperties>
</file>