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rMA9b4/lev/RfWpJuaee1cTWc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C736A-F323-43D5-876C-D479E9558894}">
  <a:tblStyle styleId="{217C736A-F323-43D5-876C-D479E955889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97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7667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001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938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602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052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741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878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31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9267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1418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176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e5f0df90c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de5f0df90c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82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e5f0df90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de5f0df9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e5f0df90c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de5f0df90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e5f0df90c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de5f0df90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e5f0df90c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de5f0df90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e5f0df90c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e5f0df90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e5f0df90c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de5f0df90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e5f0df90c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e5f0df90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5"/>
          <p:cNvCxnSpPr/>
          <p:nvPr/>
        </p:nvCxnSpPr>
        <p:spPr>
          <a:xfrm>
            <a:off x="0" y="35605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7" name="Google Shape;17;p5"/>
          <p:cNvCxnSpPr/>
          <p:nvPr/>
        </p:nvCxnSpPr>
        <p:spPr>
          <a:xfrm>
            <a:off x="9378006" y="364142"/>
            <a:ext cx="0" cy="649385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"/>
          <p:cNvGraphicFramePr/>
          <p:nvPr/>
        </p:nvGraphicFramePr>
        <p:xfrm>
          <a:off x="108576" y="71443"/>
          <a:ext cx="4793500" cy="21337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0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TaskTime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oogle Shape;88;p1"/>
          <p:cNvGraphicFramePr/>
          <p:nvPr/>
        </p:nvGraphicFramePr>
        <p:xfrm>
          <a:off x="9540812" y="463337"/>
          <a:ext cx="2539300" cy="24836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9" name="Google Shape;89;p1"/>
          <p:cNvSpPr txBox="1"/>
          <p:nvPr/>
        </p:nvSpPr>
        <p:spPr>
          <a:xfrm>
            <a:off x="1916827" y="1185775"/>
            <a:ext cx="5005800" cy="1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DART 기능정의서 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>
            <p:extLst>
              <p:ext uri="{D42A27DB-BD31-4B8C-83A1-F6EECF244321}">
                <p14:modId xmlns:p14="http://schemas.microsoft.com/office/powerpoint/2010/main" val="270884116"/>
              </p:ext>
            </p:extLst>
          </p:nvPr>
        </p:nvGraphicFramePr>
        <p:xfrm>
          <a:off x="108576" y="71443"/>
          <a:ext cx="4793500" cy="21337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</a:rPr>
                        <a:t>VIEW_0007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 err="1">
                          <a:solidFill>
                            <a:schemeClr val="dk1"/>
                          </a:solidFill>
                        </a:rPr>
                        <a:t>오픈</a:t>
                      </a:r>
                      <a:r>
                        <a:rPr lang="en-US" sz="800" b="0" dirty="0">
                          <a:solidFill>
                            <a:schemeClr val="dk1"/>
                          </a:solidFill>
                        </a:rPr>
                        <a:t> API </a:t>
                      </a:r>
                      <a:r>
                        <a:rPr lang="en-US" sz="800" b="0" dirty="0" err="1">
                          <a:solidFill>
                            <a:schemeClr val="dk1"/>
                          </a:solidFill>
                        </a:rPr>
                        <a:t>이용현황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/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오픈 API 이용현황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FUN_002</a:t>
                      </a: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검색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4" name="Google Shape;174;g2de5f0df90c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75" y="1118575"/>
            <a:ext cx="7266824" cy="408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de5f0df90c_0_110"/>
          <p:cNvSpPr/>
          <p:nvPr/>
        </p:nvSpPr>
        <p:spPr>
          <a:xfrm>
            <a:off x="576547" y="2690587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de5f0df90c_0_110"/>
          <p:cNvSpPr/>
          <p:nvPr/>
        </p:nvSpPr>
        <p:spPr>
          <a:xfrm>
            <a:off x="5529547" y="3071587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>
            <p:extLst>
              <p:ext uri="{D42A27DB-BD31-4B8C-83A1-F6EECF244321}">
                <p14:modId xmlns:p14="http://schemas.microsoft.com/office/powerpoint/2010/main" val="1698632113"/>
              </p:ext>
            </p:extLst>
          </p:nvPr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</a:rPr>
                        <a:t>VIEW_0008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공시정보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>
            <p:extLst>
              <p:ext uri="{D42A27DB-BD31-4B8C-83A1-F6EECF244321}">
                <p14:modId xmlns:p14="http://schemas.microsoft.com/office/powerpoint/2010/main" val="949305322"/>
              </p:ext>
            </p:extLst>
          </p:nvPr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</a:rPr>
                        <a:t>공시정보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FUN_002</a:t>
                      </a: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바로가기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B5CEC87-FBA6-1004-ABC2-712C99E28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7" y="1241656"/>
            <a:ext cx="8012934" cy="4429471"/>
          </a:xfrm>
          <a:prstGeom prst="rect">
            <a:avLst/>
          </a:prstGeom>
        </p:spPr>
      </p:pic>
      <p:sp>
        <p:nvSpPr>
          <p:cNvPr id="175" name="Google Shape;175;g2de5f0df90c_0_110"/>
          <p:cNvSpPr/>
          <p:nvPr/>
        </p:nvSpPr>
        <p:spPr>
          <a:xfrm>
            <a:off x="471697" y="2838369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C35CAA-08B3-7F6B-438F-D7D873F1D928}"/>
              </a:ext>
            </a:extLst>
          </p:cNvPr>
          <p:cNvSpPr/>
          <p:nvPr/>
        </p:nvSpPr>
        <p:spPr>
          <a:xfrm>
            <a:off x="3511052" y="3429000"/>
            <a:ext cx="1267809" cy="38184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1C981-88FB-6833-2EFE-864B1A907FB1}"/>
              </a:ext>
            </a:extLst>
          </p:cNvPr>
          <p:cNvSpPr txBox="1"/>
          <p:nvPr/>
        </p:nvSpPr>
        <p:spPr>
          <a:xfrm>
            <a:off x="3764907" y="2595739"/>
            <a:ext cx="158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TBL_OD_API.API_NM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A5C86A35-E3B5-B7ED-3EDB-215CDFB7EDC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4056430" y="2930488"/>
            <a:ext cx="587040" cy="40998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BC3464-31AC-89F3-C615-D1EFE85B9E3B}"/>
              </a:ext>
            </a:extLst>
          </p:cNvPr>
          <p:cNvSpPr/>
          <p:nvPr/>
        </p:nvSpPr>
        <p:spPr>
          <a:xfrm>
            <a:off x="4857312" y="3406637"/>
            <a:ext cx="2555829" cy="47263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FF96C-389A-1BC3-0259-DDDE4793DDC4}"/>
              </a:ext>
            </a:extLst>
          </p:cNvPr>
          <p:cNvSpPr txBox="1"/>
          <p:nvPr/>
        </p:nvSpPr>
        <p:spPr>
          <a:xfrm>
            <a:off x="6324009" y="2557045"/>
            <a:ext cx="158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TBL_OD_API.API_DC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B0EE184-19CA-E60F-A389-66F24B783796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6322951" y="2615543"/>
            <a:ext cx="603371" cy="97881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E6B831D-7973-625E-C877-67582EA7D41D}"/>
              </a:ext>
            </a:extLst>
          </p:cNvPr>
          <p:cNvSpPr/>
          <p:nvPr/>
        </p:nvSpPr>
        <p:spPr>
          <a:xfrm>
            <a:off x="2623127" y="2880655"/>
            <a:ext cx="5634182" cy="2327564"/>
          </a:xfrm>
          <a:custGeom>
            <a:avLst/>
            <a:gdLst>
              <a:gd name="connsiteX0" fmla="*/ 0 w 5634182"/>
              <a:gd name="connsiteY0" fmla="*/ 0 h 2327564"/>
              <a:gd name="connsiteX1" fmla="*/ 0 w 5634182"/>
              <a:gd name="connsiteY1" fmla="*/ 443345 h 2327564"/>
              <a:gd name="connsiteX2" fmla="*/ 4858328 w 5634182"/>
              <a:gd name="connsiteY2" fmla="*/ 443345 h 2327564"/>
              <a:gd name="connsiteX3" fmla="*/ 4858328 w 5634182"/>
              <a:gd name="connsiteY3" fmla="*/ 2327564 h 2327564"/>
              <a:gd name="connsiteX4" fmla="*/ 5634182 w 5634182"/>
              <a:gd name="connsiteY4" fmla="*/ 2327564 h 2327564"/>
              <a:gd name="connsiteX5" fmla="*/ 5634182 w 5634182"/>
              <a:gd name="connsiteY5" fmla="*/ 9236 h 2327564"/>
              <a:gd name="connsiteX6" fmla="*/ 0 w 5634182"/>
              <a:gd name="connsiteY6" fmla="*/ 0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4182" h="2327564">
                <a:moveTo>
                  <a:pt x="0" y="0"/>
                </a:moveTo>
                <a:lnTo>
                  <a:pt x="0" y="443345"/>
                </a:lnTo>
                <a:lnTo>
                  <a:pt x="4858328" y="443345"/>
                </a:lnTo>
                <a:lnTo>
                  <a:pt x="4858328" y="2327564"/>
                </a:lnTo>
                <a:lnTo>
                  <a:pt x="5634182" y="2327564"/>
                </a:lnTo>
                <a:lnTo>
                  <a:pt x="5634182" y="923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75;g2de5f0df90c_0_110">
            <a:extLst>
              <a:ext uri="{FF2B5EF4-FFF2-40B4-BE49-F238E27FC236}">
                <a16:creationId xmlns:a16="http://schemas.microsoft.com/office/drawing/2014/main" id="{33B3F8E9-AEBE-AA85-50EA-D052A16C4230}"/>
              </a:ext>
            </a:extLst>
          </p:cNvPr>
          <p:cNvSpPr/>
          <p:nvPr/>
        </p:nvSpPr>
        <p:spPr>
          <a:xfrm>
            <a:off x="8047609" y="3546805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C0C68E-EF34-552E-DC2C-238EEA4F6969}"/>
              </a:ext>
            </a:extLst>
          </p:cNvPr>
          <p:cNvSpPr txBox="1"/>
          <p:nvPr/>
        </p:nvSpPr>
        <p:spPr>
          <a:xfrm>
            <a:off x="8285017" y="4900442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A17C15-4276-C2C6-CCE9-B0C937ED6F6F}"/>
              </a:ext>
            </a:extLst>
          </p:cNvPr>
          <p:cNvSpPr/>
          <p:nvPr/>
        </p:nvSpPr>
        <p:spPr>
          <a:xfrm>
            <a:off x="2505326" y="2050473"/>
            <a:ext cx="5872056" cy="50657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22243-D2A9-26AD-223F-B70EA4935C49}"/>
              </a:ext>
            </a:extLst>
          </p:cNvPr>
          <p:cNvSpPr txBox="1"/>
          <p:nvPr/>
        </p:nvSpPr>
        <p:spPr>
          <a:xfrm>
            <a:off x="8408771" y="2249267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</p:spTree>
    <p:extLst>
      <p:ext uri="{BB962C8B-B14F-4D97-AF65-F5344CB8AC3E}">
        <p14:creationId xmlns:p14="http://schemas.microsoft.com/office/powerpoint/2010/main" val="324001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>
            <p:extLst>
              <p:ext uri="{D42A27DB-BD31-4B8C-83A1-F6EECF244321}">
                <p14:modId xmlns:p14="http://schemas.microsoft.com/office/powerpoint/2010/main" val="3326661344"/>
              </p:ext>
            </p:extLst>
          </p:nvPr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</a:rPr>
                        <a:t>VIEW_0009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사업보고서 주요정보 목록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>
            <p:extLst>
              <p:ext uri="{D42A27DB-BD31-4B8C-83A1-F6EECF244321}">
                <p14:modId xmlns:p14="http://schemas.microsoft.com/office/powerpoint/2010/main" val="750787092"/>
              </p:ext>
            </p:extLst>
          </p:nvPr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사업보고서 주요정보 목록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FUN_002</a:t>
                      </a: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</a:rPr>
                        <a:t>바로가기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E35588E-BA8D-E0A6-2CB5-B7992E3F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46" y="5130524"/>
            <a:ext cx="8726118" cy="9431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696984-B50D-DC9A-8823-EEFFC0B5E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47" y="1003802"/>
            <a:ext cx="8558217" cy="4016668"/>
          </a:xfrm>
          <a:prstGeom prst="rect">
            <a:avLst/>
          </a:prstGeom>
        </p:spPr>
      </p:pic>
      <p:sp>
        <p:nvSpPr>
          <p:cNvPr id="175" name="Google Shape;175;g2de5f0df90c_0_110"/>
          <p:cNvSpPr/>
          <p:nvPr/>
        </p:nvSpPr>
        <p:spPr>
          <a:xfrm>
            <a:off x="321961" y="2707116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C35CAA-08B3-7F6B-438F-D7D873F1D928}"/>
              </a:ext>
            </a:extLst>
          </p:cNvPr>
          <p:cNvSpPr/>
          <p:nvPr/>
        </p:nvSpPr>
        <p:spPr>
          <a:xfrm>
            <a:off x="3336812" y="2909840"/>
            <a:ext cx="1267809" cy="38184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1C981-88FB-6833-2EFE-864B1A907FB1}"/>
              </a:ext>
            </a:extLst>
          </p:cNvPr>
          <p:cNvSpPr txBox="1"/>
          <p:nvPr/>
        </p:nvSpPr>
        <p:spPr>
          <a:xfrm>
            <a:off x="4112041" y="2188922"/>
            <a:ext cx="158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TBL_OD_API.API_NM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A5C86A35-E3B5-B7ED-3EDB-215CDFB7EDC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4199049" y="2206812"/>
            <a:ext cx="474697" cy="9313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BC3464-31AC-89F3-C615-D1EFE85B9E3B}"/>
              </a:ext>
            </a:extLst>
          </p:cNvPr>
          <p:cNvSpPr/>
          <p:nvPr/>
        </p:nvSpPr>
        <p:spPr>
          <a:xfrm>
            <a:off x="4902076" y="2903766"/>
            <a:ext cx="2555829" cy="44700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FF96C-389A-1BC3-0259-DDDE4793DDC4}"/>
              </a:ext>
            </a:extLst>
          </p:cNvPr>
          <p:cNvSpPr txBox="1"/>
          <p:nvPr/>
        </p:nvSpPr>
        <p:spPr>
          <a:xfrm>
            <a:off x="6368773" y="2183478"/>
            <a:ext cx="158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TBL_OD_API.API_DC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B0EE184-19CA-E60F-A389-66F24B783796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6432367" y="2177324"/>
            <a:ext cx="474067" cy="97881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E6B831D-7973-625E-C877-67582EA7D41D}"/>
              </a:ext>
            </a:extLst>
          </p:cNvPr>
          <p:cNvSpPr/>
          <p:nvPr/>
        </p:nvSpPr>
        <p:spPr>
          <a:xfrm>
            <a:off x="2712888" y="2422087"/>
            <a:ext cx="5634182" cy="2327564"/>
          </a:xfrm>
          <a:custGeom>
            <a:avLst/>
            <a:gdLst>
              <a:gd name="connsiteX0" fmla="*/ 0 w 5634182"/>
              <a:gd name="connsiteY0" fmla="*/ 0 h 2327564"/>
              <a:gd name="connsiteX1" fmla="*/ 0 w 5634182"/>
              <a:gd name="connsiteY1" fmla="*/ 443345 h 2327564"/>
              <a:gd name="connsiteX2" fmla="*/ 4858328 w 5634182"/>
              <a:gd name="connsiteY2" fmla="*/ 443345 h 2327564"/>
              <a:gd name="connsiteX3" fmla="*/ 4858328 w 5634182"/>
              <a:gd name="connsiteY3" fmla="*/ 2327564 h 2327564"/>
              <a:gd name="connsiteX4" fmla="*/ 5634182 w 5634182"/>
              <a:gd name="connsiteY4" fmla="*/ 2327564 h 2327564"/>
              <a:gd name="connsiteX5" fmla="*/ 5634182 w 5634182"/>
              <a:gd name="connsiteY5" fmla="*/ 9236 h 2327564"/>
              <a:gd name="connsiteX6" fmla="*/ 0 w 5634182"/>
              <a:gd name="connsiteY6" fmla="*/ 0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4182" h="2327564">
                <a:moveTo>
                  <a:pt x="0" y="0"/>
                </a:moveTo>
                <a:lnTo>
                  <a:pt x="0" y="443345"/>
                </a:lnTo>
                <a:lnTo>
                  <a:pt x="4858328" y="443345"/>
                </a:lnTo>
                <a:lnTo>
                  <a:pt x="4858328" y="2327564"/>
                </a:lnTo>
                <a:lnTo>
                  <a:pt x="5634182" y="2327564"/>
                </a:lnTo>
                <a:lnTo>
                  <a:pt x="5634182" y="923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75;g2de5f0df90c_0_110">
            <a:extLst>
              <a:ext uri="{FF2B5EF4-FFF2-40B4-BE49-F238E27FC236}">
                <a16:creationId xmlns:a16="http://schemas.microsoft.com/office/drawing/2014/main" id="{AB512391-4290-482B-4A40-FED121401095}"/>
              </a:ext>
            </a:extLst>
          </p:cNvPr>
          <p:cNvSpPr/>
          <p:nvPr/>
        </p:nvSpPr>
        <p:spPr>
          <a:xfrm>
            <a:off x="8260045" y="300186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7B7331-59F4-0614-F082-E432178D715A}"/>
              </a:ext>
            </a:extLst>
          </p:cNvPr>
          <p:cNvSpPr txBox="1"/>
          <p:nvPr/>
        </p:nvSpPr>
        <p:spPr>
          <a:xfrm>
            <a:off x="8395854" y="4412010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54319-D18E-450B-BD1B-9DE012EF47EE}"/>
              </a:ext>
            </a:extLst>
          </p:cNvPr>
          <p:cNvSpPr txBox="1"/>
          <p:nvPr/>
        </p:nvSpPr>
        <p:spPr>
          <a:xfrm>
            <a:off x="3304356" y="5977799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DEB011-6635-A217-220A-9D76CE18414A}"/>
              </a:ext>
            </a:extLst>
          </p:cNvPr>
          <p:cNvSpPr/>
          <p:nvPr/>
        </p:nvSpPr>
        <p:spPr>
          <a:xfrm>
            <a:off x="2387988" y="1801629"/>
            <a:ext cx="6155647" cy="396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AC018-CB4A-B348-4169-0BDB9C1E9E62}"/>
              </a:ext>
            </a:extLst>
          </p:cNvPr>
          <p:cNvSpPr txBox="1"/>
          <p:nvPr/>
        </p:nvSpPr>
        <p:spPr>
          <a:xfrm>
            <a:off x="8595683" y="1875701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</p:spTree>
    <p:extLst>
      <p:ext uri="{BB962C8B-B14F-4D97-AF65-F5344CB8AC3E}">
        <p14:creationId xmlns:p14="http://schemas.microsoft.com/office/powerpoint/2010/main" val="181728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>
            <p:extLst>
              <p:ext uri="{D42A27DB-BD31-4B8C-83A1-F6EECF244321}">
                <p14:modId xmlns:p14="http://schemas.microsoft.com/office/powerpoint/2010/main" val="1966148849"/>
              </p:ext>
            </p:extLst>
          </p:nvPr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</a:rPr>
                        <a:t>VIEW_0010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상장기업 재무정보 목록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/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오픈 API 이용현황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FUN_002</a:t>
                      </a: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검색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20A1F1E-B757-909A-2466-EF060DD60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12" y="1170581"/>
            <a:ext cx="8007928" cy="3243558"/>
          </a:xfrm>
          <a:prstGeom prst="rect">
            <a:avLst/>
          </a:prstGeom>
        </p:spPr>
      </p:pic>
      <p:sp>
        <p:nvSpPr>
          <p:cNvPr id="175" name="Google Shape;175;g2de5f0df90c_0_110"/>
          <p:cNvSpPr/>
          <p:nvPr/>
        </p:nvSpPr>
        <p:spPr>
          <a:xfrm>
            <a:off x="608284" y="2845657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C35CAA-08B3-7F6B-438F-D7D873F1D928}"/>
              </a:ext>
            </a:extLst>
          </p:cNvPr>
          <p:cNvSpPr/>
          <p:nvPr/>
        </p:nvSpPr>
        <p:spPr>
          <a:xfrm>
            <a:off x="3336812" y="2909840"/>
            <a:ext cx="1267809" cy="38184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1C981-88FB-6833-2EFE-864B1A907FB1}"/>
              </a:ext>
            </a:extLst>
          </p:cNvPr>
          <p:cNvSpPr txBox="1"/>
          <p:nvPr/>
        </p:nvSpPr>
        <p:spPr>
          <a:xfrm>
            <a:off x="4112041" y="2115020"/>
            <a:ext cx="158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TBL_OD_API.API_NM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A5C86A35-E3B5-B7ED-3EDB-215CDFB7EDC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4162098" y="2169861"/>
            <a:ext cx="548599" cy="9313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BC3464-31AC-89F3-C615-D1EFE85B9E3B}"/>
              </a:ext>
            </a:extLst>
          </p:cNvPr>
          <p:cNvSpPr/>
          <p:nvPr/>
        </p:nvSpPr>
        <p:spPr>
          <a:xfrm>
            <a:off x="4902076" y="2885294"/>
            <a:ext cx="2555829" cy="4019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FF96C-389A-1BC3-0259-DDDE4793DDC4}"/>
              </a:ext>
            </a:extLst>
          </p:cNvPr>
          <p:cNvSpPr txBox="1"/>
          <p:nvPr/>
        </p:nvSpPr>
        <p:spPr>
          <a:xfrm>
            <a:off x="6368773" y="2137298"/>
            <a:ext cx="1580069" cy="24622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TBL_OD_API.API_DC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B0EE184-19CA-E60F-A389-66F24B783796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6418513" y="2144998"/>
            <a:ext cx="501775" cy="97881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CE6B831D-7973-625E-C877-67582EA7D41D}"/>
              </a:ext>
            </a:extLst>
          </p:cNvPr>
          <p:cNvSpPr/>
          <p:nvPr/>
        </p:nvSpPr>
        <p:spPr>
          <a:xfrm>
            <a:off x="2712887" y="2360875"/>
            <a:ext cx="5634182" cy="2327564"/>
          </a:xfrm>
          <a:custGeom>
            <a:avLst/>
            <a:gdLst>
              <a:gd name="connsiteX0" fmla="*/ 0 w 5634182"/>
              <a:gd name="connsiteY0" fmla="*/ 0 h 2327564"/>
              <a:gd name="connsiteX1" fmla="*/ 0 w 5634182"/>
              <a:gd name="connsiteY1" fmla="*/ 443345 h 2327564"/>
              <a:gd name="connsiteX2" fmla="*/ 4858328 w 5634182"/>
              <a:gd name="connsiteY2" fmla="*/ 443345 h 2327564"/>
              <a:gd name="connsiteX3" fmla="*/ 4858328 w 5634182"/>
              <a:gd name="connsiteY3" fmla="*/ 2327564 h 2327564"/>
              <a:gd name="connsiteX4" fmla="*/ 5634182 w 5634182"/>
              <a:gd name="connsiteY4" fmla="*/ 2327564 h 2327564"/>
              <a:gd name="connsiteX5" fmla="*/ 5634182 w 5634182"/>
              <a:gd name="connsiteY5" fmla="*/ 9236 h 2327564"/>
              <a:gd name="connsiteX6" fmla="*/ 0 w 5634182"/>
              <a:gd name="connsiteY6" fmla="*/ 0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4182" h="2327564">
                <a:moveTo>
                  <a:pt x="0" y="0"/>
                </a:moveTo>
                <a:lnTo>
                  <a:pt x="0" y="443345"/>
                </a:lnTo>
                <a:lnTo>
                  <a:pt x="4858328" y="443345"/>
                </a:lnTo>
                <a:lnTo>
                  <a:pt x="4858328" y="2327564"/>
                </a:lnTo>
                <a:lnTo>
                  <a:pt x="5634182" y="2327564"/>
                </a:lnTo>
                <a:lnTo>
                  <a:pt x="5634182" y="923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073187-D950-C430-58BD-552CFD4D3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61" y="4895818"/>
            <a:ext cx="8104339" cy="9902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7F51A8-A14C-FDC4-E20F-F0E0E431759A}"/>
              </a:ext>
            </a:extLst>
          </p:cNvPr>
          <p:cNvSpPr txBox="1"/>
          <p:nvPr/>
        </p:nvSpPr>
        <p:spPr>
          <a:xfrm>
            <a:off x="8408771" y="4396158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A5AB9A-D3A1-C25D-F790-FBF14A98B7E6}"/>
              </a:ext>
            </a:extLst>
          </p:cNvPr>
          <p:cNvSpPr txBox="1"/>
          <p:nvPr/>
        </p:nvSpPr>
        <p:spPr>
          <a:xfrm>
            <a:off x="3704146" y="5866935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22" name="Google Shape;175;g2de5f0df90c_0_110">
            <a:extLst>
              <a:ext uri="{FF2B5EF4-FFF2-40B4-BE49-F238E27FC236}">
                <a16:creationId xmlns:a16="http://schemas.microsoft.com/office/drawing/2014/main" id="{55121D65-ADFB-CC3B-0801-036B39E60C56}"/>
              </a:ext>
            </a:extLst>
          </p:cNvPr>
          <p:cNvSpPr/>
          <p:nvPr/>
        </p:nvSpPr>
        <p:spPr>
          <a:xfrm>
            <a:off x="8273070" y="289103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51258F-0A3C-0967-00E9-3D7FFAF91544}"/>
              </a:ext>
            </a:extLst>
          </p:cNvPr>
          <p:cNvSpPr/>
          <p:nvPr/>
        </p:nvSpPr>
        <p:spPr>
          <a:xfrm>
            <a:off x="2712887" y="1847502"/>
            <a:ext cx="6155647" cy="2951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52EB3-0A71-AE3F-F005-A9308009E4A8}"/>
              </a:ext>
            </a:extLst>
          </p:cNvPr>
          <p:cNvSpPr txBox="1"/>
          <p:nvPr/>
        </p:nvSpPr>
        <p:spPr>
          <a:xfrm>
            <a:off x="8928194" y="1838757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</p:spTree>
    <p:extLst>
      <p:ext uri="{BB962C8B-B14F-4D97-AF65-F5344CB8AC3E}">
        <p14:creationId xmlns:p14="http://schemas.microsoft.com/office/powerpoint/2010/main" val="190408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>
            <p:extLst>
              <p:ext uri="{D42A27DB-BD31-4B8C-83A1-F6EECF244321}">
                <p14:modId xmlns:p14="http://schemas.microsoft.com/office/powerpoint/2010/main" val="2645538411"/>
              </p:ext>
            </p:extLst>
          </p:nvPr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</a:rPr>
                        <a:t>VIEW_0011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지분공시 종합정보 목록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>
            <p:extLst>
              <p:ext uri="{D42A27DB-BD31-4B8C-83A1-F6EECF244321}">
                <p14:modId xmlns:p14="http://schemas.microsoft.com/office/powerpoint/2010/main" val="1067222630"/>
              </p:ext>
            </p:extLst>
          </p:nvPr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오픈 API 이용현황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FUN_002</a:t>
                      </a: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</a:rPr>
                        <a:t>바로가기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71F7C55E-6A9E-524A-E57F-BBB61BAD3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84" y="1327404"/>
            <a:ext cx="8104339" cy="3546719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sp>
        <p:nvSpPr>
          <p:cNvPr id="175" name="Google Shape;175;g2de5f0df90c_0_110"/>
          <p:cNvSpPr/>
          <p:nvPr/>
        </p:nvSpPr>
        <p:spPr>
          <a:xfrm>
            <a:off x="608284" y="2845657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C35CAA-08B3-7F6B-438F-D7D873F1D928}"/>
              </a:ext>
            </a:extLst>
          </p:cNvPr>
          <p:cNvSpPr/>
          <p:nvPr/>
        </p:nvSpPr>
        <p:spPr>
          <a:xfrm>
            <a:off x="3336812" y="2909840"/>
            <a:ext cx="1267809" cy="38184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1C981-88FB-6833-2EFE-864B1A907FB1}"/>
              </a:ext>
            </a:extLst>
          </p:cNvPr>
          <p:cNvSpPr txBox="1"/>
          <p:nvPr/>
        </p:nvSpPr>
        <p:spPr>
          <a:xfrm>
            <a:off x="4112041" y="2272032"/>
            <a:ext cx="158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TBL_OD_API.API_NM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A5C86A35-E3B5-B7ED-3EDB-215CDFB7EDC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4240604" y="2248367"/>
            <a:ext cx="391587" cy="9313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BC3464-31AC-89F3-C615-D1EFE85B9E3B}"/>
              </a:ext>
            </a:extLst>
          </p:cNvPr>
          <p:cNvSpPr/>
          <p:nvPr/>
        </p:nvSpPr>
        <p:spPr>
          <a:xfrm>
            <a:off x="4902076" y="2903766"/>
            <a:ext cx="2555829" cy="4239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FF96C-389A-1BC3-0259-DDDE4793DDC4}"/>
              </a:ext>
            </a:extLst>
          </p:cNvPr>
          <p:cNvSpPr txBox="1"/>
          <p:nvPr/>
        </p:nvSpPr>
        <p:spPr>
          <a:xfrm>
            <a:off x="6368773" y="2275844"/>
            <a:ext cx="158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TBL_OD_API.API_DC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B0EE184-19CA-E60F-A389-66F24B783796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6478550" y="2223507"/>
            <a:ext cx="381701" cy="97881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325D58E-A7DC-5DD1-5EA6-4DDB748665B1}"/>
              </a:ext>
            </a:extLst>
          </p:cNvPr>
          <p:cNvSpPr/>
          <p:nvPr/>
        </p:nvSpPr>
        <p:spPr>
          <a:xfrm>
            <a:off x="2465778" y="2492223"/>
            <a:ext cx="6132946" cy="2087418"/>
          </a:xfrm>
          <a:custGeom>
            <a:avLst/>
            <a:gdLst>
              <a:gd name="connsiteX0" fmla="*/ 0 w 6132946"/>
              <a:gd name="connsiteY0" fmla="*/ 0 h 2087418"/>
              <a:gd name="connsiteX1" fmla="*/ 6132946 w 6132946"/>
              <a:gd name="connsiteY1" fmla="*/ 0 h 2087418"/>
              <a:gd name="connsiteX2" fmla="*/ 6132946 w 6132946"/>
              <a:gd name="connsiteY2" fmla="*/ 2087418 h 2087418"/>
              <a:gd name="connsiteX3" fmla="*/ 27709 w 6132946"/>
              <a:gd name="connsiteY3" fmla="*/ 2087418 h 2087418"/>
              <a:gd name="connsiteX4" fmla="*/ 27709 w 6132946"/>
              <a:gd name="connsiteY4" fmla="*/ 1431636 h 2087418"/>
              <a:gd name="connsiteX5" fmla="*/ 5089237 w 6132946"/>
              <a:gd name="connsiteY5" fmla="*/ 1431636 h 2087418"/>
              <a:gd name="connsiteX6" fmla="*/ 5089237 w 6132946"/>
              <a:gd name="connsiteY6" fmla="*/ 360218 h 2087418"/>
              <a:gd name="connsiteX7" fmla="*/ 0 w 6132946"/>
              <a:gd name="connsiteY7" fmla="*/ 360218 h 2087418"/>
              <a:gd name="connsiteX8" fmla="*/ 0 w 6132946"/>
              <a:gd name="connsiteY8" fmla="*/ 0 h 208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32946" h="2087418">
                <a:moveTo>
                  <a:pt x="0" y="0"/>
                </a:moveTo>
                <a:lnTo>
                  <a:pt x="6132946" y="0"/>
                </a:lnTo>
                <a:lnTo>
                  <a:pt x="6132946" y="2087418"/>
                </a:lnTo>
                <a:lnTo>
                  <a:pt x="27709" y="2087418"/>
                </a:lnTo>
                <a:lnTo>
                  <a:pt x="27709" y="1431636"/>
                </a:lnTo>
                <a:lnTo>
                  <a:pt x="5089237" y="1431636"/>
                </a:lnTo>
                <a:lnTo>
                  <a:pt x="5089237" y="360218"/>
                </a:lnTo>
                <a:lnTo>
                  <a:pt x="0" y="36021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462C1-BE95-A647-7AD9-8B639CAE4F42}"/>
              </a:ext>
            </a:extLst>
          </p:cNvPr>
          <p:cNvSpPr txBox="1"/>
          <p:nvPr/>
        </p:nvSpPr>
        <p:spPr>
          <a:xfrm>
            <a:off x="7466683" y="4617580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26" name="Google Shape;175;g2de5f0df90c_0_110">
            <a:extLst>
              <a:ext uri="{FF2B5EF4-FFF2-40B4-BE49-F238E27FC236}">
                <a16:creationId xmlns:a16="http://schemas.microsoft.com/office/drawing/2014/main" id="{A7FD9D6D-E00C-EA0C-678B-459BFD2D8E28}"/>
              </a:ext>
            </a:extLst>
          </p:cNvPr>
          <p:cNvSpPr/>
          <p:nvPr/>
        </p:nvSpPr>
        <p:spPr>
          <a:xfrm>
            <a:off x="8158445" y="3004613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B70782-7D50-594F-9DD2-8548A3E56939}"/>
              </a:ext>
            </a:extLst>
          </p:cNvPr>
          <p:cNvSpPr/>
          <p:nvPr/>
        </p:nvSpPr>
        <p:spPr>
          <a:xfrm>
            <a:off x="2465779" y="1961128"/>
            <a:ext cx="6238126" cy="2951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DACCA-545E-26B6-F622-C55C5B1508E2}"/>
              </a:ext>
            </a:extLst>
          </p:cNvPr>
          <p:cNvSpPr txBox="1"/>
          <p:nvPr/>
        </p:nvSpPr>
        <p:spPr>
          <a:xfrm>
            <a:off x="8740662" y="1948528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</p:spTree>
    <p:extLst>
      <p:ext uri="{BB962C8B-B14F-4D97-AF65-F5344CB8AC3E}">
        <p14:creationId xmlns:p14="http://schemas.microsoft.com/office/powerpoint/2010/main" val="85459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>
            <p:extLst>
              <p:ext uri="{D42A27DB-BD31-4B8C-83A1-F6EECF244321}">
                <p14:modId xmlns:p14="http://schemas.microsoft.com/office/powerpoint/2010/main" val="2001738613"/>
              </p:ext>
            </p:extLst>
          </p:nvPr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</a:rPr>
                        <a:t>VIEW_0012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주요사항보고서 주요정보 목록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>
            <p:extLst>
              <p:ext uri="{D42A27DB-BD31-4B8C-83A1-F6EECF244321}">
                <p14:modId xmlns:p14="http://schemas.microsoft.com/office/powerpoint/2010/main" val="4032382006"/>
              </p:ext>
            </p:extLst>
          </p:nvPr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주요사항보고서 주요정보 목록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FUN_002</a:t>
                      </a: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</a:rPr>
                        <a:t>바로가기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42D9C6F-D3EF-95F8-7116-47509B14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0" y="1362605"/>
            <a:ext cx="8719536" cy="3506301"/>
          </a:xfrm>
          <a:prstGeom prst="rect">
            <a:avLst/>
          </a:prstGeom>
        </p:spPr>
      </p:pic>
      <p:sp>
        <p:nvSpPr>
          <p:cNvPr id="175" name="Google Shape;175;g2de5f0df90c_0_110"/>
          <p:cNvSpPr/>
          <p:nvPr/>
        </p:nvSpPr>
        <p:spPr>
          <a:xfrm>
            <a:off x="155850" y="3723111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C35CAA-08B3-7F6B-438F-D7D873F1D928}"/>
              </a:ext>
            </a:extLst>
          </p:cNvPr>
          <p:cNvSpPr/>
          <p:nvPr/>
        </p:nvSpPr>
        <p:spPr>
          <a:xfrm>
            <a:off x="3336812" y="2909840"/>
            <a:ext cx="1267809" cy="2462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1C981-88FB-6833-2EFE-864B1A907FB1}"/>
              </a:ext>
            </a:extLst>
          </p:cNvPr>
          <p:cNvSpPr txBox="1"/>
          <p:nvPr/>
        </p:nvSpPr>
        <p:spPr>
          <a:xfrm>
            <a:off x="4300827" y="2304796"/>
            <a:ext cx="158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TBL_OD_API.API_NM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A5C86A35-E3B5-B7ED-3EDB-215CDFB7EDC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4351379" y="2170356"/>
            <a:ext cx="358823" cy="112014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BC3464-31AC-89F3-C615-D1EFE85B9E3B}"/>
              </a:ext>
            </a:extLst>
          </p:cNvPr>
          <p:cNvSpPr/>
          <p:nvPr/>
        </p:nvSpPr>
        <p:spPr>
          <a:xfrm>
            <a:off x="4902076" y="2903766"/>
            <a:ext cx="2555829" cy="28340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FF96C-389A-1BC3-0259-DDDE4793DDC4}"/>
              </a:ext>
            </a:extLst>
          </p:cNvPr>
          <p:cNvSpPr txBox="1"/>
          <p:nvPr/>
        </p:nvSpPr>
        <p:spPr>
          <a:xfrm>
            <a:off x="6667870" y="2317920"/>
            <a:ext cx="158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TBL_OD_API.API_DC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B0EE184-19CA-E60F-A389-66F24B783796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6649136" y="2094996"/>
            <a:ext cx="339625" cy="127791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0A28688-B74C-6968-E9C0-C5DB4F245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6" y="5012108"/>
            <a:ext cx="8871477" cy="1074814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1F5B988-DE60-5952-7877-07B1D4D19860}"/>
              </a:ext>
            </a:extLst>
          </p:cNvPr>
          <p:cNvSpPr/>
          <p:nvPr/>
        </p:nvSpPr>
        <p:spPr>
          <a:xfrm>
            <a:off x="2429164" y="2613947"/>
            <a:ext cx="6345381" cy="2327507"/>
          </a:xfrm>
          <a:custGeom>
            <a:avLst/>
            <a:gdLst>
              <a:gd name="connsiteX0" fmla="*/ 0 w 6317672"/>
              <a:gd name="connsiteY0" fmla="*/ 0 h 2419928"/>
              <a:gd name="connsiteX1" fmla="*/ 6308436 w 6317672"/>
              <a:gd name="connsiteY1" fmla="*/ 0 h 2419928"/>
              <a:gd name="connsiteX2" fmla="*/ 6317672 w 6317672"/>
              <a:gd name="connsiteY2" fmla="*/ 184728 h 2419928"/>
              <a:gd name="connsiteX3" fmla="*/ 6317672 w 6317672"/>
              <a:gd name="connsiteY3" fmla="*/ 2419928 h 2419928"/>
              <a:gd name="connsiteX4" fmla="*/ 5301672 w 6317672"/>
              <a:gd name="connsiteY4" fmla="*/ 2419928 h 2419928"/>
              <a:gd name="connsiteX5" fmla="*/ 5301672 w 6317672"/>
              <a:gd name="connsiteY5" fmla="*/ 295564 h 2419928"/>
              <a:gd name="connsiteX6" fmla="*/ 36945 w 6317672"/>
              <a:gd name="connsiteY6" fmla="*/ 295564 h 2419928"/>
              <a:gd name="connsiteX7" fmla="*/ 0 w 6317672"/>
              <a:gd name="connsiteY7" fmla="*/ 0 h 241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7672" h="2419928">
                <a:moveTo>
                  <a:pt x="0" y="0"/>
                </a:moveTo>
                <a:lnTo>
                  <a:pt x="6308436" y="0"/>
                </a:lnTo>
                <a:lnTo>
                  <a:pt x="6317672" y="184728"/>
                </a:lnTo>
                <a:lnTo>
                  <a:pt x="6317672" y="2419928"/>
                </a:lnTo>
                <a:lnTo>
                  <a:pt x="5301672" y="2419928"/>
                </a:lnTo>
                <a:lnTo>
                  <a:pt x="5301672" y="295564"/>
                </a:lnTo>
                <a:lnTo>
                  <a:pt x="36945" y="29556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462C1-BE95-A647-7AD9-8B639CAE4F42}"/>
              </a:ext>
            </a:extLst>
          </p:cNvPr>
          <p:cNvSpPr txBox="1"/>
          <p:nvPr/>
        </p:nvSpPr>
        <p:spPr>
          <a:xfrm>
            <a:off x="8774545" y="4631783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BE287F-FF52-3ABE-8080-49049BA401F7}"/>
              </a:ext>
            </a:extLst>
          </p:cNvPr>
          <p:cNvSpPr txBox="1"/>
          <p:nvPr/>
        </p:nvSpPr>
        <p:spPr>
          <a:xfrm>
            <a:off x="3336812" y="5884262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23" name="Google Shape;175;g2de5f0df90c_0_110">
            <a:extLst>
              <a:ext uri="{FF2B5EF4-FFF2-40B4-BE49-F238E27FC236}">
                <a16:creationId xmlns:a16="http://schemas.microsoft.com/office/drawing/2014/main" id="{0F7D41D5-CF68-54FE-FC3D-B87B04CA570C}"/>
              </a:ext>
            </a:extLst>
          </p:cNvPr>
          <p:cNvSpPr/>
          <p:nvPr/>
        </p:nvSpPr>
        <p:spPr>
          <a:xfrm>
            <a:off x="8564845" y="2949318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F99C35-9DC4-3FEE-5619-6CD4DBFE5378}"/>
              </a:ext>
            </a:extLst>
          </p:cNvPr>
          <p:cNvSpPr/>
          <p:nvPr/>
        </p:nvSpPr>
        <p:spPr>
          <a:xfrm>
            <a:off x="2465779" y="1998072"/>
            <a:ext cx="6345380" cy="2951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0022E-D3C1-2F59-FB5B-7EA0AA58E904}"/>
              </a:ext>
            </a:extLst>
          </p:cNvPr>
          <p:cNvSpPr txBox="1"/>
          <p:nvPr/>
        </p:nvSpPr>
        <p:spPr>
          <a:xfrm>
            <a:off x="8849174" y="1998072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</p:spTree>
    <p:extLst>
      <p:ext uri="{BB962C8B-B14F-4D97-AF65-F5344CB8AC3E}">
        <p14:creationId xmlns:p14="http://schemas.microsoft.com/office/powerpoint/2010/main" val="213174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>
            <p:extLst>
              <p:ext uri="{D42A27DB-BD31-4B8C-83A1-F6EECF244321}">
                <p14:modId xmlns:p14="http://schemas.microsoft.com/office/powerpoint/2010/main" val="3642728346"/>
              </p:ext>
            </p:extLst>
          </p:nvPr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</a:rPr>
                        <a:t>VIEW_0013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증권신고서 주요정보 목록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>
            <p:extLst>
              <p:ext uri="{D42A27DB-BD31-4B8C-83A1-F6EECF244321}">
                <p14:modId xmlns:p14="http://schemas.microsoft.com/office/powerpoint/2010/main" val="3838001786"/>
              </p:ext>
            </p:extLst>
          </p:nvPr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FUN_001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증권신고서 주요정보 목록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FUN_002</a:t>
                      </a: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</a:rPr>
                        <a:t>바로가기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42D9C6F-D3EF-95F8-7116-47509B14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0" y="1362605"/>
            <a:ext cx="8719536" cy="3506301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75" name="Google Shape;175;g2de5f0df90c_0_110"/>
          <p:cNvSpPr/>
          <p:nvPr/>
        </p:nvSpPr>
        <p:spPr>
          <a:xfrm>
            <a:off x="155850" y="3723111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C35CAA-08B3-7F6B-438F-D7D873F1D928}"/>
              </a:ext>
            </a:extLst>
          </p:cNvPr>
          <p:cNvSpPr/>
          <p:nvPr/>
        </p:nvSpPr>
        <p:spPr>
          <a:xfrm>
            <a:off x="3336812" y="2909840"/>
            <a:ext cx="1267809" cy="2462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1C981-88FB-6833-2EFE-864B1A907FB1}"/>
              </a:ext>
            </a:extLst>
          </p:cNvPr>
          <p:cNvSpPr txBox="1"/>
          <p:nvPr/>
        </p:nvSpPr>
        <p:spPr>
          <a:xfrm>
            <a:off x="4300827" y="2323268"/>
            <a:ext cx="158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TBL_OD_API.API_NM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A5C86A35-E3B5-B7ED-3EDB-215CDFB7EDC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4360615" y="2179592"/>
            <a:ext cx="340351" cy="112014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BC3464-31AC-89F3-C615-D1EFE85B9E3B}"/>
              </a:ext>
            </a:extLst>
          </p:cNvPr>
          <p:cNvSpPr/>
          <p:nvPr/>
        </p:nvSpPr>
        <p:spPr>
          <a:xfrm>
            <a:off x="4902076" y="2903766"/>
            <a:ext cx="2555829" cy="28340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FF96C-389A-1BC3-0259-DDDE4793DDC4}"/>
              </a:ext>
            </a:extLst>
          </p:cNvPr>
          <p:cNvSpPr txBox="1"/>
          <p:nvPr/>
        </p:nvSpPr>
        <p:spPr>
          <a:xfrm>
            <a:off x="6667870" y="2317920"/>
            <a:ext cx="1580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TBL_OD_API.API_DC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CB0EE184-19CA-E60F-A389-66F24B783796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6649136" y="2094996"/>
            <a:ext cx="339625" cy="127791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0A28688-B74C-6968-E9C0-C5DB4F245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6" y="5012108"/>
            <a:ext cx="8871477" cy="1074814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1F5B988-DE60-5952-7877-07B1D4D19860}"/>
              </a:ext>
            </a:extLst>
          </p:cNvPr>
          <p:cNvSpPr/>
          <p:nvPr/>
        </p:nvSpPr>
        <p:spPr>
          <a:xfrm>
            <a:off x="2429164" y="2613947"/>
            <a:ext cx="6345381" cy="2327507"/>
          </a:xfrm>
          <a:custGeom>
            <a:avLst/>
            <a:gdLst>
              <a:gd name="connsiteX0" fmla="*/ 0 w 6317672"/>
              <a:gd name="connsiteY0" fmla="*/ 0 h 2419928"/>
              <a:gd name="connsiteX1" fmla="*/ 6308436 w 6317672"/>
              <a:gd name="connsiteY1" fmla="*/ 0 h 2419928"/>
              <a:gd name="connsiteX2" fmla="*/ 6317672 w 6317672"/>
              <a:gd name="connsiteY2" fmla="*/ 184728 h 2419928"/>
              <a:gd name="connsiteX3" fmla="*/ 6317672 w 6317672"/>
              <a:gd name="connsiteY3" fmla="*/ 2419928 h 2419928"/>
              <a:gd name="connsiteX4" fmla="*/ 5301672 w 6317672"/>
              <a:gd name="connsiteY4" fmla="*/ 2419928 h 2419928"/>
              <a:gd name="connsiteX5" fmla="*/ 5301672 w 6317672"/>
              <a:gd name="connsiteY5" fmla="*/ 295564 h 2419928"/>
              <a:gd name="connsiteX6" fmla="*/ 36945 w 6317672"/>
              <a:gd name="connsiteY6" fmla="*/ 295564 h 2419928"/>
              <a:gd name="connsiteX7" fmla="*/ 0 w 6317672"/>
              <a:gd name="connsiteY7" fmla="*/ 0 h 241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7672" h="2419928">
                <a:moveTo>
                  <a:pt x="0" y="0"/>
                </a:moveTo>
                <a:lnTo>
                  <a:pt x="6308436" y="0"/>
                </a:lnTo>
                <a:lnTo>
                  <a:pt x="6317672" y="184728"/>
                </a:lnTo>
                <a:lnTo>
                  <a:pt x="6317672" y="2419928"/>
                </a:lnTo>
                <a:lnTo>
                  <a:pt x="5301672" y="2419928"/>
                </a:lnTo>
                <a:lnTo>
                  <a:pt x="5301672" y="295564"/>
                </a:lnTo>
                <a:lnTo>
                  <a:pt x="36945" y="29556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8462C1-BE95-A647-7AD9-8B639CAE4F42}"/>
              </a:ext>
            </a:extLst>
          </p:cNvPr>
          <p:cNvSpPr txBox="1"/>
          <p:nvPr/>
        </p:nvSpPr>
        <p:spPr>
          <a:xfrm>
            <a:off x="8774545" y="4631783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BE287F-FF52-3ABE-8080-49049BA401F7}"/>
              </a:ext>
            </a:extLst>
          </p:cNvPr>
          <p:cNvSpPr txBox="1"/>
          <p:nvPr/>
        </p:nvSpPr>
        <p:spPr>
          <a:xfrm>
            <a:off x="3336812" y="5884262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23" name="Google Shape;175;g2de5f0df90c_0_110">
            <a:extLst>
              <a:ext uri="{FF2B5EF4-FFF2-40B4-BE49-F238E27FC236}">
                <a16:creationId xmlns:a16="http://schemas.microsoft.com/office/drawing/2014/main" id="{0F7D41D5-CF68-54FE-FC3D-B87B04CA570C}"/>
              </a:ext>
            </a:extLst>
          </p:cNvPr>
          <p:cNvSpPr/>
          <p:nvPr/>
        </p:nvSpPr>
        <p:spPr>
          <a:xfrm>
            <a:off x="8564845" y="2949318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9D132A-2CF6-E8A3-5E99-69DB5D543B17}"/>
              </a:ext>
            </a:extLst>
          </p:cNvPr>
          <p:cNvSpPr/>
          <p:nvPr/>
        </p:nvSpPr>
        <p:spPr>
          <a:xfrm>
            <a:off x="2404125" y="1990185"/>
            <a:ext cx="6345380" cy="29517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41D2A-AE4C-0697-9EBF-330450C1DF6B}"/>
              </a:ext>
            </a:extLst>
          </p:cNvPr>
          <p:cNvSpPr txBox="1"/>
          <p:nvPr/>
        </p:nvSpPr>
        <p:spPr>
          <a:xfrm>
            <a:off x="8774545" y="1967978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</p:spTree>
    <p:extLst>
      <p:ext uri="{BB962C8B-B14F-4D97-AF65-F5344CB8AC3E}">
        <p14:creationId xmlns:p14="http://schemas.microsoft.com/office/powerpoint/2010/main" val="242287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>
            <p:extLst>
              <p:ext uri="{D42A27DB-BD31-4B8C-83A1-F6EECF244321}">
                <p14:modId xmlns:p14="http://schemas.microsoft.com/office/powerpoint/2010/main" val="2542929610"/>
              </p:ext>
            </p:extLst>
          </p:nvPr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</a:rPr>
                        <a:t>VIEW_0037-1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개발가이드 상세정보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기본정보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>
            <p:extLst>
              <p:ext uri="{D42A27DB-BD31-4B8C-83A1-F6EECF244321}">
                <p14:modId xmlns:p14="http://schemas.microsoft.com/office/powerpoint/2010/main" val="2622351741"/>
              </p:ext>
            </p:extLst>
          </p:nvPr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 lang="ko-KR" altLang="en-US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66DD28D-637D-D019-2BDC-E603AE3EF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89801"/>
            <a:ext cx="8691420" cy="31283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153A6FA-01AB-0326-7F47-6BF9B0423EA1}"/>
              </a:ext>
            </a:extLst>
          </p:cNvPr>
          <p:cNvSpPr/>
          <p:nvPr/>
        </p:nvSpPr>
        <p:spPr>
          <a:xfrm>
            <a:off x="8192656" y="2194664"/>
            <a:ext cx="554182" cy="2462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4B4F6B-E510-74E0-A267-EDD28B1D6B09}"/>
              </a:ext>
            </a:extLst>
          </p:cNvPr>
          <p:cNvSpPr/>
          <p:nvPr/>
        </p:nvSpPr>
        <p:spPr>
          <a:xfrm>
            <a:off x="2466108" y="2831336"/>
            <a:ext cx="621107" cy="2462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16FB8B2-1018-886A-473E-F411FD8DEF30}"/>
              </a:ext>
            </a:extLst>
          </p:cNvPr>
          <p:cNvCxnSpPr>
            <a:cxnSpLocks/>
            <a:stCxn id="7" idx="2"/>
            <a:endCxn id="16" idx="3"/>
          </p:cNvCxnSpPr>
          <p:nvPr/>
        </p:nvCxnSpPr>
        <p:spPr>
          <a:xfrm rot="5400000">
            <a:off x="7478204" y="1602838"/>
            <a:ext cx="153497" cy="18295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B687C-ED9A-17B3-AE0D-00F1657B0074}"/>
              </a:ext>
            </a:extLst>
          </p:cNvPr>
          <p:cNvSpPr txBox="1"/>
          <p:nvPr/>
        </p:nvSpPr>
        <p:spPr>
          <a:xfrm>
            <a:off x="4650510" y="2440493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TBL_OD_API.API_NM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EF7AD003-83AE-F007-9238-93D091CAEF82}"/>
              </a:ext>
            </a:extLst>
          </p:cNvPr>
          <p:cNvCxnSpPr>
            <a:cxnSpLocks/>
            <a:stCxn id="9" idx="3"/>
            <a:endCxn id="16" idx="2"/>
          </p:cNvCxnSpPr>
          <p:nvPr/>
        </p:nvCxnSpPr>
        <p:spPr>
          <a:xfrm flipV="1">
            <a:off x="3087215" y="2748270"/>
            <a:ext cx="2558119" cy="20617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849FAF93-2555-5307-02A8-26C6A14C6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508" y="4860560"/>
            <a:ext cx="6299202" cy="94737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AE3B793-2A6B-0A9A-CD56-E0643A160A4E}"/>
              </a:ext>
            </a:extLst>
          </p:cNvPr>
          <p:cNvSpPr txBox="1"/>
          <p:nvPr/>
        </p:nvSpPr>
        <p:spPr>
          <a:xfrm>
            <a:off x="9540812" y="1815973"/>
            <a:ext cx="2539300" cy="11695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설명</a:t>
            </a:r>
            <a:r>
              <a:rPr lang="en-US" altLang="ko-KR" sz="1000" dirty="0"/>
              <a:t>: </a:t>
            </a:r>
            <a:r>
              <a:rPr lang="ko-KR" altLang="en-US" sz="1000" dirty="0"/>
              <a:t>개발가이드명이 </a:t>
            </a:r>
            <a:r>
              <a:rPr lang="en-US" altLang="ko-KR" sz="1000" dirty="0"/>
              <a:t>“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공시정보</a:t>
            </a:r>
            <a:r>
              <a:rPr lang="en-US" altLang="ko-KR" sz="1000" dirty="0"/>
              <a:t>“ -&gt; “</a:t>
            </a:r>
            <a:r>
              <a:rPr lang="ko-KR" altLang="en-US" sz="1000" i="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공시서류원본파일</a:t>
            </a:r>
            <a:r>
              <a:rPr lang="en-US" altLang="ko-KR" sz="1000" dirty="0"/>
              <a:t>” , “</a:t>
            </a:r>
            <a:r>
              <a:rPr lang="ko-KR" altLang="en-US" sz="10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8F8F8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고유번호</a:t>
            </a:r>
            <a:r>
              <a:rPr lang="en-US" altLang="ko-KR" sz="1000" dirty="0"/>
              <a:t>”, </a:t>
            </a:r>
            <a:r>
              <a:rPr lang="ko-KR" altLang="en-US" sz="1000" dirty="0"/>
              <a:t>혹은 </a:t>
            </a:r>
            <a:r>
              <a:rPr lang="en-US" altLang="ko-KR" sz="1000" dirty="0"/>
              <a:t>“</a:t>
            </a:r>
            <a:r>
              <a:rPr lang="ko-KR" altLang="en-US" sz="1000" i="0" dirty="0">
                <a:solidFill>
                  <a:schemeClr val="accent2">
                    <a:lumMod val="75000"/>
                  </a:schemeClr>
                </a:solidFill>
                <a:effectLst/>
                <a:latin typeface="나눔스퀘어"/>
              </a:rPr>
              <a:t>상장기업 재무정보 목록</a:t>
            </a:r>
            <a:r>
              <a:rPr lang="en-US" altLang="ko-KR" sz="1000" dirty="0"/>
              <a:t>” -&gt; “</a:t>
            </a:r>
            <a:r>
              <a:rPr lang="ko-KR" altLang="en-US" sz="1000" i="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재무제표 원본파일</a:t>
            </a:r>
            <a:r>
              <a:rPr lang="en-US" altLang="ko-KR" sz="1000" i="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(XBRL)</a:t>
            </a:r>
            <a:r>
              <a:rPr lang="en-US" altLang="ko-KR" sz="1000" dirty="0"/>
              <a:t>” 3</a:t>
            </a:r>
            <a:r>
              <a:rPr lang="ko-KR" altLang="en-US" sz="1000" dirty="0"/>
              <a:t>가지일 경우</a:t>
            </a:r>
            <a:r>
              <a:rPr lang="en-US" altLang="ko-KR" sz="1000" dirty="0"/>
              <a:t>, </a:t>
            </a:r>
            <a:r>
              <a:rPr lang="ko-KR" altLang="en-US" sz="1000" dirty="0"/>
              <a:t>기본정보는 </a:t>
            </a:r>
            <a:r>
              <a:rPr lang="en-US" altLang="ko-KR" sz="1000" dirty="0"/>
              <a:t>.xml</a:t>
            </a:r>
            <a:r>
              <a:rPr lang="ko-KR" altLang="en-US" sz="1000" dirty="0"/>
              <a:t>방식만 표시되고</a:t>
            </a:r>
            <a:r>
              <a:rPr lang="en-US" altLang="ko-KR" sz="1000" dirty="0"/>
              <a:t>, </a:t>
            </a:r>
            <a:r>
              <a:rPr lang="ko-KR" altLang="en-US" sz="1000" dirty="0"/>
              <a:t>나머지 개발가이드의 기본정보는 </a:t>
            </a:r>
            <a:r>
              <a:rPr lang="en-US" altLang="ko-KR" sz="1000" dirty="0" err="1"/>
              <a:t>json</a:t>
            </a:r>
            <a:r>
              <a:rPr lang="en-US" altLang="ko-KR" sz="1000" dirty="0"/>
              <a:t>, xml </a:t>
            </a:r>
            <a:r>
              <a:rPr lang="ko-KR" altLang="en-US" sz="1000" dirty="0"/>
              <a:t>방식이 모두 표시됩니다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9CF3C7-AF21-EF1D-BBAA-618EE5F95872}"/>
              </a:ext>
            </a:extLst>
          </p:cNvPr>
          <p:cNvSpPr/>
          <p:nvPr/>
        </p:nvSpPr>
        <p:spPr>
          <a:xfrm>
            <a:off x="2364508" y="3724759"/>
            <a:ext cx="6299202" cy="89342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8202CC-8C92-462F-815C-85642670CDAB}"/>
              </a:ext>
            </a:extLst>
          </p:cNvPr>
          <p:cNvSpPr/>
          <p:nvPr/>
        </p:nvSpPr>
        <p:spPr>
          <a:xfrm>
            <a:off x="2364508" y="5189405"/>
            <a:ext cx="6299202" cy="58035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2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>
            <p:extLst>
              <p:ext uri="{D42A27DB-BD31-4B8C-83A1-F6EECF244321}">
                <p14:modId xmlns:p14="http://schemas.microsoft.com/office/powerpoint/2010/main" val="495131909"/>
              </p:ext>
            </p:extLst>
          </p:nvPr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</a:rPr>
                        <a:t>VIEW_0037-2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개발가이드 상세정보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요청인자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/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 lang="ko-KR" altLang="en-US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0023C9E-E0D7-7166-6897-E9BFDD216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90" y="1837601"/>
            <a:ext cx="7916380" cy="22958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6BCF5C-60D2-3F53-BF54-5AC24A12C072}"/>
              </a:ext>
            </a:extLst>
          </p:cNvPr>
          <p:cNvSpPr/>
          <p:nvPr/>
        </p:nvSpPr>
        <p:spPr>
          <a:xfrm>
            <a:off x="905162" y="2739302"/>
            <a:ext cx="621107" cy="2462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3D2A71-5548-1B95-ACC0-140804502276}"/>
              </a:ext>
            </a:extLst>
          </p:cNvPr>
          <p:cNvSpPr/>
          <p:nvPr/>
        </p:nvSpPr>
        <p:spPr>
          <a:xfrm>
            <a:off x="2128980" y="2729205"/>
            <a:ext cx="734293" cy="2462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96A9A5-2273-207A-45D3-8C4C84EF20DC}"/>
              </a:ext>
            </a:extLst>
          </p:cNvPr>
          <p:cNvSpPr/>
          <p:nvPr/>
        </p:nvSpPr>
        <p:spPr>
          <a:xfrm>
            <a:off x="3465984" y="2729204"/>
            <a:ext cx="734293" cy="2462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9CBE76-FDC8-E860-27B3-B78E2E18E738}"/>
              </a:ext>
            </a:extLst>
          </p:cNvPr>
          <p:cNvSpPr/>
          <p:nvPr/>
        </p:nvSpPr>
        <p:spPr>
          <a:xfrm>
            <a:off x="4276843" y="2729204"/>
            <a:ext cx="387521" cy="2462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1F7BCA-A755-E4E9-BEA0-00D8EC33DBBF}"/>
              </a:ext>
            </a:extLst>
          </p:cNvPr>
          <p:cNvSpPr/>
          <p:nvPr/>
        </p:nvSpPr>
        <p:spPr>
          <a:xfrm>
            <a:off x="4802988" y="2739301"/>
            <a:ext cx="1293012" cy="2462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8F53B0-05A0-3256-8D9F-A50E0AA571A5}"/>
              </a:ext>
            </a:extLst>
          </p:cNvPr>
          <p:cNvGrpSpPr/>
          <p:nvPr/>
        </p:nvGrpSpPr>
        <p:grpSpPr>
          <a:xfrm>
            <a:off x="632691" y="1437490"/>
            <a:ext cx="1006764" cy="1291714"/>
            <a:chOff x="632691" y="1437490"/>
            <a:chExt cx="1006764" cy="1291714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C72A503-9628-59D2-34A8-613A1C52B939}"/>
                </a:ext>
              </a:extLst>
            </p:cNvPr>
            <p:cNvCxnSpPr>
              <a:cxnSpLocks/>
            </p:cNvCxnSpPr>
            <p:nvPr/>
          </p:nvCxnSpPr>
          <p:spPr>
            <a:xfrm>
              <a:off x="1136073" y="1727200"/>
              <a:ext cx="0" cy="1002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DD7516-60BF-12B1-E4FA-AA52890EEDF3}"/>
                </a:ext>
              </a:extLst>
            </p:cNvPr>
            <p:cNvSpPr txBox="1"/>
            <p:nvPr/>
          </p:nvSpPr>
          <p:spPr>
            <a:xfrm>
              <a:off x="632691" y="1437490"/>
              <a:ext cx="1006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ITEM_ID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F3D26C-2548-EBC3-8FBE-B50201CD8A31}"/>
              </a:ext>
            </a:extLst>
          </p:cNvPr>
          <p:cNvGrpSpPr/>
          <p:nvPr/>
        </p:nvGrpSpPr>
        <p:grpSpPr>
          <a:xfrm>
            <a:off x="2001944" y="1437490"/>
            <a:ext cx="1006764" cy="1291714"/>
            <a:chOff x="632691" y="1437490"/>
            <a:chExt cx="1006764" cy="1291714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6B1E741-F6F4-CDBA-9E24-F11225468A13}"/>
                </a:ext>
              </a:extLst>
            </p:cNvPr>
            <p:cNvCxnSpPr>
              <a:cxnSpLocks/>
            </p:cNvCxnSpPr>
            <p:nvPr/>
          </p:nvCxnSpPr>
          <p:spPr>
            <a:xfrm>
              <a:off x="1136073" y="1727200"/>
              <a:ext cx="0" cy="1002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6A8EFF-85C6-83F2-C6E7-4C0C5F7A180D}"/>
                </a:ext>
              </a:extLst>
            </p:cNvPr>
            <p:cNvSpPr txBox="1"/>
            <p:nvPr/>
          </p:nvSpPr>
          <p:spPr>
            <a:xfrm>
              <a:off x="632691" y="1437490"/>
              <a:ext cx="1006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ITEM_NM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41B34F-3C68-C462-828F-1E1A1B88C4CB}"/>
              </a:ext>
            </a:extLst>
          </p:cNvPr>
          <p:cNvCxnSpPr>
            <a:cxnSpLocks/>
          </p:cNvCxnSpPr>
          <p:nvPr/>
        </p:nvCxnSpPr>
        <p:spPr>
          <a:xfrm>
            <a:off x="3715407" y="1127510"/>
            <a:ext cx="0" cy="1601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CFB7D8-7127-3C8E-400C-39D24335F429}"/>
              </a:ext>
            </a:extLst>
          </p:cNvPr>
          <p:cNvSpPr txBox="1"/>
          <p:nvPr/>
        </p:nvSpPr>
        <p:spPr>
          <a:xfrm>
            <a:off x="3212024" y="837800"/>
            <a:ext cx="2045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ITEM_TP(ITEM_LEN)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1060774-A0E2-91B2-F611-B449D4E9D15C}"/>
              </a:ext>
            </a:extLst>
          </p:cNvPr>
          <p:cNvGrpSpPr/>
          <p:nvPr/>
        </p:nvGrpSpPr>
        <p:grpSpPr>
          <a:xfrm>
            <a:off x="3973907" y="1437490"/>
            <a:ext cx="1445287" cy="1291714"/>
            <a:chOff x="632690" y="1437490"/>
            <a:chExt cx="1445287" cy="1291714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FB85780-81B0-96EE-5E52-004CAE264A9F}"/>
                </a:ext>
              </a:extLst>
            </p:cNvPr>
            <p:cNvCxnSpPr>
              <a:cxnSpLocks/>
            </p:cNvCxnSpPr>
            <p:nvPr/>
          </p:nvCxnSpPr>
          <p:spPr>
            <a:xfrm>
              <a:off x="1136073" y="1727200"/>
              <a:ext cx="0" cy="1002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FA622C-70FA-88F6-981F-CA86067B830F}"/>
                </a:ext>
              </a:extLst>
            </p:cNvPr>
            <p:cNvSpPr txBox="1"/>
            <p:nvPr/>
          </p:nvSpPr>
          <p:spPr>
            <a:xfrm>
              <a:off x="632690" y="1437490"/>
              <a:ext cx="1445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ESSENTL_AT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8744377-0F84-B59B-2920-9F662F40A0AB}"/>
              </a:ext>
            </a:extLst>
          </p:cNvPr>
          <p:cNvGrpSpPr/>
          <p:nvPr/>
        </p:nvGrpSpPr>
        <p:grpSpPr>
          <a:xfrm>
            <a:off x="5257685" y="1447587"/>
            <a:ext cx="1006764" cy="1291714"/>
            <a:chOff x="632691" y="1437490"/>
            <a:chExt cx="1006764" cy="1291714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F8D4260-5E06-77DB-8459-665DE5A8A6A0}"/>
                </a:ext>
              </a:extLst>
            </p:cNvPr>
            <p:cNvCxnSpPr>
              <a:cxnSpLocks/>
            </p:cNvCxnSpPr>
            <p:nvPr/>
          </p:nvCxnSpPr>
          <p:spPr>
            <a:xfrm>
              <a:off x="1136073" y="1727200"/>
              <a:ext cx="0" cy="1002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717CDF-6FCA-C377-8B95-F2414515A00A}"/>
                </a:ext>
              </a:extLst>
            </p:cNvPr>
            <p:cNvSpPr txBox="1"/>
            <p:nvPr/>
          </p:nvSpPr>
          <p:spPr>
            <a:xfrm>
              <a:off x="632691" y="1437490"/>
              <a:ext cx="1006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ITEM_DS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A8EFB24B-D5FB-B09E-C7D7-4525E211B8E6}"/>
              </a:ext>
            </a:extLst>
          </p:cNvPr>
          <p:cNvSpPr/>
          <p:nvPr/>
        </p:nvSpPr>
        <p:spPr>
          <a:xfrm>
            <a:off x="6264448" y="685364"/>
            <a:ext cx="2212143" cy="612648"/>
          </a:xfrm>
          <a:prstGeom prst="wedgeRectCallout">
            <a:avLst>
              <a:gd name="adj1" fmla="val -59246"/>
              <a:gd name="adj2" fmla="val 8963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  <a:r>
              <a:rPr lang="en-US" altLang="ko-KR" dirty="0"/>
              <a:t>: TBL_OD_GUIDEDTLS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AD08A9-2B78-B100-91E5-CAB378950548}"/>
              </a:ext>
            </a:extLst>
          </p:cNvPr>
          <p:cNvSpPr/>
          <p:nvPr/>
        </p:nvSpPr>
        <p:spPr>
          <a:xfrm>
            <a:off x="632691" y="1837601"/>
            <a:ext cx="8068773" cy="84552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154E9-6C58-0123-B5F5-208794E1E9F8}"/>
              </a:ext>
            </a:extLst>
          </p:cNvPr>
          <p:cNvSpPr txBox="1"/>
          <p:nvPr/>
        </p:nvSpPr>
        <p:spPr>
          <a:xfrm>
            <a:off x="7569423" y="2698425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</p:spTree>
    <p:extLst>
      <p:ext uri="{BB962C8B-B14F-4D97-AF65-F5344CB8AC3E}">
        <p14:creationId xmlns:p14="http://schemas.microsoft.com/office/powerpoint/2010/main" val="58395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>
            <p:extLst>
              <p:ext uri="{D42A27DB-BD31-4B8C-83A1-F6EECF244321}">
                <p14:modId xmlns:p14="http://schemas.microsoft.com/office/powerpoint/2010/main" val="116097259"/>
              </p:ext>
            </p:extLst>
          </p:nvPr>
        </p:nvGraphicFramePr>
        <p:xfrm>
          <a:off x="108576" y="71443"/>
          <a:ext cx="5331642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969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</a:rPr>
                        <a:t>VIEW_0037-3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개발가이드 상세정보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–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상세요형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공시검색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/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 lang="ko-KR" altLang="en-US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6469A5E-5284-65A7-AA9C-E97B12790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1" y="1019532"/>
            <a:ext cx="7227744" cy="4338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E6BC3-B973-C344-B9F4-F7AEB0DFDE5D}"/>
              </a:ext>
            </a:extLst>
          </p:cNvPr>
          <p:cNvSpPr txBox="1"/>
          <p:nvPr/>
        </p:nvSpPr>
        <p:spPr>
          <a:xfrm>
            <a:off x="7019304" y="5398670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C5BA1-0F4A-78D8-321F-D31009FE0F13}"/>
              </a:ext>
            </a:extLst>
          </p:cNvPr>
          <p:cNvSpPr txBox="1"/>
          <p:nvPr/>
        </p:nvSpPr>
        <p:spPr>
          <a:xfrm>
            <a:off x="9540812" y="1815973"/>
            <a:ext cx="2539300" cy="553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설명</a:t>
            </a:r>
            <a:r>
              <a:rPr lang="en-US" altLang="ko-KR" sz="1000" dirty="0"/>
              <a:t>: </a:t>
            </a:r>
            <a:r>
              <a:rPr lang="ko-KR" altLang="en-US" sz="1000" dirty="0"/>
              <a:t>개발가이드명이 </a:t>
            </a:r>
            <a:r>
              <a:rPr lang="en-US" altLang="ko-KR" sz="1000" dirty="0"/>
              <a:t>“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공시정보</a:t>
            </a:r>
            <a:r>
              <a:rPr lang="en-US" altLang="ko-KR" sz="1000" dirty="0"/>
              <a:t>“ -&gt; “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공시검색</a:t>
            </a:r>
            <a:r>
              <a:rPr lang="en-US" altLang="ko-KR" sz="1000" dirty="0"/>
              <a:t>” </a:t>
            </a:r>
            <a:r>
              <a:rPr lang="ko-KR" altLang="en-US" sz="1000" dirty="0"/>
              <a:t>일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해당 </a:t>
            </a:r>
            <a:r>
              <a:rPr lang="en-US" altLang="ko-KR" sz="1000" dirty="0"/>
              <a:t>“</a:t>
            </a:r>
            <a:r>
              <a:rPr lang="ko-KR" altLang="en-US" sz="1000" dirty="0"/>
              <a:t>상세 유형</a:t>
            </a:r>
            <a:r>
              <a:rPr lang="en-US" altLang="ko-KR" sz="1000" dirty="0"/>
              <a:t>” </a:t>
            </a:r>
            <a:r>
              <a:rPr lang="ko-KR" altLang="en-US" sz="1000" dirty="0"/>
              <a:t>표가 표시됩니다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B5C5D2-873A-AB2D-2D3F-3CE439620591}"/>
              </a:ext>
            </a:extLst>
          </p:cNvPr>
          <p:cNvSpPr/>
          <p:nvPr/>
        </p:nvSpPr>
        <p:spPr>
          <a:xfrm>
            <a:off x="1034471" y="1032132"/>
            <a:ext cx="7130474" cy="433801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5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오픈API 소개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oogle Shape;95;p2"/>
          <p:cNvGraphicFramePr/>
          <p:nvPr/>
        </p:nvGraphicFramePr>
        <p:xfrm>
          <a:off x="9540812" y="463337"/>
          <a:ext cx="2539300" cy="227038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오픈API 소개 보기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6" name="Google Shape;9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00" y="1286125"/>
            <a:ext cx="7991673" cy="41554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581992" y="22803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B8BB-C480-2CC1-9299-93A58081CA7A}"/>
              </a:ext>
            </a:extLst>
          </p:cNvPr>
          <p:cNvSpPr/>
          <p:nvPr/>
        </p:nvSpPr>
        <p:spPr>
          <a:xfrm>
            <a:off x="2335816" y="2280312"/>
            <a:ext cx="5533565" cy="300288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2F9E2-1333-616F-C27A-31E601BBC902}"/>
              </a:ext>
            </a:extLst>
          </p:cNvPr>
          <p:cNvSpPr txBox="1"/>
          <p:nvPr/>
        </p:nvSpPr>
        <p:spPr>
          <a:xfrm>
            <a:off x="7869381" y="4975423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>
            <p:extLst>
              <p:ext uri="{D42A27DB-BD31-4B8C-83A1-F6EECF244321}">
                <p14:modId xmlns:p14="http://schemas.microsoft.com/office/powerpoint/2010/main" val="3600947852"/>
              </p:ext>
            </p:extLst>
          </p:nvPr>
        </p:nvGraphicFramePr>
        <p:xfrm>
          <a:off x="108575" y="71443"/>
          <a:ext cx="7936298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1443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6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</a:rPr>
                        <a:t>VIEW_0037-4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개발가이드 상세정보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재무제표구분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 (XBRL</a:t>
                      </a:r>
                      <a:r>
                        <a:rPr lang="ko-KR" alt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택사노미재무제표양식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/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 lang="ko-KR" altLang="en-US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EC5BA1-0F4A-78D8-321F-D31009FE0F13}"/>
              </a:ext>
            </a:extLst>
          </p:cNvPr>
          <p:cNvSpPr txBox="1"/>
          <p:nvPr/>
        </p:nvSpPr>
        <p:spPr>
          <a:xfrm>
            <a:off x="9540812" y="1815973"/>
            <a:ext cx="2539300" cy="70788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설명</a:t>
            </a:r>
            <a:r>
              <a:rPr lang="en-US" altLang="ko-KR" sz="1000" dirty="0"/>
              <a:t>: </a:t>
            </a:r>
            <a:r>
              <a:rPr lang="ko-KR" altLang="en-US" sz="1000" dirty="0"/>
              <a:t>개발가이드명이 </a:t>
            </a:r>
            <a:r>
              <a:rPr lang="en-US" altLang="ko-KR" sz="1000" dirty="0"/>
              <a:t>“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상장기업 재무정보 목록</a:t>
            </a:r>
            <a:r>
              <a:rPr lang="en-US" altLang="ko-KR" sz="1000" dirty="0"/>
              <a:t>“ -&gt; “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XBRL</a:t>
            </a:r>
            <a:r>
              <a:rPr lang="ko-KR" altLang="en-US" sz="1000" dirty="0" err="1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택사노미재무제표양식</a:t>
            </a:r>
            <a:r>
              <a:rPr lang="en-US" altLang="ko-KR" sz="1000" dirty="0"/>
              <a:t>” </a:t>
            </a:r>
            <a:r>
              <a:rPr lang="ko-KR" altLang="en-US" sz="1000" dirty="0"/>
              <a:t>일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해당 </a:t>
            </a:r>
            <a:r>
              <a:rPr lang="en-US" altLang="ko-KR" sz="1000" dirty="0"/>
              <a:t>“</a:t>
            </a:r>
            <a:r>
              <a:rPr lang="ko-KR" altLang="en-US" sz="1000" dirty="0"/>
              <a:t>재무제표구분</a:t>
            </a:r>
            <a:r>
              <a:rPr lang="en-US" altLang="ko-KR" sz="1000" dirty="0"/>
              <a:t>” </a:t>
            </a:r>
            <a:r>
              <a:rPr lang="ko-KR" altLang="en-US" sz="1000" dirty="0"/>
              <a:t>표가 표시됩니다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012E8B-A436-362B-47E9-31F6563C0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2" y="839571"/>
            <a:ext cx="8469508" cy="5178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E6BC3-B973-C344-B9F4-F7AEB0DFDE5D}"/>
              </a:ext>
            </a:extLst>
          </p:cNvPr>
          <p:cNvSpPr txBox="1"/>
          <p:nvPr/>
        </p:nvSpPr>
        <p:spPr>
          <a:xfrm>
            <a:off x="7697923" y="6018428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3F3576-D9F6-6C54-0F3B-54F5E7052E94}"/>
              </a:ext>
            </a:extLst>
          </p:cNvPr>
          <p:cNvSpPr/>
          <p:nvPr/>
        </p:nvSpPr>
        <p:spPr>
          <a:xfrm>
            <a:off x="833542" y="993459"/>
            <a:ext cx="7996422" cy="502496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3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>
            <p:extLst>
              <p:ext uri="{D42A27DB-BD31-4B8C-83A1-F6EECF244321}">
                <p14:modId xmlns:p14="http://schemas.microsoft.com/office/powerpoint/2010/main" val="2189976919"/>
              </p:ext>
            </p:extLst>
          </p:nvPr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</a:rPr>
                        <a:t>VIEW_0037-5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개발가이드 상세정보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응답결과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/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 lang="ko-KR" altLang="en-US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239241-E62D-CA4D-1C1D-2BBBF5A9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04" y="1440464"/>
            <a:ext cx="7954144" cy="39770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691143C-4327-8FBB-FD00-538DCEBC71DC}"/>
              </a:ext>
            </a:extLst>
          </p:cNvPr>
          <p:cNvSpPr/>
          <p:nvPr/>
        </p:nvSpPr>
        <p:spPr>
          <a:xfrm>
            <a:off x="1339271" y="2305346"/>
            <a:ext cx="621107" cy="2462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D46FE-BD77-7D7B-9EEE-0EA7D760B7E0}"/>
              </a:ext>
            </a:extLst>
          </p:cNvPr>
          <p:cNvSpPr/>
          <p:nvPr/>
        </p:nvSpPr>
        <p:spPr>
          <a:xfrm>
            <a:off x="3385126" y="2305345"/>
            <a:ext cx="1039092" cy="2462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8E0B4C-9B58-FCD0-9C4A-523F2F9164BB}"/>
              </a:ext>
            </a:extLst>
          </p:cNvPr>
          <p:cNvSpPr/>
          <p:nvPr/>
        </p:nvSpPr>
        <p:spPr>
          <a:xfrm>
            <a:off x="5320145" y="2305344"/>
            <a:ext cx="1149928" cy="24622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92A9AAB-423C-7FFE-1F7F-C98F23FA9696}"/>
              </a:ext>
            </a:extLst>
          </p:cNvPr>
          <p:cNvGrpSpPr/>
          <p:nvPr/>
        </p:nvGrpSpPr>
        <p:grpSpPr>
          <a:xfrm>
            <a:off x="1146442" y="1019532"/>
            <a:ext cx="1006764" cy="1291714"/>
            <a:chOff x="632691" y="1437490"/>
            <a:chExt cx="1006764" cy="1291714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D3466E8-0B3C-E3A5-54BB-3D5B17E28FF6}"/>
                </a:ext>
              </a:extLst>
            </p:cNvPr>
            <p:cNvCxnSpPr>
              <a:cxnSpLocks/>
            </p:cNvCxnSpPr>
            <p:nvPr/>
          </p:nvCxnSpPr>
          <p:spPr>
            <a:xfrm>
              <a:off x="1136073" y="1727200"/>
              <a:ext cx="0" cy="1002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884158-45EA-37FA-35F4-B3AE582071F2}"/>
                </a:ext>
              </a:extLst>
            </p:cNvPr>
            <p:cNvSpPr txBox="1"/>
            <p:nvPr/>
          </p:nvSpPr>
          <p:spPr>
            <a:xfrm>
              <a:off x="632691" y="1437490"/>
              <a:ext cx="1006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ITEM_ID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8F91B54-7159-0868-B7D3-7E65DEFBE2E0}"/>
              </a:ext>
            </a:extLst>
          </p:cNvPr>
          <p:cNvGrpSpPr/>
          <p:nvPr/>
        </p:nvGrpSpPr>
        <p:grpSpPr>
          <a:xfrm>
            <a:off x="3377023" y="991472"/>
            <a:ext cx="1006764" cy="1291714"/>
            <a:chOff x="632691" y="1437490"/>
            <a:chExt cx="1006764" cy="1291714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D6F38A0-1D8A-5ED5-6980-9B9F53B3A960}"/>
                </a:ext>
              </a:extLst>
            </p:cNvPr>
            <p:cNvCxnSpPr>
              <a:cxnSpLocks/>
            </p:cNvCxnSpPr>
            <p:nvPr/>
          </p:nvCxnSpPr>
          <p:spPr>
            <a:xfrm>
              <a:off x="1136073" y="1727200"/>
              <a:ext cx="0" cy="1002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B009B6-8568-2C1F-E879-5B7C4B9084CC}"/>
                </a:ext>
              </a:extLst>
            </p:cNvPr>
            <p:cNvSpPr txBox="1"/>
            <p:nvPr/>
          </p:nvSpPr>
          <p:spPr>
            <a:xfrm>
              <a:off x="632691" y="1437490"/>
              <a:ext cx="1006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ITEM_NM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5B05F9B-D552-5ED6-01D0-13735E687C08}"/>
              </a:ext>
            </a:extLst>
          </p:cNvPr>
          <p:cNvGrpSpPr/>
          <p:nvPr/>
        </p:nvGrpSpPr>
        <p:grpSpPr>
          <a:xfrm>
            <a:off x="5391727" y="1004591"/>
            <a:ext cx="1006764" cy="1291714"/>
            <a:chOff x="632691" y="1437490"/>
            <a:chExt cx="1006764" cy="1291714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F33553-C459-ECF2-6397-CCDC3BF565CD}"/>
                </a:ext>
              </a:extLst>
            </p:cNvPr>
            <p:cNvCxnSpPr>
              <a:cxnSpLocks/>
            </p:cNvCxnSpPr>
            <p:nvPr/>
          </p:nvCxnSpPr>
          <p:spPr>
            <a:xfrm>
              <a:off x="1136073" y="1727200"/>
              <a:ext cx="0" cy="1002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316259-4CFC-B858-DF33-C34186AE1F99}"/>
                </a:ext>
              </a:extLst>
            </p:cNvPr>
            <p:cNvSpPr txBox="1"/>
            <p:nvPr/>
          </p:nvSpPr>
          <p:spPr>
            <a:xfrm>
              <a:off x="632691" y="1437490"/>
              <a:ext cx="1006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ITEM_DS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F861BEB7-DBDF-DB54-A645-B91633807F58}"/>
              </a:ext>
            </a:extLst>
          </p:cNvPr>
          <p:cNvSpPr/>
          <p:nvPr/>
        </p:nvSpPr>
        <p:spPr>
          <a:xfrm>
            <a:off x="6611890" y="668534"/>
            <a:ext cx="2212143" cy="612648"/>
          </a:xfrm>
          <a:prstGeom prst="wedgeRectCallout">
            <a:avLst>
              <a:gd name="adj1" fmla="val -59246"/>
              <a:gd name="adj2" fmla="val 8963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  <a:r>
              <a:rPr lang="en-US" altLang="ko-KR" dirty="0"/>
              <a:t>: TBL_OD_GUIDEDTLS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20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>
            <p:extLst>
              <p:ext uri="{D42A27DB-BD31-4B8C-83A1-F6EECF244321}">
                <p14:modId xmlns:p14="http://schemas.microsoft.com/office/powerpoint/2010/main" val="3051252223"/>
              </p:ext>
            </p:extLst>
          </p:nvPr>
        </p:nvGraphicFramePr>
        <p:xfrm>
          <a:off x="108575" y="71443"/>
          <a:ext cx="5193097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944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</a:rPr>
                        <a:t>VIEW_0037-6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개발가이드 상세정보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– OPENAPI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테스트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/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 lang="ko-KR" altLang="en-US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E84DDF1-7855-FA3E-8048-1BC89BE51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91" y="901122"/>
            <a:ext cx="8413247" cy="1962150"/>
          </a:xfrm>
          <a:prstGeom prst="rect">
            <a:avLst/>
          </a:prstGeom>
          <a:noFill/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E6A7D0-63D7-5324-A5BA-C7F8DE6B3684}"/>
              </a:ext>
            </a:extLst>
          </p:cNvPr>
          <p:cNvGrpSpPr/>
          <p:nvPr/>
        </p:nvGrpSpPr>
        <p:grpSpPr>
          <a:xfrm>
            <a:off x="1865702" y="1042680"/>
            <a:ext cx="1006764" cy="1532035"/>
            <a:chOff x="1865702" y="1042680"/>
            <a:chExt cx="1006764" cy="153203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691143C-4327-8FBB-FD00-538DCEBC71DC}"/>
                </a:ext>
              </a:extLst>
            </p:cNvPr>
            <p:cNvSpPr/>
            <p:nvPr/>
          </p:nvSpPr>
          <p:spPr>
            <a:xfrm>
              <a:off x="2058531" y="2328494"/>
              <a:ext cx="813935" cy="2462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D3466E8-0B3C-E3A5-54BB-3D5B17E28FF6}"/>
                </a:ext>
              </a:extLst>
            </p:cNvPr>
            <p:cNvCxnSpPr>
              <a:cxnSpLocks/>
            </p:cNvCxnSpPr>
            <p:nvPr/>
          </p:nvCxnSpPr>
          <p:spPr>
            <a:xfrm>
              <a:off x="2369084" y="1332390"/>
              <a:ext cx="0" cy="1002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884158-45EA-37FA-35F4-B3AE582071F2}"/>
                </a:ext>
              </a:extLst>
            </p:cNvPr>
            <p:cNvSpPr txBox="1"/>
            <p:nvPr/>
          </p:nvSpPr>
          <p:spPr>
            <a:xfrm>
              <a:off x="1865702" y="1042680"/>
              <a:ext cx="1006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ITEM_NM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EC4C063-1616-E2EB-28E3-267E7732FD18}"/>
              </a:ext>
            </a:extLst>
          </p:cNvPr>
          <p:cNvGrpSpPr/>
          <p:nvPr/>
        </p:nvGrpSpPr>
        <p:grpSpPr>
          <a:xfrm>
            <a:off x="3397291" y="1018598"/>
            <a:ext cx="2553845" cy="1610987"/>
            <a:chOff x="3397291" y="1018598"/>
            <a:chExt cx="2553845" cy="161098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C4D46FE-BD77-7D7B-9EEE-0EA7D760B7E0}"/>
                </a:ext>
              </a:extLst>
            </p:cNvPr>
            <p:cNvSpPr/>
            <p:nvPr/>
          </p:nvSpPr>
          <p:spPr>
            <a:xfrm>
              <a:off x="3397291" y="2383364"/>
              <a:ext cx="2553845" cy="2462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D6F38A0-1D8A-5ED5-6980-9B9F53B3A960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4608976" y="1326375"/>
              <a:ext cx="9221" cy="10569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B009B6-8568-2C1F-E879-5B7C4B9084CC}"/>
                </a:ext>
              </a:extLst>
            </p:cNvPr>
            <p:cNvSpPr txBox="1"/>
            <p:nvPr/>
          </p:nvSpPr>
          <p:spPr>
            <a:xfrm>
              <a:off x="3849292" y="1018598"/>
              <a:ext cx="1519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ITEM_SAMPLE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4064242-4E3D-D543-692F-2A81C14B1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91" y="3317342"/>
            <a:ext cx="8494825" cy="3120568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436625D-E170-B63A-3207-28952CEDB279}"/>
              </a:ext>
            </a:extLst>
          </p:cNvPr>
          <p:cNvGrpSpPr/>
          <p:nvPr/>
        </p:nvGrpSpPr>
        <p:grpSpPr>
          <a:xfrm>
            <a:off x="1962116" y="3028785"/>
            <a:ext cx="1006764" cy="1532035"/>
            <a:chOff x="1865702" y="1042680"/>
            <a:chExt cx="1006764" cy="153203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E6F7A9C-2E6D-4539-9376-80625CD6E80D}"/>
                </a:ext>
              </a:extLst>
            </p:cNvPr>
            <p:cNvSpPr/>
            <p:nvPr/>
          </p:nvSpPr>
          <p:spPr>
            <a:xfrm>
              <a:off x="2058531" y="2328494"/>
              <a:ext cx="813935" cy="2462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F464F53-666D-EDF6-D3DF-69D9C5D54E4C}"/>
                </a:ext>
              </a:extLst>
            </p:cNvPr>
            <p:cNvCxnSpPr>
              <a:cxnSpLocks/>
            </p:cNvCxnSpPr>
            <p:nvPr/>
          </p:nvCxnSpPr>
          <p:spPr>
            <a:xfrm>
              <a:off x="2369084" y="1332390"/>
              <a:ext cx="0" cy="10020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C1066B-5378-CDFF-1553-E3BCCC46FC85}"/>
                </a:ext>
              </a:extLst>
            </p:cNvPr>
            <p:cNvSpPr txBox="1"/>
            <p:nvPr/>
          </p:nvSpPr>
          <p:spPr>
            <a:xfrm>
              <a:off x="1865702" y="1042680"/>
              <a:ext cx="1006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ITEM_NM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53CC67C-69D6-3ABD-4492-C43F859E3804}"/>
              </a:ext>
            </a:extLst>
          </p:cNvPr>
          <p:cNvGrpSpPr/>
          <p:nvPr/>
        </p:nvGrpSpPr>
        <p:grpSpPr>
          <a:xfrm>
            <a:off x="3411148" y="2981329"/>
            <a:ext cx="2553845" cy="1610987"/>
            <a:chOff x="3397291" y="1018598"/>
            <a:chExt cx="2553845" cy="161098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537E01F-4BFE-3F63-D866-547B6E24799F}"/>
                </a:ext>
              </a:extLst>
            </p:cNvPr>
            <p:cNvSpPr/>
            <p:nvPr/>
          </p:nvSpPr>
          <p:spPr>
            <a:xfrm>
              <a:off x="3397291" y="2383364"/>
              <a:ext cx="2553845" cy="2462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723B8DA-9219-8B5E-C064-103AAECD747F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4608976" y="1326375"/>
              <a:ext cx="9221" cy="10569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FB37BA-9D25-06CE-0854-1701CD3E57C5}"/>
                </a:ext>
              </a:extLst>
            </p:cNvPr>
            <p:cNvSpPr txBox="1"/>
            <p:nvPr/>
          </p:nvSpPr>
          <p:spPr>
            <a:xfrm>
              <a:off x="3849292" y="1018598"/>
              <a:ext cx="1519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ITEM_SAMPLE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D7EAD3C-06A3-2FDD-5BE8-8615798D5CDA}"/>
              </a:ext>
            </a:extLst>
          </p:cNvPr>
          <p:cNvSpPr txBox="1"/>
          <p:nvPr/>
        </p:nvSpPr>
        <p:spPr>
          <a:xfrm>
            <a:off x="9540812" y="1815973"/>
            <a:ext cx="2539300" cy="1015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설명</a:t>
            </a:r>
            <a:r>
              <a:rPr lang="en-US" altLang="ko-KR" sz="1000" dirty="0"/>
              <a:t>: </a:t>
            </a:r>
            <a:r>
              <a:rPr lang="ko-KR" altLang="en-US" sz="1000" dirty="0"/>
              <a:t>개발가이드명이 </a:t>
            </a:r>
            <a:r>
              <a:rPr lang="en-US" altLang="ko-KR" sz="1000" dirty="0"/>
              <a:t>“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공시정보</a:t>
            </a:r>
            <a:r>
              <a:rPr lang="en-US" altLang="ko-KR" sz="1000" dirty="0"/>
              <a:t>“ -&gt; “</a:t>
            </a:r>
            <a:r>
              <a:rPr lang="ko-KR" altLang="en-US" sz="1000" i="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공시서류원본파일</a:t>
            </a:r>
            <a:r>
              <a:rPr lang="en-US" altLang="ko-KR" sz="1000" dirty="0"/>
              <a:t>” , “</a:t>
            </a:r>
            <a:r>
              <a:rPr lang="ko-KR" altLang="en-US" sz="100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8F8F8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고유번호</a:t>
            </a:r>
            <a:r>
              <a:rPr lang="en-US" altLang="ko-KR" sz="1000" dirty="0"/>
              <a:t>”, </a:t>
            </a:r>
            <a:r>
              <a:rPr lang="ko-KR" altLang="en-US" sz="1000" dirty="0"/>
              <a:t>혹은 </a:t>
            </a:r>
            <a:r>
              <a:rPr lang="en-US" altLang="ko-KR" sz="1000" dirty="0"/>
              <a:t>“</a:t>
            </a:r>
            <a:r>
              <a:rPr lang="ko-KR" altLang="en-US" sz="1000" i="0" dirty="0">
                <a:solidFill>
                  <a:schemeClr val="accent2">
                    <a:lumMod val="75000"/>
                  </a:schemeClr>
                </a:solidFill>
                <a:effectLst/>
                <a:latin typeface="나눔스퀘어"/>
              </a:rPr>
              <a:t>상장기업 재무정보 목록</a:t>
            </a:r>
            <a:r>
              <a:rPr lang="en-US" altLang="ko-KR" sz="1000" dirty="0"/>
              <a:t>” -&gt; “</a:t>
            </a:r>
            <a:r>
              <a:rPr lang="ko-KR" altLang="en-US" sz="1000" i="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재무제표 원본파일</a:t>
            </a:r>
            <a:r>
              <a:rPr lang="en-US" altLang="ko-KR" sz="1000" i="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(XBRL)</a:t>
            </a:r>
            <a:r>
              <a:rPr lang="en-US" altLang="ko-KR" sz="1000" dirty="0"/>
              <a:t>” 3</a:t>
            </a:r>
            <a:r>
              <a:rPr lang="ko-KR" altLang="en-US" sz="1000" dirty="0"/>
              <a:t>가지일 경우</a:t>
            </a:r>
            <a:r>
              <a:rPr lang="en-US" altLang="ko-KR" sz="1000" dirty="0"/>
              <a:t>, </a:t>
            </a:r>
            <a:r>
              <a:rPr lang="ko-KR" altLang="en-US" sz="1000" dirty="0"/>
              <a:t>위의 형식으로 표시되고</a:t>
            </a:r>
            <a:r>
              <a:rPr lang="en-US" altLang="ko-KR" sz="1000" dirty="0"/>
              <a:t>, </a:t>
            </a:r>
            <a:r>
              <a:rPr lang="ko-KR" altLang="en-US" sz="1000" dirty="0"/>
              <a:t>나머지 개발가이드는 아래의 형식으로 표시됩니다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00DBBF6E-32D4-BABC-AA86-8F4C8F7E9C8B}"/>
              </a:ext>
            </a:extLst>
          </p:cNvPr>
          <p:cNvSpPr/>
          <p:nvPr/>
        </p:nvSpPr>
        <p:spPr>
          <a:xfrm>
            <a:off x="5426350" y="367763"/>
            <a:ext cx="2212143" cy="612648"/>
          </a:xfrm>
          <a:prstGeom prst="wedgeRectCallout">
            <a:avLst>
              <a:gd name="adj1" fmla="val -59246"/>
              <a:gd name="adj2" fmla="val 8963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  <a:r>
              <a:rPr lang="en-US" altLang="ko-KR" dirty="0"/>
              <a:t>: TBL_OD_GUIDEDTLS</a:t>
            </a: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A695379-49BE-1E65-4A21-03EED7F3E45E}"/>
              </a:ext>
            </a:extLst>
          </p:cNvPr>
          <p:cNvSpPr/>
          <p:nvPr/>
        </p:nvSpPr>
        <p:spPr>
          <a:xfrm>
            <a:off x="591127" y="960582"/>
            <a:ext cx="8017164" cy="1819563"/>
          </a:xfrm>
          <a:custGeom>
            <a:avLst/>
            <a:gdLst>
              <a:gd name="connsiteX0" fmla="*/ 0 w 8017164"/>
              <a:gd name="connsiteY0" fmla="*/ 0 h 1819563"/>
              <a:gd name="connsiteX1" fmla="*/ 0 w 8017164"/>
              <a:gd name="connsiteY1" fmla="*/ 1819563 h 1819563"/>
              <a:gd name="connsiteX2" fmla="*/ 1422400 w 8017164"/>
              <a:gd name="connsiteY2" fmla="*/ 1819563 h 1819563"/>
              <a:gd name="connsiteX3" fmla="*/ 1422400 w 8017164"/>
              <a:gd name="connsiteY3" fmla="*/ 969818 h 1819563"/>
              <a:gd name="connsiteX4" fmla="*/ 8017164 w 8017164"/>
              <a:gd name="connsiteY4" fmla="*/ 969818 h 1819563"/>
              <a:gd name="connsiteX5" fmla="*/ 8017164 w 8017164"/>
              <a:gd name="connsiteY5" fmla="*/ 9236 h 1819563"/>
              <a:gd name="connsiteX6" fmla="*/ 0 w 8017164"/>
              <a:gd name="connsiteY6" fmla="*/ 0 h 181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17164" h="1819563">
                <a:moveTo>
                  <a:pt x="0" y="0"/>
                </a:moveTo>
                <a:lnTo>
                  <a:pt x="0" y="1819563"/>
                </a:lnTo>
                <a:lnTo>
                  <a:pt x="1422400" y="1819563"/>
                </a:lnTo>
                <a:lnTo>
                  <a:pt x="1422400" y="969818"/>
                </a:lnTo>
                <a:lnTo>
                  <a:pt x="8017164" y="969818"/>
                </a:lnTo>
                <a:lnTo>
                  <a:pt x="8017164" y="923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0A4C124-0DAD-18B0-D163-C36D101DCC7B}"/>
              </a:ext>
            </a:extLst>
          </p:cNvPr>
          <p:cNvSpPr/>
          <p:nvPr/>
        </p:nvSpPr>
        <p:spPr>
          <a:xfrm>
            <a:off x="655782" y="3278909"/>
            <a:ext cx="6751782" cy="3020291"/>
          </a:xfrm>
          <a:custGeom>
            <a:avLst/>
            <a:gdLst>
              <a:gd name="connsiteX0" fmla="*/ 0 w 6751782"/>
              <a:gd name="connsiteY0" fmla="*/ 55418 h 3020291"/>
              <a:gd name="connsiteX1" fmla="*/ 0 w 6751782"/>
              <a:gd name="connsiteY1" fmla="*/ 3020291 h 3020291"/>
              <a:gd name="connsiteX2" fmla="*/ 1440873 w 6751782"/>
              <a:gd name="connsiteY2" fmla="*/ 3020291 h 3020291"/>
              <a:gd name="connsiteX3" fmla="*/ 1440873 w 6751782"/>
              <a:gd name="connsiteY3" fmla="*/ 969818 h 3020291"/>
              <a:gd name="connsiteX4" fmla="*/ 6751782 w 6751782"/>
              <a:gd name="connsiteY4" fmla="*/ 969818 h 3020291"/>
              <a:gd name="connsiteX5" fmla="*/ 6751782 w 6751782"/>
              <a:gd name="connsiteY5" fmla="*/ 0 h 3020291"/>
              <a:gd name="connsiteX6" fmla="*/ 0 w 6751782"/>
              <a:gd name="connsiteY6" fmla="*/ 55418 h 302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51782" h="3020291">
                <a:moveTo>
                  <a:pt x="0" y="55418"/>
                </a:moveTo>
                <a:lnTo>
                  <a:pt x="0" y="3020291"/>
                </a:lnTo>
                <a:lnTo>
                  <a:pt x="1440873" y="3020291"/>
                </a:lnTo>
                <a:lnTo>
                  <a:pt x="1440873" y="969818"/>
                </a:lnTo>
                <a:lnTo>
                  <a:pt x="6751782" y="969818"/>
                </a:lnTo>
                <a:lnTo>
                  <a:pt x="6751782" y="0"/>
                </a:lnTo>
                <a:lnTo>
                  <a:pt x="0" y="55418"/>
                </a:ln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A950F-BA7E-4FB1-E7C7-6DAADAF0F1EB}"/>
              </a:ext>
            </a:extLst>
          </p:cNvPr>
          <p:cNvSpPr txBox="1"/>
          <p:nvPr/>
        </p:nvSpPr>
        <p:spPr>
          <a:xfrm>
            <a:off x="7407564" y="3930088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AC6F6-3C17-2B13-CB59-82FCF63FF194}"/>
              </a:ext>
            </a:extLst>
          </p:cNvPr>
          <p:cNvSpPr txBox="1"/>
          <p:nvPr/>
        </p:nvSpPr>
        <p:spPr>
          <a:xfrm>
            <a:off x="7512764" y="1939962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</p:spTree>
    <p:extLst>
      <p:ext uri="{BB962C8B-B14F-4D97-AF65-F5344CB8AC3E}">
        <p14:creationId xmlns:p14="http://schemas.microsoft.com/office/powerpoint/2010/main" val="1528581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2de5f0df90c_0_110"/>
          <p:cNvGraphicFramePr/>
          <p:nvPr>
            <p:extLst>
              <p:ext uri="{D42A27DB-BD31-4B8C-83A1-F6EECF244321}">
                <p14:modId xmlns:p14="http://schemas.microsoft.com/office/powerpoint/2010/main" val="2101459872"/>
              </p:ext>
            </p:extLst>
          </p:nvPr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</a:rPr>
                        <a:t>VIEW_0037-7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lt1"/>
                          </a:solidFill>
                        </a:rPr>
                        <a:t>화면명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개발가이드 상세정보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–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메시지 설명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g2de5f0df90c_0_110"/>
          <p:cNvGraphicFramePr/>
          <p:nvPr/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 lang="ko-KR" altLang="en-US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3C20747-A4EB-FC1B-715D-549B6D84E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89" y="848206"/>
            <a:ext cx="8181075" cy="5161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222BC-886B-0E8B-F033-A35E17BFEB68}"/>
              </a:ext>
            </a:extLst>
          </p:cNvPr>
          <p:cNvSpPr txBox="1"/>
          <p:nvPr/>
        </p:nvSpPr>
        <p:spPr>
          <a:xfrm>
            <a:off x="7565260" y="5941483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832192-BD5B-4F07-3CC2-75EE49BAA46D}"/>
              </a:ext>
            </a:extLst>
          </p:cNvPr>
          <p:cNvSpPr/>
          <p:nvPr/>
        </p:nvSpPr>
        <p:spPr>
          <a:xfrm>
            <a:off x="700879" y="916514"/>
            <a:ext cx="7996422" cy="502496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9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g2de5f0df90c_0_5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2-1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900" b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오픈API 서비스 소개 (리스트)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oogle Shape;103;g2de5f0df90c_0_5"/>
          <p:cNvGraphicFramePr/>
          <p:nvPr/>
        </p:nvGraphicFramePr>
        <p:xfrm>
          <a:off x="9540812" y="463337"/>
          <a:ext cx="2539300" cy="227038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오픈API 서비스 소개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/>
                        <a:t>FUN_002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페이지 별 조회</a:t>
                      </a: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/>
                        <a:t>FUN_003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제목/내용에서 선택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/>
                        <a:t>FUN_004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키워드 입력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/>
                        <a:t>FUN_005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검색조건 및 키워드로 조회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/>
                        <a:t>FUN_006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오픈API항목 클릭시 상세 보기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4" name="Google Shape;104;g2de5f0df90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17" y="790618"/>
            <a:ext cx="8444321" cy="54327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de5f0df90c_0_5"/>
          <p:cNvSpPr/>
          <p:nvPr/>
        </p:nvSpPr>
        <p:spPr>
          <a:xfrm>
            <a:off x="734392" y="22041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de5f0df90c_0_5"/>
          <p:cNvSpPr/>
          <p:nvPr/>
        </p:nvSpPr>
        <p:spPr>
          <a:xfrm>
            <a:off x="6906592" y="49473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de5f0df90c_0_5"/>
          <p:cNvSpPr/>
          <p:nvPr/>
        </p:nvSpPr>
        <p:spPr>
          <a:xfrm>
            <a:off x="4818842" y="5805287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de5f0df90c_0_5"/>
          <p:cNvSpPr/>
          <p:nvPr/>
        </p:nvSpPr>
        <p:spPr>
          <a:xfrm>
            <a:off x="5961842" y="5805287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2de5f0df90c_0_5"/>
          <p:cNvSpPr/>
          <p:nvPr/>
        </p:nvSpPr>
        <p:spPr>
          <a:xfrm>
            <a:off x="7104842" y="5500487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2de5f0df90c_0_5"/>
          <p:cNvSpPr/>
          <p:nvPr/>
        </p:nvSpPr>
        <p:spPr>
          <a:xfrm>
            <a:off x="3980642" y="2833487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de5f0df90c_0_5"/>
          <p:cNvSpPr/>
          <p:nvPr/>
        </p:nvSpPr>
        <p:spPr>
          <a:xfrm>
            <a:off x="3603993" y="2318525"/>
            <a:ext cx="308700" cy="307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de5f0df90c_0_5"/>
          <p:cNvSpPr txBox="1"/>
          <p:nvPr/>
        </p:nvSpPr>
        <p:spPr>
          <a:xfrm>
            <a:off x="4496350" y="1760984"/>
            <a:ext cx="1542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COMTNBBS</a:t>
            </a:r>
            <a:r>
              <a:rPr lang="en-US" sz="1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NTT_SJ</a:t>
            </a:r>
            <a:endParaRPr sz="1600"/>
          </a:p>
        </p:txBody>
      </p:sp>
      <p:cxnSp>
        <p:nvCxnSpPr>
          <p:cNvPr id="113" name="Google Shape;113;g2de5f0df90c_0_5"/>
          <p:cNvCxnSpPr/>
          <p:nvPr/>
        </p:nvCxnSpPr>
        <p:spPr>
          <a:xfrm flipH="1">
            <a:off x="3959200" y="2023473"/>
            <a:ext cx="735900" cy="500700"/>
          </a:xfrm>
          <a:prstGeom prst="curvedConnector3">
            <a:avLst>
              <a:gd name="adj1" fmla="val 6421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g2de5f0df90c_0_19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2-2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오픈API 서비스 소개 (상세)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119;g2de5f0df90c_0_19"/>
          <p:cNvGraphicFramePr/>
          <p:nvPr/>
        </p:nvGraphicFramePr>
        <p:xfrm>
          <a:off x="9540812" y="463337"/>
          <a:ext cx="2539300" cy="12647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오픈API 서비스 목록으로 돌아가기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0" name="Google Shape;120;g2de5f0df90c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5" y="963776"/>
            <a:ext cx="8158273" cy="468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de5f0df90c_0_19"/>
          <p:cNvSpPr/>
          <p:nvPr/>
        </p:nvSpPr>
        <p:spPr>
          <a:xfrm>
            <a:off x="5534992" y="50997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de5f0df90c_0_19"/>
          <p:cNvSpPr txBox="1"/>
          <p:nvPr/>
        </p:nvSpPr>
        <p:spPr>
          <a:xfrm>
            <a:off x="5934600" y="3123609"/>
            <a:ext cx="1542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COMTNBBS</a:t>
            </a:r>
            <a:r>
              <a:rPr lang="en-US" sz="1000" b="0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NTT_CN</a:t>
            </a:r>
            <a:endParaRPr sz="1600" dirty="0"/>
          </a:p>
        </p:txBody>
      </p:sp>
      <p:cxnSp>
        <p:nvCxnSpPr>
          <p:cNvPr id="123" name="Google Shape;123;g2de5f0df90c_0_19"/>
          <p:cNvCxnSpPr/>
          <p:nvPr/>
        </p:nvCxnSpPr>
        <p:spPr>
          <a:xfrm flipH="1">
            <a:off x="5180125" y="3309898"/>
            <a:ext cx="735900" cy="500700"/>
          </a:xfrm>
          <a:prstGeom prst="curvedConnector3">
            <a:avLst>
              <a:gd name="adj1" fmla="val 6421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0004E-6FD7-52C0-B7DF-A9E2CC16C7A6}"/>
              </a:ext>
            </a:extLst>
          </p:cNvPr>
          <p:cNvSpPr/>
          <p:nvPr/>
        </p:nvSpPr>
        <p:spPr>
          <a:xfrm>
            <a:off x="2335817" y="2549236"/>
            <a:ext cx="2825734" cy="232756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g2de5f0df90c_0_32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이용약관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Google Shape;129;g2de5f0df90c_0_32"/>
          <p:cNvGraphicFramePr/>
          <p:nvPr/>
        </p:nvGraphicFramePr>
        <p:xfrm>
          <a:off x="9540812" y="463337"/>
          <a:ext cx="2539300" cy="112763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이용약관 보기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0" name="Google Shape;130;g2de5f0df90c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225" y="1042425"/>
            <a:ext cx="7573451" cy="49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de5f0df90c_0_32"/>
          <p:cNvSpPr/>
          <p:nvPr/>
        </p:nvSpPr>
        <p:spPr>
          <a:xfrm>
            <a:off x="658192" y="26613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3670B3-E4CB-2720-BAA3-011642BA3323}"/>
              </a:ext>
            </a:extLst>
          </p:cNvPr>
          <p:cNvSpPr/>
          <p:nvPr/>
        </p:nvSpPr>
        <p:spPr>
          <a:xfrm>
            <a:off x="2622143" y="1661475"/>
            <a:ext cx="5699821" cy="438834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F7EB8-16F8-DFEA-35E2-3B31A66BE70A}"/>
              </a:ext>
            </a:extLst>
          </p:cNvPr>
          <p:cNvSpPr txBox="1"/>
          <p:nvPr/>
        </p:nvSpPr>
        <p:spPr>
          <a:xfrm>
            <a:off x="7185892" y="6083788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g2de5f0df90c_0_41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개인정보 수집이용동의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oogle Shape;137;g2de5f0df90c_0_41"/>
          <p:cNvGraphicFramePr/>
          <p:nvPr/>
        </p:nvGraphicFramePr>
        <p:xfrm>
          <a:off x="9540812" y="463337"/>
          <a:ext cx="2539300" cy="112763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개인정보 수집이용동의 보기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8" name="Google Shape;138;g2de5f0df90c_0_41"/>
          <p:cNvSpPr/>
          <p:nvPr/>
        </p:nvSpPr>
        <p:spPr>
          <a:xfrm>
            <a:off x="734392" y="28899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2de5f0df90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49" y="996174"/>
            <a:ext cx="7359374" cy="50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5C05B02-2A8E-B1D6-CBD1-437DEC6C14CE}"/>
              </a:ext>
            </a:extLst>
          </p:cNvPr>
          <p:cNvSpPr/>
          <p:nvPr/>
        </p:nvSpPr>
        <p:spPr>
          <a:xfrm>
            <a:off x="2768759" y="1649906"/>
            <a:ext cx="5699821" cy="438834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6E31D-A460-CF26-D885-66A770BFB575}"/>
              </a:ext>
            </a:extLst>
          </p:cNvPr>
          <p:cNvSpPr txBox="1"/>
          <p:nvPr/>
        </p:nvSpPr>
        <p:spPr>
          <a:xfrm>
            <a:off x="7342911" y="6074552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g2de5f0df90c_0_63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5-1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인증키 신청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oogle Shape;145;g2de5f0df90c_0_63"/>
          <p:cNvGraphicFramePr/>
          <p:nvPr/>
        </p:nvGraphicFramePr>
        <p:xfrm>
          <a:off x="9540812" y="463337"/>
          <a:ext cx="2539300" cy="135618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인증키 신청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FUN_002</a:t>
                      </a: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이메일 중복 확인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6" name="Google Shape;146;g2de5f0df90c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167" y="463318"/>
            <a:ext cx="8291922" cy="6019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47" name="Google Shape;147;g2de5f0df90c_0_63"/>
          <p:cNvSpPr/>
          <p:nvPr/>
        </p:nvSpPr>
        <p:spPr>
          <a:xfrm>
            <a:off x="886792" y="12897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de5f0df90c_0_63"/>
          <p:cNvSpPr/>
          <p:nvPr/>
        </p:nvSpPr>
        <p:spPr>
          <a:xfrm>
            <a:off x="6373192" y="53283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10603E-DFE8-0792-AB36-73FE3B2BEE5D}"/>
              </a:ext>
            </a:extLst>
          </p:cNvPr>
          <p:cNvSpPr/>
          <p:nvPr/>
        </p:nvSpPr>
        <p:spPr>
          <a:xfrm>
            <a:off x="4470400" y="4994727"/>
            <a:ext cx="905164" cy="19611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F5962-A690-04DE-8027-53E6C62B19BC}"/>
              </a:ext>
            </a:extLst>
          </p:cNvPr>
          <p:cNvSpPr txBox="1"/>
          <p:nvPr/>
        </p:nvSpPr>
        <p:spPr>
          <a:xfrm>
            <a:off x="5375564" y="4599709"/>
            <a:ext cx="2715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COMTCCMNDETAILCODE.CODE_NM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F2763335-39F3-DB43-CCBC-B858C3FB53DD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5921238" y="4300256"/>
            <a:ext cx="266398" cy="135774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6CFAF4-773D-6956-16D3-7867E4A2C77F}"/>
              </a:ext>
            </a:extLst>
          </p:cNvPr>
          <p:cNvSpPr/>
          <p:nvPr/>
        </p:nvSpPr>
        <p:spPr>
          <a:xfrm>
            <a:off x="2879595" y="858336"/>
            <a:ext cx="6033496" cy="374137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885200B-1880-D6E2-B3CB-66F41C0D152C}"/>
              </a:ext>
            </a:extLst>
          </p:cNvPr>
          <p:cNvSpPr/>
          <p:nvPr/>
        </p:nvSpPr>
        <p:spPr>
          <a:xfrm>
            <a:off x="2879596" y="4655127"/>
            <a:ext cx="6033496" cy="1727200"/>
          </a:xfrm>
          <a:custGeom>
            <a:avLst/>
            <a:gdLst>
              <a:gd name="connsiteX0" fmla="*/ 0 w 6262255"/>
              <a:gd name="connsiteY0" fmla="*/ 0 h 1727200"/>
              <a:gd name="connsiteX1" fmla="*/ 0 w 6262255"/>
              <a:gd name="connsiteY1" fmla="*/ 1727200 h 1727200"/>
              <a:gd name="connsiteX2" fmla="*/ 6262255 w 6262255"/>
              <a:gd name="connsiteY2" fmla="*/ 1727200 h 1727200"/>
              <a:gd name="connsiteX3" fmla="*/ 6262255 w 6262255"/>
              <a:gd name="connsiteY3" fmla="*/ 581891 h 1727200"/>
              <a:gd name="connsiteX4" fmla="*/ 895927 w 6262255"/>
              <a:gd name="connsiteY4" fmla="*/ 581891 h 1727200"/>
              <a:gd name="connsiteX5" fmla="*/ 895927 w 6262255"/>
              <a:gd name="connsiteY5" fmla="*/ 9237 h 1727200"/>
              <a:gd name="connsiteX6" fmla="*/ 0 w 6262255"/>
              <a:gd name="connsiteY6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2255" h="1727200">
                <a:moveTo>
                  <a:pt x="0" y="0"/>
                </a:moveTo>
                <a:lnTo>
                  <a:pt x="0" y="1727200"/>
                </a:lnTo>
                <a:lnTo>
                  <a:pt x="6262255" y="1727200"/>
                </a:lnTo>
                <a:lnTo>
                  <a:pt x="6262255" y="581891"/>
                </a:lnTo>
                <a:lnTo>
                  <a:pt x="895927" y="581891"/>
                </a:lnTo>
                <a:lnTo>
                  <a:pt x="895927" y="923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C7230-9134-5527-18F4-55BF3BE08126}"/>
              </a:ext>
            </a:extLst>
          </p:cNvPr>
          <p:cNvSpPr txBox="1"/>
          <p:nvPr/>
        </p:nvSpPr>
        <p:spPr>
          <a:xfrm>
            <a:off x="8913090" y="4291932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97478-2047-4CD5-27ED-B91AE4DE8CA5}"/>
              </a:ext>
            </a:extLst>
          </p:cNvPr>
          <p:cNvSpPr txBox="1"/>
          <p:nvPr/>
        </p:nvSpPr>
        <p:spPr>
          <a:xfrm>
            <a:off x="8913090" y="6086886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g2de5f0df90c_0_87"/>
          <p:cNvGraphicFramePr/>
          <p:nvPr/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5-2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인증키 신청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54;g2de5f0df90c_0_87"/>
          <p:cNvGraphicFramePr/>
          <p:nvPr/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등록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5" name="Google Shape;155;g2de5f0df90c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28" y="1055196"/>
            <a:ext cx="7795201" cy="46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de5f0df90c_0_87"/>
          <p:cNvSpPr/>
          <p:nvPr/>
        </p:nvSpPr>
        <p:spPr>
          <a:xfrm>
            <a:off x="4772992" y="502351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BB6D63-B27F-C74C-1259-5E942510D0B9}"/>
              </a:ext>
            </a:extLst>
          </p:cNvPr>
          <p:cNvSpPr/>
          <p:nvPr/>
        </p:nvSpPr>
        <p:spPr>
          <a:xfrm>
            <a:off x="2615124" y="1658855"/>
            <a:ext cx="1267809" cy="23090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8DE59-1281-FE8F-2871-09BCB9FD476A}"/>
              </a:ext>
            </a:extLst>
          </p:cNvPr>
          <p:cNvSpPr txBox="1"/>
          <p:nvPr/>
        </p:nvSpPr>
        <p:spPr>
          <a:xfrm>
            <a:off x="4266548" y="1261690"/>
            <a:ext cx="2715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COMTCCMNDETAILCODE.CODE_NM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269FC23B-4118-38A8-F444-030CB746F546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620416" y="770429"/>
            <a:ext cx="266396" cy="174136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E54B860-42DE-BA04-9D06-497AC24A6678}"/>
              </a:ext>
            </a:extLst>
          </p:cNvPr>
          <p:cNvSpPr/>
          <p:nvPr/>
        </p:nvSpPr>
        <p:spPr>
          <a:xfrm>
            <a:off x="637309" y="1145309"/>
            <a:ext cx="7324436" cy="4294909"/>
          </a:xfrm>
          <a:custGeom>
            <a:avLst/>
            <a:gdLst>
              <a:gd name="connsiteX0" fmla="*/ 0 w 7324436"/>
              <a:gd name="connsiteY0" fmla="*/ 9236 h 4488873"/>
              <a:gd name="connsiteX1" fmla="*/ 1865746 w 7324436"/>
              <a:gd name="connsiteY1" fmla="*/ 9236 h 4488873"/>
              <a:gd name="connsiteX2" fmla="*/ 1865746 w 7324436"/>
              <a:gd name="connsiteY2" fmla="*/ 840509 h 4488873"/>
              <a:gd name="connsiteX3" fmla="*/ 7324436 w 7324436"/>
              <a:gd name="connsiteY3" fmla="*/ 840509 h 4488873"/>
              <a:gd name="connsiteX4" fmla="*/ 7324436 w 7324436"/>
              <a:gd name="connsiteY4" fmla="*/ 4488873 h 4488873"/>
              <a:gd name="connsiteX5" fmla="*/ 18473 w 7324436"/>
              <a:gd name="connsiteY5" fmla="*/ 4488873 h 4488873"/>
              <a:gd name="connsiteX6" fmla="*/ 18473 w 7324436"/>
              <a:gd name="connsiteY6" fmla="*/ 0 h 4488873"/>
              <a:gd name="connsiteX7" fmla="*/ 0 w 7324436"/>
              <a:gd name="connsiteY7" fmla="*/ 9236 h 44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24436" h="4488873">
                <a:moveTo>
                  <a:pt x="0" y="9236"/>
                </a:moveTo>
                <a:lnTo>
                  <a:pt x="1865746" y="9236"/>
                </a:lnTo>
                <a:lnTo>
                  <a:pt x="1865746" y="840509"/>
                </a:lnTo>
                <a:lnTo>
                  <a:pt x="7324436" y="840509"/>
                </a:lnTo>
                <a:lnTo>
                  <a:pt x="7324436" y="4488873"/>
                </a:lnTo>
                <a:lnTo>
                  <a:pt x="18473" y="4488873"/>
                </a:lnTo>
                <a:lnTo>
                  <a:pt x="18473" y="0"/>
                </a:lnTo>
                <a:lnTo>
                  <a:pt x="0" y="9236"/>
                </a:ln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D37A4-17EA-92FE-8D60-9498E74025D4}"/>
              </a:ext>
            </a:extLst>
          </p:cNvPr>
          <p:cNvSpPr txBox="1"/>
          <p:nvPr/>
        </p:nvSpPr>
        <p:spPr>
          <a:xfrm>
            <a:off x="7986334" y="5077860"/>
            <a:ext cx="1132041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정적 텍스트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g2de5f0df90c_0_75"/>
          <p:cNvGraphicFramePr/>
          <p:nvPr>
            <p:extLst>
              <p:ext uri="{D42A27DB-BD31-4B8C-83A1-F6EECF244321}">
                <p14:modId xmlns:p14="http://schemas.microsoft.com/office/powerpoint/2010/main" val="195573870"/>
              </p:ext>
            </p:extLst>
          </p:nvPr>
        </p:nvGraphicFramePr>
        <p:xfrm>
          <a:off x="108576" y="71443"/>
          <a:ext cx="4793500" cy="22861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8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VIEW_000</a:t>
                      </a:r>
                      <a:r>
                        <a:rPr lang="en-US" sz="800" b="0">
                          <a:solidFill>
                            <a:schemeClr val="dk1"/>
                          </a:solidFill>
                        </a:rPr>
                        <a:t>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화면명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인증키</a:t>
                      </a: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oogle Shape;162;g2de5f0df90c_0_75"/>
          <p:cNvGraphicFramePr/>
          <p:nvPr/>
        </p:nvGraphicFramePr>
        <p:xfrm>
          <a:off x="9540812" y="463337"/>
          <a:ext cx="2539300" cy="1112390"/>
        </p:xfrm>
        <a:graphic>
          <a:graphicData uri="http://schemas.openxmlformats.org/drawingml/2006/table">
            <a:tbl>
              <a:tblPr firstRow="1" bandRow="1">
                <a:noFill/>
                <a:tableStyleId>{217C736A-F323-43D5-876C-D479E9558894}</a:tableStyleId>
              </a:tblPr>
              <a:tblGrid>
                <a:gridCol w="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기능번호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lt1"/>
                          </a:solidFill>
                        </a:rPr>
                        <a:t>요청내용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인증키 관리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FUN_002</a:t>
                      </a:r>
                      <a:endParaRPr sz="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상세보기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3" name="Google Shape;163;g2de5f0df90c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75" y="1258775"/>
            <a:ext cx="8532350" cy="42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de5f0df90c_0_75"/>
          <p:cNvSpPr/>
          <p:nvPr/>
        </p:nvSpPr>
        <p:spPr>
          <a:xfrm>
            <a:off x="203672" y="286626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de5f0df90c_0_75"/>
          <p:cNvSpPr/>
          <p:nvPr/>
        </p:nvSpPr>
        <p:spPr>
          <a:xfrm>
            <a:off x="8433272" y="3018662"/>
            <a:ext cx="209700" cy="19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2de5f0df90c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274" y="4542050"/>
            <a:ext cx="3092425" cy="163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67" name="Google Shape;167;g2de5f0df90c_0_75"/>
          <p:cNvCxnSpPr/>
          <p:nvPr/>
        </p:nvCxnSpPr>
        <p:spPr>
          <a:xfrm flipH="1">
            <a:off x="6993700" y="3227925"/>
            <a:ext cx="1076100" cy="171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822</Words>
  <Application>Microsoft Office PowerPoint</Application>
  <PresentationFormat>와이드스크린</PresentationFormat>
  <Paragraphs>290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나눔스퀘어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영학</dc:creator>
  <cp:lastModifiedBy>양 금용</cp:lastModifiedBy>
  <cp:revision>34</cp:revision>
  <dcterms:created xsi:type="dcterms:W3CDTF">2022-09-29T08:29:26Z</dcterms:created>
  <dcterms:modified xsi:type="dcterms:W3CDTF">2024-05-21T08:00:37Z</dcterms:modified>
</cp:coreProperties>
</file>