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55581-462A-436E-9441-24EAC46DFB31}" type="datetimeFigureOut">
              <a:rPr lang="zh-CN" altLang="en-US" smtClean="0"/>
              <a:t>2018/12/3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CED7E-FAB4-456C-92C1-61742B01FD64}" type="slidenum">
              <a:rPr lang="zh-CN" altLang="en-US" smtClean="0"/>
              <a:t>‹#›</a:t>
            </a:fld>
            <a:endParaRPr lang="zh-CN" altLang="en-US"/>
          </a:p>
        </p:txBody>
      </p:sp>
    </p:spTree>
    <p:extLst>
      <p:ext uri="{BB962C8B-B14F-4D97-AF65-F5344CB8AC3E}">
        <p14:creationId xmlns:p14="http://schemas.microsoft.com/office/powerpoint/2010/main" val="2556554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3</a:t>
            </a:fld>
            <a:endParaRPr lang="zh-CN" altLang="en-US"/>
          </a:p>
        </p:txBody>
      </p:sp>
    </p:spTree>
    <p:extLst>
      <p:ext uri="{BB962C8B-B14F-4D97-AF65-F5344CB8AC3E}">
        <p14:creationId xmlns:p14="http://schemas.microsoft.com/office/powerpoint/2010/main" val="1297106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12</a:t>
            </a:fld>
            <a:endParaRPr lang="zh-CN" altLang="en-US"/>
          </a:p>
        </p:txBody>
      </p:sp>
    </p:spTree>
    <p:extLst>
      <p:ext uri="{BB962C8B-B14F-4D97-AF65-F5344CB8AC3E}">
        <p14:creationId xmlns:p14="http://schemas.microsoft.com/office/powerpoint/2010/main" val="1037539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13</a:t>
            </a:fld>
            <a:endParaRPr lang="zh-CN" altLang="en-US"/>
          </a:p>
        </p:txBody>
      </p:sp>
    </p:spTree>
    <p:extLst>
      <p:ext uri="{BB962C8B-B14F-4D97-AF65-F5344CB8AC3E}">
        <p14:creationId xmlns:p14="http://schemas.microsoft.com/office/powerpoint/2010/main" val="185863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14</a:t>
            </a:fld>
            <a:endParaRPr lang="zh-CN" altLang="en-US"/>
          </a:p>
        </p:txBody>
      </p:sp>
    </p:spTree>
    <p:extLst>
      <p:ext uri="{BB962C8B-B14F-4D97-AF65-F5344CB8AC3E}">
        <p14:creationId xmlns:p14="http://schemas.microsoft.com/office/powerpoint/2010/main" val="2952812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15</a:t>
            </a:fld>
            <a:endParaRPr lang="zh-CN" altLang="en-US"/>
          </a:p>
        </p:txBody>
      </p:sp>
    </p:spTree>
    <p:extLst>
      <p:ext uri="{BB962C8B-B14F-4D97-AF65-F5344CB8AC3E}">
        <p14:creationId xmlns:p14="http://schemas.microsoft.com/office/powerpoint/2010/main" val="214592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16</a:t>
            </a:fld>
            <a:endParaRPr lang="zh-CN" altLang="en-US"/>
          </a:p>
        </p:txBody>
      </p:sp>
    </p:spTree>
    <p:extLst>
      <p:ext uri="{BB962C8B-B14F-4D97-AF65-F5344CB8AC3E}">
        <p14:creationId xmlns:p14="http://schemas.microsoft.com/office/powerpoint/2010/main" val="2478467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17</a:t>
            </a:fld>
            <a:endParaRPr lang="zh-CN" altLang="en-US"/>
          </a:p>
        </p:txBody>
      </p:sp>
    </p:spTree>
    <p:extLst>
      <p:ext uri="{BB962C8B-B14F-4D97-AF65-F5344CB8AC3E}">
        <p14:creationId xmlns:p14="http://schemas.microsoft.com/office/powerpoint/2010/main" val="571462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18</a:t>
            </a:fld>
            <a:endParaRPr lang="zh-CN" altLang="en-US"/>
          </a:p>
        </p:txBody>
      </p:sp>
    </p:spTree>
    <p:extLst>
      <p:ext uri="{BB962C8B-B14F-4D97-AF65-F5344CB8AC3E}">
        <p14:creationId xmlns:p14="http://schemas.microsoft.com/office/powerpoint/2010/main" val="1307643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19</a:t>
            </a:fld>
            <a:endParaRPr lang="zh-CN" altLang="en-US"/>
          </a:p>
        </p:txBody>
      </p:sp>
    </p:spTree>
    <p:extLst>
      <p:ext uri="{BB962C8B-B14F-4D97-AF65-F5344CB8AC3E}">
        <p14:creationId xmlns:p14="http://schemas.microsoft.com/office/powerpoint/2010/main" val="2185684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20</a:t>
            </a:fld>
            <a:endParaRPr lang="zh-CN" altLang="en-US"/>
          </a:p>
        </p:txBody>
      </p:sp>
    </p:spTree>
    <p:extLst>
      <p:ext uri="{BB962C8B-B14F-4D97-AF65-F5344CB8AC3E}">
        <p14:creationId xmlns:p14="http://schemas.microsoft.com/office/powerpoint/2010/main" val="3855680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21</a:t>
            </a:fld>
            <a:endParaRPr lang="zh-CN" altLang="en-US"/>
          </a:p>
        </p:txBody>
      </p:sp>
    </p:spTree>
    <p:extLst>
      <p:ext uri="{BB962C8B-B14F-4D97-AF65-F5344CB8AC3E}">
        <p14:creationId xmlns:p14="http://schemas.microsoft.com/office/powerpoint/2010/main" val="19415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4</a:t>
            </a:fld>
            <a:endParaRPr lang="zh-CN" altLang="en-US"/>
          </a:p>
        </p:txBody>
      </p:sp>
    </p:spTree>
    <p:extLst>
      <p:ext uri="{BB962C8B-B14F-4D97-AF65-F5344CB8AC3E}">
        <p14:creationId xmlns:p14="http://schemas.microsoft.com/office/powerpoint/2010/main" val="211244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5</a:t>
            </a:fld>
            <a:endParaRPr lang="zh-CN" altLang="en-US"/>
          </a:p>
        </p:txBody>
      </p:sp>
    </p:spTree>
    <p:extLst>
      <p:ext uri="{BB962C8B-B14F-4D97-AF65-F5344CB8AC3E}">
        <p14:creationId xmlns:p14="http://schemas.microsoft.com/office/powerpoint/2010/main" val="393186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6</a:t>
            </a:fld>
            <a:endParaRPr lang="zh-CN" altLang="en-US"/>
          </a:p>
        </p:txBody>
      </p:sp>
    </p:spTree>
    <p:extLst>
      <p:ext uri="{BB962C8B-B14F-4D97-AF65-F5344CB8AC3E}">
        <p14:creationId xmlns:p14="http://schemas.microsoft.com/office/powerpoint/2010/main" val="214490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7</a:t>
            </a:fld>
            <a:endParaRPr lang="zh-CN" altLang="en-US"/>
          </a:p>
        </p:txBody>
      </p:sp>
    </p:spTree>
    <p:extLst>
      <p:ext uri="{BB962C8B-B14F-4D97-AF65-F5344CB8AC3E}">
        <p14:creationId xmlns:p14="http://schemas.microsoft.com/office/powerpoint/2010/main" val="2678162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8</a:t>
            </a:fld>
            <a:endParaRPr lang="zh-CN" altLang="en-US"/>
          </a:p>
        </p:txBody>
      </p:sp>
    </p:spTree>
    <p:extLst>
      <p:ext uri="{BB962C8B-B14F-4D97-AF65-F5344CB8AC3E}">
        <p14:creationId xmlns:p14="http://schemas.microsoft.com/office/powerpoint/2010/main" val="1840462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9</a:t>
            </a:fld>
            <a:endParaRPr lang="zh-CN" altLang="en-US"/>
          </a:p>
        </p:txBody>
      </p:sp>
    </p:spTree>
    <p:extLst>
      <p:ext uri="{BB962C8B-B14F-4D97-AF65-F5344CB8AC3E}">
        <p14:creationId xmlns:p14="http://schemas.microsoft.com/office/powerpoint/2010/main" val="2588709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10</a:t>
            </a:fld>
            <a:endParaRPr lang="zh-CN" altLang="en-US"/>
          </a:p>
        </p:txBody>
      </p:sp>
    </p:spTree>
    <p:extLst>
      <p:ext uri="{BB962C8B-B14F-4D97-AF65-F5344CB8AC3E}">
        <p14:creationId xmlns:p14="http://schemas.microsoft.com/office/powerpoint/2010/main" val="343286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11</a:t>
            </a:fld>
            <a:endParaRPr lang="zh-CN" altLang="en-US"/>
          </a:p>
        </p:txBody>
      </p:sp>
    </p:spTree>
    <p:extLst>
      <p:ext uri="{BB962C8B-B14F-4D97-AF65-F5344CB8AC3E}">
        <p14:creationId xmlns:p14="http://schemas.microsoft.com/office/powerpoint/2010/main" val="42718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27CD7FF-D31A-4AC7-8F5B-74D05F709DF5}"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6CB33-AC75-4F28-9ACE-514B966931B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67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27CD7FF-D31A-4AC7-8F5B-74D05F709DF5}"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34168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27CD7FF-D31A-4AC7-8F5B-74D05F709DF5}"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1778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27CD7FF-D31A-4AC7-8F5B-74D05F709DF5}"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5056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27CD7FF-D31A-4AC7-8F5B-74D05F709DF5}"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6CB33-AC75-4F28-9ACE-514B966931B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1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27CD7FF-D31A-4AC7-8F5B-74D05F709DF5}"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88687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27CD7FF-D31A-4AC7-8F5B-74D05F709DF5}" type="datetimeFigureOut">
              <a:rPr lang="zh-CN" altLang="en-US" smtClean="0"/>
              <a:t>2018/12/3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41600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27CD7FF-D31A-4AC7-8F5B-74D05F709DF5}" type="datetimeFigureOut">
              <a:rPr lang="zh-CN" altLang="en-US" smtClean="0"/>
              <a:t>2018/12/3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340651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7CD7FF-D31A-4AC7-8F5B-74D05F709DF5}" type="datetimeFigureOut">
              <a:rPr lang="zh-CN" altLang="en-US" smtClean="0"/>
              <a:t>2018/12/3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354814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27CD7FF-D31A-4AC7-8F5B-74D05F709DF5}" type="datetimeFigureOut">
              <a:rPr lang="zh-CN" altLang="en-US" smtClean="0"/>
              <a:t>2018/12/3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235652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7CD7FF-D31A-4AC7-8F5B-74D05F709DF5}"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122178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7CD7FF-D31A-4AC7-8F5B-74D05F709DF5}" type="datetimeFigureOut">
              <a:rPr lang="zh-CN" altLang="en-US" smtClean="0"/>
              <a:t>2018/12/3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06CB33-AC75-4F28-9ACE-514B966931B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7188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黑体" panose="02010609060101010101" pitchFamily="49" charset="-122"/>
                <a:ea typeface="黑体" panose="02010609060101010101" pitchFamily="49" charset="-122"/>
              </a:rPr>
              <a:t>微机原理习题</a:t>
            </a:r>
            <a:r>
              <a:rPr lang="zh-CN" altLang="en-US" dirty="0">
                <a:latin typeface="黑体" panose="02010609060101010101" pitchFamily="49" charset="-122"/>
                <a:ea typeface="黑体" panose="02010609060101010101" pitchFamily="49" charset="-122"/>
              </a:rPr>
              <a:t>课</a:t>
            </a:r>
          </a:p>
        </p:txBody>
      </p:sp>
      <p:sp>
        <p:nvSpPr>
          <p:cNvPr id="3" name="副标题 2"/>
          <p:cNvSpPr>
            <a:spLocks noGrp="1"/>
          </p:cNvSpPr>
          <p:nvPr>
            <p:ph type="subTitle" idx="1"/>
          </p:nvPr>
        </p:nvSpPr>
        <p:spPr/>
        <p:txBody>
          <a:bodyPr/>
          <a:lstStyle/>
          <a:p>
            <a:r>
              <a:rPr lang="zh-CN" altLang="en-US" dirty="0" smtClean="0">
                <a:latin typeface="黑体" panose="02010609060101010101" pitchFamily="49" charset="-122"/>
                <a:ea typeface="黑体" panose="02010609060101010101" pitchFamily="49" charset="-122"/>
              </a:rPr>
              <a:t>助教：王骏腾</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07446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第四章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13855"/>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11</a:t>
            </a:r>
            <a:r>
              <a:rPr lang="zh-CN" altLang="en-US" b="1" dirty="0" smtClean="0"/>
              <a:t>：如果一个</a:t>
            </a:r>
            <a:r>
              <a:rPr lang="en-US" altLang="zh-CN" b="1" dirty="0" smtClean="0"/>
              <a:t>MOV ESI,[EAX]</a:t>
            </a:r>
            <a:r>
              <a:rPr lang="zh-CN" altLang="en-US" b="1" dirty="0" smtClean="0"/>
              <a:t>指令出现在工作于</a:t>
            </a:r>
            <a:r>
              <a:rPr lang="en-US" altLang="zh-CN" b="1" dirty="0" smtClean="0"/>
              <a:t>16</a:t>
            </a:r>
            <a:r>
              <a:rPr lang="zh-CN" altLang="en-US" b="1" dirty="0" smtClean="0"/>
              <a:t>位指令模式的</a:t>
            </a:r>
            <a:r>
              <a:rPr lang="en-US" altLang="zh-CN" b="1" dirty="0" smtClean="0"/>
              <a:t>Core 2</a:t>
            </a:r>
            <a:r>
              <a:rPr lang="zh-CN" altLang="en-US" b="1" dirty="0" smtClean="0"/>
              <a:t>微处理器的程序中，它对应的机器语言是什么？</a:t>
            </a:r>
            <a:endParaRPr lang="en-US" altLang="zh-CN" b="1" dirty="0" smtClean="0"/>
          </a:p>
          <a:p>
            <a:pPr lvl="1">
              <a:buFont typeface="Wingdings" panose="05000000000000000000" pitchFamily="2" charset="2"/>
              <a:buChar char="l"/>
            </a:pPr>
            <a:r>
              <a:rPr lang="zh-CN" altLang="en-US" dirty="0" smtClean="0"/>
              <a:t>关于</a:t>
            </a:r>
            <a:r>
              <a:rPr lang="en-US" altLang="zh-CN" dirty="0" smtClean="0"/>
              <a:t>32</a:t>
            </a:r>
            <a:r>
              <a:rPr lang="zh-CN" altLang="en-US" dirty="0" smtClean="0"/>
              <a:t>位寻址机制，详见课本</a:t>
            </a:r>
            <a:r>
              <a:rPr lang="en-US" altLang="zh-CN" dirty="0" smtClean="0"/>
              <a:t>P85</a:t>
            </a:r>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r>
              <a:rPr lang="zh-CN" altLang="en-US" dirty="0" smtClean="0"/>
              <a:t>综上所述，答案应为 </a:t>
            </a:r>
            <a:r>
              <a:rPr lang="en-US" altLang="zh-CN" dirty="0" smtClean="0"/>
              <a:t>67 66 8B 30 H</a:t>
            </a:r>
            <a:endParaRPr lang="en-US" altLang="zh-CN" dirty="0"/>
          </a:p>
        </p:txBody>
      </p:sp>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4226943" y="1031190"/>
            <a:ext cx="7707534" cy="1582614"/>
          </a:xfrm>
          <a:prstGeom prst="rect">
            <a:avLst/>
          </a:prstGeom>
        </p:spPr>
      </p:pic>
      <p:pic>
        <p:nvPicPr>
          <p:cNvPr id="7" name="图片 6"/>
          <p:cNvPicPr>
            <a:picLocks noChangeAspect="1"/>
          </p:cNvPicPr>
          <p:nvPr/>
        </p:nvPicPr>
        <p:blipFill>
          <a:blip r:embed="rId4"/>
          <a:stretch>
            <a:fillRect/>
          </a:stretch>
        </p:blipFill>
        <p:spPr>
          <a:xfrm>
            <a:off x="8960605" y="1263771"/>
            <a:ext cx="2779947" cy="746967"/>
          </a:xfrm>
          <a:prstGeom prst="rect">
            <a:avLst/>
          </a:prstGeom>
        </p:spPr>
      </p:pic>
      <p:pic>
        <p:nvPicPr>
          <p:cNvPr id="8" name="图片 7"/>
          <p:cNvPicPr>
            <a:picLocks noChangeAspect="1"/>
          </p:cNvPicPr>
          <p:nvPr/>
        </p:nvPicPr>
        <p:blipFill>
          <a:blip r:embed="rId5"/>
          <a:stretch>
            <a:fillRect/>
          </a:stretch>
        </p:blipFill>
        <p:spPr>
          <a:xfrm>
            <a:off x="4226943" y="2613804"/>
            <a:ext cx="7449333" cy="2187395"/>
          </a:xfrm>
          <a:prstGeom prst="rect">
            <a:avLst/>
          </a:prstGeom>
        </p:spPr>
      </p:pic>
    </p:spTree>
    <p:extLst>
      <p:ext uri="{BB962C8B-B14F-4D97-AF65-F5344CB8AC3E}">
        <p14:creationId xmlns:p14="http://schemas.microsoft.com/office/powerpoint/2010/main" val="1020309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第四章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a:t>2</a:t>
            </a:r>
            <a:r>
              <a:rPr lang="en-US" altLang="zh-CN" b="1" dirty="0" smtClean="0"/>
              <a:t>1</a:t>
            </a:r>
            <a:r>
              <a:rPr lang="zh-CN" altLang="en-US" b="1" dirty="0" smtClean="0"/>
              <a:t>：说明</a:t>
            </a:r>
            <a:r>
              <a:rPr lang="en-US" altLang="zh-CN" b="1" dirty="0" smtClean="0"/>
              <a:t>PUSH BX</a:t>
            </a:r>
            <a:r>
              <a:rPr lang="zh-CN" altLang="en-US" b="1" dirty="0" smtClean="0"/>
              <a:t>时会发生什么操作？设</a:t>
            </a:r>
            <a:r>
              <a:rPr lang="en-US" altLang="zh-CN" b="1" dirty="0" smtClean="0"/>
              <a:t>SP=0100H,SS=0200H</a:t>
            </a:r>
            <a:r>
              <a:rPr lang="zh-CN" altLang="en-US" b="1" dirty="0" smtClean="0"/>
              <a:t>，确切指出</a:t>
            </a:r>
            <a:r>
              <a:rPr lang="en-US" altLang="zh-CN" b="1" dirty="0" smtClean="0"/>
              <a:t>BH</a:t>
            </a:r>
            <a:r>
              <a:rPr lang="zh-CN" altLang="en-US" b="1" dirty="0" smtClean="0"/>
              <a:t>与</a:t>
            </a:r>
            <a:r>
              <a:rPr lang="en-US" altLang="zh-CN" b="1" dirty="0" smtClean="0"/>
              <a:t>BL</a:t>
            </a:r>
            <a:r>
              <a:rPr lang="zh-CN" altLang="en-US" b="1" dirty="0" smtClean="0"/>
              <a:t>分别存储在哪个存储单元中。</a:t>
            </a:r>
            <a:endParaRPr lang="en-US" altLang="zh-CN" b="1" dirty="0" smtClean="0"/>
          </a:p>
          <a:p>
            <a:pPr lvl="1">
              <a:buFont typeface="Wingdings" panose="05000000000000000000" pitchFamily="2" charset="2"/>
              <a:buChar char="l"/>
            </a:pPr>
            <a:r>
              <a:rPr lang="zh-CN" altLang="en-US" dirty="0" smtClean="0"/>
              <a:t>关于</a:t>
            </a:r>
            <a:r>
              <a:rPr lang="en-US" altLang="zh-CN" dirty="0" smtClean="0"/>
              <a:t>push</a:t>
            </a:r>
            <a:r>
              <a:rPr lang="zh-CN" altLang="en-US" dirty="0" smtClean="0"/>
              <a:t>指令，详见课本</a:t>
            </a:r>
            <a:r>
              <a:rPr lang="en-US" altLang="zh-CN" dirty="0" smtClean="0"/>
              <a:t>P87-89</a:t>
            </a:r>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r>
              <a:rPr lang="zh-CN" altLang="en-US" dirty="0" smtClean="0"/>
              <a:t>习题</a:t>
            </a:r>
            <a:r>
              <a:rPr lang="en-US" altLang="zh-CN" dirty="0" smtClean="0"/>
              <a:t>25</a:t>
            </a:r>
            <a:r>
              <a:rPr lang="zh-CN" altLang="en-US" dirty="0" smtClean="0"/>
              <a:t>：比较</a:t>
            </a:r>
            <a:r>
              <a:rPr lang="en-US" altLang="zh-CN" dirty="0" smtClean="0"/>
              <a:t>MOV DI,NUMB</a:t>
            </a:r>
            <a:r>
              <a:rPr lang="zh-CN" altLang="en-US" dirty="0" smtClean="0"/>
              <a:t>指令和</a:t>
            </a:r>
            <a:r>
              <a:rPr lang="en-US" altLang="zh-CN" dirty="0" smtClean="0"/>
              <a:t>LEA DI,NUMB</a:t>
            </a:r>
            <a:r>
              <a:rPr lang="zh-CN" altLang="en-US" dirty="0" smtClean="0"/>
              <a:t>指令的操作</a:t>
            </a:r>
            <a:endParaRPr lang="en-US" altLang="zh-CN" dirty="0" smtClean="0"/>
          </a:p>
          <a:p>
            <a:pPr lvl="1">
              <a:buFont typeface="Wingdings" panose="05000000000000000000" pitchFamily="2" charset="2"/>
              <a:buChar char="l"/>
            </a:pPr>
            <a:r>
              <a:rPr lang="zh-CN" altLang="en-US" dirty="0" smtClean="0"/>
              <a:t>答：</a:t>
            </a:r>
            <a:r>
              <a:rPr lang="en-US" altLang="zh-CN" dirty="0" smtClean="0"/>
              <a:t>MOV</a:t>
            </a:r>
            <a:r>
              <a:rPr lang="zh-CN" altLang="en-US" dirty="0" smtClean="0"/>
              <a:t>将变量的值存入</a:t>
            </a:r>
            <a:r>
              <a:rPr lang="en-US" altLang="zh-CN" dirty="0" smtClean="0"/>
              <a:t>DI</a:t>
            </a:r>
            <a:r>
              <a:rPr lang="zh-CN" altLang="en-US" dirty="0" smtClean="0"/>
              <a:t>，</a:t>
            </a:r>
            <a:r>
              <a:rPr lang="en-US" altLang="zh-CN" dirty="0" smtClean="0"/>
              <a:t>LEA</a:t>
            </a:r>
            <a:r>
              <a:rPr lang="zh-CN" altLang="en-US" dirty="0" smtClean="0"/>
              <a:t>取</a:t>
            </a:r>
            <a:r>
              <a:rPr lang="zh-CN" altLang="en-US" dirty="0"/>
              <a:t>偏移</a:t>
            </a:r>
            <a:r>
              <a:rPr lang="zh-CN" altLang="en-US" dirty="0" smtClean="0"/>
              <a:t>地址存入</a:t>
            </a:r>
            <a:r>
              <a:rPr lang="en-US" altLang="zh-CN" dirty="0" smtClean="0"/>
              <a:t>DI</a:t>
            </a: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a:p>
          <a:p>
            <a:pPr marL="201168" lvl="1" indent="0">
              <a:buNone/>
            </a:pPr>
            <a:endParaRPr lang="en-US" altLang="zh-CN" dirty="0" smtClean="0"/>
          </a:p>
        </p:txBody>
      </p:sp>
      <p:sp>
        <p:nvSpPr>
          <p:cNvPr id="4" name="文本占位符 3"/>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3"/>
          <a:stretch>
            <a:fillRect/>
          </a:stretch>
        </p:blipFill>
        <p:spPr>
          <a:xfrm>
            <a:off x="4226943" y="1040651"/>
            <a:ext cx="7510818" cy="2435794"/>
          </a:xfrm>
          <a:prstGeom prst="rect">
            <a:avLst/>
          </a:prstGeom>
        </p:spPr>
      </p:pic>
    </p:spTree>
    <p:extLst>
      <p:ext uri="{BB962C8B-B14F-4D97-AF65-F5344CB8AC3E}">
        <p14:creationId xmlns:p14="http://schemas.microsoft.com/office/powerpoint/2010/main" val="4211057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第四章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43</a:t>
            </a:r>
            <a:r>
              <a:rPr lang="zh-CN" altLang="en-US" b="1" dirty="0" smtClean="0"/>
              <a:t>：写一个短程序，用</a:t>
            </a:r>
            <a:r>
              <a:rPr lang="en-US" altLang="zh-CN" b="1" dirty="0" smtClean="0"/>
              <a:t>XLAT</a:t>
            </a:r>
            <a:r>
              <a:rPr lang="zh-CN" altLang="en-US" b="1" dirty="0" smtClean="0"/>
              <a:t>指令将</a:t>
            </a:r>
            <a:r>
              <a:rPr lang="en-US" altLang="zh-CN" b="1" dirty="0" smtClean="0"/>
              <a:t>BCD</a:t>
            </a:r>
            <a:r>
              <a:rPr lang="zh-CN" altLang="en-US" b="1" dirty="0" smtClean="0"/>
              <a:t>码数字</a:t>
            </a:r>
            <a:r>
              <a:rPr lang="en-US" altLang="zh-CN" b="1" dirty="0" smtClean="0"/>
              <a:t>0~9</a:t>
            </a:r>
            <a:r>
              <a:rPr lang="zh-CN" altLang="en-US" b="1" dirty="0" smtClean="0"/>
              <a:t>转换为</a:t>
            </a:r>
            <a:r>
              <a:rPr lang="en-US" altLang="zh-CN" b="1" dirty="0" smtClean="0"/>
              <a:t>ASCII</a:t>
            </a:r>
            <a:r>
              <a:rPr lang="zh-CN" altLang="en-US" b="1" dirty="0" smtClean="0"/>
              <a:t>数字</a:t>
            </a:r>
            <a:r>
              <a:rPr lang="en-US" altLang="zh-CN" b="1" dirty="0" smtClean="0"/>
              <a:t>30H~39H</a:t>
            </a:r>
            <a:r>
              <a:rPr lang="zh-CN" altLang="en-US" b="1" dirty="0" smtClean="0"/>
              <a:t>。</a:t>
            </a:r>
            <a:r>
              <a:rPr lang="en-US" altLang="zh-CN" b="1" dirty="0" smtClean="0"/>
              <a:t>ASCII</a:t>
            </a:r>
            <a:r>
              <a:rPr lang="zh-CN" altLang="en-US" b="1" dirty="0" smtClean="0"/>
              <a:t>存在数据段的</a:t>
            </a:r>
            <a:r>
              <a:rPr lang="en-US" altLang="zh-CN" b="1" dirty="0" smtClean="0"/>
              <a:t>TABLE</a:t>
            </a:r>
            <a:r>
              <a:rPr lang="zh-CN" altLang="en-US" b="1" dirty="0" smtClean="0"/>
              <a:t>表中</a:t>
            </a:r>
            <a:endParaRPr lang="en-US" altLang="zh-CN" b="1" dirty="0" smtClean="0"/>
          </a:p>
          <a:p>
            <a:pPr lvl="1">
              <a:buFont typeface="Wingdings" panose="05000000000000000000" pitchFamily="2" charset="2"/>
              <a:buChar char="l"/>
            </a:pPr>
            <a:r>
              <a:rPr lang="zh-CN" altLang="en-US" dirty="0" smtClean="0"/>
              <a:t>关于</a:t>
            </a:r>
            <a:r>
              <a:rPr lang="en-US" altLang="zh-CN" dirty="0" smtClean="0"/>
              <a:t>XLAT</a:t>
            </a:r>
            <a:r>
              <a:rPr lang="zh-CN" altLang="en-US" dirty="0" smtClean="0"/>
              <a:t>指令，详见课本</a:t>
            </a:r>
            <a:r>
              <a:rPr lang="en-US" altLang="zh-CN" dirty="0" smtClean="0"/>
              <a:t>P100</a:t>
            </a:r>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smtClean="0"/>
          </a:p>
          <a:p>
            <a:pPr lvl="1">
              <a:buFont typeface="Wingdings" panose="05000000000000000000" pitchFamily="2" charset="2"/>
              <a:buChar char="l"/>
            </a:pPr>
            <a:r>
              <a:rPr lang="zh-CN" altLang="en-US" dirty="0"/>
              <a:t>参考</a:t>
            </a:r>
            <a:r>
              <a:rPr lang="zh-CN" altLang="en-US" dirty="0" smtClean="0"/>
              <a:t>答案：</a:t>
            </a: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r>
              <a:rPr lang="zh-CN" altLang="en-US" b="1" dirty="0" smtClean="0"/>
              <a:t>补充题</a:t>
            </a:r>
            <a:r>
              <a:rPr lang="en-US" altLang="zh-CN" b="1" dirty="0" smtClean="0"/>
              <a:t>1</a:t>
            </a:r>
            <a:r>
              <a:rPr lang="zh-CN" altLang="en-US" b="1" dirty="0" smtClean="0"/>
              <a:t>：</a:t>
            </a:r>
            <a:r>
              <a:rPr lang="zh-CN" altLang="en-US" b="1" dirty="0"/>
              <a:t>指令</a:t>
            </a:r>
            <a:r>
              <a:rPr lang="en-US" altLang="zh-CN" b="1" dirty="0"/>
              <a:t>AND AX, 7315H AND 0FFH</a:t>
            </a:r>
            <a:r>
              <a:rPr lang="zh-CN" altLang="en-US" b="1" dirty="0"/>
              <a:t>中，两个</a:t>
            </a:r>
            <a:r>
              <a:rPr lang="en-US" altLang="zh-CN" b="1" dirty="0"/>
              <a:t>AND</a:t>
            </a:r>
            <a:r>
              <a:rPr lang="zh-CN" altLang="en-US" b="1" dirty="0"/>
              <a:t>有什么区别？这两个</a:t>
            </a:r>
            <a:r>
              <a:rPr lang="en-US" altLang="zh-CN" b="1" dirty="0"/>
              <a:t>AND</a:t>
            </a:r>
            <a:r>
              <a:rPr lang="zh-CN" altLang="en-US" b="1" dirty="0"/>
              <a:t>操作分别在什么时候执行？</a:t>
            </a:r>
            <a:endParaRPr lang="en-US" altLang="zh-CN" b="1" dirty="0"/>
          </a:p>
          <a:p>
            <a:pPr>
              <a:buFont typeface="Wingdings" panose="05000000000000000000" pitchFamily="2" charset="2"/>
              <a:buChar char="l"/>
            </a:pPr>
            <a:endParaRPr lang="en-US" altLang="zh-CN" dirty="0" smtClean="0"/>
          </a:p>
          <a:p>
            <a:pPr marL="201168" lvl="1" indent="0">
              <a:buNone/>
            </a:pPr>
            <a:endParaRPr lang="en-US" altLang="zh-CN" dirty="0"/>
          </a:p>
          <a:p>
            <a:pPr marL="201168" lvl="1" indent="0">
              <a:buNone/>
            </a:pPr>
            <a:endParaRPr lang="en-US" altLang="zh-CN" dirty="0" smtClean="0"/>
          </a:p>
        </p:txBody>
      </p:sp>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4195890" y="974668"/>
            <a:ext cx="7800000" cy="1009524"/>
          </a:xfrm>
          <a:prstGeom prst="rect">
            <a:avLst/>
          </a:prstGeom>
        </p:spPr>
      </p:pic>
      <p:pic>
        <p:nvPicPr>
          <p:cNvPr id="7" name="图片 6"/>
          <p:cNvPicPr>
            <a:picLocks noChangeAspect="1"/>
          </p:cNvPicPr>
          <p:nvPr/>
        </p:nvPicPr>
        <p:blipFill>
          <a:blip r:embed="rId4"/>
          <a:stretch>
            <a:fillRect/>
          </a:stretch>
        </p:blipFill>
        <p:spPr>
          <a:xfrm>
            <a:off x="5985446" y="2046571"/>
            <a:ext cx="5276190" cy="2152381"/>
          </a:xfrm>
          <a:prstGeom prst="rect">
            <a:avLst/>
          </a:prstGeom>
        </p:spPr>
      </p:pic>
      <p:pic>
        <p:nvPicPr>
          <p:cNvPr id="8" name="图片 7"/>
          <p:cNvPicPr>
            <a:picLocks noChangeAspect="1"/>
          </p:cNvPicPr>
          <p:nvPr/>
        </p:nvPicPr>
        <p:blipFill>
          <a:blip r:embed="rId5"/>
          <a:stretch>
            <a:fillRect/>
          </a:stretch>
        </p:blipFill>
        <p:spPr>
          <a:xfrm>
            <a:off x="4320558" y="4944817"/>
            <a:ext cx="7754622" cy="1059168"/>
          </a:xfrm>
          <a:prstGeom prst="rect">
            <a:avLst/>
          </a:prstGeom>
        </p:spPr>
      </p:pic>
    </p:spTree>
    <p:extLst>
      <p:ext uri="{BB962C8B-B14F-4D97-AF65-F5344CB8AC3E}">
        <p14:creationId xmlns:p14="http://schemas.microsoft.com/office/powerpoint/2010/main" val="3205875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第四章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补充题</a:t>
            </a:r>
            <a:r>
              <a:rPr lang="en-US" altLang="zh-CN" b="1" dirty="0" smtClean="0"/>
              <a:t>2</a:t>
            </a:r>
            <a:r>
              <a:rPr lang="zh-CN" altLang="en-US" b="1" dirty="0"/>
              <a:t>：设计指令序列，将字符</a:t>
            </a:r>
            <a:r>
              <a:rPr lang="en-US" altLang="zh-CN" b="1" dirty="0"/>
              <a:t>$</a:t>
            </a:r>
            <a:r>
              <a:rPr lang="zh-CN" altLang="en-US" b="1" dirty="0"/>
              <a:t>送入附加段中偏移地址为</a:t>
            </a:r>
            <a:r>
              <a:rPr lang="en-US" altLang="zh-CN" b="1" dirty="0"/>
              <a:t>0100H</a:t>
            </a:r>
            <a:r>
              <a:rPr lang="zh-CN" altLang="en-US" b="1" dirty="0"/>
              <a:t>的连续</a:t>
            </a:r>
            <a:r>
              <a:rPr lang="en-US" altLang="zh-CN" b="1" dirty="0"/>
              <a:t>10</a:t>
            </a:r>
            <a:r>
              <a:rPr lang="zh-CN" altLang="en-US" b="1" dirty="0"/>
              <a:t>个单元中。</a:t>
            </a:r>
            <a:endParaRPr lang="en-US" altLang="zh-CN" b="1" dirty="0"/>
          </a:p>
          <a:p>
            <a:pPr lvl="1">
              <a:buFont typeface="Wingdings" panose="05000000000000000000" pitchFamily="2" charset="2"/>
              <a:buChar char="l"/>
            </a:pPr>
            <a:r>
              <a:rPr lang="zh-CN" altLang="en-US" dirty="0" smtClean="0"/>
              <a:t>参考答案：</a:t>
            </a: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marL="201168" lvl="1" indent="0">
              <a:buNone/>
            </a:pPr>
            <a:endParaRPr lang="en-US" altLang="zh-CN" dirty="0"/>
          </a:p>
          <a:p>
            <a:pPr marL="201168" lvl="1" indent="0">
              <a:buNone/>
            </a:pPr>
            <a:endParaRPr lang="en-US" altLang="zh-CN" dirty="0" smtClean="0"/>
          </a:p>
        </p:txBody>
      </p:sp>
      <p:sp>
        <p:nvSpPr>
          <p:cNvPr id="4" name="文本占位符 3"/>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3"/>
          <a:stretch>
            <a:fillRect/>
          </a:stretch>
        </p:blipFill>
        <p:spPr>
          <a:xfrm>
            <a:off x="6019699" y="672560"/>
            <a:ext cx="4152381" cy="5228571"/>
          </a:xfrm>
          <a:prstGeom prst="rect">
            <a:avLst/>
          </a:prstGeom>
        </p:spPr>
      </p:pic>
    </p:spTree>
    <p:extLst>
      <p:ext uri="{BB962C8B-B14F-4D97-AF65-F5344CB8AC3E}">
        <p14:creationId xmlns:p14="http://schemas.microsoft.com/office/powerpoint/2010/main" val="1602194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第五章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5</a:t>
            </a:r>
            <a:r>
              <a:rPr lang="zh-CN" altLang="en-US" b="1" dirty="0" smtClean="0"/>
              <a:t>：设计短指令序列，累加</a:t>
            </a:r>
            <a:r>
              <a:rPr lang="en-US" altLang="zh-CN" b="1" dirty="0" smtClean="0"/>
              <a:t>AL</a:t>
            </a:r>
            <a:r>
              <a:rPr lang="zh-CN" altLang="en-US" b="1" dirty="0" smtClean="0"/>
              <a:t>、</a:t>
            </a:r>
            <a:r>
              <a:rPr lang="en-US" altLang="zh-CN" b="1" dirty="0" smtClean="0"/>
              <a:t>BL</a:t>
            </a:r>
            <a:r>
              <a:rPr lang="zh-CN" altLang="en-US" b="1" dirty="0" smtClean="0"/>
              <a:t>、</a:t>
            </a:r>
            <a:r>
              <a:rPr lang="en-US" altLang="zh-CN" b="1" dirty="0" smtClean="0"/>
              <a:t>CL</a:t>
            </a:r>
            <a:r>
              <a:rPr lang="zh-CN" altLang="en-US" b="1" dirty="0" smtClean="0"/>
              <a:t>、</a:t>
            </a:r>
            <a:r>
              <a:rPr lang="en-US" altLang="zh-CN" b="1" dirty="0" smtClean="0"/>
              <a:t>DL</a:t>
            </a:r>
            <a:r>
              <a:rPr lang="zh-CN" altLang="en-US" b="1" dirty="0" smtClean="0"/>
              <a:t>和</a:t>
            </a:r>
            <a:r>
              <a:rPr lang="en-US" altLang="zh-CN" b="1" dirty="0" smtClean="0"/>
              <a:t>AH</a:t>
            </a:r>
            <a:r>
              <a:rPr lang="zh-CN" altLang="en-US" b="1" dirty="0" smtClean="0"/>
              <a:t>，结果存入</a:t>
            </a:r>
            <a:r>
              <a:rPr lang="en-US" altLang="zh-CN" b="1" dirty="0" smtClean="0"/>
              <a:t>DH</a:t>
            </a:r>
          </a:p>
          <a:p>
            <a:pPr lvl="1">
              <a:buFont typeface="Wingdings" panose="05000000000000000000" pitchFamily="2" charset="2"/>
              <a:buChar char="l"/>
            </a:pPr>
            <a:r>
              <a:rPr lang="zh-CN" altLang="en-US" dirty="0" smtClean="0"/>
              <a:t>参考答案：</a:t>
            </a: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marL="201168" lvl="1" indent="0">
              <a:buNone/>
            </a:pPr>
            <a:endParaRPr lang="en-US" altLang="zh-CN" dirty="0"/>
          </a:p>
          <a:p>
            <a:pPr marL="201168" lvl="1" indent="0">
              <a:buNone/>
            </a:pPr>
            <a:endParaRPr lang="en-US" altLang="zh-CN" dirty="0"/>
          </a:p>
          <a:p>
            <a:pPr>
              <a:buFont typeface="Wingdings" panose="05000000000000000000" pitchFamily="2" charset="2"/>
              <a:buChar char="l"/>
            </a:pPr>
            <a:r>
              <a:rPr lang="zh-CN" altLang="en-US" b="1" dirty="0" smtClean="0"/>
              <a:t>习题</a:t>
            </a:r>
            <a:r>
              <a:rPr lang="en-US" altLang="zh-CN" b="1" dirty="0" smtClean="0"/>
              <a:t>13</a:t>
            </a:r>
            <a:r>
              <a:rPr lang="zh-CN" altLang="en-US" b="1" dirty="0" smtClean="0"/>
              <a:t>：若</a:t>
            </a:r>
            <a:r>
              <a:rPr lang="en-US" altLang="zh-CN" b="1" dirty="0" smtClean="0"/>
              <a:t>DL=0F3H,BH=72H,</a:t>
            </a:r>
            <a:r>
              <a:rPr lang="zh-CN" altLang="en-US" b="1" dirty="0" smtClean="0"/>
              <a:t>列出从</a:t>
            </a:r>
            <a:r>
              <a:rPr lang="en-US" altLang="zh-CN" b="1" dirty="0" smtClean="0"/>
              <a:t>DL</a:t>
            </a:r>
            <a:r>
              <a:rPr lang="zh-CN" altLang="en-US" b="1" dirty="0" smtClean="0"/>
              <a:t>减去</a:t>
            </a:r>
            <a:r>
              <a:rPr lang="en-US" altLang="zh-CN" b="1" dirty="0" smtClean="0"/>
              <a:t>BH</a:t>
            </a:r>
            <a:r>
              <a:rPr lang="zh-CN" altLang="en-US" b="1" dirty="0" smtClean="0"/>
              <a:t>内容之后的差，并给出标志寄存器各位的内容</a:t>
            </a:r>
            <a:endParaRPr lang="en-US" altLang="zh-CN" b="1" dirty="0" smtClean="0"/>
          </a:p>
        </p:txBody>
      </p:sp>
      <p:sp>
        <p:nvSpPr>
          <p:cNvPr id="4" name="文本占位符 3"/>
          <p:cNvSpPr>
            <a:spLocks noGrp="1"/>
          </p:cNvSpPr>
          <p:nvPr>
            <p:ph type="body" sz="half" idx="2"/>
          </p:nvPr>
        </p:nvSpPr>
        <p:spPr/>
        <p:txBody>
          <a:bodyPr/>
          <a:lstStyle/>
          <a:p>
            <a:endParaRPr lang="zh-CN" altLang="en-US"/>
          </a:p>
        </p:txBody>
      </p:sp>
      <p:pic>
        <p:nvPicPr>
          <p:cNvPr id="8" name="图片 7"/>
          <p:cNvPicPr>
            <a:picLocks noChangeAspect="1"/>
          </p:cNvPicPr>
          <p:nvPr/>
        </p:nvPicPr>
        <p:blipFill>
          <a:blip r:embed="rId3"/>
          <a:stretch>
            <a:fillRect/>
          </a:stretch>
        </p:blipFill>
        <p:spPr>
          <a:xfrm>
            <a:off x="5941553" y="314099"/>
            <a:ext cx="2120993" cy="1962336"/>
          </a:xfrm>
          <a:prstGeom prst="rect">
            <a:avLst/>
          </a:prstGeom>
        </p:spPr>
      </p:pic>
      <p:pic>
        <p:nvPicPr>
          <p:cNvPr id="9" name="图片 8"/>
          <p:cNvPicPr>
            <a:picLocks noChangeAspect="1"/>
          </p:cNvPicPr>
          <p:nvPr/>
        </p:nvPicPr>
        <p:blipFill>
          <a:blip r:embed="rId4"/>
          <a:stretch>
            <a:fillRect/>
          </a:stretch>
        </p:blipFill>
        <p:spPr>
          <a:xfrm>
            <a:off x="4226943" y="3644651"/>
            <a:ext cx="7666892" cy="1767494"/>
          </a:xfrm>
          <a:prstGeom prst="rect">
            <a:avLst/>
          </a:prstGeom>
        </p:spPr>
      </p:pic>
    </p:spTree>
    <p:extLst>
      <p:ext uri="{BB962C8B-B14F-4D97-AF65-F5344CB8AC3E}">
        <p14:creationId xmlns:p14="http://schemas.microsoft.com/office/powerpoint/2010/main" val="586439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第五章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19</a:t>
            </a:r>
            <a:r>
              <a:rPr lang="zh-CN" altLang="en-US" b="1" dirty="0" smtClean="0"/>
              <a:t>：当两个</a:t>
            </a:r>
            <a:r>
              <a:rPr lang="en-US" altLang="zh-CN" b="1" dirty="0" smtClean="0"/>
              <a:t>16</a:t>
            </a:r>
            <a:r>
              <a:rPr lang="zh-CN" altLang="en-US" b="1" dirty="0" smtClean="0"/>
              <a:t>位数相乘时，积放在哪两个寄存器中？指出哪个存放高有效位，哪个存放低有效位。</a:t>
            </a:r>
            <a:endParaRPr lang="en-US" altLang="zh-CN" b="1" dirty="0" smtClean="0"/>
          </a:p>
          <a:p>
            <a:pPr lvl="1">
              <a:buFont typeface="Wingdings" panose="05000000000000000000" pitchFamily="2" charset="2"/>
              <a:buChar char="l"/>
            </a:pPr>
            <a:r>
              <a:rPr lang="zh-CN" altLang="en-US" dirty="0" smtClean="0"/>
              <a:t>关于乘法指令，详见课本</a:t>
            </a:r>
            <a:r>
              <a:rPr lang="en-US" altLang="zh-CN" dirty="0" smtClean="0"/>
              <a:t>P122-124</a:t>
            </a:r>
          </a:p>
          <a:p>
            <a:pPr lvl="1">
              <a:buFont typeface="Wingdings" panose="05000000000000000000" pitchFamily="2" charset="2"/>
              <a:buChar char="l"/>
            </a:pPr>
            <a:r>
              <a:rPr lang="zh-CN" altLang="en-US" dirty="0" smtClean="0"/>
              <a:t>答案：</a:t>
            </a:r>
            <a:r>
              <a:rPr lang="en-US" altLang="zh-CN" dirty="0" smtClean="0"/>
              <a:t>DX</a:t>
            </a:r>
            <a:r>
              <a:rPr lang="zh-CN" altLang="en-US" dirty="0" smtClean="0"/>
              <a:t>存放积的高有效位，</a:t>
            </a:r>
            <a:r>
              <a:rPr lang="en-US" altLang="zh-CN" dirty="0" smtClean="0"/>
              <a:t>AX</a:t>
            </a:r>
            <a:r>
              <a:rPr lang="zh-CN" altLang="en-US" dirty="0" smtClean="0"/>
              <a:t>存放积的低有效位</a:t>
            </a:r>
            <a:endParaRPr lang="en-US" altLang="zh-CN" dirty="0" smtClean="0"/>
          </a:p>
          <a:p>
            <a:pPr>
              <a:buFont typeface="Wingdings" panose="05000000000000000000" pitchFamily="2" charset="2"/>
              <a:buChar char="l"/>
            </a:pPr>
            <a:r>
              <a:rPr lang="zh-CN" altLang="en-US" b="1" dirty="0" smtClean="0"/>
              <a:t>习题</a:t>
            </a:r>
            <a:r>
              <a:rPr lang="en-US" altLang="zh-CN" b="1" dirty="0"/>
              <a:t>37</a:t>
            </a:r>
            <a:r>
              <a:rPr lang="zh-CN" altLang="en-US" b="1" dirty="0"/>
              <a:t>：设计一个短指令序列，</a:t>
            </a:r>
            <a:r>
              <a:rPr lang="en-US" altLang="zh-CN" b="1" dirty="0"/>
              <a:t>AX</a:t>
            </a:r>
            <a:r>
              <a:rPr lang="zh-CN" altLang="en-US" b="1" dirty="0"/>
              <a:t>和</a:t>
            </a:r>
            <a:r>
              <a:rPr lang="en-US" altLang="zh-CN" b="1" dirty="0"/>
              <a:t>BX</a:t>
            </a:r>
            <a:r>
              <a:rPr lang="zh-CN" altLang="en-US" b="1" dirty="0"/>
              <a:t>中的</a:t>
            </a:r>
            <a:r>
              <a:rPr lang="en-US" altLang="zh-CN" b="1" dirty="0"/>
              <a:t>8</a:t>
            </a:r>
            <a:r>
              <a:rPr lang="zh-CN" altLang="en-US" b="1" dirty="0"/>
              <a:t>位</a:t>
            </a:r>
            <a:r>
              <a:rPr lang="en-US" altLang="zh-CN" b="1" dirty="0"/>
              <a:t>BCD</a:t>
            </a:r>
            <a:r>
              <a:rPr lang="zh-CN" altLang="en-US" b="1" dirty="0"/>
              <a:t>数加</a:t>
            </a:r>
            <a:r>
              <a:rPr lang="en-US" altLang="zh-CN" b="1" dirty="0"/>
              <a:t>CX</a:t>
            </a:r>
            <a:r>
              <a:rPr lang="zh-CN" altLang="en-US" b="1" dirty="0"/>
              <a:t>和</a:t>
            </a:r>
            <a:r>
              <a:rPr lang="en-US" altLang="zh-CN" b="1" dirty="0"/>
              <a:t>DX</a:t>
            </a:r>
            <a:r>
              <a:rPr lang="zh-CN" altLang="en-US" b="1" dirty="0"/>
              <a:t>的</a:t>
            </a:r>
            <a:r>
              <a:rPr lang="en-US" altLang="zh-CN" b="1" dirty="0"/>
              <a:t>8</a:t>
            </a:r>
            <a:r>
              <a:rPr lang="zh-CN" altLang="en-US" b="1" dirty="0"/>
              <a:t>位</a:t>
            </a:r>
            <a:r>
              <a:rPr lang="en-US" altLang="zh-CN" b="1" dirty="0"/>
              <a:t>BCD</a:t>
            </a:r>
            <a:r>
              <a:rPr lang="zh-CN" altLang="en-US" b="1" dirty="0"/>
              <a:t>数，（</a:t>
            </a:r>
            <a:r>
              <a:rPr lang="en-US" altLang="zh-CN" b="1" dirty="0"/>
              <a:t>AX</a:t>
            </a:r>
            <a:r>
              <a:rPr lang="zh-CN" altLang="en-US" b="1" dirty="0"/>
              <a:t>和</a:t>
            </a:r>
            <a:r>
              <a:rPr lang="en-US" altLang="zh-CN" b="1" dirty="0"/>
              <a:t>CX</a:t>
            </a:r>
            <a:r>
              <a:rPr lang="zh-CN" altLang="en-US" b="1" dirty="0"/>
              <a:t>是最高有效寄存器），结果存入</a:t>
            </a:r>
            <a:r>
              <a:rPr lang="en-US" altLang="zh-CN" b="1" dirty="0"/>
              <a:t>CX</a:t>
            </a:r>
            <a:r>
              <a:rPr lang="zh-CN" altLang="en-US" b="1" dirty="0"/>
              <a:t>和</a:t>
            </a:r>
            <a:r>
              <a:rPr lang="en-US" altLang="zh-CN" b="1" dirty="0"/>
              <a:t>DX</a:t>
            </a:r>
            <a:r>
              <a:rPr lang="zh-CN" altLang="en-US" b="1" dirty="0"/>
              <a:t>中。</a:t>
            </a:r>
            <a:endParaRPr lang="en-US" altLang="zh-CN" b="1" dirty="0"/>
          </a:p>
          <a:p>
            <a:pPr lvl="1">
              <a:buFont typeface="Wingdings" panose="05000000000000000000" pitchFamily="2" charset="2"/>
              <a:buChar char="l"/>
            </a:pPr>
            <a:r>
              <a:rPr lang="zh-CN" altLang="en-US" dirty="0"/>
              <a:t>关于</a:t>
            </a:r>
            <a:r>
              <a:rPr lang="en-US" altLang="zh-CN" dirty="0"/>
              <a:t>BCD</a:t>
            </a:r>
            <a:r>
              <a:rPr lang="zh-CN" altLang="en-US" dirty="0"/>
              <a:t>数加法，详细可见课本</a:t>
            </a:r>
            <a:r>
              <a:rPr lang="en-US" altLang="zh-CN" dirty="0" smtClean="0"/>
              <a:t>P127</a:t>
            </a:r>
            <a:endParaRPr lang="en-US" altLang="zh-CN" dirty="0" smtClean="0"/>
          </a:p>
          <a:p>
            <a:pPr lvl="1">
              <a:buFont typeface="Wingdings" panose="05000000000000000000" pitchFamily="2" charset="2"/>
              <a:buChar char="l"/>
            </a:pPr>
            <a:r>
              <a:rPr lang="zh-CN" altLang="en-US" dirty="0" smtClean="0"/>
              <a:t>注意：</a:t>
            </a:r>
            <a:r>
              <a:rPr lang="en-US" altLang="zh-CN" dirty="0" smtClean="0"/>
              <a:t>DAA</a:t>
            </a:r>
            <a:r>
              <a:rPr lang="zh-CN" altLang="en-US" dirty="0" smtClean="0"/>
              <a:t>指令只对</a:t>
            </a:r>
            <a:r>
              <a:rPr lang="en-US" altLang="zh-CN" dirty="0" smtClean="0"/>
              <a:t>AL</a:t>
            </a:r>
            <a:r>
              <a:rPr lang="zh-CN" altLang="en-US" dirty="0" smtClean="0"/>
              <a:t>寄存器的结果进行调整，所以加法每次只能做</a:t>
            </a:r>
            <a:r>
              <a:rPr lang="en-US" altLang="zh-CN" dirty="0" smtClean="0"/>
              <a:t>8</a:t>
            </a:r>
            <a:r>
              <a:rPr lang="zh-CN" altLang="en-US" dirty="0" smtClean="0"/>
              <a:t>位，且需要注意保护</a:t>
            </a:r>
            <a:r>
              <a:rPr lang="en-US" altLang="zh-CN" dirty="0" smtClean="0"/>
              <a:t>AX</a:t>
            </a:r>
            <a:r>
              <a:rPr lang="zh-CN" altLang="en-US" dirty="0" smtClean="0"/>
              <a:t>的原先的值，建议没有弄明白的同学仔细研读课本</a:t>
            </a:r>
            <a:r>
              <a:rPr lang="en-US" altLang="zh-CN" dirty="0" smtClean="0"/>
              <a:t>P127</a:t>
            </a:r>
            <a:r>
              <a:rPr lang="zh-CN" altLang="en-US" dirty="0" smtClean="0"/>
              <a:t>的例</a:t>
            </a:r>
            <a:r>
              <a:rPr lang="en-US" altLang="zh-CN" dirty="0" smtClean="0"/>
              <a:t>5-18</a:t>
            </a:r>
          </a:p>
          <a:p>
            <a:pPr lvl="1">
              <a:buFont typeface="Wingdings" panose="05000000000000000000" pitchFamily="2" charset="2"/>
              <a:buChar char="l"/>
            </a:pPr>
            <a:r>
              <a:rPr lang="zh-CN" altLang="en-US" dirty="0" smtClean="0"/>
              <a:t>参考答案</a:t>
            </a:r>
            <a:r>
              <a:rPr lang="zh-CN" altLang="en-US" dirty="0"/>
              <a:t>：</a:t>
            </a: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marL="201168" lvl="1" indent="0">
              <a:buNone/>
            </a:pPr>
            <a:endParaRPr lang="en-US" altLang="zh-CN" dirty="0"/>
          </a:p>
        </p:txBody>
      </p:sp>
      <p:sp>
        <p:nvSpPr>
          <p:cNvPr id="4" name="文本占位符 3"/>
          <p:cNvSpPr>
            <a:spLocks noGrp="1"/>
          </p:cNvSpPr>
          <p:nvPr>
            <p:ph type="body" sz="half" idx="2"/>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5840935" y="2847579"/>
            <a:ext cx="5400000" cy="3561905"/>
          </a:xfrm>
          <a:prstGeom prst="rect">
            <a:avLst/>
          </a:prstGeom>
        </p:spPr>
      </p:pic>
    </p:spTree>
    <p:extLst>
      <p:ext uri="{BB962C8B-B14F-4D97-AF65-F5344CB8AC3E}">
        <p14:creationId xmlns:p14="http://schemas.microsoft.com/office/powerpoint/2010/main" val="1756105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第五章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55</a:t>
            </a:r>
            <a:r>
              <a:rPr lang="zh-CN" altLang="en-US" b="1" dirty="0" smtClean="0"/>
              <a:t>：设计指令序列，为了检索</a:t>
            </a:r>
            <a:r>
              <a:rPr lang="en-US" altLang="zh-CN" b="1" dirty="0" smtClean="0"/>
              <a:t>66H</a:t>
            </a:r>
            <a:r>
              <a:rPr lang="zh-CN" altLang="en-US" b="1" dirty="0" smtClean="0"/>
              <a:t>，扫描</a:t>
            </a:r>
            <a:r>
              <a:rPr lang="zh-CN" altLang="en-US" b="1" dirty="0"/>
              <a:t>位于</a:t>
            </a:r>
            <a:r>
              <a:rPr lang="zh-CN" altLang="en-US" b="1" dirty="0" smtClean="0"/>
              <a:t>数据段内的</a:t>
            </a:r>
            <a:r>
              <a:rPr lang="en-US" altLang="zh-CN" b="1" dirty="0" smtClean="0"/>
              <a:t>300</a:t>
            </a:r>
            <a:r>
              <a:rPr lang="zh-CN" altLang="en-US" b="1" dirty="0" smtClean="0"/>
              <a:t>个字节长的存储区</a:t>
            </a:r>
            <a:r>
              <a:rPr lang="en-US" altLang="zh-CN" b="1" dirty="0" smtClean="0"/>
              <a:t>LIST</a:t>
            </a:r>
          </a:p>
          <a:p>
            <a:pPr lvl="1">
              <a:buFont typeface="Wingdings" panose="05000000000000000000" pitchFamily="2" charset="2"/>
              <a:buChar char="l"/>
            </a:pPr>
            <a:r>
              <a:rPr lang="zh-CN" altLang="en-US" dirty="0" smtClean="0"/>
              <a:t>关于串扫描指令</a:t>
            </a:r>
            <a:r>
              <a:rPr lang="en-US" altLang="zh-CN" dirty="0" smtClean="0"/>
              <a:t>SCAS</a:t>
            </a:r>
            <a:r>
              <a:rPr lang="zh-CN" altLang="en-US" dirty="0" smtClean="0"/>
              <a:t>和 不等于则重复指令</a:t>
            </a:r>
            <a:r>
              <a:rPr lang="en-US" altLang="zh-CN" dirty="0" smtClean="0"/>
              <a:t>REPNE</a:t>
            </a:r>
            <a:r>
              <a:rPr lang="zh-CN" altLang="en-US" dirty="0" smtClean="0"/>
              <a:t>，详见课本</a:t>
            </a:r>
            <a:r>
              <a:rPr lang="en-US" altLang="zh-CN" dirty="0" smtClean="0"/>
              <a:t>P137</a:t>
            </a:r>
          </a:p>
          <a:p>
            <a:pPr lvl="1">
              <a:buFont typeface="Wingdings" panose="05000000000000000000" pitchFamily="2" charset="2"/>
              <a:buChar char="l"/>
            </a:pPr>
            <a:r>
              <a:rPr lang="en-US" altLang="zh-CN" dirty="0" smtClean="0"/>
              <a:t>66H</a:t>
            </a:r>
            <a:r>
              <a:rPr lang="zh-CN" altLang="en-US" dirty="0" smtClean="0"/>
              <a:t>为一个字节，故使用</a:t>
            </a:r>
            <a:r>
              <a:rPr lang="en-US" altLang="zh-CN" dirty="0" smtClean="0"/>
              <a:t>SCASB</a:t>
            </a:r>
            <a:r>
              <a:rPr lang="zh-CN" altLang="en-US" dirty="0" smtClean="0"/>
              <a:t>指令</a:t>
            </a:r>
            <a:endParaRPr lang="en-US" altLang="zh-CN" dirty="0" smtClean="0"/>
          </a:p>
          <a:p>
            <a:pPr lvl="1">
              <a:buFont typeface="Wingdings" panose="05000000000000000000" pitchFamily="2" charset="2"/>
              <a:buChar char="l"/>
            </a:pPr>
            <a:r>
              <a:rPr lang="zh-CN" altLang="en-US" dirty="0" smtClean="0"/>
              <a:t>参考答案：</a:t>
            </a: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a:p>
          <a:p>
            <a:pPr>
              <a:buFont typeface="Wingdings" panose="05000000000000000000" pitchFamily="2" charset="2"/>
              <a:buChar char="l"/>
            </a:pPr>
            <a:r>
              <a:rPr lang="zh-CN" altLang="en-US" b="1" dirty="0" smtClean="0"/>
              <a:t>补充题</a:t>
            </a:r>
            <a:r>
              <a:rPr lang="en-US" altLang="zh-CN" b="1" dirty="0" smtClean="0"/>
              <a:t>1</a:t>
            </a:r>
            <a:r>
              <a:rPr lang="zh-CN" altLang="en-US" b="1" dirty="0" smtClean="0"/>
              <a:t>：指出下列指令哪些是错误的，错在什么地方？</a:t>
            </a:r>
            <a:endParaRPr lang="en-US" altLang="zh-CN" b="1" dirty="0" smtClean="0"/>
          </a:p>
          <a:p>
            <a:pPr marL="914400" lvl="1" indent="-457200">
              <a:buNone/>
            </a:pPr>
            <a:r>
              <a:rPr lang="zh-CN" altLang="en-US" dirty="0"/>
              <a:t>（</a:t>
            </a:r>
            <a:r>
              <a:rPr lang="en-US" altLang="zh-CN" dirty="0"/>
              <a:t>1</a:t>
            </a:r>
            <a:r>
              <a:rPr lang="zh-CN" altLang="en-US" dirty="0"/>
              <a:t>）</a:t>
            </a:r>
            <a:r>
              <a:rPr lang="en-US" altLang="zh-CN" dirty="0"/>
              <a:t>ADD AL,  </a:t>
            </a:r>
            <a:r>
              <a:rPr lang="en-US" altLang="zh-CN" dirty="0" smtClean="0"/>
              <a:t>AX </a:t>
            </a:r>
            <a:r>
              <a:rPr lang="zh-CN" altLang="en-US" dirty="0" smtClean="0"/>
              <a:t>；寄存器长度不一</a:t>
            </a:r>
            <a:endParaRPr lang="en-US" altLang="zh-CN" dirty="0"/>
          </a:p>
          <a:p>
            <a:pPr marL="914400" lvl="1" indent="-457200">
              <a:buNone/>
            </a:pPr>
            <a:r>
              <a:rPr lang="zh-CN" altLang="en-US" dirty="0"/>
              <a:t>（</a:t>
            </a:r>
            <a:r>
              <a:rPr lang="en-US" altLang="zh-CN" dirty="0"/>
              <a:t>2</a:t>
            </a:r>
            <a:r>
              <a:rPr lang="zh-CN" altLang="en-US" dirty="0"/>
              <a:t>）</a:t>
            </a:r>
            <a:r>
              <a:rPr lang="en-US" altLang="zh-CN" dirty="0"/>
              <a:t>ADD 8650H, </a:t>
            </a:r>
            <a:r>
              <a:rPr lang="en-US" altLang="zh-CN" dirty="0" smtClean="0"/>
              <a:t>AX</a:t>
            </a:r>
            <a:r>
              <a:rPr lang="zh-CN" altLang="en-US" dirty="0" smtClean="0"/>
              <a:t>；立即数不能作为</a:t>
            </a:r>
            <a:r>
              <a:rPr lang="en-US" altLang="zh-CN" dirty="0" smtClean="0"/>
              <a:t>ADD</a:t>
            </a:r>
            <a:r>
              <a:rPr lang="zh-CN" altLang="en-US" dirty="0" smtClean="0"/>
              <a:t>的目的数</a:t>
            </a:r>
            <a:endParaRPr lang="en-US" altLang="zh-CN" dirty="0"/>
          </a:p>
          <a:p>
            <a:pPr marL="914400" lvl="1" indent="-457200">
              <a:buNone/>
            </a:pPr>
            <a:r>
              <a:rPr lang="zh-CN" altLang="en-US" dirty="0"/>
              <a:t>（</a:t>
            </a:r>
            <a:r>
              <a:rPr lang="en-US" altLang="zh-CN" dirty="0"/>
              <a:t>3</a:t>
            </a:r>
            <a:r>
              <a:rPr lang="zh-CN" altLang="en-US" dirty="0"/>
              <a:t>）</a:t>
            </a:r>
            <a:r>
              <a:rPr lang="en-US" altLang="zh-CN" dirty="0"/>
              <a:t>ADD DS, </a:t>
            </a:r>
            <a:r>
              <a:rPr lang="en-US" altLang="zh-CN" dirty="0" smtClean="0"/>
              <a:t>0200H</a:t>
            </a:r>
            <a:r>
              <a:rPr lang="zh-CN" altLang="en-US" dirty="0" smtClean="0"/>
              <a:t>；段寄存器不能作为</a:t>
            </a:r>
            <a:r>
              <a:rPr lang="en-US" altLang="zh-CN" dirty="0" smtClean="0"/>
              <a:t>ADD</a:t>
            </a:r>
            <a:r>
              <a:rPr lang="zh-CN" altLang="en-US" dirty="0" smtClean="0"/>
              <a:t>操作数</a:t>
            </a:r>
            <a:endParaRPr lang="en-US" altLang="zh-CN" dirty="0"/>
          </a:p>
          <a:p>
            <a:pPr marL="914400" lvl="1" indent="-457200">
              <a:buNone/>
            </a:pPr>
            <a:r>
              <a:rPr lang="zh-CN" altLang="en-US" dirty="0"/>
              <a:t>（</a:t>
            </a:r>
            <a:r>
              <a:rPr lang="en-US" altLang="zh-CN" dirty="0"/>
              <a:t>4</a:t>
            </a:r>
            <a:r>
              <a:rPr lang="zh-CN" altLang="en-US" dirty="0"/>
              <a:t>）</a:t>
            </a:r>
            <a:r>
              <a:rPr lang="en-US" altLang="zh-CN" dirty="0"/>
              <a:t>ADD [BX], [1200H</a:t>
            </a:r>
            <a:r>
              <a:rPr lang="en-US" altLang="zh-CN" dirty="0" smtClean="0"/>
              <a:t>]</a:t>
            </a:r>
            <a:r>
              <a:rPr lang="zh-CN" altLang="en-US" dirty="0" smtClean="0"/>
              <a:t>；</a:t>
            </a:r>
            <a:r>
              <a:rPr lang="en-US" altLang="zh-CN" dirty="0" smtClean="0"/>
              <a:t>ADD</a:t>
            </a:r>
            <a:r>
              <a:rPr lang="zh-CN" altLang="en-US" dirty="0" smtClean="0"/>
              <a:t>不支持</a:t>
            </a:r>
            <a:r>
              <a:rPr lang="en-US" altLang="zh-CN" dirty="0" err="1" smtClean="0"/>
              <a:t>mem</a:t>
            </a:r>
            <a:r>
              <a:rPr lang="en-US" altLang="zh-CN" dirty="0" smtClean="0"/>
              <a:t>-&gt;</a:t>
            </a:r>
            <a:r>
              <a:rPr lang="en-US" altLang="zh-CN" dirty="0" err="1" smtClean="0"/>
              <a:t>mem</a:t>
            </a:r>
            <a:r>
              <a:rPr lang="zh-CN" altLang="en-US" dirty="0" smtClean="0"/>
              <a:t>的操作</a:t>
            </a:r>
            <a:endParaRPr lang="en-US" altLang="zh-CN" dirty="0"/>
          </a:p>
          <a:p>
            <a:pPr marL="914400" lvl="1" indent="-457200">
              <a:buNone/>
            </a:pPr>
            <a:r>
              <a:rPr lang="zh-CN" altLang="en-US" dirty="0"/>
              <a:t>（</a:t>
            </a:r>
            <a:r>
              <a:rPr lang="en-US" altLang="zh-CN" dirty="0"/>
              <a:t>5</a:t>
            </a:r>
            <a:r>
              <a:rPr lang="zh-CN" altLang="en-US" dirty="0"/>
              <a:t>）</a:t>
            </a:r>
            <a:r>
              <a:rPr lang="en-US" altLang="zh-CN" dirty="0"/>
              <a:t>ADD IP, </a:t>
            </a:r>
            <a:r>
              <a:rPr lang="en-US" altLang="zh-CN" dirty="0" smtClean="0"/>
              <a:t>0FFH</a:t>
            </a:r>
            <a:r>
              <a:rPr lang="zh-CN" altLang="en-US" dirty="0" smtClean="0"/>
              <a:t>；</a:t>
            </a:r>
            <a:r>
              <a:rPr lang="en-US" altLang="zh-CN" dirty="0" smtClean="0"/>
              <a:t>IP</a:t>
            </a:r>
            <a:r>
              <a:rPr lang="zh-CN" altLang="en-US" dirty="0" smtClean="0"/>
              <a:t>不能作为</a:t>
            </a:r>
            <a:r>
              <a:rPr lang="en-US" altLang="zh-CN" dirty="0" smtClean="0"/>
              <a:t>ADD</a:t>
            </a:r>
            <a:r>
              <a:rPr lang="zh-CN" altLang="en-US" dirty="0" smtClean="0"/>
              <a:t>的操作数</a:t>
            </a:r>
            <a:endParaRPr lang="en-US" altLang="zh-CN" dirty="0"/>
          </a:p>
          <a:p>
            <a:pPr marL="914400" lvl="1" indent="-457200">
              <a:buNone/>
            </a:pPr>
            <a:r>
              <a:rPr lang="zh-CN" altLang="en-US" dirty="0"/>
              <a:t>（</a:t>
            </a:r>
            <a:r>
              <a:rPr lang="en-US" altLang="zh-CN" dirty="0"/>
              <a:t>6</a:t>
            </a:r>
            <a:r>
              <a:rPr lang="zh-CN" altLang="en-US" dirty="0"/>
              <a:t>）</a:t>
            </a:r>
            <a:r>
              <a:rPr lang="en-US" altLang="zh-CN" dirty="0"/>
              <a:t>ADD [BX</a:t>
            </a:r>
            <a:r>
              <a:rPr lang="zh-CN" altLang="en-US" dirty="0"/>
              <a:t>＋</a:t>
            </a:r>
            <a:r>
              <a:rPr lang="en-US" altLang="zh-CN" dirty="0"/>
              <a:t>SI</a:t>
            </a:r>
            <a:r>
              <a:rPr lang="zh-CN" altLang="en-US" dirty="0"/>
              <a:t>＋</a:t>
            </a:r>
            <a:r>
              <a:rPr lang="en-US" altLang="zh-CN" dirty="0"/>
              <a:t>3</a:t>
            </a:r>
            <a:r>
              <a:rPr lang="en-US" altLang="zh-CN" dirty="0" smtClean="0"/>
              <a:t>],IP</a:t>
            </a:r>
            <a:r>
              <a:rPr lang="zh-CN" altLang="en-US" dirty="0" smtClean="0"/>
              <a:t>；</a:t>
            </a:r>
            <a:r>
              <a:rPr lang="en-US" altLang="zh-CN" dirty="0" smtClean="0"/>
              <a:t>IP</a:t>
            </a:r>
            <a:r>
              <a:rPr lang="zh-CN" altLang="en-US" dirty="0"/>
              <a:t>不能作为</a:t>
            </a:r>
            <a:r>
              <a:rPr lang="en-US" altLang="zh-CN" dirty="0"/>
              <a:t>ADD</a:t>
            </a:r>
            <a:r>
              <a:rPr lang="zh-CN" altLang="en-US" dirty="0"/>
              <a:t>的操作数</a:t>
            </a:r>
            <a:endParaRPr lang="en-US" altLang="zh-CN" dirty="0" smtClean="0"/>
          </a:p>
          <a:p>
            <a:pPr marL="914400" lvl="1" indent="-457200">
              <a:buNone/>
            </a:pPr>
            <a:r>
              <a:rPr lang="zh-CN" altLang="en-US" dirty="0" smtClean="0"/>
              <a:t>（</a:t>
            </a:r>
            <a:r>
              <a:rPr lang="en-US" altLang="zh-CN" dirty="0" smtClean="0"/>
              <a:t>8</a:t>
            </a:r>
            <a:r>
              <a:rPr lang="zh-CN" altLang="en-US" dirty="0" smtClean="0"/>
              <a:t>）</a:t>
            </a:r>
            <a:r>
              <a:rPr lang="en-US" altLang="zh-CN" dirty="0" smtClean="0"/>
              <a:t>INC [BX];</a:t>
            </a:r>
            <a:r>
              <a:rPr lang="zh-CN" altLang="en-US" dirty="0" smtClean="0"/>
              <a:t>对于间接寻址的</a:t>
            </a:r>
            <a:r>
              <a:rPr lang="en-US" altLang="zh-CN" dirty="0" smtClean="0"/>
              <a:t>INC</a:t>
            </a:r>
            <a:r>
              <a:rPr lang="zh-CN" altLang="en-US" dirty="0" smtClean="0"/>
              <a:t>指令，数据长度必须用</a:t>
            </a:r>
            <a:r>
              <a:rPr lang="en-US" altLang="zh-CN" dirty="0" smtClean="0"/>
              <a:t>BYTE PTR</a:t>
            </a:r>
            <a:r>
              <a:rPr lang="zh-CN" altLang="en-US" dirty="0" smtClean="0"/>
              <a:t>一类的伪指令说明，汇编程序不能确定是对字节、字还是双字加</a:t>
            </a:r>
            <a:r>
              <a:rPr lang="en-US" altLang="zh-CN" dirty="0" smtClean="0"/>
              <a:t>1</a:t>
            </a:r>
          </a:p>
          <a:p>
            <a:pPr>
              <a:buFont typeface="Wingdings" panose="05000000000000000000" pitchFamily="2" charset="2"/>
              <a:buChar char="l"/>
            </a:pPr>
            <a:endParaRPr lang="en-US" altLang="zh-CN" dirty="0"/>
          </a:p>
        </p:txBody>
      </p:sp>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5885895" y="1266171"/>
            <a:ext cx="3727643" cy="1485655"/>
          </a:xfrm>
          <a:prstGeom prst="rect">
            <a:avLst/>
          </a:prstGeom>
        </p:spPr>
      </p:pic>
    </p:spTree>
    <p:extLst>
      <p:ext uri="{BB962C8B-B14F-4D97-AF65-F5344CB8AC3E}">
        <p14:creationId xmlns:p14="http://schemas.microsoft.com/office/powerpoint/2010/main" val="3838289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第五章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补充题</a:t>
            </a:r>
            <a:r>
              <a:rPr lang="en-US" altLang="zh-CN" b="1" dirty="0" smtClean="0"/>
              <a:t>2</a:t>
            </a:r>
            <a:r>
              <a:rPr lang="zh-CN" altLang="en-US" b="1" dirty="0"/>
              <a:t>：写一个短指令序列，要求计算</a:t>
            </a:r>
            <a:r>
              <a:rPr lang="en-US" altLang="zh-CN" b="1" dirty="0"/>
              <a:t>BL</a:t>
            </a:r>
            <a:r>
              <a:rPr lang="zh-CN" altLang="en-US" b="1" dirty="0"/>
              <a:t>和</a:t>
            </a:r>
            <a:r>
              <a:rPr lang="en-US" altLang="zh-CN" b="1" dirty="0"/>
              <a:t>CL</a:t>
            </a:r>
            <a:r>
              <a:rPr lang="zh-CN" altLang="en-US" b="1" dirty="0"/>
              <a:t>中的数据的平方和；在计算开始前，将</a:t>
            </a:r>
            <a:r>
              <a:rPr lang="en-US" altLang="zh-CN" b="1" dirty="0"/>
              <a:t>5</a:t>
            </a:r>
            <a:r>
              <a:rPr lang="zh-CN" altLang="en-US" b="1" dirty="0"/>
              <a:t>和</a:t>
            </a:r>
            <a:r>
              <a:rPr lang="en-US" altLang="zh-CN" b="1" dirty="0"/>
              <a:t>6</a:t>
            </a:r>
            <a:r>
              <a:rPr lang="zh-CN" altLang="en-US" b="1" dirty="0"/>
              <a:t>分别装入</a:t>
            </a:r>
            <a:r>
              <a:rPr lang="en-US" altLang="zh-CN" b="1" dirty="0"/>
              <a:t>BL</a:t>
            </a:r>
            <a:r>
              <a:rPr lang="zh-CN" altLang="en-US" b="1" dirty="0"/>
              <a:t>和</a:t>
            </a:r>
            <a:r>
              <a:rPr lang="en-US" altLang="zh-CN" b="1" dirty="0"/>
              <a:t>CL</a:t>
            </a:r>
            <a:r>
              <a:rPr lang="zh-CN" altLang="en-US" b="1" dirty="0"/>
              <a:t>寄存器；结果存放在</a:t>
            </a:r>
            <a:r>
              <a:rPr lang="en-US" altLang="zh-CN" b="1" dirty="0"/>
              <a:t>DL</a:t>
            </a:r>
            <a:r>
              <a:rPr lang="zh-CN" altLang="en-US" b="1" dirty="0"/>
              <a:t>寄存器</a:t>
            </a:r>
            <a:r>
              <a:rPr lang="zh-CN" altLang="en-US" b="1" dirty="0" smtClean="0"/>
              <a:t>中。</a:t>
            </a:r>
            <a:endParaRPr lang="en-US" altLang="zh-CN" b="1" dirty="0"/>
          </a:p>
          <a:p>
            <a:pPr lvl="1">
              <a:buFont typeface="Wingdings" panose="05000000000000000000" pitchFamily="2" charset="2"/>
              <a:buChar char="l"/>
            </a:pPr>
            <a:r>
              <a:rPr lang="zh-CN" altLang="en-US" dirty="0" smtClean="0"/>
              <a:t>有同学使用了</a:t>
            </a:r>
            <a:r>
              <a:rPr lang="en-US" altLang="zh-CN" dirty="0" smtClean="0"/>
              <a:t>IMUL</a:t>
            </a:r>
            <a:r>
              <a:rPr lang="zh-CN" altLang="en-US" dirty="0" smtClean="0"/>
              <a:t>指令的双操作数形式，但是要注意</a:t>
            </a:r>
            <a:r>
              <a:rPr lang="zh-CN" altLang="en-US" dirty="0"/>
              <a:t>双</a:t>
            </a:r>
            <a:r>
              <a:rPr lang="zh-CN" altLang="en-US" dirty="0" smtClean="0"/>
              <a:t>操作数的</a:t>
            </a:r>
            <a:r>
              <a:rPr lang="en-US" altLang="zh-CN" dirty="0" smtClean="0"/>
              <a:t>IMUL</a:t>
            </a:r>
            <a:r>
              <a:rPr lang="zh-CN" altLang="en-US" dirty="0" smtClean="0"/>
              <a:t>指令为 </a:t>
            </a:r>
            <a:r>
              <a:rPr lang="en-US" altLang="zh-CN" dirty="0" smtClean="0"/>
              <a:t>IMUL r16/r32, r16/r32/m16/m32/I, </a:t>
            </a:r>
            <a:r>
              <a:rPr lang="zh-CN" altLang="en-US" dirty="0" smtClean="0"/>
              <a:t>不能使用</a:t>
            </a:r>
            <a:r>
              <a:rPr lang="en-US" altLang="zh-CN" dirty="0" smtClean="0"/>
              <a:t>8</a:t>
            </a:r>
            <a:r>
              <a:rPr lang="zh-CN" altLang="en-US" dirty="0" smtClean="0"/>
              <a:t>位寄存器</a:t>
            </a:r>
            <a:endParaRPr lang="en-US" altLang="zh-CN" dirty="0" smtClean="0"/>
          </a:p>
          <a:p>
            <a:pPr lvl="1">
              <a:buFont typeface="Wingdings" panose="05000000000000000000" pitchFamily="2" charset="2"/>
              <a:buChar char="l"/>
            </a:pPr>
            <a:r>
              <a:rPr lang="zh-CN" altLang="en-US" dirty="0" smtClean="0"/>
              <a:t>参考答案：</a:t>
            </a: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a:p>
          <a:p>
            <a:pPr>
              <a:buFont typeface="Wingdings" panose="05000000000000000000" pitchFamily="2" charset="2"/>
              <a:buChar char="l"/>
            </a:pPr>
            <a:r>
              <a:rPr lang="zh-CN" altLang="en-US" b="1" dirty="0" smtClean="0"/>
              <a:t>补充题</a:t>
            </a:r>
            <a:r>
              <a:rPr lang="en-US" altLang="zh-CN" b="1" dirty="0"/>
              <a:t>3</a:t>
            </a:r>
            <a:r>
              <a:rPr lang="zh-CN" altLang="en-US" b="1" dirty="0" smtClean="0"/>
              <a:t>：</a:t>
            </a:r>
            <a:r>
              <a:rPr lang="zh-CN" altLang="en-US" b="1" dirty="0"/>
              <a:t>设计短指令序列，将</a:t>
            </a:r>
            <a:r>
              <a:rPr lang="en-US" altLang="zh-CN" b="1" dirty="0"/>
              <a:t>AL</a:t>
            </a:r>
            <a:r>
              <a:rPr lang="zh-CN" altLang="en-US" b="1" dirty="0"/>
              <a:t>中奇数位的值均为</a:t>
            </a:r>
            <a:r>
              <a:rPr lang="en-US" altLang="zh-CN" b="1" dirty="0"/>
              <a:t>1</a:t>
            </a:r>
            <a:r>
              <a:rPr lang="zh-CN" altLang="en-US" b="1" dirty="0"/>
              <a:t>，偶数位的值均为</a:t>
            </a:r>
            <a:r>
              <a:rPr lang="en-US" altLang="zh-CN" b="1" dirty="0"/>
              <a:t>0</a:t>
            </a:r>
            <a:r>
              <a:rPr lang="zh-CN" altLang="en-US" b="1" dirty="0"/>
              <a:t>，并将</a:t>
            </a:r>
            <a:r>
              <a:rPr lang="en-US" altLang="zh-CN" b="1" dirty="0"/>
              <a:t>AH</a:t>
            </a:r>
            <a:r>
              <a:rPr lang="zh-CN" altLang="en-US" b="1" dirty="0"/>
              <a:t>中的位取</a:t>
            </a:r>
            <a:r>
              <a:rPr lang="zh-CN" altLang="en-US" b="1" dirty="0" smtClean="0"/>
              <a:t>反</a:t>
            </a:r>
            <a:endParaRPr lang="en-US" altLang="zh-CN" b="1" dirty="0" smtClean="0"/>
          </a:p>
          <a:p>
            <a:pPr lvl="1">
              <a:buFont typeface="Wingdings" panose="05000000000000000000" pitchFamily="2" charset="2"/>
              <a:buChar char="l"/>
            </a:pPr>
            <a:r>
              <a:rPr lang="zh-CN" altLang="en-US" dirty="0"/>
              <a:t>请</a:t>
            </a:r>
            <a:r>
              <a:rPr lang="zh-CN" altLang="en-US" dirty="0" smtClean="0"/>
              <a:t>考虑各种位运算指令</a:t>
            </a:r>
            <a:endParaRPr lang="en-US" altLang="zh-CN" dirty="0" smtClean="0"/>
          </a:p>
          <a:p>
            <a:pPr lvl="1">
              <a:buFont typeface="Wingdings" panose="05000000000000000000" pitchFamily="2" charset="2"/>
              <a:buChar char="l"/>
            </a:pPr>
            <a:r>
              <a:rPr lang="zh-CN" altLang="en-US" dirty="0"/>
              <a:t>参考</a:t>
            </a:r>
            <a:r>
              <a:rPr lang="zh-CN" altLang="en-US" dirty="0" smtClean="0"/>
              <a:t>答案（不唯一）：</a:t>
            </a:r>
            <a:endParaRPr lang="en-US" altLang="zh-CN" dirty="0" smtClean="0"/>
          </a:p>
          <a:p>
            <a:pPr marL="914400" lvl="1" indent="-457200">
              <a:buNone/>
            </a:pPr>
            <a:endParaRPr lang="en-US" altLang="zh-CN" dirty="0"/>
          </a:p>
        </p:txBody>
      </p:sp>
      <p:sp>
        <p:nvSpPr>
          <p:cNvPr id="4" name="文本占位符 3"/>
          <p:cNvSpPr>
            <a:spLocks noGrp="1"/>
          </p:cNvSpPr>
          <p:nvPr>
            <p:ph type="body" sz="half" idx="2"/>
          </p:nvPr>
        </p:nvSpPr>
        <p:spPr/>
        <p:txBody>
          <a:bodyPr/>
          <a:lstStyle/>
          <a:p>
            <a:endParaRPr lang="zh-CN" altLang="en-US" dirty="0"/>
          </a:p>
        </p:txBody>
      </p:sp>
      <p:pic>
        <p:nvPicPr>
          <p:cNvPr id="7" name="图片 6"/>
          <p:cNvPicPr>
            <a:picLocks noChangeAspect="1"/>
          </p:cNvPicPr>
          <p:nvPr/>
        </p:nvPicPr>
        <p:blipFill>
          <a:blip r:embed="rId3"/>
          <a:stretch>
            <a:fillRect/>
          </a:stretch>
        </p:blipFill>
        <p:spPr>
          <a:xfrm>
            <a:off x="5912746" y="1446762"/>
            <a:ext cx="2653284" cy="1770892"/>
          </a:xfrm>
          <a:prstGeom prst="rect">
            <a:avLst/>
          </a:prstGeom>
        </p:spPr>
      </p:pic>
      <p:pic>
        <p:nvPicPr>
          <p:cNvPr id="8" name="图片 7"/>
          <p:cNvPicPr>
            <a:picLocks noChangeAspect="1"/>
          </p:cNvPicPr>
          <p:nvPr/>
        </p:nvPicPr>
        <p:blipFill>
          <a:blip r:embed="rId4"/>
          <a:stretch>
            <a:fillRect/>
          </a:stretch>
        </p:blipFill>
        <p:spPr>
          <a:xfrm>
            <a:off x="6956543" y="4235844"/>
            <a:ext cx="2580952" cy="857143"/>
          </a:xfrm>
          <a:prstGeom prst="rect">
            <a:avLst/>
          </a:prstGeom>
        </p:spPr>
      </p:pic>
    </p:spTree>
    <p:extLst>
      <p:ext uri="{BB962C8B-B14F-4D97-AF65-F5344CB8AC3E}">
        <p14:creationId xmlns:p14="http://schemas.microsoft.com/office/powerpoint/2010/main" val="4908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第六章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11</a:t>
            </a:r>
            <a:r>
              <a:rPr lang="zh-CN" altLang="en-US" b="1" dirty="0" smtClean="0"/>
              <a:t>：比较</a:t>
            </a:r>
            <a:r>
              <a:rPr lang="en-US" altLang="zh-CN" b="1" dirty="0" smtClean="0"/>
              <a:t>JMP DI</a:t>
            </a:r>
            <a:r>
              <a:rPr lang="zh-CN" altLang="en-US" b="1" dirty="0" smtClean="0"/>
              <a:t>与</a:t>
            </a:r>
            <a:r>
              <a:rPr lang="en-US" altLang="zh-CN" b="1" dirty="0" smtClean="0"/>
              <a:t>JMP [DI]</a:t>
            </a:r>
            <a:r>
              <a:rPr lang="zh-CN" altLang="en-US" b="1" dirty="0" smtClean="0"/>
              <a:t>指令的操作</a:t>
            </a:r>
            <a:endParaRPr lang="en-US" altLang="zh-CN" b="1" dirty="0" smtClean="0"/>
          </a:p>
          <a:p>
            <a:pPr lvl="1">
              <a:buFont typeface="Wingdings" panose="05000000000000000000" pitchFamily="2" charset="2"/>
              <a:buChar char="l"/>
            </a:pPr>
            <a:r>
              <a:rPr lang="zh-CN" altLang="en-US" dirty="0" smtClean="0"/>
              <a:t>答：</a:t>
            </a:r>
            <a:r>
              <a:rPr lang="en-US" altLang="zh-CN" dirty="0" smtClean="0"/>
              <a:t>JMP DI</a:t>
            </a:r>
            <a:r>
              <a:rPr lang="zh-CN" altLang="en-US" dirty="0" smtClean="0"/>
              <a:t>，将</a:t>
            </a:r>
            <a:r>
              <a:rPr lang="en-US" altLang="zh-CN" dirty="0" smtClean="0"/>
              <a:t>DI</a:t>
            </a:r>
            <a:r>
              <a:rPr lang="zh-CN" altLang="en-US" dirty="0" smtClean="0"/>
              <a:t>的内容复制到指令地址寄存器中，由此改变指令执行次序</a:t>
            </a:r>
            <a:r>
              <a:rPr lang="en-US" altLang="zh-CN" dirty="0" smtClean="0"/>
              <a:t>;JMP [DI]</a:t>
            </a:r>
            <a:r>
              <a:rPr lang="zh-CN" altLang="en-US" dirty="0" smtClean="0"/>
              <a:t>则是将</a:t>
            </a:r>
            <a:r>
              <a:rPr lang="en-US" altLang="zh-CN" dirty="0" smtClean="0"/>
              <a:t>DI</a:t>
            </a:r>
            <a:r>
              <a:rPr lang="zh-CN" altLang="en-US" dirty="0" smtClean="0"/>
              <a:t>指向的内存单元中的内容复制到指令地址寄存器中，实现跳转。</a:t>
            </a:r>
            <a:endParaRPr lang="en-US" altLang="zh-CN" dirty="0" smtClean="0"/>
          </a:p>
          <a:p>
            <a:pPr lvl="1">
              <a:buFont typeface="Wingdings" panose="05000000000000000000" pitchFamily="2" charset="2"/>
              <a:buChar char="l"/>
            </a:pPr>
            <a:r>
              <a:rPr lang="zh-CN" altLang="en-US" dirty="0" smtClean="0"/>
              <a:t>有关无条件转移指令</a:t>
            </a:r>
            <a:r>
              <a:rPr lang="en-US" altLang="zh-CN" dirty="0" smtClean="0"/>
              <a:t>JMP</a:t>
            </a:r>
            <a:r>
              <a:rPr lang="zh-CN" altLang="en-US" dirty="0" smtClean="0"/>
              <a:t>，详见课本</a:t>
            </a:r>
            <a:r>
              <a:rPr lang="en-US" altLang="zh-CN" dirty="0" smtClean="0"/>
              <a:t>P141-145</a:t>
            </a:r>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a:p>
          <a:p>
            <a:pPr>
              <a:buFont typeface="Wingdings" panose="05000000000000000000" pitchFamily="2" charset="2"/>
              <a:buChar char="l"/>
            </a:pPr>
            <a:r>
              <a:rPr lang="zh-CN" altLang="en-US" b="1" dirty="0" smtClean="0"/>
              <a:t>习题</a:t>
            </a:r>
            <a:r>
              <a:rPr lang="en-US" altLang="zh-CN" b="1" dirty="0" smtClean="0"/>
              <a:t>25</a:t>
            </a:r>
            <a:r>
              <a:rPr lang="zh-CN" altLang="en-US" b="1" dirty="0" smtClean="0"/>
              <a:t>：解释</a:t>
            </a:r>
            <a:r>
              <a:rPr lang="en-US" altLang="zh-CN" b="1" dirty="0" smtClean="0"/>
              <a:t>LOOPE</a:t>
            </a:r>
            <a:r>
              <a:rPr lang="zh-CN" altLang="en-US" b="1" dirty="0" smtClean="0"/>
              <a:t>指令如何操作？</a:t>
            </a:r>
            <a:endParaRPr lang="en-US" altLang="zh-CN" b="1" dirty="0" smtClean="0"/>
          </a:p>
          <a:p>
            <a:pPr lvl="1">
              <a:buFont typeface="Wingdings" panose="05000000000000000000" pitchFamily="2" charset="2"/>
              <a:buChar char="l"/>
            </a:pPr>
            <a:r>
              <a:rPr lang="zh-CN" altLang="en-US" dirty="0" smtClean="0"/>
              <a:t>详见课本</a:t>
            </a:r>
            <a:r>
              <a:rPr lang="en-US" altLang="zh-CN" dirty="0" smtClean="0"/>
              <a:t>P148</a:t>
            </a:r>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smtClean="0"/>
          </a:p>
          <a:p>
            <a:pPr marL="201168" lvl="1" indent="0">
              <a:buNone/>
            </a:pPr>
            <a:endParaRPr lang="en-US" altLang="zh-CN" dirty="0"/>
          </a:p>
          <a:p>
            <a:pPr marL="914400" lvl="1" indent="-457200">
              <a:buNone/>
            </a:pPr>
            <a:endParaRPr lang="en-US" altLang="zh-CN" dirty="0"/>
          </a:p>
        </p:txBody>
      </p:sp>
      <p:sp>
        <p:nvSpPr>
          <p:cNvPr id="4" name="文本占位符 3"/>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4107194" y="3090726"/>
            <a:ext cx="7977392" cy="1413244"/>
          </a:xfrm>
          <a:prstGeom prst="rect">
            <a:avLst/>
          </a:prstGeom>
        </p:spPr>
      </p:pic>
    </p:spTree>
    <p:extLst>
      <p:ext uri="{BB962C8B-B14F-4D97-AF65-F5344CB8AC3E}">
        <p14:creationId xmlns:p14="http://schemas.microsoft.com/office/powerpoint/2010/main" val="2356395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第六章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27</a:t>
            </a:r>
            <a:r>
              <a:rPr lang="zh-CN" altLang="en-US" b="1" dirty="0" smtClean="0"/>
              <a:t>：设计指令序列，在</a:t>
            </a:r>
            <a:r>
              <a:rPr lang="en-US" altLang="zh-CN" b="1" dirty="0" smtClean="0"/>
              <a:t>100H</a:t>
            </a:r>
            <a:r>
              <a:rPr lang="zh-CN" altLang="en-US" b="1" dirty="0" smtClean="0"/>
              <a:t>字节的存储块内检索，这个程序必须统计所有高于</a:t>
            </a:r>
            <a:r>
              <a:rPr lang="en-US" altLang="zh-CN" b="1" dirty="0" smtClean="0"/>
              <a:t>42H</a:t>
            </a:r>
            <a:r>
              <a:rPr lang="zh-CN" altLang="en-US" b="1" dirty="0" smtClean="0"/>
              <a:t>的无符号数的数目和低于</a:t>
            </a:r>
            <a:r>
              <a:rPr lang="en-US" altLang="zh-CN" b="1" dirty="0" smtClean="0"/>
              <a:t>42H</a:t>
            </a:r>
            <a:r>
              <a:rPr lang="zh-CN" altLang="en-US" b="1" dirty="0" smtClean="0"/>
              <a:t>的无符号数的数目，高于</a:t>
            </a:r>
            <a:r>
              <a:rPr lang="en-US" altLang="zh-CN" b="1" dirty="0" smtClean="0"/>
              <a:t>42H</a:t>
            </a:r>
            <a:r>
              <a:rPr lang="zh-CN" altLang="en-US" b="1" dirty="0" smtClean="0"/>
              <a:t>的计数值放在数据段存储单元</a:t>
            </a:r>
            <a:r>
              <a:rPr lang="en-US" altLang="zh-CN" b="1" dirty="0" smtClean="0"/>
              <a:t>UP</a:t>
            </a:r>
            <a:r>
              <a:rPr lang="zh-CN" altLang="en-US" b="1" dirty="0" smtClean="0"/>
              <a:t>，低于</a:t>
            </a:r>
            <a:r>
              <a:rPr lang="en-US" altLang="zh-CN" b="1" dirty="0" smtClean="0"/>
              <a:t>42H</a:t>
            </a:r>
            <a:r>
              <a:rPr lang="zh-CN" altLang="en-US" b="1" dirty="0" smtClean="0"/>
              <a:t>的放在</a:t>
            </a:r>
            <a:r>
              <a:rPr lang="en-US" altLang="zh-CN" b="1" dirty="0" smtClean="0"/>
              <a:t>DOWN</a:t>
            </a:r>
          </a:p>
          <a:p>
            <a:pPr lvl="1">
              <a:buFont typeface="Wingdings" panose="05000000000000000000" pitchFamily="2" charset="2"/>
              <a:buChar char="l"/>
            </a:pPr>
            <a:r>
              <a:rPr lang="zh-CN" altLang="en-US" dirty="0" smtClean="0"/>
              <a:t>建议综合使用</a:t>
            </a:r>
            <a:r>
              <a:rPr lang="en-US" altLang="zh-CN" dirty="0" smtClean="0"/>
              <a:t>SCASB</a:t>
            </a:r>
            <a:r>
              <a:rPr lang="zh-CN" altLang="en-US" dirty="0" smtClean="0"/>
              <a:t>指令和</a:t>
            </a:r>
            <a:r>
              <a:rPr lang="en-US" altLang="zh-CN" dirty="0" smtClean="0"/>
              <a:t>LOOP</a:t>
            </a:r>
            <a:r>
              <a:rPr lang="zh-CN" altLang="en-US" dirty="0" smtClean="0"/>
              <a:t>指令</a:t>
            </a:r>
            <a:endParaRPr lang="en-US" altLang="zh-CN" dirty="0" smtClean="0"/>
          </a:p>
          <a:p>
            <a:pPr lvl="1">
              <a:buFont typeface="Wingdings" panose="05000000000000000000" pitchFamily="2" charset="2"/>
              <a:buChar char="l"/>
            </a:pPr>
            <a:r>
              <a:rPr lang="zh-CN" altLang="en-US" dirty="0"/>
              <a:t>参考</a:t>
            </a:r>
            <a:r>
              <a:rPr lang="zh-CN" altLang="en-US" dirty="0" smtClean="0"/>
              <a:t>答案：</a:t>
            </a:r>
            <a:endParaRPr lang="en-US" altLang="zh-CN" dirty="0"/>
          </a:p>
          <a:p>
            <a:pPr lvl="1">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smtClean="0"/>
          </a:p>
          <a:p>
            <a:pPr marL="201168" lvl="1" indent="0">
              <a:buNone/>
            </a:pPr>
            <a:endParaRPr lang="en-US" altLang="zh-CN" dirty="0"/>
          </a:p>
          <a:p>
            <a:pPr marL="914400" lvl="1" indent="-457200">
              <a:buNone/>
            </a:pPr>
            <a:endParaRPr lang="en-US" altLang="zh-CN" dirty="0"/>
          </a:p>
        </p:txBody>
      </p:sp>
      <p:sp>
        <p:nvSpPr>
          <p:cNvPr id="4" name="文本占位符 3"/>
          <p:cNvSpPr>
            <a:spLocks noGrp="1"/>
          </p:cNvSpPr>
          <p:nvPr>
            <p:ph type="body" sz="half" idx="2"/>
          </p:nvPr>
        </p:nvSpPr>
        <p:spPr/>
        <p:txBody>
          <a:bodyPr/>
          <a:lstStyle/>
          <a:p>
            <a:endParaRPr lang="zh-CN" altLang="en-US" dirty="0"/>
          </a:p>
        </p:txBody>
      </p:sp>
      <p:pic>
        <p:nvPicPr>
          <p:cNvPr id="6" name="图片 5"/>
          <p:cNvPicPr>
            <a:picLocks noChangeAspect="1"/>
          </p:cNvPicPr>
          <p:nvPr/>
        </p:nvPicPr>
        <p:blipFill>
          <a:blip r:embed="rId3"/>
          <a:stretch>
            <a:fillRect/>
          </a:stretch>
        </p:blipFill>
        <p:spPr>
          <a:xfrm>
            <a:off x="4706868" y="1600502"/>
            <a:ext cx="5940440" cy="3592600"/>
          </a:xfrm>
          <a:prstGeom prst="rect">
            <a:avLst/>
          </a:prstGeom>
        </p:spPr>
      </p:pic>
    </p:spTree>
    <p:extLst>
      <p:ext uri="{BB962C8B-B14F-4D97-AF65-F5344CB8AC3E}">
        <p14:creationId xmlns:p14="http://schemas.microsoft.com/office/powerpoint/2010/main" val="3720814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80" y="1845734"/>
            <a:ext cx="5139618" cy="4023360"/>
          </a:xfrm>
        </p:spPr>
        <p:txBody>
          <a:bodyPr>
            <a:normAutofit/>
          </a:bodyPr>
          <a:lstStyle/>
          <a:p>
            <a:r>
              <a:rPr lang="zh-CN" altLang="en-US" sz="2400" dirty="0" smtClean="0">
                <a:latin typeface="黑体" panose="02010609060101010101" pitchFamily="49" charset="-122"/>
                <a:ea typeface="黑体" panose="02010609060101010101" pitchFamily="49" charset="-122"/>
              </a:rPr>
              <a:t>本次习题课中提到的“课本”，均指机械工业出版社的</a:t>
            </a:r>
            <a:r>
              <a:rPr lang="en-US" altLang="zh-CN" sz="2400" dirty="0" smtClean="0">
                <a:latin typeface="黑体" panose="02010609060101010101" pitchFamily="49" charset="-122"/>
                <a:ea typeface="黑体" panose="02010609060101010101" pitchFamily="49" charset="-122"/>
              </a:rPr>
              <a:t>《Intel</a:t>
            </a:r>
            <a:r>
              <a:rPr lang="zh-CN" altLang="en-US" sz="2400" dirty="0" smtClean="0">
                <a:latin typeface="黑体" panose="02010609060101010101" pitchFamily="49" charset="-122"/>
                <a:ea typeface="黑体" panose="02010609060101010101" pitchFamily="49" charset="-122"/>
              </a:rPr>
              <a:t>微处理器（原书第八版）</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中文版，使用其他版本课本的同学需要自己对应。</a:t>
            </a: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6748564" y="163583"/>
            <a:ext cx="4059776" cy="5854694"/>
          </a:xfrm>
          <a:prstGeom prst="rect">
            <a:avLst/>
          </a:prstGeom>
        </p:spPr>
      </p:pic>
    </p:spTree>
    <p:extLst>
      <p:ext uri="{BB962C8B-B14F-4D97-AF65-F5344CB8AC3E}">
        <p14:creationId xmlns:p14="http://schemas.microsoft.com/office/powerpoint/2010/main" val="1267926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第六章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41</a:t>
            </a:r>
            <a:r>
              <a:rPr lang="zh-CN" altLang="en-US" b="1" dirty="0" smtClean="0"/>
              <a:t>：写出求</a:t>
            </a:r>
            <a:r>
              <a:rPr lang="en-US" altLang="zh-CN" b="1" dirty="0" smtClean="0"/>
              <a:t>EAX</a:t>
            </a:r>
            <a:r>
              <a:rPr lang="zh-CN" altLang="en-US" b="1" dirty="0" smtClean="0"/>
              <a:t>、</a:t>
            </a:r>
            <a:r>
              <a:rPr lang="en-US" altLang="zh-CN" b="1" dirty="0" smtClean="0"/>
              <a:t>EBX</a:t>
            </a:r>
            <a:r>
              <a:rPr lang="zh-CN" altLang="en-US" b="1" dirty="0" smtClean="0"/>
              <a:t>、</a:t>
            </a:r>
            <a:r>
              <a:rPr lang="en-US" altLang="zh-CN" b="1" dirty="0" smtClean="0"/>
              <a:t>ECX</a:t>
            </a:r>
            <a:r>
              <a:rPr lang="zh-CN" altLang="en-US" b="1" dirty="0" smtClean="0"/>
              <a:t>和</a:t>
            </a:r>
            <a:r>
              <a:rPr lang="en-US" altLang="zh-CN" b="1" dirty="0" smtClean="0"/>
              <a:t>EDX</a:t>
            </a:r>
            <a:r>
              <a:rPr lang="zh-CN" altLang="en-US" b="1" dirty="0" smtClean="0"/>
              <a:t>之和的过程。若出现进位，将逻辑</a:t>
            </a:r>
            <a:r>
              <a:rPr lang="en-US" altLang="zh-CN" b="1" dirty="0" smtClean="0"/>
              <a:t>1</a:t>
            </a:r>
            <a:r>
              <a:rPr lang="zh-CN" altLang="en-US" b="1" dirty="0" smtClean="0"/>
              <a:t>放入</a:t>
            </a:r>
            <a:r>
              <a:rPr lang="en-US" altLang="zh-CN" b="1" dirty="0" smtClean="0"/>
              <a:t>EDI</a:t>
            </a:r>
            <a:r>
              <a:rPr lang="zh-CN" altLang="en-US" b="1" dirty="0" smtClean="0"/>
              <a:t>，若不出现，将</a:t>
            </a:r>
            <a:r>
              <a:rPr lang="en-US" altLang="zh-CN" b="1" dirty="0" smtClean="0"/>
              <a:t>0</a:t>
            </a:r>
            <a:r>
              <a:rPr lang="zh-CN" altLang="en-US" b="1" dirty="0" smtClean="0"/>
              <a:t>放入</a:t>
            </a:r>
            <a:r>
              <a:rPr lang="en-US" altLang="zh-CN" b="1" dirty="0" smtClean="0"/>
              <a:t>EDI</a:t>
            </a:r>
            <a:r>
              <a:rPr lang="zh-CN" altLang="en-US" b="1" dirty="0" smtClean="0"/>
              <a:t>，程序执行之后，和要放在</a:t>
            </a:r>
            <a:r>
              <a:rPr lang="en-US" altLang="zh-CN" b="1" dirty="0" smtClean="0"/>
              <a:t>EAX</a:t>
            </a:r>
            <a:r>
              <a:rPr lang="zh-CN" altLang="en-US" b="1" dirty="0" smtClean="0"/>
              <a:t>中。</a:t>
            </a:r>
            <a:endParaRPr lang="en-US" altLang="zh-CN" b="1" dirty="0" smtClean="0"/>
          </a:p>
          <a:p>
            <a:pPr lvl="1">
              <a:buFont typeface="Wingdings" panose="05000000000000000000" pitchFamily="2" charset="2"/>
              <a:buChar char="l"/>
            </a:pPr>
            <a:r>
              <a:rPr lang="zh-CN" altLang="en-US" dirty="0" smtClean="0"/>
              <a:t>主要考察</a:t>
            </a:r>
            <a:r>
              <a:rPr lang="en-US" altLang="zh-CN" dirty="0" smtClean="0"/>
              <a:t>JNC</a:t>
            </a:r>
            <a:r>
              <a:rPr lang="zh-CN" altLang="en-US" dirty="0" smtClean="0"/>
              <a:t>指令和过程</a:t>
            </a:r>
            <a:r>
              <a:rPr lang="zh-CN" altLang="en-US" dirty="0"/>
              <a:t>编写</a:t>
            </a:r>
            <a:r>
              <a:rPr lang="en-US" altLang="zh-CN" dirty="0" smtClean="0"/>
              <a:t>.</a:t>
            </a:r>
            <a:endParaRPr lang="en-US" altLang="zh-CN" dirty="0"/>
          </a:p>
          <a:p>
            <a:pPr lvl="1">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smtClean="0"/>
          </a:p>
          <a:p>
            <a:pPr marL="201168" lvl="1" indent="0">
              <a:buNone/>
            </a:pPr>
            <a:endParaRPr lang="en-US" altLang="zh-CN" dirty="0"/>
          </a:p>
          <a:p>
            <a:pPr marL="914400" lvl="1" indent="-457200">
              <a:buNone/>
            </a:pPr>
            <a:endParaRPr lang="en-US" altLang="zh-CN" dirty="0"/>
          </a:p>
        </p:txBody>
      </p:sp>
      <p:sp>
        <p:nvSpPr>
          <p:cNvPr id="4" name="文本占位符 3"/>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4548351" y="1665227"/>
            <a:ext cx="5747442" cy="4028207"/>
          </a:xfrm>
          <a:prstGeom prst="rect">
            <a:avLst/>
          </a:prstGeom>
        </p:spPr>
      </p:pic>
    </p:spTree>
    <p:extLst>
      <p:ext uri="{BB962C8B-B14F-4D97-AF65-F5344CB8AC3E}">
        <p14:creationId xmlns:p14="http://schemas.microsoft.com/office/powerpoint/2010/main" val="2606679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第六章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47</a:t>
            </a:r>
            <a:r>
              <a:rPr lang="zh-CN" altLang="en-US" b="1" dirty="0" smtClean="0"/>
              <a:t>：</a:t>
            </a:r>
            <a:r>
              <a:rPr lang="en-US" altLang="zh-CN" b="1" dirty="0" smtClean="0"/>
              <a:t>IRET</a:t>
            </a:r>
            <a:r>
              <a:rPr lang="zh-CN" altLang="en-US" b="1" dirty="0" smtClean="0"/>
              <a:t>指令与</a:t>
            </a:r>
            <a:r>
              <a:rPr lang="en-US" altLang="zh-CN" b="1" dirty="0" smtClean="0"/>
              <a:t>RET</a:t>
            </a:r>
            <a:r>
              <a:rPr lang="zh-CN" altLang="en-US" b="1" dirty="0" smtClean="0"/>
              <a:t>指令有什么区别</a:t>
            </a:r>
            <a:endParaRPr lang="en-US" altLang="zh-CN" b="1" dirty="0" smtClean="0"/>
          </a:p>
          <a:p>
            <a:pPr lvl="1">
              <a:buFont typeface="Wingdings" panose="05000000000000000000" pitchFamily="2" charset="2"/>
              <a:buChar char="l"/>
            </a:pPr>
            <a:r>
              <a:rPr lang="en-US" altLang="zh-CN" dirty="0" smtClean="0"/>
              <a:t>RET</a:t>
            </a:r>
            <a:r>
              <a:rPr lang="zh-CN" altLang="en-US" dirty="0" smtClean="0"/>
              <a:t>指令详见课本</a:t>
            </a:r>
            <a:r>
              <a:rPr lang="en-US" altLang="zh-CN" dirty="0" smtClean="0"/>
              <a:t>P156</a:t>
            </a:r>
            <a:r>
              <a:rPr lang="zh-CN" altLang="en-US" dirty="0" smtClean="0"/>
              <a:t>，</a:t>
            </a:r>
            <a:r>
              <a:rPr lang="en-US" altLang="zh-CN" dirty="0" smtClean="0"/>
              <a:t>IRET</a:t>
            </a:r>
            <a:r>
              <a:rPr lang="zh-CN" altLang="en-US" dirty="0" smtClean="0"/>
              <a:t>指令详见课本</a:t>
            </a:r>
            <a:r>
              <a:rPr lang="en-US" altLang="zh-CN" dirty="0" smtClean="0"/>
              <a:t>P158-159.</a:t>
            </a:r>
          </a:p>
          <a:p>
            <a:pPr lvl="1">
              <a:buFont typeface="Wingdings" panose="05000000000000000000" pitchFamily="2" charset="2"/>
              <a:buChar char="l"/>
            </a:pPr>
            <a:r>
              <a:rPr lang="zh-CN" altLang="en-US" dirty="0"/>
              <a:t>参考</a:t>
            </a:r>
            <a:r>
              <a:rPr lang="zh-CN" altLang="en-US" dirty="0" smtClean="0"/>
              <a:t>答案：</a:t>
            </a: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a:buFont typeface="Wingdings" panose="05000000000000000000" pitchFamily="2" charset="2"/>
              <a:buChar char="l"/>
            </a:pPr>
            <a:r>
              <a:rPr lang="zh-CN" altLang="en-US" b="1" dirty="0"/>
              <a:t>补充</a:t>
            </a:r>
            <a:r>
              <a:rPr lang="zh-CN" altLang="en-US" b="1" dirty="0" smtClean="0"/>
              <a:t>题</a:t>
            </a:r>
            <a:r>
              <a:rPr lang="en-US" altLang="zh-CN" b="1" dirty="0" smtClean="0"/>
              <a:t>1 </a:t>
            </a:r>
            <a:r>
              <a:rPr lang="zh-CN" altLang="en-US" b="1" dirty="0" smtClean="0"/>
              <a:t>下列程序段执行完成后，程序转移到了哪里？</a:t>
            </a:r>
            <a:endParaRPr lang="en-US" altLang="zh-CN" b="1" dirty="0" smtClean="0"/>
          </a:p>
          <a:p>
            <a:pPr lvl="1">
              <a:buFont typeface="Wingdings" panose="05000000000000000000" pitchFamily="2" charset="2"/>
              <a:buChar char="l"/>
            </a:pPr>
            <a:r>
              <a:rPr lang="zh-CN" altLang="en-US" dirty="0" smtClean="0"/>
              <a:t>程序</a:t>
            </a:r>
            <a:r>
              <a:rPr lang="en-US" altLang="zh-CN" dirty="0" smtClean="0"/>
              <a:t>1</a:t>
            </a:r>
            <a:r>
              <a:rPr lang="zh-CN" altLang="en-US" dirty="0" smtClean="0"/>
              <a:t>：</a:t>
            </a:r>
            <a:endParaRPr lang="en-US" altLang="zh-CN" dirty="0" smtClean="0"/>
          </a:p>
          <a:p>
            <a:pPr lvl="2">
              <a:buFont typeface="Wingdings" panose="05000000000000000000" pitchFamily="2" charset="2"/>
              <a:buChar char="l"/>
            </a:pPr>
            <a:r>
              <a:rPr lang="zh-CN" altLang="en-US" dirty="0" smtClean="0"/>
              <a:t>运算结果没有溢出，</a:t>
            </a:r>
            <a:r>
              <a:rPr lang="en-US" altLang="zh-CN" dirty="0" smtClean="0"/>
              <a:t>OF=0</a:t>
            </a:r>
            <a:r>
              <a:rPr lang="zh-CN" altLang="en-US" dirty="0" smtClean="0"/>
              <a:t>，跳转</a:t>
            </a:r>
            <a:r>
              <a:rPr lang="en-US" altLang="zh-CN" dirty="0" smtClean="0"/>
              <a:t>L1</a:t>
            </a:r>
            <a:endParaRPr lang="en-US" altLang="zh-CN" dirty="0"/>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smtClean="0"/>
          </a:p>
          <a:p>
            <a:pPr marL="201168" lvl="1" indent="0">
              <a:buNone/>
            </a:pPr>
            <a:endParaRPr lang="en-US" altLang="zh-CN" dirty="0"/>
          </a:p>
          <a:p>
            <a:pPr lvl="1">
              <a:buFont typeface="Wingdings" panose="05000000000000000000" pitchFamily="2" charset="2"/>
              <a:buChar char="l"/>
            </a:pPr>
            <a:r>
              <a:rPr lang="zh-CN" altLang="en-US" dirty="0" smtClean="0"/>
              <a:t>程序</a:t>
            </a:r>
            <a:r>
              <a:rPr lang="en-US" altLang="zh-CN" dirty="0" smtClean="0"/>
              <a:t>2</a:t>
            </a:r>
            <a:r>
              <a:rPr lang="zh-CN" altLang="en-US" dirty="0" smtClean="0"/>
              <a:t>：</a:t>
            </a:r>
            <a:endParaRPr lang="en-US" altLang="zh-CN" dirty="0"/>
          </a:p>
          <a:p>
            <a:pPr lvl="2">
              <a:buFont typeface="Wingdings" panose="05000000000000000000" pitchFamily="2" charset="2"/>
              <a:buChar char="l"/>
            </a:pPr>
            <a:r>
              <a:rPr lang="zh-CN" altLang="en-US" dirty="0"/>
              <a:t>运算</a:t>
            </a:r>
            <a:r>
              <a:rPr lang="zh-CN" altLang="en-US" dirty="0" smtClean="0"/>
              <a:t>结果</a:t>
            </a:r>
            <a:r>
              <a:rPr lang="zh-CN" altLang="en-US" dirty="0"/>
              <a:t>没有</a:t>
            </a:r>
            <a:r>
              <a:rPr lang="zh-CN" altLang="en-US" dirty="0" smtClean="0"/>
              <a:t>产生最高位借位，</a:t>
            </a:r>
            <a:r>
              <a:rPr lang="en-US" altLang="zh-CN" dirty="0" smtClean="0"/>
              <a:t>CF=0</a:t>
            </a:r>
            <a:r>
              <a:rPr lang="zh-CN" altLang="en-US" dirty="0"/>
              <a:t>，跳转</a:t>
            </a:r>
            <a:r>
              <a:rPr lang="en-US" altLang="zh-CN" dirty="0" smtClean="0"/>
              <a:t>L3</a:t>
            </a:r>
            <a:endParaRPr lang="en-US" altLang="zh-CN" dirty="0"/>
          </a:p>
          <a:p>
            <a:pPr marL="914400" lvl="1" indent="-457200">
              <a:buNone/>
            </a:pPr>
            <a:endParaRPr lang="en-US" altLang="zh-CN" dirty="0"/>
          </a:p>
        </p:txBody>
      </p:sp>
      <p:sp>
        <p:nvSpPr>
          <p:cNvPr id="4" name="文本占位符 3"/>
          <p:cNvSpPr>
            <a:spLocks noGrp="1"/>
          </p:cNvSpPr>
          <p:nvPr>
            <p:ph type="body" sz="half" idx="2"/>
          </p:nvPr>
        </p:nvSpPr>
        <p:spPr/>
        <p:txBody>
          <a:bodyPr/>
          <a:lstStyle/>
          <a:p>
            <a:endParaRPr lang="zh-CN" altLang="en-US" dirty="0"/>
          </a:p>
        </p:txBody>
      </p:sp>
      <p:pic>
        <p:nvPicPr>
          <p:cNvPr id="7" name="图片 6"/>
          <p:cNvPicPr>
            <a:picLocks noChangeAspect="1"/>
          </p:cNvPicPr>
          <p:nvPr/>
        </p:nvPicPr>
        <p:blipFill>
          <a:blip r:embed="rId3"/>
          <a:stretch>
            <a:fillRect/>
          </a:stretch>
        </p:blipFill>
        <p:spPr>
          <a:xfrm>
            <a:off x="4226943" y="937035"/>
            <a:ext cx="7783621" cy="2068880"/>
          </a:xfrm>
          <a:prstGeom prst="rect">
            <a:avLst/>
          </a:prstGeom>
        </p:spPr>
      </p:pic>
      <p:pic>
        <p:nvPicPr>
          <p:cNvPr id="10" name="图片 9"/>
          <p:cNvPicPr>
            <a:picLocks noChangeAspect="1"/>
          </p:cNvPicPr>
          <p:nvPr/>
        </p:nvPicPr>
        <p:blipFill>
          <a:blip r:embed="rId4"/>
          <a:stretch>
            <a:fillRect/>
          </a:stretch>
        </p:blipFill>
        <p:spPr>
          <a:xfrm>
            <a:off x="7724302" y="3368165"/>
            <a:ext cx="4039566" cy="1686914"/>
          </a:xfrm>
          <a:prstGeom prst="rect">
            <a:avLst/>
          </a:prstGeom>
        </p:spPr>
      </p:pic>
      <p:pic>
        <p:nvPicPr>
          <p:cNvPr id="11" name="图片 10"/>
          <p:cNvPicPr>
            <a:picLocks noChangeAspect="1"/>
          </p:cNvPicPr>
          <p:nvPr/>
        </p:nvPicPr>
        <p:blipFill>
          <a:blip r:embed="rId5"/>
          <a:stretch>
            <a:fillRect/>
          </a:stretch>
        </p:blipFill>
        <p:spPr>
          <a:xfrm>
            <a:off x="4518479" y="4082308"/>
            <a:ext cx="1457143" cy="1066667"/>
          </a:xfrm>
          <a:prstGeom prst="rect">
            <a:avLst/>
          </a:prstGeom>
        </p:spPr>
      </p:pic>
      <p:pic>
        <p:nvPicPr>
          <p:cNvPr id="12" name="图片 11"/>
          <p:cNvPicPr>
            <a:picLocks noChangeAspect="1"/>
          </p:cNvPicPr>
          <p:nvPr/>
        </p:nvPicPr>
        <p:blipFill>
          <a:blip r:embed="rId6"/>
          <a:stretch>
            <a:fillRect/>
          </a:stretch>
        </p:blipFill>
        <p:spPr>
          <a:xfrm>
            <a:off x="8321907" y="5267109"/>
            <a:ext cx="1180952" cy="1038095"/>
          </a:xfrm>
          <a:prstGeom prst="rect">
            <a:avLst/>
          </a:prstGeom>
        </p:spPr>
      </p:pic>
    </p:spTree>
    <p:extLst>
      <p:ext uri="{BB962C8B-B14F-4D97-AF65-F5344CB8AC3E}">
        <p14:creationId xmlns:p14="http://schemas.microsoft.com/office/powerpoint/2010/main" val="1558072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第一章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226943" y="0"/>
                <a:ext cx="7737895" cy="6780362"/>
              </a:xfrm>
            </p:spPr>
            <p:txBody>
              <a:bodyPr/>
              <a:lstStyle/>
              <a:p>
                <a:pPr>
                  <a:buFont typeface="Wingdings" panose="05000000000000000000" pitchFamily="2" charset="2"/>
                  <a:buChar char="l"/>
                </a:pPr>
                <a:r>
                  <a:rPr lang="zh-CN" altLang="en-US" b="1" dirty="0" smtClean="0"/>
                  <a:t>习题</a:t>
                </a:r>
                <a:r>
                  <a:rPr lang="en-US" altLang="zh-CN" b="1" dirty="0" smtClean="0"/>
                  <a:t>33</a:t>
                </a:r>
                <a:r>
                  <a:rPr lang="zh-CN" altLang="en-US" b="1" dirty="0" smtClean="0"/>
                  <a:t>：</a:t>
                </a:r>
                <a:r>
                  <a:rPr lang="en-US" altLang="zh-CN" b="1" dirty="0" smtClean="0"/>
                  <a:t>Core2</a:t>
                </a:r>
                <a:r>
                  <a:rPr lang="zh-CN" altLang="en-US" b="1" dirty="0" smtClean="0"/>
                  <a:t>处理器可寻址</a:t>
                </a:r>
                <a:r>
                  <a:rPr lang="en-US" altLang="zh-CN" b="1" dirty="0" smtClean="0"/>
                  <a:t>____</a:t>
                </a:r>
                <a:r>
                  <a:rPr lang="zh-CN" altLang="en-US" b="1" dirty="0" smtClean="0"/>
                  <a:t>存储器？</a:t>
                </a:r>
                <a:endParaRPr lang="en-US" altLang="zh-CN" b="1" dirty="0" smtClean="0"/>
              </a:p>
              <a:p>
                <a:pPr lvl="1">
                  <a:buFont typeface="Wingdings" panose="05000000000000000000" pitchFamily="2" charset="2"/>
                  <a:buChar char="l"/>
                </a:pPr>
                <a:r>
                  <a:rPr lang="zh-CN" altLang="en-US" dirty="0" smtClean="0"/>
                  <a:t>答案：</a:t>
                </a:r>
                <a:r>
                  <a:rPr lang="en-US" altLang="zh-CN" dirty="0" smtClean="0"/>
                  <a:t>4GB</a:t>
                </a:r>
                <a:r>
                  <a:rPr lang="zh-CN" altLang="en-US" dirty="0" smtClean="0"/>
                  <a:t>、</a:t>
                </a:r>
                <a:r>
                  <a:rPr lang="en-US" altLang="zh-CN" dirty="0" smtClean="0"/>
                  <a:t>64GB</a:t>
                </a:r>
                <a:r>
                  <a:rPr lang="zh-CN" altLang="en-US" dirty="0" smtClean="0"/>
                  <a:t>、</a:t>
                </a:r>
                <a:r>
                  <a:rPr lang="en-US" altLang="zh-CN" dirty="0" smtClean="0"/>
                  <a:t>1TB</a:t>
                </a:r>
                <a:r>
                  <a:rPr lang="zh-CN" altLang="en-US" dirty="0" smtClean="0"/>
                  <a:t>。（课本</a:t>
                </a:r>
                <a:r>
                  <a:rPr lang="en-US" altLang="zh-CN" dirty="0" smtClean="0"/>
                  <a:t>P18 </a:t>
                </a:r>
                <a:r>
                  <a:rPr lang="zh-CN" altLang="en-US" dirty="0" smtClean="0"/>
                  <a:t>表</a:t>
                </a:r>
                <a:r>
                  <a:rPr lang="en-US" altLang="zh-CN" dirty="0" smtClean="0"/>
                  <a:t>1-6</a:t>
                </a:r>
                <a:r>
                  <a:rPr lang="zh-CN" altLang="en-US" dirty="0" smtClean="0"/>
                  <a:t>）</a:t>
                </a: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a:buFont typeface="Wingdings" panose="05000000000000000000" pitchFamily="2" charset="2"/>
                  <a:buChar char="l"/>
                </a:pPr>
                <a:r>
                  <a:rPr lang="zh-CN" altLang="en-US" b="1" dirty="0" smtClean="0"/>
                  <a:t>习题</a:t>
                </a:r>
                <a:r>
                  <a:rPr lang="en-US" altLang="zh-CN" b="1" dirty="0" smtClean="0"/>
                  <a:t>53</a:t>
                </a:r>
                <a:r>
                  <a:rPr lang="zh-CN" altLang="en-US" b="1" dirty="0" smtClean="0"/>
                  <a:t>：</a:t>
                </a:r>
                <a14:m>
                  <m:oMath xmlns:m="http://schemas.openxmlformats.org/officeDocument/2006/math">
                    <m:acc>
                      <m:accPr>
                        <m:chr m:val="̅"/>
                        <m:ctrlPr>
                          <a:rPr lang="en-US" altLang="zh-CN" b="1" i="1" dirty="0" smtClean="0">
                            <a:latin typeface="Cambria Math" panose="02040503050406030204" pitchFamily="18" charset="0"/>
                          </a:rPr>
                        </m:ctrlPr>
                      </m:accPr>
                      <m:e>
                        <m:r>
                          <a:rPr lang="en-US" altLang="zh-CN" b="1" i="1" dirty="0">
                            <a:latin typeface="Cambria Math" panose="02040503050406030204" pitchFamily="18" charset="0"/>
                          </a:rPr>
                          <m:t>𝑰𝑶𝑹𝑪</m:t>
                        </m:r>
                      </m:e>
                    </m:acc>
                    <m:r>
                      <a:rPr lang="zh-CN" altLang="en-US" b="1" i="1" dirty="0">
                        <a:latin typeface="Cambria Math" panose="02040503050406030204" pitchFamily="18" charset="0"/>
                      </a:rPr>
                      <m:t>信号的</m:t>
                    </m:r>
                  </m:oMath>
                </a14:m>
                <a:r>
                  <a:rPr lang="zh-CN" altLang="en-US" b="1" dirty="0" smtClean="0"/>
                  <a:t>作用是什么？</a:t>
                </a:r>
                <a:endParaRPr lang="en-US" altLang="zh-CN" b="1" dirty="0"/>
              </a:p>
              <a:p>
                <a:pPr lvl="1">
                  <a:buFont typeface="Wingdings" panose="05000000000000000000" pitchFamily="2" charset="2"/>
                  <a:buChar char="l"/>
                </a:pPr>
                <a:r>
                  <a:rPr lang="zh-CN" altLang="en-US" dirty="0"/>
                  <a:t>答案</a:t>
                </a:r>
                <a:r>
                  <a:rPr lang="zh-CN" altLang="en-US" dirty="0" smtClean="0"/>
                  <a:t>：</a:t>
                </a:r>
                <a:r>
                  <a:rPr lang="en-US" altLang="zh-CN" dirty="0" smtClean="0"/>
                  <a:t>I/O</a:t>
                </a:r>
                <a:r>
                  <a:rPr lang="zh-CN" altLang="en-US" dirty="0" smtClean="0"/>
                  <a:t>读控制，低电平有效（两点都要答上，详细可见课本</a:t>
                </a:r>
                <a:r>
                  <a:rPr lang="en-US" altLang="zh-CN" dirty="0" smtClean="0"/>
                  <a:t>P20</a:t>
                </a:r>
                <a:r>
                  <a:rPr lang="zh-CN" altLang="en-US" dirty="0" smtClean="0"/>
                  <a:t>）</a:t>
                </a:r>
                <a:endParaRPr lang="en-US" altLang="zh-CN" sz="1400" dirty="0"/>
              </a:p>
              <a:p>
                <a:pPr>
                  <a:buFont typeface="Wingdings" panose="05000000000000000000" pitchFamily="2" charset="2"/>
                  <a:buChar char="l"/>
                </a:pPr>
                <a:r>
                  <a:rPr lang="zh-CN" altLang="en-US" b="1" dirty="0" smtClean="0"/>
                  <a:t>习题</a:t>
                </a:r>
                <a:r>
                  <a:rPr lang="en-US" altLang="zh-CN" b="1" dirty="0" smtClean="0"/>
                  <a:t>69</a:t>
                </a:r>
                <a:r>
                  <a:rPr lang="zh-CN" altLang="en-US" b="1" dirty="0" smtClean="0"/>
                  <a:t>：</a:t>
                </a:r>
                <a14:m>
                  <m:oMath xmlns:m="http://schemas.openxmlformats.org/officeDocument/2006/math">
                    <m:r>
                      <a:rPr lang="zh-CN" altLang="en-US" b="1" i="1" dirty="0" smtClean="0">
                        <a:latin typeface="Cambria Math" panose="02040503050406030204" pitchFamily="18" charset="0"/>
                      </a:rPr>
                      <m:t>什么</m:t>
                    </m:r>
                  </m:oMath>
                </a14:m>
                <a:r>
                  <a:rPr lang="zh-CN" altLang="en-US" b="1" dirty="0" smtClean="0"/>
                  <a:t>是</a:t>
                </a:r>
                <a:r>
                  <a:rPr lang="en-US" altLang="zh-CN" b="1" dirty="0" smtClean="0"/>
                  <a:t>Unicode</a:t>
                </a:r>
                <a:r>
                  <a:rPr lang="zh-CN" altLang="en-US" b="1" dirty="0" smtClean="0"/>
                  <a:t>？</a:t>
                </a:r>
                <a:endParaRPr lang="en-US" altLang="zh-CN" b="1" dirty="0"/>
              </a:p>
              <a:p>
                <a:pPr lvl="1">
                  <a:buFont typeface="Wingdings" panose="05000000000000000000" pitchFamily="2" charset="2"/>
                  <a:buChar char="l"/>
                </a:pPr>
                <a:r>
                  <a:rPr lang="zh-CN" altLang="en-US" dirty="0" smtClean="0"/>
                  <a:t>参考答案：课本</a:t>
                </a:r>
                <a:r>
                  <a:rPr lang="en-US" altLang="zh-CN" dirty="0" smtClean="0"/>
                  <a:t>P26</a:t>
                </a:r>
              </a:p>
              <a:p>
                <a:pPr lvl="1">
                  <a:buFont typeface="Wingdings" panose="05000000000000000000" pitchFamily="2" charset="2"/>
                  <a:buChar char="l"/>
                </a:pPr>
                <a:endParaRPr lang="en-US" altLang="zh-CN" sz="1400" dirty="0"/>
              </a:p>
              <a:p>
                <a:pPr lvl="1">
                  <a:buFont typeface="Wingdings" panose="05000000000000000000" pitchFamily="2" charset="2"/>
                  <a:buChar char="l"/>
                </a:pPr>
                <a:endParaRPr lang="en-US" altLang="zh-CN" sz="1400" dirty="0" smtClean="0"/>
              </a:p>
              <a:p>
                <a:pPr lvl="1">
                  <a:buFont typeface="Wingdings" panose="05000000000000000000" pitchFamily="2" charset="2"/>
                  <a:buChar char="l"/>
                </a:pPr>
                <a:endParaRPr lang="en-US" altLang="zh-CN" sz="1400" dirty="0"/>
              </a:p>
              <a:p>
                <a:pPr lvl="1">
                  <a:buFont typeface="Wingdings" panose="05000000000000000000" pitchFamily="2" charset="2"/>
                  <a:buChar char="l"/>
                </a:pPr>
                <a:endParaRPr lang="en-US" altLang="zh-CN" sz="1400" dirty="0" smtClean="0"/>
              </a:p>
              <a:p>
                <a:pPr lvl="1">
                  <a:buFont typeface="Wingdings" panose="05000000000000000000" pitchFamily="2" charset="2"/>
                  <a:buChar char="l"/>
                </a:pPr>
                <a:endParaRPr lang="en-US" altLang="zh-CN" sz="1400" dirty="0"/>
              </a:p>
              <a:p>
                <a:pPr lvl="1">
                  <a:buFont typeface="Wingdings" panose="05000000000000000000" pitchFamily="2" charset="2"/>
                  <a:buChar char="l"/>
                </a:pPr>
                <a:r>
                  <a:rPr lang="zh-CN" altLang="en-US" dirty="0"/>
                  <a:t>答案不唯一，批改的重点是</a:t>
                </a:r>
                <a:r>
                  <a:rPr lang="en-US" altLang="zh-CN" dirty="0"/>
                  <a:t>Unicode</a:t>
                </a:r>
                <a:r>
                  <a:rPr lang="zh-CN" altLang="en-US" dirty="0"/>
                  <a:t>的位数和编码规则</a:t>
                </a:r>
                <a:endParaRPr lang="en-US" altLang="zh-CN" sz="1400" dirty="0"/>
              </a:p>
              <a:p>
                <a:pPr lvl="1">
                  <a:buFont typeface="Wingdings" panose="05000000000000000000" pitchFamily="2" charset="2"/>
                  <a:buChar char="l"/>
                </a:pPr>
                <a:endParaRPr lang="en-US" altLang="zh-CN" sz="1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226943" y="0"/>
                <a:ext cx="7737895" cy="6780362"/>
              </a:xfrm>
              <a:blipFill rotWithShape="0">
                <a:blip r:embed="rId3"/>
                <a:stretch>
                  <a:fillRect l="-1890" t="-1169"/>
                </a:stretch>
              </a:blipFill>
            </p:spPr>
            <p:txBody>
              <a:bodyPr/>
              <a:lstStyle/>
              <a:p>
                <a:r>
                  <a:rPr lang="zh-CN" altLang="en-US">
                    <a:noFill/>
                  </a:rPr>
                  <a:t> </a:t>
                </a:r>
              </a:p>
            </p:txBody>
          </p:sp>
        </mc:Fallback>
      </mc:AlternateContent>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4"/>
          <a:stretch>
            <a:fillRect/>
          </a:stretch>
        </p:blipFill>
        <p:spPr>
          <a:xfrm>
            <a:off x="4136913" y="677548"/>
            <a:ext cx="7620891" cy="2324051"/>
          </a:xfrm>
          <a:prstGeom prst="rect">
            <a:avLst/>
          </a:prstGeom>
        </p:spPr>
      </p:pic>
      <p:pic>
        <p:nvPicPr>
          <p:cNvPr id="6" name="图片 5"/>
          <p:cNvPicPr>
            <a:picLocks noChangeAspect="1"/>
          </p:cNvPicPr>
          <p:nvPr/>
        </p:nvPicPr>
        <p:blipFill>
          <a:blip r:embed="rId5"/>
          <a:stretch>
            <a:fillRect/>
          </a:stretch>
        </p:blipFill>
        <p:spPr>
          <a:xfrm>
            <a:off x="4136913" y="5178500"/>
            <a:ext cx="7965730" cy="867957"/>
          </a:xfrm>
          <a:prstGeom prst="rect">
            <a:avLst/>
          </a:prstGeom>
        </p:spPr>
      </p:pic>
      <p:pic>
        <p:nvPicPr>
          <p:cNvPr id="7" name="图片 6"/>
          <p:cNvPicPr>
            <a:picLocks noChangeAspect="1"/>
          </p:cNvPicPr>
          <p:nvPr/>
        </p:nvPicPr>
        <p:blipFill>
          <a:blip r:embed="rId6"/>
          <a:stretch>
            <a:fillRect/>
          </a:stretch>
        </p:blipFill>
        <p:spPr>
          <a:xfrm>
            <a:off x="4324263" y="4958556"/>
            <a:ext cx="6312322" cy="297581"/>
          </a:xfrm>
          <a:prstGeom prst="rect">
            <a:avLst/>
          </a:prstGeom>
        </p:spPr>
      </p:pic>
    </p:spTree>
    <p:extLst>
      <p:ext uri="{BB962C8B-B14F-4D97-AF65-F5344CB8AC3E}">
        <p14:creationId xmlns:p14="http://schemas.microsoft.com/office/powerpoint/2010/main" val="3826655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第一章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lstStyle/>
          <a:p>
            <a:pPr marL="91440" lvl="1" indent="-91440">
              <a:spcBef>
                <a:spcPts val="1200"/>
              </a:spcBef>
              <a:spcAft>
                <a:spcPts val="200"/>
              </a:spcAft>
              <a:buSzPct val="100000"/>
              <a:buFont typeface="Wingdings" panose="05000000000000000000" pitchFamily="2" charset="2"/>
              <a:buChar char="l"/>
            </a:pPr>
            <a:r>
              <a:rPr lang="zh-CN" altLang="en-US" sz="2000" b="1" dirty="0"/>
              <a:t>补充</a:t>
            </a:r>
            <a:r>
              <a:rPr lang="zh-CN" altLang="en-US" sz="2000" b="1" dirty="0" smtClean="0"/>
              <a:t>题</a:t>
            </a:r>
            <a:r>
              <a:rPr lang="en-US" altLang="zh-CN" sz="2000" b="1" dirty="0" smtClean="0"/>
              <a:t>1</a:t>
            </a:r>
            <a:r>
              <a:rPr lang="zh-CN" altLang="en-US" sz="2000" b="1" dirty="0" smtClean="0"/>
              <a:t>：什么是芯片组？为什么说选择主板主要是选择芯片组</a:t>
            </a:r>
            <a:r>
              <a:rPr lang="en-US" altLang="zh-CN" sz="2000" b="1" dirty="0" smtClean="0"/>
              <a:t>? </a:t>
            </a:r>
          </a:p>
          <a:p>
            <a:pPr lvl="1">
              <a:buFont typeface="Wingdings" panose="05000000000000000000" pitchFamily="2" charset="2"/>
              <a:buChar char="l"/>
            </a:pPr>
            <a:r>
              <a:rPr lang="zh-CN" altLang="en-US" dirty="0" smtClean="0"/>
              <a:t>参考答案：通过</a:t>
            </a:r>
            <a:r>
              <a:rPr lang="en-US" altLang="zh-CN" dirty="0" smtClean="0"/>
              <a:t>VLSI</a:t>
            </a:r>
            <a:r>
              <a:rPr lang="zh-CN" altLang="en-US" dirty="0" smtClean="0"/>
              <a:t>技术，将主板上众多的接口电路和支持电路按不同功能分别集成到一块或几块集成芯片之中，这几片</a:t>
            </a:r>
            <a:r>
              <a:rPr lang="en-US" altLang="zh-CN" dirty="0" smtClean="0"/>
              <a:t>VLSI</a:t>
            </a:r>
            <a:r>
              <a:rPr lang="zh-CN" altLang="en-US" dirty="0" smtClean="0"/>
              <a:t>芯片的组合称为“控制芯片组”，简称“芯片组”。主板控制芯片组是控制局部总线，内存和各种扩展卡的，是整块主板的灵魂所在，</a:t>
            </a:r>
            <a:r>
              <a:rPr lang="en-US" altLang="zh-CN" dirty="0" smtClean="0"/>
              <a:t>CPU</a:t>
            </a:r>
            <a:r>
              <a:rPr lang="zh-CN" altLang="en-US" dirty="0" smtClean="0"/>
              <a:t>对其它设备的控制都是通过他们来完成的。</a:t>
            </a:r>
            <a:endParaRPr lang="en-US" altLang="zh-CN" dirty="0" smtClean="0"/>
          </a:p>
          <a:p>
            <a:pPr lvl="1">
              <a:buFont typeface="Wingdings" panose="05000000000000000000" pitchFamily="2" charset="2"/>
              <a:buChar char="l"/>
            </a:pPr>
            <a:r>
              <a:rPr lang="zh-CN" altLang="en-US" dirty="0" smtClean="0"/>
              <a:t>批改的重点：“集成”、“通过芯片组控制其它设备”</a:t>
            </a:r>
            <a:endParaRPr lang="en-US" altLang="zh-CN" dirty="0"/>
          </a:p>
          <a:p>
            <a:pPr marL="91440" lvl="1" indent="-91440">
              <a:spcBef>
                <a:spcPts val="1200"/>
              </a:spcBef>
              <a:spcAft>
                <a:spcPts val="200"/>
              </a:spcAft>
              <a:buSzPct val="100000"/>
              <a:buFont typeface="Wingdings" panose="05000000000000000000" pitchFamily="2" charset="2"/>
              <a:buChar char="l"/>
            </a:pPr>
            <a:r>
              <a:rPr lang="zh-CN" altLang="en-US" dirty="0"/>
              <a:t>补充</a:t>
            </a:r>
            <a:r>
              <a:rPr lang="zh-CN" altLang="en-US" dirty="0" smtClean="0"/>
              <a:t>题</a:t>
            </a:r>
            <a:r>
              <a:rPr lang="en-US" altLang="zh-CN" dirty="0" smtClean="0"/>
              <a:t>2</a:t>
            </a:r>
            <a:r>
              <a:rPr lang="zh-CN" altLang="en-US" dirty="0" smtClean="0"/>
              <a:t>：</a:t>
            </a:r>
            <a:endParaRPr lang="en-US" altLang="zh-CN" dirty="0" smtClean="0"/>
          </a:p>
          <a:p>
            <a:pPr marL="274320" lvl="2" indent="-91440">
              <a:spcBef>
                <a:spcPts val="1200"/>
              </a:spcBef>
              <a:spcAft>
                <a:spcPts val="200"/>
              </a:spcAft>
              <a:buSzPct val="100000"/>
              <a:buFont typeface="Wingdings" panose="05000000000000000000" pitchFamily="2" charset="2"/>
              <a:buChar char="l"/>
            </a:pPr>
            <a:endParaRPr lang="en-US" altLang="zh-CN" dirty="0" smtClean="0"/>
          </a:p>
          <a:p>
            <a:pPr marL="274320" lvl="2" indent="-91440">
              <a:spcBef>
                <a:spcPts val="1200"/>
              </a:spcBef>
              <a:spcAft>
                <a:spcPts val="200"/>
              </a:spcAft>
              <a:buSzPct val="100000"/>
              <a:buFont typeface="Wingdings" panose="05000000000000000000" pitchFamily="2" charset="2"/>
              <a:buChar char="l"/>
            </a:pPr>
            <a:endParaRPr lang="en-US" altLang="zh-CN" dirty="0"/>
          </a:p>
          <a:p>
            <a:pPr marL="274320" lvl="2" indent="-91440">
              <a:spcBef>
                <a:spcPts val="1200"/>
              </a:spcBef>
              <a:spcAft>
                <a:spcPts val="200"/>
              </a:spcAft>
              <a:buSzPct val="100000"/>
              <a:buFont typeface="Wingdings" panose="05000000000000000000" pitchFamily="2" charset="2"/>
              <a:buChar char="l"/>
            </a:pPr>
            <a:endParaRPr lang="en-US" altLang="zh-CN" dirty="0" smtClean="0"/>
          </a:p>
          <a:p>
            <a:pPr marL="274320" lvl="2" indent="-91440">
              <a:spcBef>
                <a:spcPts val="1200"/>
              </a:spcBef>
              <a:spcAft>
                <a:spcPts val="200"/>
              </a:spcAft>
              <a:buSzPct val="100000"/>
              <a:buFont typeface="Wingdings" panose="05000000000000000000" pitchFamily="2" charset="2"/>
              <a:buChar char="l"/>
            </a:pPr>
            <a:endParaRPr lang="en-US" altLang="zh-CN" dirty="0"/>
          </a:p>
          <a:p>
            <a:pPr marL="274320" lvl="2" indent="-91440">
              <a:spcBef>
                <a:spcPts val="1200"/>
              </a:spcBef>
              <a:spcAft>
                <a:spcPts val="200"/>
              </a:spcAft>
              <a:buSzPct val="100000"/>
              <a:buFont typeface="Wingdings" panose="05000000000000000000" pitchFamily="2" charset="2"/>
              <a:buChar char="l"/>
            </a:pPr>
            <a:endParaRPr lang="en-US" altLang="zh-CN" dirty="0" smtClean="0"/>
          </a:p>
          <a:p>
            <a:pPr marL="274320" lvl="2" indent="-91440">
              <a:spcBef>
                <a:spcPts val="1200"/>
              </a:spcBef>
              <a:spcAft>
                <a:spcPts val="200"/>
              </a:spcAft>
              <a:buSzPct val="100000"/>
              <a:buFont typeface="Wingdings" panose="05000000000000000000" pitchFamily="2" charset="2"/>
              <a:buChar char="l"/>
            </a:pPr>
            <a:r>
              <a:rPr lang="zh-CN" altLang="en-US" sz="1600" dirty="0"/>
              <a:t>小端</a:t>
            </a:r>
            <a:r>
              <a:rPr lang="zh-CN" altLang="en-US" sz="1600" dirty="0" smtClean="0"/>
              <a:t>存储：数据高位存在高地址，低位存在低地址</a:t>
            </a:r>
            <a:endParaRPr lang="en-US" altLang="zh-CN" sz="1600" dirty="0" smtClean="0"/>
          </a:p>
          <a:p>
            <a:pPr marL="274320" lvl="2" indent="-91440">
              <a:spcBef>
                <a:spcPts val="1200"/>
              </a:spcBef>
              <a:spcAft>
                <a:spcPts val="200"/>
              </a:spcAft>
              <a:buSzPct val="100000"/>
              <a:buFont typeface="Wingdings" panose="05000000000000000000" pitchFamily="2" charset="2"/>
              <a:buChar char="l"/>
            </a:pPr>
            <a:r>
              <a:rPr lang="zh-CN" altLang="en-US" sz="1600" dirty="0" smtClean="0"/>
              <a:t>数据边界对齐：变量的起始地址必须能被自身数据类型的大小整除，结构体的大小为其最宽基本类型的整数倍</a:t>
            </a:r>
            <a:endParaRPr lang="en-US" altLang="zh-CN" sz="1600" dirty="0"/>
          </a:p>
          <a:p>
            <a:pPr marL="91440" lvl="1" indent="-91440">
              <a:spcBef>
                <a:spcPts val="1200"/>
              </a:spcBef>
              <a:spcAft>
                <a:spcPts val="200"/>
              </a:spcAft>
              <a:buSzPct val="100000"/>
              <a:buFont typeface="Wingdings" panose="05000000000000000000" pitchFamily="2" charset="2"/>
              <a:buChar char="l"/>
            </a:pPr>
            <a:endParaRPr lang="en-US" altLang="zh-CN" dirty="0" smtClean="0"/>
          </a:p>
          <a:p>
            <a:pPr marL="91440" lvl="1" indent="-91440">
              <a:spcBef>
                <a:spcPts val="1200"/>
              </a:spcBef>
              <a:spcAft>
                <a:spcPts val="200"/>
              </a:spcAft>
              <a:buSzPct val="100000"/>
              <a:buFont typeface="Wingdings" panose="05000000000000000000" pitchFamily="2" charset="2"/>
              <a:buChar char="l"/>
            </a:pPr>
            <a:endParaRPr lang="en-US" altLang="zh-CN" dirty="0"/>
          </a:p>
          <a:p>
            <a:pPr marL="91440" lvl="1" indent="-91440">
              <a:spcBef>
                <a:spcPts val="1200"/>
              </a:spcBef>
              <a:spcAft>
                <a:spcPts val="200"/>
              </a:spcAft>
              <a:buSzPct val="100000"/>
              <a:buFont typeface="Wingdings" panose="05000000000000000000" pitchFamily="2" charset="2"/>
              <a:buChar char="l"/>
            </a:pPr>
            <a:endParaRPr lang="en-US" altLang="zh-CN" dirty="0" smtClean="0"/>
          </a:p>
          <a:p>
            <a:pPr marL="91440" lvl="1" indent="-91440">
              <a:spcBef>
                <a:spcPts val="1200"/>
              </a:spcBef>
              <a:spcAft>
                <a:spcPts val="200"/>
              </a:spcAft>
              <a:buSzPct val="100000"/>
              <a:buFont typeface="Wingdings" panose="05000000000000000000" pitchFamily="2" charset="2"/>
              <a:buChar char="l"/>
            </a:pPr>
            <a:endParaRPr lang="en-US" altLang="zh-CN" dirty="0"/>
          </a:p>
          <a:p>
            <a:pPr marL="91440" lvl="1" indent="-91440">
              <a:spcBef>
                <a:spcPts val="1200"/>
              </a:spcBef>
              <a:spcAft>
                <a:spcPts val="200"/>
              </a:spcAft>
              <a:buSzPct val="100000"/>
              <a:buFont typeface="Wingdings" panose="05000000000000000000" pitchFamily="2" charset="2"/>
              <a:buChar char="l"/>
            </a:pPr>
            <a:endParaRPr lang="en-US" altLang="zh-CN" dirty="0" smtClean="0"/>
          </a:p>
        </p:txBody>
      </p:sp>
      <p:sp>
        <p:nvSpPr>
          <p:cNvPr id="4" name="文本占位符 3"/>
          <p:cNvSpPr>
            <a:spLocks noGrp="1"/>
          </p:cNvSpPr>
          <p:nvPr>
            <p:ph type="body" sz="half" idx="2"/>
          </p:nvPr>
        </p:nvSpPr>
        <p:spPr/>
        <p:txBody>
          <a:bodyPr/>
          <a:lstStyle/>
          <a:p>
            <a:endParaRPr lang="zh-CN" altLang="en-US"/>
          </a:p>
        </p:txBody>
      </p:sp>
      <p:pic>
        <p:nvPicPr>
          <p:cNvPr id="9" name="图片 8"/>
          <p:cNvPicPr>
            <a:picLocks noChangeAspect="1"/>
          </p:cNvPicPr>
          <p:nvPr/>
        </p:nvPicPr>
        <p:blipFill>
          <a:blip r:embed="rId3"/>
          <a:stretch>
            <a:fillRect/>
          </a:stretch>
        </p:blipFill>
        <p:spPr>
          <a:xfrm>
            <a:off x="4226943" y="4615642"/>
            <a:ext cx="8075300" cy="2130725"/>
          </a:xfrm>
          <a:prstGeom prst="rect">
            <a:avLst/>
          </a:prstGeom>
        </p:spPr>
      </p:pic>
      <p:pic>
        <p:nvPicPr>
          <p:cNvPr id="10" name="图片 9"/>
          <p:cNvPicPr>
            <a:picLocks noChangeAspect="1"/>
          </p:cNvPicPr>
          <p:nvPr/>
        </p:nvPicPr>
        <p:blipFill>
          <a:blip r:embed="rId4"/>
          <a:stretch>
            <a:fillRect/>
          </a:stretch>
        </p:blipFill>
        <p:spPr>
          <a:xfrm>
            <a:off x="5196908" y="1879239"/>
            <a:ext cx="5266933" cy="2400070"/>
          </a:xfrm>
          <a:prstGeom prst="rect">
            <a:avLst/>
          </a:prstGeom>
        </p:spPr>
      </p:pic>
    </p:spTree>
    <p:extLst>
      <p:ext uri="{BB962C8B-B14F-4D97-AF65-F5344CB8AC3E}">
        <p14:creationId xmlns:p14="http://schemas.microsoft.com/office/powerpoint/2010/main" val="33312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第二章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13</a:t>
            </a:r>
            <a:r>
              <a:rPr lang="zh-CN" altLang="en-US" b="1" dirty="0" smtClean="0"/>
              <a:t>：在实模式下，段寄存器装入如下数值，写出每个段的起始地址与结束地址</a:t>
            </a:r>
            <a:endParaRPr lang="en-US" altLang="zh-CN" b="1" dirty="0" smtClean="0"/>
          </a:p>
          <a:p>
            <a:pPr lvl="1">
              <a:buFont typeface="Wingdings" panose="05000000000000000000" pitchFamily="2" charset="2"/>
              <a:buChar char="l"/>
            </a:pPr>
            <a:r>
              <a:rPr lang="zh-CN" altLang="en-US" dirty="0" smtClean="0"/>
              <a:t>注意：在实模式中，每个段寄存器内容的最右边增加一个</a:t>
            </a:r>
            <a:r>
              <a:rPr lang="en-US" altLang="zh-CN" dirty="0" smtClean="0"/>
              <a:t>0H</a:t>
            </a:r>
            <a:r>
              <a:rPr lang="zh-CN" altLang="en-US" dirty="0" smtClean="0"/>
              <a:t>（即</a:t>
            </a:r>
            <a:r>
              <a:rPr lang="en-US" altLang="zh-CN" dirty="0" smtClean="0"/>
              <a:t>*10H</a:t>
            </a:r>
            <a:r>
              <a:rPr lang="zh-CN" altLang="en-US" dirty="0" smtClean="0"/>
              <a:t>），如此形成了</a:t>
            </a:r>
            <a:r>
              <a:rPr lang="en-US" altLang="zh-CN" dirty="0" smtClean="0"/>
              <a:t>20</a:t>
            </a:r>
            <a:r>
              <a:rPr lang="zh-CN" altLang="en-US" dirty="0" smtClean="0"/>
              <a:t>位存储器地址，实模式下段的长度总是</a:t>
            </a:r>
            <a:r>
              <a:rPr lang="en-US" altLang="zh-CN" dirty="0" smtClean="0"/>
              <a:t>64KB</a:t>
            </a:r>
            <a:r>
              <a:rPr lang="zh-CN" altLang="en-US" dirty="0" smtClean="0"/>
              <a:t>（课本</a:t>
            </a:r>
            <a:r>
              <a:rPr lang="en-US" altLang="zh-CN" dirty="0" smtClean="0"/>
              <a:t>P41</a:t>
            </a:r>
            <a:r>
              <a:rPr lang="zh-CN" altLang="en-US" dirty="0" smtClean="0"/>
              <a:t>）</a:t>
            </a:r>
            <a:endParaRPr lang="en-US" altLang="zh-CN" dirty="0" smtClean="0"/>
          </a:p>
          <a:p>
            <a:pPr lvl="1">
              <a:buFont typeface="Wingdings" panose="05000000000000000000" pitchFamily="2" charset="2"/>
              <a:buChar char="l"/>
            </a:pPr>
            <a:r>
              <a:rPr lang="zh-CN" altLang="en-US" dirty="0" smtClean="0"/>
              <a:t>起始地址</a:t>
            </a:r>
            <a:r>
              <a:rPr lang="en-US" altLang="zh-CN" dirty="0" smtClean="0"/>
              <a:t>=</a:t>
            </a:r>
            <a:r>
              <a:rPr lang="zh-CN" altLang="en-US" dirty="0" smtClean="0"/>
              <a:t>段寄存器数值</a:t>
            </a:r>
            <a:r>
              <a:rPr lang="en-US" altLang="zh-CN" dirty="0" smtClean="0"/>
              <a:t>*10H </a:t>
            </a:r>
          </a:p>
          <a:p>
            <a:pPr lvl="1">
              <a:buFont typeface="Wingdings" panose="05000000000000000000" pitchFamily="2" charset="2"/>
              <a:buChar char="l"/>
            </a:pPr>
            <a:r>
              <a:rPr lang="zh-CN" altLang="en-US" dirty="0" smtClean="0"/>
              <a:t>结束地址</a:t>
            </a:r>
            <a:r>
              <a:rPr lang="en-US" altLang="zh-CN" dirty="0" smtClean="0"/>
              <a:t>=</a:t>
            </a:r>
            <a:r>
              <a:rPr lang="zh-CN" altLang="en-US" dirty="0" smtClean="0"/>
              <a:t>起始地址</a:t>
            </a:r>
            <a:r>
              <a:rPr lang="en-US" altLang="zh-CN" dirty="0" smtClean="0"/>
              <a:t>+FFFFH</a:t>
            </a:r>
          </a:p>
          <a:p>
            <a:pPr lvl="1">
              <a:buFont typeface="Wingdings" panose="05000000000000000000" pitchFamily="2" charset="2"/>
              <a:buChar char="l"/>
            </a:pPr>
            <a:r>
              <a:rPr lang="zh-CN" altLang="en-US" dirty="0" smtClean="0"/>
              <a:t>答案</a:t>
            </a:r>
            <a:r>
              <a:rPr lang="en-US" altLang="zh-CN" dirty="0" smtClean="0"/>
              <a:t>: (a) 1000H</a:t>
            </a:r>
            <a:r>
              <a:rPr lang="zh-CN" altLang="en-US" dirty="0" smtClean="0"/>
              <a:t>：</a:t>
            </a:r>
            <a:r>
              <a:rPr lang="en-US" altLang="zh-CN" dirty="0" smtClean="0"/>
              <a:t>10000H-1FFFFH (b) 1234H:12340H-2233FH</a:t>
            </a:r>
          </a:p>
          <a:p>
            <a:pPr marL="201168" lvl="1" indent="0">
              <a:buNone/>
            </a:pPr>
            <a:r>
              <a:rPr lang="en-US" altLang="zh-CN" dirty="0"/>
              <a:t>	</a:t>
            </a:r>
            <a:r>
              <a:rPr lang="en-US" altLang="zh-CN" dirty="0" smtClean="0"/>
              <a:t> (c) 2300H: 23000H-32FFFH (d)E000H: E0000H-EFFFFH </a:t>
            </a:r>
          </a:p>
          <a:p>
            <a:pPr marL="201168" lvl="1" indent="0">
              <a:buNone/>
            </a:pPr>
            <a:r>
              <a:rPr lang="en-US" altLang="zh-CN" dirty="0"/>
              <a:t>	</a:t>
            </a:r>
            <a:r>
              <a:rPr lang="en-US" altLang="zh-CN" dirty="0" smtClean="0"/>
              <a:t>	(e)AB00H: AB000H-BAFFFH</a:t>
            </a:r>
          </a:p>
          <a:p>
            <a:pPr marL="749808" lvl="4" indent="0">
              <a:buNone/>
            </a:pPr>
            <a:endParaRPr lang="en-US" altLang="zh-CN" sz="1800" dirty="0" smtClean="0"/>
          </a:p>
          <a:p>
            <a:pPr>
              <a:buFont typeface="Wingdings" panose="05000000000000000000" pitchFamily="2" charset="2"/>
              <a:buChar char="l"/>
            </a:pPr>
            <a:r>
              <a:rPr lang="zh-CN" altLang="en-US" b="1" dirty="0"/>
              <a:t>习题</a:t>
            </a:r>
            <a:r>
              <a:rPr lang="en-US" altLang="zh-CN" b="1" dirty="0" smtClean="0"/>
              <a:t>19</a:t>
            </a:r>
            <a:r>
              <a:rPr lang="zh-CN" altLang="en-US" b="1" dirty="0" smtClean="0"/>
              <a:t>：若使用</a:t>
            </a:r>
            <a:r>
              <a:rPr lang="en-US" altLang="zh-CN" b="1" dirty="0" smtClean="0"/>
              <a:t>BP</a:t>
            </a:r>
            <a:r>
              <a:rPr lang="zh-CN" altLang="en-US" b="1" dirty="0" smtClean="0"/>
              <a:t>寻址存储器，则数据包含在</a:t>
            </a:r>
            <a:r>
              <a:rPr lang="zh-CN" altLang="en-US" b="1" u="sng" dirty="0" smtClean="0"/>
              <a:t>堆栈（</a:t>
            </a:r>
            <a:r>
              <a:rPr lang="en-US" altLang="zh-CN" b="1" u="sng" dirty="0" smtClean="0"/>
              <a:t>SS</a:t>
            </a:r>
            <a:r>
              <a:rPr lang="zh-CN" altLang="en-US" b="1" u="sng" dirty="0" smtClean="0"/>
              <a:t>）段</a:t>
            </a:r>
            <a:r>
              <a:rPr lang="zh-CN" altLang="en-US" b="1" dirty="0" smtClean="0"/>
              <a:t>内</a:t>
            </a:r>
            <a:endParaRPr lang="en-US" altLang="zh-CN" b="1" dirty="0" smtClean="0"/>
          </a:p>
          <a:p>
            <a:pPr>
              <a:buFont typeface="Wingdings" panose="05000000000000000000" pitchFamily="2" charset="2"/>
              <a:buChar char="l"/>
            </a:pPr>
            <a:endParaRPr lang="en-US" altLang="zh-CN" dirty="0" smtClean="0"/>
          </a:p>
          <a:p>
            <a:pPr>
              <a:buFont typeface="Wingdings" panose="05000000000000000000" pitchFamily="2" charset="2"/>
              <a:buChar char="l"/>
            </a:pPr>
            <a:r>
              <a:rPr lang="zh-CN" altLang="en-US" b="1" dirty="0" smtClean="0"/>
              <a:t>习题</a:t>
            </a:r>
            <a:r>
              <a:rPr lang="en-US" altLang="zh-CN" b="1" dirty="0" smtClean="0"/>
              <a:t>21</a:t>
            </a:r>
            <a:r>
              <a:rPr lang="zh-CN" altLang="en-US" b="1" dirty="0" smtClean="0"/>
              <a:t>：</a:t>
            </a:r>
            <a:r>
              <a:rPr lang="en-US" altLang="zh-CN" b="1" dirty="0" smtClean="0"/>
              <a:t>Core2</a:t>
            </a:r>
            <a:r>
              <a:rPr lang="zh-CN" altLang="en-US" b="1" dirty="0" smtClean="0"/>
              <a:t>在实模式下操作，给出下列寄存器组合所寻址的存储单元地址</a:t>
            </a:r>
            <a:endParaRPr lang="en-US" altLang="zh-CN" b="1" dirty="0" smtClean="0"/>
          </a:p>
          <a:p>
            <a:pPr lvl="1">
              <a:buFont typeface="Wingdings" panose="05000000000000000000" pitchFamily="2" charset="2"/>
              <a:buChar char="l"/>
            </a:pPr>
            <a:r>
              <a:rPr lang="zh-CN" altLang="en-US" sz="1600" dirty="0" smtClean="0"/>
              <a:t>注意：实模式下段的起始地址，寻址单元地址</a:t>
            </a:r>
            <a:r>
              <a:rPr lang="en-US" altLang="zh-CN" sz="1600" dirty="0" smtClean="0"/>
              <a:t>=</a:t>
            </a:r>
            <a:r>
              <a:rPr lang="zh-CN" altLang="en-US" sz="1600" dirty="0" smtClean="0"/>
              <a:t>段起始地址</a:t>
            </a:r>
            <a:r>
              <a:rPr lang="en-US" altLang="zh-CN" sz="1600" dirty="0" smtClean="0"/>
              <a:t>+</a:t>
            </a:r>
            <a:r>
              <a:rPr lang="zh-CN" altLang="en-US" sz="1600" dirty="0" smtClean="0"/>
              <a:t>偏移地址</a:t>
            </a:r>
            <a:endParaRPr lang="en-US" altLang="zh-CN" sz="1600" dirty="0" smtClean="0"/>
          </a:p>
          <a:p>
            <a:pPr lvl="1">
              <a:buFont typeface="Wingdings" panose="05000000000000000000" pitchFamily="2" charset="2"/>
              <a:buChar char="l"/>
            </a:pPr>
            <a:r>
              <a:rPr lang="en-US" altLang="zh-CN" sz="1600" dirty="0" smtClean="0"/>
              <a:t>(a) 2000H*10H+3000H = 23000H</a:t>
            </a:r>
          </a:p>
          <a:p>
            <a:pPr lvl="1">
              <a:buFont typeface="Wingdings" panose="05000000000000000000" pitchFamily="2" charset="2"/>
              <a:buChar char="l"/>
            </a:pPr>
            <a:r>
              <a:rPr lang="en-US" altLang="zh-CN" sz="1600" dirty="0" smtClean="0"/>
              <a:t>(b) 1A00H*10H+2000H = 1C000H</a:t>
            </a:r>
          </a:p>
          <a:p>
            <a:pPr lvl="1">
              <a:buFont typeface="Wingdings" panose="05000000000000000000" pitchFamily="2" charset="2"/>
              <a:buChar char="l"/>
            </a:pPr>
            <a:r>
              <a:rPr lang="en-US" altLang="zh-CN" sz="1600" dirty="0" smtClean="0"/>
              <a:t>(C) C000H*10H+A000H = CA000H</a:t>
            </a:r>
          </a:p>
          <a:p>
            <a:pPr lvl="1">
              <a:buFont typeface="Wingdings" panose="05000000000000000000" pitchFamily="2" charset="2"/>
              <a:buChar char="l"/>
            </a:pPr>
            <a:r>
              <a:rPr lang="en-US" altLang="zh-CN" sz="1600" dirty="0" smtClean="0"/>
              <a:t>(D) 8000H*10H+9000H=89000H</a:t>
            </a:r>
          </a:p>
          <a:p>
            <a:pPr lvl="1">
              <a:buFont typeface="Wingdings" panose="05000000000000000000" pitchFamily="2" charset="2"/>
              <a:buChar char="l"/>
            </a:pPr>
            <a:r>
              <a:rPr lang="en-US" altLang="zh-CN" sz="1600" dirty="0" smtClean="0"/>
              <a:t>(E) 1239H*10H+A900H=1CC90H</a:t>
            </a:r>
          </a:p>
          <a:p>
            <a:pPr marL="201168" lvl="1" indent="0">
              <a:buNone/>
            </a:pPr>
            <a:endParaRPr lang="en-US" altLang="zh-CN" dirty="0" smtClean="0"/>
          </a:p>
          <a:p>
            <a:pPr lvl="1">
              <a:buFont typeface="Wingdings" panose="05000000000000000000" pitchFamily="2" charset="2"/>
              <a:buChar char="l"/>
            </a:pPr>
            <a:endParaRPr lang="en-US" altLang="zh-CN" dirty="0" smtClean="0"/>
          </a:p>
          <a:p>
            <a:pPr marL="0" indent="0">
              <a:buNone/>
            </a:pPr>
            <a:endParaRPr lang="en-US" altLang="zh-CN" dirty="0" smtClean="0"/>
          </a:p>
          <a:p>
            <a:pPr lvl="1">
              <a:buFont typeface="Wingdings" panose="05000000000000000000" pitchFamily="2" charset="2"/>
              <a:buChar char="l"/>
            </a:pPr>
            <a:endParaRPr lang="en-US" altLang="zh-CN" sz="1400" dirty="0"/>
          </a:p>
        </p:txBody>
      </p:sp>
      <p:sp>
        <p:nvSpPr>
          <p:cNvPr id="4" name="文本占位符 3"/>
          <p:cNvSpPr>
            <a:spLocks noGrp="1"/>
          </p:cNvSpPr>
          <p:nvPr>
            <p:ph type="body" sz="half" idx="2"/>
          </p:nvPr>
        </p:nvSpPr>
        <p:spPr/>
        <p:txBody>
          <a:bodyPr/>
          <a:lstStyle/>
          <a:p>
            <a:endParaRPr lang="zh-CN" altLang="en-US"/>
          </a:p>
        </p:txBody>
      </p:sp>
      <p:pic>
        <p:nvPicPr>
          <p:cNvPr id="8" name="图片 7"/>
          <p:cNvPicPr>
            <a:picLocks noChangeAspect="1"/>
          </p:cNvPicPr>
          <p:nvPr/>
        </p:nvPicPr>
        <p:blipFill>
          <a:blip r:embed="rId3"/>
          <a:stretch>
            <a:fillRect/>
          </a:stretch>
        </p:blipFill>
        <p:spPr>
          <a:xfrm>
            <a:off x="7847941" y="5037841"/>
            <a:ext cx="3748420" cy="1613126"/>
          </a:xfrm>
          <a:prstGeom prst="rect">
            <a:avLst/>
          </a:prstGeom>
        </p:spPr>
      </p:pic>
    </p:spTree>
    <p:extLst>
      <p:ext uri="{BB962C8B-B14F-4D97-AF65-F5344CB8AC3E}">
        <p14:creationId xmlns:p14="http://schemas.microsoft.com/office/powerpoint/2010/main" val="1799705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第二章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27</a:t>
                </a:r>
                <a:r>
                  <a:rPr lang="zh-CN" altLang="en-US" b="1" dirty="0" smtClean="0"/>
                  <a:t>：</a:t>
                </a:r>
                <a:r>
                  <a:rPr lang="zh-CN" altLang="en-US" b="1" dirty="0"/>
                  <a:t>一</a:t>
                </a:r>
                <a:r>
                  <a:rPr lang="zh-CN" altLang="en-US" b="1" dirty="0" smtClean="0"/>
                  <a:t>个</a:t>
                </a:r>
                <a:r>
                  <a:rPr lang="en-US" altLang="zh-CN" b="1" dirty="0" smtClean="0"/>
                  <a:t>Pentium4</a:t>
                </a:r>
                <a:r>
                  <a:rPr lang="zh-CN" altLang="en-US" b="1" dirty="0" smtClean="0"/>
                  <a:t>描述符中包含基地址</a:t>
                </a:r>
                <a:r>
                  <a:rPr lang="en-US" altLang="zh-CN" b="1" dirty="0" smtClean="0"/>
                  <a:t>01000000H</a:t>
                </a:r>
                <a:r>
                  <a:rPr lang="zh-CN" altLang="en-US" b="1" dirty="0" smtClean="0"/>
                  <a:t>和界限</a:t>
                </a:r>
                <a:r>
                  <a:rPr lang="en-US" altLang="zh-CN" b="1" dirty="0" smtClean="0"/>
                  <a:t>0FFFFH,</a:t>
                </a:r>
                <a:r>
                  <a:rPr lang="zh-CN" altLang="en-US" b="1" dirty="0" smtClean="0"/>
                  <a:t>且有</a:t>
                </a:r>
                <a:r>
                  <a:rPr lang="en-US" altLang="zh-CN" b="1" dirty="0" smtClean="0"/>
                  <a:t>G=0</a:t>
                </a:r>
                <a:r>
                  <a:rPr lang="zh-CN" altLang="en-US" b="1" dirty="0" smtClean="0"/>
                  <a:t>，由这个描述符寻址的起始地址和结束地址是什么？</a:t>
                </a:r>
                <a:endParaRPr lang="en-US" altLang="zh-CN" b="1" dirty="0" smtClean="0"/>
              </a:p>
              <a:p>
                <a:pPr lvl="1">
                  <a:buFont typeface="Wingdings" panose="05000000000000000000" pitchFamily="2" charset="2"/>
                  <a:buChar char="l"/>
                </a:pPr>
                <a:r>
                  <a:rPr lang="zh-CN" altLang="en-US" dirty="0" smtClean="0"/>
                  <a:t>描述符、基地址、界限、界限粒度等详见课本</a:t>
                </a:r>
                <a:r>
                  <a:rPr lang="en-US" altLang="zh-CN" dirty="0" smtClean="0"/>
                  <a:t>P45</a:t>
                </a:r>
              </a:p>
              <a:p>
                <a:pPr lvl="1">
                  <a:buFont typeface="Wingdings" panose="05000000000000000000" pitchFamily="2" charset="2"/>
                  <a:buChar char="l"/>
                </a:pPr>
                <a:r>
                  <a:rPr lang="zh-CN" altLang="en-US" dirty="0" smtClean="0"/>
                  <a:t>答案：</a:t>
                </a:r>
                <a:endParaRPr lang="en-US" altLang="zh-CN" dirty="0" smtClean="0"/>
              </a:p>
              <a:p>
                <a:pPr lvl="1">
                  <a:buFont typeface="Wingdings" panose="05000000000000000000" pitchFamily="2" charset="2"/>
                  <a:buChar char="l"/>
                </a:pPr>
                <a:endParaRPr lang="en-US" altLang="zh-CN" dirty="0" smtClean="0"/>
              </a:p>
              <a:p>
                <a:pPr marL="749808" lvl="4" indent="0">
                  <a:buNone/>
                </a:pPr>
                <a:endParaRPr lang="en-US" altLang="zh-CN" sz="1800" dirty="0" smtClean="0"/>
              </a:p>
              <a:p>
                <a:pPr>
                  <a:buFont typeface="Wingdings" panose="05000000000000000000" pitchFamily="2" charset="2"/>
                  <a:buChar char="l"/>
                </a:pPr>
                <a:r>
                  <a:rPr lang="zh-CN" altLang="en-US" b="1" dirty="0" smtClean="0"/>
                  <a:t>习题</a:t>
                </a:r>
                <a:r>
                  <a:rPr lang="en-US" altLang="zh-CN" b="1" dirty="0" smtClean="0"/>
                  <a:t>37</a:t>
                </a:r>
                <a:r>
                  <a:rPr lang="zh-CN" altLang="en-US" b="1" dirty="0" smtClean="0"/>
                  <a:t>：微处理器工作于保护模式时，将一个新数装入段寄存器时会发生什么？</a:t>
                </a:r>
                <a:endParaRPr lang="en-US" altLang="zh-CN" b="1" dirty="0" smtClean="0"/>
              </a:p>
              <a:p>
                <a:pPr lvl="1">
                  <a:buFont typeface="Wingdings" panose="05000000000000000000" pitchFamily="2" charset="2"/>
                  <a:buChar char="l"/>
                </a:pPr>
                <a:r>
                  <a:rPr lang="zh-CN" altLang="en-US" dirty="0"/>
                  <a:t>保护</a:t>
                </a:r>
                <a:r>
                  <a:rPr lang="zh-CN" altLang="en-US" dirty="0" smtClean="0"/>
                  <a:t>模式、段寄存器访问权限等详见课本</a:t>
                </a:r>
                <a:r>
                  <a:rPr lang="en-US" altLang="zh-CN" dirty="0" smtClean="0"/>
                  <a:t>P45-46</a:t>
                </a:r>
              </a:p>
              <a:p>
                <a:pPr lvl="1">
                  <a:buFont typeface="Wingdings" panose="05000000000000000000" pitchFamily="2" charset="2"/>
                  <a:buChar char="l"/>
                </a:pPr>
                <a:r>
                  <a:rPr lang="zh-CN" altLang="en-US" sz="1600" dirty="0"/>
                  <a:t>参考</a:t>
                </a:r>
                <a:r>
                  <a:rPr lang="zh-CN" altLang="en-US" sz="1600" dirty="0" smtClean="0"/>
                  <a:t>答案：</a:t>
                </a:r>
                <a:endParaRPr lang="en-US" altLang="zh-CN" sz="1600" dirty="0" smtClean="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a:p>
              <a:p>
                <a:pPr>
                  <a:buFont typeface="Wingdings" panose="05000000000000000000" pitchFamily="2" charset="2"/>
                  <a:buChar char="l"/>
                </a:pPr>
                <a:r>
                  <a:rPr lang="zh-CN" altLang="en-US" b="1" dirty="0" smtClean="0"/>
                  <a:t>习题</a:t>
                </a:r>
                <a:r>
                  <a:rPr lang="en-US" altLang="zh-CN" b="1" dirty="0" smtClean="0"/>
                  <a:t>43</a:t>
                </a:r>
                <a:r>
                  <a:rPr lang="zh-CN" altLang="en-US" b="1" dirty="0" smtClean="0"/>
                  <a:t>：页目录中每一个项可把多大的线性存储空间转换为物理存储空间？</a:t>
                </a:r>
                <a:endParaRPr lang="en-US" altLang="zh-CN" b="1" dirty="0" smtClean="0"/>
              </a:p>
              <a:p>
                <a:pPr lvl="1">
                  <a:buFont typeface="Wingdings" panose="05000000000000000000" pitchFamily="2" charset="2"/>
                  <a:buChar char="l"/>
                </a:pPr>
                <a:r>
                  <a:rPr lang="zh-CN" altLang="en-US" dirty="0" smtClean="0"/>
                  <a:t>页目录、内存分页等详见课本</a:t>
                </a:r>
                <a:r>
                  <a:rPr lang="en-US" altLang="zh-CN" dirty="0" smtClean="0"/>
                  <a:t>P49</a:t>
                </a:r>
              </a:p>
              <a:p>
                <a:pPr lvl="1">
                  <a:buFont typeface="Wingdings" panose="05000000000000000000" pitchFamily="2" charset="2"/>
                  <a:buChar char="l"/>
                </a:pPr>
                <a:endParaRPr lang="en-US" altLang="zh-CN" sz="1600" dirty="0"/>
              </a:p>
              <a:p>
                <a:pPr lvl="1">
                  <a:buFont typeface="Wingdings" panose="05000000000000000000" pitchFamily="2" charset="2"/>
                  <a:buChar char="l"/>
                </a:pPr>
                <a:endParaRPr lang="en-US" altLang="zh-CN" sz="1600" dirty="0" smtClean="0"/>
              </a:p>
              <a:p>
                <a:pPr lvl="1">
                  <a:buFont typeface="Wingdings" panose="05000000000000000000" pitchFamily="2" charset="2"/>
                  <a:buChar char="l"/>
                </a:pPr>
                <a:endParaRPr lang="en-US" altLang="zh-CN" sz="1600" dirty="0"/>
              </a:p>
              <a:p>
                <a:pPr lvl="1">
                  <a:buFont typeface="Wingdings" panose="05000000000000000000" pitchFamily="2" charset="2"/>
                  <a:buChar char="l"/>
                </a:pPr>
                <a:r>
                  <a:rPr lang="zh-CN" altLang="en-US" dirty="0" smtClean="0"/>
                  <a:t>每个页目录可以访问</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22</m:t>
                        </m:r>
                      </m:sup>
                    </m:sSup>
                  </m:oMath>
                </a14:m>
                <a:r>
                  <a:rPr lang="en-US" altLang="zh-CN" dirty="0" smtClean="0"/>
                  <a:t> = 4MB </a:t>
                </a:r>
                <a:r>
                  <a:rPr lang="zh-CN" altLang="en-US" dirty="0" smtClean="0"/>
                  <a:t>物理存储空间</a:t>
                </a:r>
                <a:endParaRPr lang="en-US" altLang="zh-CN" dirty="0" smtClean="0"/>
              </a:p>
              <a:p>
                <a:pPr lvl="1">
                  <a:buFont typeface="Wingdings" panose="05000000000000000000" pitchFamily="2" charset="2"/>
                  <a:buChar char="l"/>
                </a:pPr>
                <a:endParaRPr lang="en-US" altLang="zh-CN" dirty="0" smtClean="0"/>
              </a:p>
              <a:p>
                <a:pPr lvl="2">
                  <a:buFont typeface="Wingdings" panose="05000000000000000000" pitchFamily="2" charset="2"/>
                  <a:buChar char="l"/>
                </a:pPr>
                <a:endParaRPr lang="en-US" altLang="zh-CN" dirty="0" smtClean="0"/>
              </a:p>
              <a:p>
                <a:pPr marL="0" indent="0">
                  <a:buNone/>
                </a:pPr>
                <a:endParaRPr lang="en-US" altLang="zh-CN" dirty="0" smtClean="0"/>
              </a:p>
              <a:p>
                <a:pPr lvl="1">
                  <a:buFont typeface="Wingdings" panose="05000000000000000000" pitchFamily="2" charset="2"/>
                  <a:buChar char="l"/>
                </a:pPr>
                <a:endParaRPr lang="en-US" altLang="zh-CN" sz="1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226943" y="0"/>
                <a:ext cx="7737895" cy="6780362"/>
              </a:xfrm>
              <a:blipFill rotWithShape="0">
                <a:blip r:embed="rId3"/>
                <a:stretch>
                  <a:fillRect l="-1890" t="-1169" r="-1969"/>
                </a:stretch>
              </a:blipFill>
            </p:spPr>
            <p:txBody>
              <a:bodyPr/>
              <a:lstStyle/>
              <a:p>
                <a:r>
                  <a:rPr lang="zh-CN" altLang="en-US">
                    <a:noFill/>
                  </a:rPr>
                  <a:t> </a:t>
                </a:r>
              </a:p>
            </p:txBody>
          </p:sp>
        </mc:Fallback>
      </mc:AlternateContent>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4"/>
          <a:stretch>
            <a:fillRect/>
          </a:stretch>
        </p:blipFill>
        <p:spPr>
          <a:xfrm>
            <a:off x="5296618" y="935189"/>
            <a:ext cx="6788989" cy="1092481"/>
          </a:xfrm>
          <a:prstGeom prst="rect">
            <a:avLst/>
          </a:prstGeom>
        </p:spPr>
      </p:pic>
      <p:pic>
        <p:nvPicPr>
          <p:cNvPr id="6" name="图片 5"/>
          <p:cNvPicPr>
            <a:picLocks noChangeAspect="1"/>
          </p:cNvPicPr>
          <p:nvPr/>
        </p:nvPicPr>
        <p:blipFill>
          <a:blip r:embed="rId5"/>
          <a:stretch>
            <a:fillRect/>
          </a:stretch>
        </p:blipFill>
        <p:spPr>
          <a:xfrm>
            <a:off x="4593125" y="2880359"/>
            <a:ext cx="7190557" cy="1061498"/>
          </a:xfrm>
          <a:prstGeom prst="rect">
            <a:avLst/>
          </a:prstGeom>
        </p:spPr>
      </p:pic>
      <p:pic>
        <p:nvPicPr>
          <p:cNvPr id="7" name="图片 6"/>
          <p:cNvPicPr>
            <a:picLocks noChangeAspect="1"/>
          </p:cNvPicPr>
          <p:nvPr/>
        </p:nvPicPr>
        <p:blipFill>
          <a:blip r:embed="rId6"/>
          <a:stretch>
            <a:fillRect/>
          </a:stretch>
        </p:blipFill>
        <p:spPr>
          <a:xfrm>
            <a:off x="4298458" y="5093680"/>
            <a:ext cx="5561905" cy="828571"/>
          </a:xfrm>
          <a:prstGeom prst="rect">
            <a:avLst/>
          </a:prstGeom>
        </p:spPr>
      </p:pic>
    </p:spTree>
    <p:extLst>
      <p:ext uri="{BB962C8B-B14F-4D97-AF65-F5344CB8AC3E}">
        <p14:creationId xmlns:p14="http://schemas.microsoft.com/office/powerpoint/2010/main" val="2495175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第三章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7</a:t>
            </a:r>
            <a:r>
              <a:rPr lang="zh-CN" altLang="en-US" b="1" dirty="0" smtClean="0"/>
              <a:t>：</a:t>
            </a:r>
            <a:r>
              <a:rPr lang="en-US" altLang="zh-CN" b="1" dirty="0" smtClean="0"/>
              <a:t>MOV BL,CX </a:t>
            </a:r>
            <a:r>
              <a:rPr lang="zh-CN" altLang="en-US" b="1" dirty="0" smtClean="0"/>
              <a:t>存在什么错误？</a:t>
            </a:r>
            <a:endParaRPr lang="en-US" altLang="zh-CN" b="1" dirty="0" smtClean="0"/>
          </a:p>
          <a:p>
            <a:pPr lvl="1">
              <a:buFont typeface="Wingdings" panose="05000000000000000000" pitchFamily="2" charset="2"/>
              <a:buChar char="l"/>
            </a:pPr>
            <a:r>
              <a:rPr lang="zh-CN" altLang="en-US" dirty="0" smtClean="0"/>
              <a:t>答案：寄存器长度不匹配，试图 </a:t>
            </a:r>
            <a:r>
              <a:rPr lang="en-US" altLang="zh-CN" dirty="0" smtClean="0"/>
              <a:t>16bit -&gt; 8bit </a:t>
            </a:r>
          </a:p>
          <a:p>
            <a:pPr>
              <a:buFont typeface="Wingdings" panose="05000000000000000000" pitchFamily="2" charset="2"/>
              <a:buChar char="l"/>
            </a:pPr>
            <a:r>
              <a:rPr lang="zh-CN" altLang="en-US" b="1" dirty="0" smtClean="0"/>
              <a:t>习题</a:t>
            </a:r>
            <a:r>
              <a:rPr lang="en-US" altLang="zh-CN" b="1" dirty="0" smtClean="0"/>
              <a:t>23</a:t>
            </a:r>
            <a:r>
              <a:rPr lang="zh-CN" altLang="en-US" b="1" dirty="0" smtClean="0"/>
              <a:t>：</a:t>
            </a:r>
            <a:r>
              <a:rPr lang="en-US" altLang="zh-CN" b="1" dirty="0"/>
              <a:t>MOV </a:t>
            </a:r>
            <a:r>
              <a:rPr lang="en-US" altLang="zh-CN" b="1" dirty="0" smtClean="0"/>
              <a:t>[BX],[DI] </a:t>
            </a:r>
            <a:r>
              <a:rPr lang="zh-CN" altLang="en-US" b="1" dirty="0"/>
              <a:t>存在什么错误？</a:t>
            </a:r>
            <a:endParaRPr lang="en-US" altLang="zh-CN" b="1" dirty="0"/>
          </a:p>
          <a:p>
            <a:pPr lvl="1">
              <a:buFont typeface="Wingdings" panose="05000000000000000000" pitchFamily="2" charset="2"/>
              <a:buChar char="l"/>
            </a:pPr>
            <a:r>
              <a:rPr lang="zh-CN" altLang="en-US" dirty="0"/>
              <a:t>答案</a:t>
            </a:r>
            <a:r>
              <a:rPr lang="zh-CN" altLang="en-US" dirty="0" smtClean="0"/>
              <a:t>：</a:t>
            </a:r>
            <a:r>
              <a:rPr lang="en-US" altLang="zh-CN" dirty="0" smtClean="0"/>
              <a:t>MOV</a:t>
            </a:r>
            <a:r>
              <a:rPr lang="zh-CN" altLang="en-US" dirty="0" smtClean="0"/>
              <a:t>指令不可以</a:t>
            </a:r>
            <a:r>
              <a:rPr lang="en-US" altLang="zh-CN" dirty="0" err="1" smtClean="0"/>
              <a:t>mem</a:t>
            </a:r>
            <a:r>
              <a:rPr lang="en-US" altLang="zh-CN" dirty="0" smtClean="0"/>
              <a:t>-&gt;</a:t>
            </a:r>
            <a:r>
              <a:rPr lang="en-US" altLang="zh-CN" dirty="0" err="1" smtClean="0"/>
              <a:t>mem</a:t>
            </a:r>
            <a:r>
              <a:rPr lang="zh-CN" altLang="en-US" dirty="0" smtClean="0"/>
              <a:t>传值</a:t>
            </a:r>
            <a:endParaRPr lang="en-US" altLang="zh-CN" dirty="0" smtClean="0"/>
          </a:p>
          <a:p>
            <a:pPr>
              <a:buFont typeface="Wingdings" panose="05000000000000000000" pitchFamily="2" charset="2"/>
              <a:buChar char="l"/>
            </a:pPr>
            <a:r>
              <a:rPr lang="zh-CN" altLang="en-US" b="1" dirty="0" smtClean="0"/>
              <a:t>习题</a:t>
            </a:r>
            <a:r>
              <a:rPr lang="en-US" altLang="zh-CN" b="1" dirty="0" smtClean="0"/>
              <a:t>27</a:t>
            </a:r>
            <a:r>
              <a:rPr lang="zh-CN" altLang="en-US" b="1" dirty="0" smtClean="0"/>
              <a:t>：选择一条需要</a:t>
            </a:r>
            <a:r>
              <a:rPr lang="en-US" altLang="zh-CN" b="1" dirty="0" smtClean="0"/>
              <a:t>QWORD PTR</a:t>
            </a:r>
            <a:r>
              <a:rPr lang="zh-CN" altLang="en-US" b="1" dirty="0" smtClean="0"/>
              <a:t>的指令？</a:t>
            </a:r>
            <a:endParaRPr lang="en-US" altLang="zh-CN" b="1" dirty="0"/>
          </a:p>
          <a:p>
            <a:pPr lvl="1">
              <a:buFont typeface="Wingdings" panose="05000000000000000000" pitchFamily="2" charset="2"/>
              <a:buChar char="l"/>
            </a:pPr>
            <a:r>
              <a:rPr lang="zh-CN" altLang="en-US" dirty="0" smtClean="0"/>
              <a:t>关于</a:t>
            </a:r>
            <a:r>
              <a:rPr lang="en-US" altLang="zh-CN" dirty="0" smtClean="0"/>
              <a:t>PTR</a:t>
            </a:r>
            <a:r>
              <a:rPr lang="zh-CN" altLang="en-US" dirty="0" smtClean="0"/>
              <a:t>伪指令，详见课本</a:t>
            </a:r>
            <a:r>
              <a:rPr lang="en-US" altLang="zh-CN" dirty="0" smtClean="0"/>
              <a:t>P64</a:t>
            </a:r>
            <a:r>
              <a:rPr lang="zh-CN" altLang="en-US" dirty="0" smtClean="0"/>
              <a:t>，本题没有唯一答案</a:t>
            </a:r>
            <a:r>
              <a:rPr lang="en-US" altLang="zh-CN" dirty="0" smtClean="0"/>
              <a:t>,</a:t>
            </a:r>
            <a:r>
              <a:rPr lang="zh-CN" altLang="en-US" dirty="0" smtClean="0"/>
              <a:t>合理即可。</a:t>
            </a:r>
            <a:endParaRPr lang="en-US" altLang="zh-CN" dirty="0" smtClean="0"/>
          </a:p>
          <a:p>
            <a:pPr>
              <a:buFont typeface="Wingdings" panose="05000000000000000000" pitchFamily="2" charset="2"/>
              <a:buChar char="l"/>
            </a:pPr>
            <a:r>
              <a:rPr lang="zh-CN" altLang="en-US" b="1" dirty="0" smtClean="0"/>
              <a:t>习题</a:t>
            </a:r>
            <a:r>
              <a:rPr lang="en-US" altLang="zh-CN" b="1" dirty="0" smtClean="0"/>
              <a:t>33</a:t>
            </a:r>
            <a:r>
              <a:rPr lang="zh-CN" altLang="en-US" b="1" dirty="0" smtClean="0"/>
              <a:t>：给定</a:t>
            </a:r>
            <a:r>
              <a:rPr lang="en-US" altLang="zh-CN" b="1" dirty="0" smtClean="0"/>
              <a:t>DS=1300H,SS=1400H,BP=1500H,SI=0100H,</a:t>
            </a:r>
            <a:r>
              <a:rPr lang="zh-CN" altLang="en-US" b="1" dirty="0" smtClean="0"/>
              <a:t>在实模式下，确定每条指令寻址的存储地址？</a:t>
            </a:r>
            <a:endParaRPr lang="en-US" altLang="zh-CN" b="1" dirty="0" smtClean="0"/>
          </a:p>
          <a:p>
            <a:pPr lvl="1">
              <a:buFont typeface="Wingdings" panose="05000000000000000000" pitchFamily="2" charset="2"/>
              <a:buChar char="l"/>
            </a:pPr>
            <a:r>
              <a:rPr lang="zh-CN" altLang="en-US" dirty="0" smtClean="0"/>
              <a:t>注意：</a:t>
            </a:r>
            <a:r>
              <a:rPr lang="en-US" altLang="zh-CN" dirty="0" smtClean="0"/>
              <a:t>BP</a:t>
            </a:r>
            <a:r>
              <a:rPr lang="zh-CN" altLang="en-US" dirty="0" smtClean="0"/>
              <a:t>默认的段寄存器</a:t>
            </a:r>
            <a:r>
              <a:rPr lang="en-US" altLang="zh-CN" dirty="0" smtClean="0"/>
              <a:t>SS</a:t>
            </a:r>
            <a:r>
              <a:rPr lang="zh-CN" altLang="en-US" dirty="0" smtClean="0"/>
              <a:t>，</a:t>
            </a:r>
            <a:r>
              <a:rPr lang="en-US" altLang="zh-CN" dirty="0" smtClean="0"/>
              <a:t>SI</a:t>
            </a:r>
            <a:r>
              <a:rPr lang="zh-CN" altLang="en-US" dirty="0"/>
              <a:t>默认</a:t>
            </a:r>
            <a:r>
              <a:rPr lang="zh-CN" altLang="en-US" dirty="0" smtClean="0"/>
              <a:t>的段寄存器</a:t>
            </a:r>
            <a:r>
              <a:rPr lang="en-US" altLang="zh-CN" dirty="0" smtClean="0"/>
              <a:t>DS</a:t>
            </a:r>
          </a:p>
          <a:p>
            <a:pPr lvl="1">
              <a:buFont typeface="Wingdings" panose="05000000000000000000" pitchFamily="2" charset="2"/>
              <a:buChar char="l"/>
            </a:pPr>
            <a:r>
              <a:rPr lang="en-US" altLang="zh-CN" sz="2000" dirty="0" smtClean="0"/>
              <a:t>(A) SS*10H+BP+200H = 15700H</a:t>
            </a:r>
          </a:p>
          <a:p>
            <a:pPr lvl="1">
              <a:buFont typeface="Wingdings" panose="05000000000000000000" pitchFamily="2" charset="2"/>
              <a:buChar char="l"/>
            </a:pPr>
            <a:r>
              <a:rPr lang="en-US" altLang="zh-CN" sz="2000" dirty="0" smtClean="0"/>
              <a:t>(B) SS*10H+BP+SI-200H = 15400H</a:t>
            </a:r>
          </a:p>
          <a:p>
            <a:pPr lvl="1">
              <a:buFont typeface="Wingdings" panose="05000000000000000000" pitchFamily="2" charset="2"/>
              <a:buChar char="l"/>
            </a:pPr>
            <a:r>
              <a:rPr lang="en-US" altLang="zh-CN" sz="2000" dirty="0" smtClean="0"/>
              <a:t>(C) DS*10H+SI-0100H = 13000H</a:t>
            </a:r>
            <a:endParaRPr lang="en-US" altLang="zh-CN" sz="2000" dirty="0"/>
          </a:p>
          <a:p>
            <a:pPr>
              <a:buFont typeface="Wingdings" panose="05000000000000000000" pitchFamily="2" charset="2"/>
              <a:buChar char="l"/>
            </a:pPr>
            <a:r>
              <a:rPr lang="zh-CN" altLang="en-US" b="1" dirty="0"/>
              <a:t>习题</a:t>
            </a:r>
            <a:r>
              <a:rPr lang="en-US" altLang="zh-CN" b="1" dirty="0" smtClean="0"/>
              <a:t>35</a:t>
            </a:r>
            <a:r>
              <a:rPr lang="zh-CN" altLang="en-US" b="1" dirty="0" smtClean="0"/>
              <a:t>：给定</a:t>
            </a:r>
            <a:r>
              <a:rPr lang="en-US" altLang="zh-CN" b="1" dirty="0" smtClean="0"/>
              <a:t>EAX=00001000H,EBX=00002000H,DS=0010H,</a:t>
            </a:r>
            <a:r>
              <a:rPr lang="zh-CN" altLang="en-US" b="1" dirty="0" smtClean="0"/>
              <a:t>在</a:t>
            </a:r>
            <a:r>
              <a:rPr lang="zh-CN" altLang="en-US" b="1" dirty="0"/>
              <a:t>实模式下，确定每条指令寻址的存储地址？</a:t>
            </a:r>
            <a:endParaRPr lang="en-US" altLang="zh-CN" b="1" dirty="0"/>
          </a:p>
          <a:p>
            <a:pPr marL="201168" lvl="1" indent="0">
              <a:buNone/>
            </a:pPr>
            <a:endParaRPr lang="en-US" altLang="zh-CN" dirty="0" smtClean="0"/>
          </a:p>
        </p:txBody>
      </p:sp>
      <p:sp>
        <p:nvSpPr>
          <p:cNvPr id="4" name="文本占位符 3"/>
          <p:cNvSpPr>
            <a:spLocks noGrp="1"/>
          </p:cNvSpPr>
          <p:nvPr>
            <p:ph type="body" sz="half" idx="2"/>
          </p:nvPr>
        </p:nvSpPr>
        <p:spPr/>
        <p:txBody>
          <a:bodyPr/>
          <a:lstStyle/>
          <a:p>
            <a:endParaRPr lang="zh-CN" altLang="en-US"/>
          </a:p>
        </p:txBody>
      </p:sp>
      <p:pic>
        <p:nvPicPr>
          <p:cNvPr id="8" name="图片 7"/>
          <p:cNvPicPr>
            <a:picLocks noChangeAspect="1"/>
          </p:cNvPicPr>
          <p:nvPr/>
        </p:nvPicPr>
        <p:blipFill>
          <a:blip r:embed="rId3"/>
          <a:stretch>
            <a:fillRect/>
          </a:stretch>
        </p:blipFill>
        <p:spPr>
          <a:xfrm>
            <a:off x="8095890" y="3301169"/>
            <a:ext cx="3304762" cy="1076190"/>
          </a:xfrm>
          <a:prstGeom prst="rect">
            <a:avLst/>
          </a:prstGeom>
        </p:spPr>
      </p:pic>
      <p:pic>
        <p:nvPicPr>
          <p:cNvPr id="9" name="图片 8"/>
          <p:cNvPicPr>
            <a:picLocks noChangeAspect="1"/>
          </p:cNvPicPr>
          <p:nvPr/>
        </p:nvPicPr>
        <p:blipFill>
          <a:blip r:embed="rId4"/>
          <a:stretch>
            <a:fillRect/>
          </a:stretch>
        </p:blipFill>
        <p:spPr>
          <a:xfrm>
            <a:off x="4444145" y="4991238"/>
            <a:ext cx="6433764" cy="1866762"/>
          </a:xfrm>
          <a:prstGeom prst="rect">
            <a:avLst/>
          </a:prstGeom>
        </p:spPr>
      </p:pic>
    </p:spTree>
    <p:extLst>
      <p:ext uri="{BB962C8B-B14F-4D97-AF65-F5344CB8AC3E}">
        <p14:creationId xmlns:p14="http://schemas.microsoft.com/office/powerpoint/2010/main" val="1691753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第三章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习题附加</a:t>
            </a:r>
            <a:r>
              <a:rPr lang="en-US" altLang="zh-CN" b="1" dirty="0" smtClean="0"/>
              <a:t>1</a:t>
            </a:r>
            <a:r>
              <a:rPr lang="zh-CN" altLang="en-US" b="1" dirty="0" smtClean="0"/>
              <a:t>：</a:t>
            </a:r>
            <a:r>
              <a:rPr lang="en-US" altLang="zh-CN" b="1" dirty="0"/>
              <a:t>8086</a:t>
            </a:r>
            <a:r>
              <a:rPr lang="zh-CN" altLang="en-US" b="1" dirty="0"/>
              <a:t> </a:t>
            </a:r>
            <a:r>
              <a:rPr lang="en-US" altLang="zh-CN" b="1" dirty="0"/>
              <a:t>CPU</a:t>
            </a:r>
            <a:r>
              <a:rPr lang="zh-CN" altLang="en-US" b="1" dirty="0"/>
              <a:t>中，设</a:t>
            </a:r>
            <a:r>
              <a:rPr lang="en-US" altLang="zh-CN" b="1" dirty="0"/>
              <a:t>DS=1000H</a:t>
            </a:r>
            <a:r>
              <a:rPr lang="zh-CN" altLang="en-US" b="1" dirty="0"/>
              <a:t>，</a:t>
            </a:r>
            <a:r>
              <a:rPr lang="en-US" altLang="zh-CN" b="1" dirty="0"/>
              <a:t>ES=2000H</a:t>
            </a:r>
            <a:r>
              <a:rPr lang="zh-CN" altLang="en-US" b="1" dirty="0"/>
              <a:t>，</a:t>
            </a:r>
            <a:r>
              <a:rPr lang="en-US" altLang="zh-CN" b="1" dirty="0"/>
              <a:t>SS=3500H</a:t>
            </a:r>
            <a:r>
              <a:rPr lang="zh-CN" altLang="en-US" b="1" dirty="0"/>
              <a:t>，</a:t>
            </a:r>
            <a:r>
              <a:rPr lang="en-US" altLang="zh-CN" b="1" dirty="0"/>
              <a:t>SI=00A0H</a:t>
            </a:r>
            <a:r>
              <a:rPr lang="zh-CN" altLang="en-US" b="1" dirty="0"/>
              <a:t>，</a:t>
            </a:r>
            <a:r>
              <a:rPr lang="en-US" altLang="zh-CN" b="1" dirty="0"/>
              <a:t>DI</a:t>
            </a:r>
            <a:r>
              <a:rPr lang="zh-CN" altLang="en-US" b="1" dirty="0"/>
              <a:t>＝</a:t>
            </a:r>
            <a:r>
              <a:rPr lang="en-US" altLang="zh-CN" b="1" dirty="0"/>
              <a:t>0024H</a:t>
            </a:r>
            <a:r>
              <a:rPr lang="zh-CN" altLang="en-US" b="1" dirty="0"/>
              <a:t>，</a:t>
            </a:r>
            <a:r>
              <a:rPr lang="en-US" altLang="zh-CN" b="1" dirty="0"/>
              <a:t>BX=0100H</a:t>
            </a:r>
            <a:r>
              <a:rPr lang="zh-CN" altLang="en-US" b="1" dirty="0"/>
              <a:t>，</a:t>
            </a:r>
            <a:r>
              <a:rPr lang="en-US" altLang="zh-CN" b="1" dirty="0"/>
              <a:t>BP=0200H</a:t>
            </a:r>
            <a:r>
              <a:rPr lang="zh-CN" altLang="en-US" b="1" dirty="0"/>
              <a:t>，数据段中变量名为</a:t>
            </a:r>
            <a:r>
              <a:rPr lang="en-US" altLang="zh-CN" b="1" dirty="0"/>
              <a:t>VAL</a:t>
            </a:r>
            <a:r>
              <a:rPr lang="zh-CN" altLang="en-US" b="1" dirty="0"/>
              <a:t>的偏移地址值为</a:t>
            </a:r>
            <a:r>
              <a:rPr lang="en-US" altLang="zh-CN" b="1" dirty="0"/>
              <a:t>0030H</a:t>
            </a:r>
            <a:r>
              <a:rPr lang="zh-CN" altLang="en-US" b="1" dirty="0"/>
              <a:t>，试说明下列源操作数字段的寻址方式是</a:t>
            </a:r>
            <a:r>
              <a:rPr lang="zh-CN" altLang="en-US" b="1" dirty="0" smtClean="0"/>
              <a:t>什么？</a:t>
            </a:r>
            <a:endParaRPr lang="en-US" altLang="zh-CN" b="1" dirty="0" smtClean="0"/>
          </a:p>
        </p:txBody>
      </p:sp>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4226943" y="1315829"/>
            <a:ext cx="6495691" cy="4262421"/>
          </a:xfrm>
          <a:prstGeom prst="rect">
            <a:avLst/>
          </a:prstGeom>
        </p:spPr>
      </p:pic>
    </p:spTree>
    <p:extLst>
      <p:ext uri="{BB962C8B-B14F-4D97-AF65-F5344CB8AC3E}">
        <p14:creationId xmlns:p14="http://schemas.microsoft.com/office/powerpoint/2010/main" val="3101014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第三章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习题附加</a:t>
            </a:r>
            <a:r>
              <a:rPr lang="en-US" altLang="zh-CN" b="1" dirty="0" smtClean="0"/>
              <a:t>2</a:t>
            </a:r>
            <a:r>
              <a:rPr lang="zh-CN" altLang="en-US" b="1" dirty="0" smtClean="0"/>
              <a:t>：</a:t>
            </a:r>
            <a:r>
              <a:rPr lang="en-US" altLang="zh-CN" b="1" dirty="0"/>
              <a:t>80386 CPU</a:t>
            </a:r>
            <a:r>
              <a:rPr lang="zh-CN" altLang="en-US" b="1" dirty="0"/>
              <a:t>中，</a:t>
            </a:r>
            <a:r>
              <a:rPr lang="zh-CN" altLang="en-US" b="1" dirty="0" smtClean="0"/>
              <a:t>下列指令</a:t>
            </a:r>
            <a:r>
              <a:rPr lang="zh-CN" altLang="en-US" b="1" dirty="0"/>
              <a:t>的源操作数的寻址方式是什么</a:t>
            </a:r>
            <a:r>
              <a:rPr lang="zh-CN" altLang="en-US" b="1" dirty="0" smtClean="0"/>
              <a:t>？</a:t>
            </a:r>
            <a:endParaRPr lang="en-US" altLang="zh-CN" b="1" dirty="0" smtClean="0"/>
          </a:p>
          <a:p>
            <a:pPr>
              <a:buFont typeface="Wingdings" panose="05000000000000000000" pitchFamily="2" charset="2"/>
              <a:buChar char="l"/>
            </a:pPr>
            <a:endParaRPr lang="en-US" altLang="zh-CN" dirty="0"/>
          </a:p>
        </p:txBody>
      </p:sp>
      <p:sp>
        <p:nvSpPr>
          <p:cNvPr id="4" name="文本占位符 3"/>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3"/>
          <a:stretch>
            <a:fillRect/>
          </a:stretch>
        </p:blipFill>
        <p:spPr>
          <a:xfrm>
            <a:off x="4270919" y="1336946"/>
            <a:ext cx="7921081" cy="2708842"/>
          </a:xfrm>
          <a:prstGeom prst="rect">
            <a:avLst/>
          </a:prstGeom>
        </p:spPr>
      </p:pic>
    </p:spTree>
    <p:extLst>
      <p:ext uri="{BB962C8B-B14F-4D97-AF65-F5344CB8AC3E}">
        <p14:creationId xmlns:p14="http://schemas.microsoft.com/office/powerpoint/2010/main" val="3469093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383</TotalTime>
  <Words>1748</Words>
  <Application>Microsoft Office PowerPoint</Application>
  <PresentationFormat>宽屏</PresentationFormat>
  <Paragraphs>260</Paragraphs>
  <Slides>21</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黑体</vt:lpstr>
      <vt:lpstr>宋体</vt:lpstr>
      <vt:lpstr>Calibri</vt:lpstr>
      <vt:lpstr>Calibri Light</vt:lpstr>
      <vt:lpstr>Cambria Math</vt:lpstr>
      <vt:lpstr>Wingdings</vt:lpstr>
      <vt:lpstr>回顾</vt:lpstr>
      <vt:lpstr>微机原理习题课</vt:lpstr>
      <vt:lpstr>PowerPoint 演示文稿</vt:lpstr>
      <vt:lpstr>第一章</vt:lpstr>
      <vt:lpstr>第一章</vt:lpstr>
      <vt:lpstr>第二章</vt:lpstr>
      <vt:lpstr>第二章</vt:lpstr>
      <vt:lpstr>第三章</vt:lpstr>
      <vt:lpstr>第三章</vt:lpstr>
      <vt:lpstr>第三章</vt:lpstr>
      <vt:lpstr>第四章</vt:lpstr>
      <vt:lpstr>第四章</vt:lpstr>
      <vt:lpstr>第四章</vt:lpstr>
      <vt:lpstr>第四章</vt:lpstr>
      <vt:lpstr>第五章</vt:lpstr>
      <vt:lpstr>第五章</vt:lpstr>
      <vt:lpstr>第五章</vt:lpstr>
      <vt:lpstr>第五章</vt:lpstr>
      <vt:lpstr>第六章</vt:lpstr>
      <vt:lpstr>第六章</vt:lpstr>
      <vt:lpstr>第六章</vt:lpstr>
      <vt:lpstr>第六章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junteng</dc:creator>
  <cp:lastModifiedBy>junteng wang</cp:lastModifiedBy>
  <cp:revision>37</cp:revision>
  <dcterms:created xsi:type="dcterms:W3CDTF">2018-12-01T08:42:04Z</dcterms:created>
  <dcterms:modified xsi:type="dcterms:W3CDTF">2018-12-03T03:25:38Z</dcterms:modified>
</cp:coreProperties>
</file>