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40577-BC00-44E4-B28A-4C45853C98E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EDD5D-09D3-4CBC-AA23-655EF7E3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6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 an example of what site would look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DD5D-09D3-4CBC-AA23-655EF7E3C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exploit transfers 1,000,000 to account #1625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DD5D-09D3-4CBC-AA23-655EF7E3C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set up BURP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DD5D-09D3-4CBC-AA23-655EF7E3C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im.vulnerable/levels/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9EDD-BA5B-4FC5-95A4-A13A7FC35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Web Application Hacking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EB388-3654-466C-91DF-7683C4A7E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Auburn Ethical hacking Club(EHC)</a:t>
            </a:r>
          </a:p>
        </p:txBody>
      </p:sp>
    </p:spTree>
    <p:extLst>
      <p:ext uri="{BB962C8B-B14F-4D97-AF65-F5344CB8AC3E}">
        <p14:creationId xmlns:p14="http://schemas.microsoft.com/office/powerpoint/2010/main" val="426806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FC02-E497-4309-B8F5-BB5BBCBB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XSS </a:t>
            </a:r>
            <a:r>
              <a:rPr lang="en-US" dirty="0" err="1"/>
              <a:t>CheatCheat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6D0B-F166-4E45-9C18-576B2310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“&gt;&lt;h1&gt;test&lt;/h1&gt;</a:t>
            </a:r>
          </a:p>
          <a:p>
            <a:r>
              <a:rPr lang="en-US" dirty="0"/>
              <a:t>‘+alert(1)+’</a:t>
            </a:r>
          </a:p>
          <a:p>
            <a:r>
              <a:rPr lang="en-US" dirty="0"/>
              <a:t>“</a:t>
            </a:r>
            <a:r>
              <a:rPr lang="en-US" dirty="0" err="1"/>
              <a:t>onmouseover</a:t>
            </a:r>
            <a:r>
              <a:rPr lang="en-US" dirty="0"/>
              <a:t>=“alert(1)</a:t>
            </a:r>
          </a:p>
          <a:p>
            <a:r>
              <a:rPr lang="en-US" dirty="0"/>
              <a:t>http://”</a:t>
            </a:r>
            <a:r>
              <a:rPr lang="en-US" dirty="0" err="1"/>
              <a:t>onmouseover</a:t>
            </a:r>
            <a:r>
              <a:rPr lang="en-US" dirty="0"/>
              <a:t>=“alert(1)</a:t>
            </a:r>
          </a:p>
        </p:txBody>
      </p:sp>
    </p:spTree>
    <p:extLst>
      <p:ext uri="{BB962C8B-B14F-4D97-AF65-F5344CB8AC3E}">
        <p14:creationId xmlns:p14="http://schemas.microsoft.com/office/powerpoint/2010/main" val="365799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FDA6-BB21-4E25-A90B-25AD2484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92A2-0E3E-4C61-A83F-299B202D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Edition comes freely installed with Kali Linux</a:t>
            </a:r>
          </a:p>
          <a:p>
            <a:r>
              <a:rPr lang="en-US" dirty="0"/>
              <a:t>Acts as a proxy to read all HTTP requests from server to your browser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1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D5A-C50F-4FBB-983D-70ECAACF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087D-481C-4015-ADF0-5AC67F28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all of the tools available to you, nor are the vectors covered in this PPT the only ones that can be used to gain access through a web app.</a:t>
            </a:r>
          </a:p>
        </p:txBody>
      </p:sp>
    </p:spTree>
    <p:extLst>
      <p:ext uri="{BB962C8B-B14F-4D97-AF65-F5344CB8AC3E}">
        <p14:creationId xmlns:p14="http://schemas.microsoft.com/office/powerpoint/2010/main" val="426460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937B-4966-428E-AF29-D7397E0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47EE-B73D-4B15-9707-3843DDAD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Metasploitable</a:t>
            </a:r>
            <a:r>
              <a:rPr lang="en-US" dirty="0"/>
              <a:t> VM</a:t>
            </a:r>
          </a:p>
          <a:p>
            <a:r>
              <a:rPr lang="en-US" dirty="0"/>
              <a:t>Hacker101 CTF</a:t>
            </a:r>
          </a:p>
          <a:p>
            <a:r>
              <a:rPr lang="en-US" dirty="0" err="1"/>
              <a:t>CTFlearn</a:t>
            </a:r>
            <a:endParaRPr lang="en-US" dirty="0"/>
          </a:p>
          <a:p>
            <a:r>
              <a:rPr lang="en-US" dirty="0" err="1"/>
              <a:t>OverTheWire</a:t>
            </a:r>
            <a:r>
              <a:rPr lang="en-US" dirty="0"/>
              <a:t>: </a:t>
            </a:r>
            <a:r>
              <a:rPr lang="en-US" dirty="0" err="1"/>
              <a:t>Natas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FEAA-0DD2-4EAA-917D-69D2A774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70E6-19B0-44BA-B3E3-F1C25652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VERB /resource/locator  HTTP/1.1</a:t>
            </a:r>
          </a:p>
          <a:p>
            <a:pPr marL="0" indent="0">
              <a:buNone/>
            </a:pPr>
            <a:r>
              <a:rPr lang="en-US" dirty="0"/>
              <a:t>Header1: value 1</a:t>
            </a:r>
          </a:p>
          <a:p>
            <a:pPr marL="0" indent="0">
              <a:buNone/>
            </a:pPr>
            <a:r>
              <a:rPr lang="en-US" dirty="0"/>
              <a:t>Header2: value 2</a:t>
            </a:r>
          </a:p>
          <a:p>
            <a:pPr marL="0" indent="0">
              <a:buNone/>
            </a:pPr>
            <a:r>
              <a:rPr lang="en-US" dirty="0"/>
              <a:t>             .</a:t>
            </a:r>
          </a:p>
          <a:p>
            <a:pPr marL="0" indent="0">
              <a:buNone/>
            </a:pPr>
            <a:r>
              <a:rPr lang="en-US" dirty="0"/>
              <a:t>	 .</a:t>
            </a:r>
          </a:p>
          <a:p>
            <a:pPr marL="0" indent="0">
              <a:buNone/>
            </a:pPr>
            <a:r>
              <a:rPr lang="en-US" dirty="0"/>
              <a:t>	 .</a:t>
            </a:r>
          </a:p>
          <a:p>
            <a:pPr marL="0" indent="0">
              <a:buNone/>
            </a:pPr>
            <a:r>
              <a:rPr lang="en-US" dirty="0"/>
              <a:t> &lt;Body of Request&gt;</a:t>
            </a:r>
          </a:p>
        </p:txBody>
      </p:sp>
    </p:spTree>
    <p:extLst>
      <p:ext uri="{BB962C8B-B14F-4D97-AF65-F5344CB8AC3E}">
        <p14:creationId xmlns:p14="http://schemas.microsoft.com/office/powerpoint/2010/main" val="372649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CC9F-6EF2-4C84-BCAF-96BA3DF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C881-0315-4644-868C-A007B6852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HOST – indicates the desired host handling the request</a:t>
            </a:r>
          </a:p>
          <a:p>
            <a:r>
              <a:rPr lang="en-US" dirty="0"/>
              <a:t>Accept – indicates what the MIME type(s) are accepted by the client; often used to specify JSON or XML output for webservices</a:t>
            </a:r>
          </a:p>
          <a:p>
            <a:r>
              <a:rPr lang="en-US" dirty="0"/>
              <a:t>Cookie – passes cookie data to the server</a:t>
            </a:r>
          </a:p>
          <a:p>
            <a:r>
              <a:rPr lang="en-US" dirty="0" err="1"/>
              <a:t>Referer</a:t>
            </a:r>
            <a:r>
              <a:rPr lang="en-US" dirty="0"/>
              <a:t> – page leading to the request(NOTE: this is not passed to other servers when using HTTPS on the origin)</a:t>
            </a:r>
          </a:p>
          <a:p>
            <a:r>
              <a:rPr lang="en-US" dirty="0"/>
              <a:t>Authorization – Uses for basic auth pages(mainly). Takes the form,</a:t>
            </a:r>
            <a:br>
              <a:rPr lang="en-US" dirty="0"/>
            </a:br>
            <a:r>
              <a:rPr lang="en-US" dirty="0"/>
              <a:t>	“Basic &lt;base64’d </a:t>
            </a:r>
            <a:r>
              <a:rPr lang="en-US" dirty="0" err="1"/>
              <a:t>username:password</a:t>
            </a:r>
            <a:r>
              <a:rPr lang="en-US" dirty="0"/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213189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C8F3-3F7A-46BD-A47F-0D8CBBE9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Site Request Forgery(CSRF)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C575-6880-4C5E-B453-9FF6727E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attacker can get a victim to go to a page controlled by the attacker, which then submits data to the target site as the victim.</a:t>
            </a:r>
          </a:p>
        </p:txBody>
      </p:sp>
    </p:spTree>
    <p:extLst>
      <p:ext uri="{BB962C8B-B14F-4D97-AF65-F5344CB8AC3E}">
        <p14:creationId xmlns:p14="http://schemas.microsoft.com/office/powerpoint/2010/main" val="12025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E7AB-3819-42C3-8E6E-C5B92E45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CSRF Example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AE5C-99FB-4B5F-951F-B4D004BF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7081"/>
            <a:ext cx="9905999" cy="3987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&lt;form action=“/levels/0/” method=“POST”&gt;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&lt;h2&gt;Transfer Funds&lt;/h2&gt;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Destination Account: &lt;input type=“input” name=“to” value=“ “&gt;&lt;</a:t>
            </a:r>
            <a:r>
              <a:rPr lang="en-US" dirty="0" err="1">
                <a:latin typeface="HP Simplified Light" panose="020B0404020204020204" pitchFamily="34" charset="0"/>
              </a:rPr>
              <a:t>br</a:t>
            </a:r>
            <a:r>
              <a:rPr lang="en-US" dirty="0">
                <a:latin typeface="HP Simplified Light" panose="020B0404020204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Amount: &lt;input type=“input” name=“amount” value=“ “&gt;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</a:t>
            </a:r>
            <a:r>
              <a:rPr lang="en-US" dirty="0" err="1">
                <a:latin typeface="HP Simplified Light" panose="020B0404020204020204" pitchFamily="34" charset="0"/>
              </a:rPr>
              <a:t>br</a:t>
            </a:r>
            <a:r>
              <a:rPr lang="en-US" dirty="0">
                <a:latin typeface="HP Simplified Light" panose="020B0404020204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</a:t>
            </a:r>
            <a:r>
              <a:rPr lang="en-US" dirty="0" err="1">
                <a:latin typeface="HP Simplified Light" panose="020B0404020204020204" pitchFamily="34" charset="0"/>
              </a:rPr>
              <a:t>br</a:t>
            </a:r>
            <a:r>
              <a:rPr lang="en-US" dirty="0">
                <a:latin typeface="HP Simplified Light" panose="020B0404020204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&lt;input type=“submit” value =“Transfer” 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53456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D8C3-0C92-452B-AFC6-093A22C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2761-729F-43A5-BBFE-62623ED6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&lt;body onload=“</a:t>
            </a:r>
            <a:r>
              <a:rPr lang="en-US" dirty="0" err="1">
                <a:latin typeface="HP Simplified Light" panose="020B0404020204020204" pitchFamily="34" charset="0"/>
              </a:rPr>
              <a:t>document.form</a:t>
            </a:r>
            <a:r>
              <a:rPr lang="en-US" dirty="0">
                <a:latin typeface="HP Simplified Light" panose="020B0404020204020204" pitchFamily="34" charset="0"/>
              </a:rPr>
              <a:t>[0].submit()” method=“POST”&gt;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&lt;form action=“ </a:t>
            </a:r>
            <a:r>
              <a:rPr lang="en-US" dirty="0">
                <a:latin typeface="HP Simplified Light" panose="020B0404020204020204" pitchFamily="34" charset="0"/>
                <a:hlinkClick r:id="rId3"/>
              </a:rPr>
              <a:t>https://victim.vulnerable/levels/0/</a:t>
            </a:r>
            <a:r>
              <a:rPr lang="en-US" dirty="0">
                <a:latin typeface="HP Simplified Light" panose="020B0404020204020204" pitchFamily="34" charset="0"/>
              </a:rPr>
              <a:t> “ method=“POST”&gt;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&lt;input type=“hidden” name=“amount” value= “”1,000,000”&gt;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&lt;input type=“hidden” name=“to” value=“1625”&gt;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&lt;/form&gt;&lt;/body&gt;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2412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5F0-0D24-43A0-9226-B4335256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EC1C-F8CB-4F30-8A85-691677CC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Reflected – Input from user is directly returned to the browser, permitting injection of arbitrary content</a:t>
            </a:r>
          </a:p>
          <a:p>
            <a:r>
              <a:rPr lang="en-US" dirty="0"/>
              <a:t>Stored – input from user is stored on server(often in a database) and returned later without proper escaping</a:t>
            </a:r>
          </a:p>
          <a:p>
            <a:r>
              <a:rPr lang="en-US" dirty="0"/>
              <a:t>DOM – input from user is inserted into the page’s DOM without proper handling, enabling insertion from arbitrary nodes</a:t>
            </a:r>
          </a:p>
        </p:txBody>
      </p:sp>
    </p:spTree>
    <p:extLst>
      <p:ext uri="{BB962C8B-B14F-4D97-AF65-F5344CB8AC3E}">
        <p14:creationId xmlns:p14="http://schemas.microsoft.com/office/powerpoint/2010/main" val="29102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29F4-670F-4643-9E6E-54B1443D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XSS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6017-F57B-4A23-9C80-081B0A54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2068"/>
          </a:xfrm>
        </p:spPr>
        <p:txBody>
          <a:bodyPr>
            <a:normAutofit/>
          </a:bodyPr>
          <a:lstStyle/>
          <a:p>
            <a:r>
              <a:rPr lang="en-US" dirty="0"/>
              <a:t>Figure out where it goes</a:t>
            </a:r>
          </a:p>
          <a:p>
            <a:r>
              <a:rPr lang="en-US" dirty="0"/>
              <a:t>Figure out special handling</a:t>
            </a:r>
          </a:p>
          <a:p>
            <a:r>
              <a:rPr lang="en-US" dirty="0"/>
              <a:t>Figure out how special characters are handled</a:t>
            </a:r>
          </a:p>
          <a:p>
            <a:r>
              <a:rPr lang="en-US" dirty="0"/>
              <a:t>NOTE: During special character testing, if angle brackets “&lt;&gt;” pass through without encoding, then &lt;script&gt; payloads will often work *Sometimes web app firewalls will detect the script tags and prevent execution</a:t>
            </a:r>
          </a:p>
          <a:p>
            <a:r>
              <a:rPr lang="en-US" dirty="0"/>
              <a:t>DOM events to trigger execution of code</a:t>
            </a:r>
          </a:p>
        </p:txBody>
      </p:sp>
    </p:spTree>
    <p:extLst>
      <p:ext uri="{BB962C8B-B14F-4D97-AF65-F5344CB8AC3E}">
        <p14:creationId xmlns:p14="http://schemas.microsoft.com/office/powerpoint/2010/main" val="71009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4E13-63C0-4383-8A48-0AC1EC8A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 XSS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250F-B3DC-45A5-9FC7-E9AAC94B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2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&lt;div class=flag&gt;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	var locale=‘</a:t>
            </a:r>
            <a:r>
              <a:rPr lang="en-US" dirty="0" err="1">
                <a:latin typeface="HP Simplified Light" panose="020B0404020204020204" pitchFamily="34" charset="0"/>
              </a:rPr>
              <a:t>en</a:t>
            </a:r>
            <a:r>
              <a:rPr lang="en-US" dirty="0">
                <a:latin typeface="HP Simplified Light" panose="020B0404020204020204" pitchFamily="34" charset="0"/>
              </a:rPr>
              <a:t>-us’;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	if(</a:t>
            </a:r>
            <a:r>
              <a:rPr lang="en-US" dirty="0" err="1">
                <a:latin typeface="HP Simplified Light" panose="020B0404020204020204" pitchFamily="34" charset="0"/>
              </a:rPr>
              <a:t>location.hash.substring</a:t>
            </a:r>
            <a:r>
              <a:rPr lang="en-US" dirty="0">
                <a:latin typeface="HP Simplified Light" panose="020B0404020204020204" pitchFamily="34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		locale = </a:t>
            </a:r>
            <a:r>
              <a:rPr lang="en-US" dirty="0" err="1">
                <a:latin typeface="HP Simplified Light" panose="020B0404020204020204" pitchFamily="34" charset="0"/>
              </a:rPr>
              <a:t>location.hash.substring</a:t>
            </a:r>
            <a:r>
              <a:rPr lang="en-US" dirty="0">
                <a:latin typeface="HP Simplified Light" panose="020B0404020204020204" pitchFamily="34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	</a:t>
            </a:r>
            <a:r>
              <a:rPr lang="en-US" dirty="0" err="1">
                <a:latin typeface="HP Simplified Light" panose="020B0404020204020204" pitchFamily="34" charset="0"/>
              </a:rPr>
              <a:t>document.write</a:t>
            </a:r>
            <a:r>
              <a:rPr lang="en-US" dirty="0">
                <a:latin typeface="HP Simplified Light" panose="020B0404020204020204" pitchFamily="34" charset="0"/>
              </a:rPr>
              <a:t>(‘</a:t>
            </a:r>
            <a:r>
              <a:rPr lang="en-US" dirty="0" err="1">
                <a:latin typeface="HP Simplified Light" panose="020B0404020204020204" pitchFamily="34" charset="0"/>
              </a:rPr>
              <a:t>img</a:t>
            </a:r>
            <a:r>
              <a:rPr lang="en-US" dirty="0">
                <a:latin typeface="HP Simplified Light" panose="020B0404020204020204" pitchFamily="34" charset="0"/>
              </a:rPr>
              <a:t> </a:t>
            </a:r>
            <a:r>
              <a:rPr lang="en-US" dirty="0" err="1">
                <a:latin typeface="HP Simplified Light" panose="020B0404020204020204" pitchFamily="34" charset="0"/>
              </a:rPr>
              <a:t>src</a:t>
            </a:r>
            <a:r>
              <a:rPr lang="en-US" dirty="0">
                <a:latin typeface="HP Simplified Light" panose="020B0404020204020204" pitchFamily="34" charset="0"/>
              </a:rPr>
              <a:t>=“flags /’ +locale+ ‘.</a:t>
            </a:r>
            <a:r>
              <a:rPr lang="en-US" dirty="0" err="1">
                <a:latin typeface="HP Simplified Light" panose="020B0404020204020204" pitchFamily="34" charset="0"/>
              </a:rPr>
              <a:t>png</a:t>
            </a:r>
            <a:r>
              <a:rPr lang="en-US" dirty="0">
                <a:latin typeface="HP Simplified Light" panose="020B0404020204020204" pitchFamily="34" charset="0"/>
              </a:rPr>
              <a:t>”’);</a:t>
            </a:r>
          </a:p>
          <a:p>
            <a:pPr marL="0" indent="0">
              <a:buNone/>
            </a:pPr>
            <a:r>
              <a:rPr lang="en-US" dirty="0">
                <a:latin typeface="HP Simplified Light" panose="020B0404020204020204" pitchFamily="34" charset="0"/>
              </a:rPr>
              <a:t>&lt;/script&gt;&lt;/div&gt;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797320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152</TotalTime>
  <Words>562</Words>
  <Application>Microsoft Office PowerPoint</Application>
  <PresentationFormat>Widescreen</PresentationFormat>
  <Paragraphs>72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HP Simplified Light</vt:lpstr>
      <vt:lpstr>Trebuchet MS</vt:lpstr>
      <vt:lpstr>Tw Cen MT</vt:lpstr>
      <vt:lpstr>Circuit</vt:lpstr>
      <vt:lpstr>Web Application Hacking</vt:lpstr>
      <vt:lpstr>HTTP Requests</vt:lpstr>
      <vt:lpstr>Common Headers</vt:lpstr>
      <vt:lpstr>Cross Site Request Forgery(CSRF)</vt:lpstr>
      <vt:lpstr>CSRF Example Vulnerability</vt:lpstr>
      <vt:lpstr>Exploit</vt:lpstr>
      <vt:lpstr>Cross-Site Scripting (XSS)</vt:lpstr>
      <vt:lpstr>XSS Checklist</vt:lpstr>
      <vt:lpstr>DOM XSS Example </vt:lpstr>
      <vt:lpstr>XSS CheatCheat</vt:lpstr>
      <vt:lpstr>Burp Suite</vt:lpstr>
      <vt:lpstr>Questions</vt:lpstr>
      <vt:lpstr>Try IT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Hacking</dc:title>
  <dc:creator>Demarcus Campbell</dc:creator>
  <cp:lastModifiedBy>Demarcus Campbell</cp:lastModifiedBy>
  <cp:revision>11</cp:revision>
  <dcterms:created xsi:type="dcterms:W3CDTF">2018-11-07T21:13:35Z</dcterms:created>
  <dcterms:modified xsi:type="dcterms:W3CDTF">2018-11-07T23:45:39Z</dcterms:modified>
</cp:coreProperties>
</file>