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85" r:id="rId2"/>
    <p:sldMasterId id="2147483697" r:id="rId3"/>
    <p:sldMasterId id="2147483709" r:id="rId4"/>
  </p:sldMasterIdLst>
  <p:notesMasterIdLst>
    <p:notesMasterId r:id="rId55"/>
  </p:notesMasterIdLst>
  <p:sldIdLst>
    <p:sldId id="306" r:id="rId5"/>
    <p:sldId id="336" r:id="rId6"/>
    <p:sldId id="358" r:id="rId7"/>
    <p:sldId id="343" r:id="rId8"/>
    <p:sldId id="345" r:id="rId9"/>
    <p:sldId id="342" r:id="rId10"/>
    <p:sldId id="357" r:id="rId11"/>
    <p:sldId id="340" r:id="rId12"/>
    <p:sldId id="285" r:id="rId13"/>
    <p:sldId id="366" r:id="rId14"/>
    <p:sldId id="367" r:id="rId15"/>
    <p:sldId id="368" r:id="rId16"/>
    <p:sldId id="387" r:id="rId17"/>
    <p:sldId id="369" r:id="rId18"/>
    <p:sldId id="370" r:id="rId19"/>
    <p:sldId id="417" r:id="rId20"/>
    <p:sldId id="418" r:id="rId21"/>
    <p:sldId id="371" r:id="rId22"/>
    <p:sldId id="372" r:id="rId23"/>
    <p:sldId id="413" r:id="rId24"/>
    <p:sldId id="375" r:id="rId25"/>
    <p:sldId id="379" r:id="rId26"/>
    <p:sldId id="380" r:id="rId27"/>
    <p:sldId id="381" r:id="rId28"/>
    <p:sldId id="382" r:id="rId29"/>
    <p:sldId id="383" r:id="rId30"/>
    <p:sldId id="388" r:id="rId31"/>
    <p:sldId id="389" r:id="rId32"/>
    <p:sldId id="385" r:id="rId33"/>
    <p:sldId id="391" r:id="rId34"/>
    <p:sldId id="392" r:id="rId35"/>
    <p:sldId id="390" r:id="rId36"/>
    <p:sldId id="411" r:id="rId37"/>
    <p:sldId id="400" r:id="rId38"/>
    <p:sldId id="401" r:id="rId39"/>
    <p:sldId id="402" r:id="rId40"/>
    <p:sldId id="394" r:id="rId41"/>
    <p:sldId id="386" r:id="rId42"/>
    <p:sldId id="395" r:id="rId43"/>
    <p:sldId id="403" r:id="rId44"/>
    <p:sldId id="412" r:id="rId45"/>
    <p:sldId id="404" r:id="rId46"/>
    <p:sldId id="405" r:id="rId47"/>
    <p:sldId id="406" r:id="rId48"/>
    <p:sldId id="408" r:id="rId49"/>
    <p:sldId id="407" r:id="rId50"/>
    <p:sldId id="398" r:id="rId51"/>
    <p:sldId id="416" r:id="rId52"/>
    <p:sldId id="414" r:id="rId53"/>
    <p:sldId id="335" r:id="rId5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黑体" pitchFamily="2" charset="-122"/>
        <a:cs typeface="+mn-cs"/>
      </a:defRPr>
    </a:lvl1pPr>
    <a:lvl2pPr marL="457200" algn="l" rtl="0" fontAlgn="base">
      <a:spcBef>
        <a:spcPct val="0"/>
      </a:spcBef>
      <a:spcAft>
        <a:spcPct val="0"/>
      </a:spcAft>
      <a:defRPr kern="1200">
        <a:solidFill>
          <a:schemeClr val="tx1"/>
        </a:solidFill>
        <a:latin typeface="Arial" charset="0"/>
        <a:ea typeface="黑体" pitchFamily="2" charset="-122"/>
        <a:cs typeface="+mn-cs"/>
      </a:defRPr>
    </a:lvl2pPr>
    <a:lvl3pPr marL="914400" algn="l" rtl="0" fontAlgn="base">
      <a:spcBef>
        <a:spcPct val="0"/>
      </a:spcBef>
      <a:spcAft>
        <a:spcPct val="0"/>
      </a:spcAft>
      <a:defRPr kern="1200">
        <a:solidFill>
          <a:schemeClr val="tx1"/>
        </a:solidFill>
        <a:latin typeface="Arial" charset="0"/>
        <a:ea typeface="黑体" pitchFamily="2" charset="-122"/>
        <a:cs typeface="+mn-cs"/>
      </a:defRPr>
    </a:lvl3pPr>
    <a:lvl4pPr marL="1371600" algn="l" rtl="0" fontAlgn="base">
      <a:spcBef>
        <a:spcPct val="0"/>
      </a:spcBef>
      <a:spcAft>
        <a:spcPct val="0"/>
      </a:spcAft>
      <a:defRPr kern="1200">
        <a:solidFill>
          <a:schemeClr val="tx1"/>
        </a:solidFill>
        <a:latin typeface="Arial" charset="0"/>
        <a:ea typeface="黑体" pitchFamily="2" charset="-122"/>
        <a:cs typeface="+mn-cs"/>
      </a:defRPr>
    </a:lvl4pPr>
    <a:lvl5pPr marL="1828800" algn="l" rtl="0" fontAlgn="base">
      <a:spcBef>
        <a:spcPct val="0"/>
      </a:spcBef>
      <a:spcAft>
        <a:spcPct val="0"/>
      </a:spcAft>
      <a:defRPr kern="1200">
        <a:solidFill>
          <a:schemeClr val="tx1"/>
        </a:solidFill>
        <a:latin typeface="Arial" charset="0"/>
        <a:ea typeface="黑体" pitchFamily="2" charset="-122"/>
        <a:cs typeface="+mn-cs"/>
      </a:defRPr>
    </a:lvl5pPr>
    <a:lvl6pPr marL="2286000" algn="l" defTabSz="914400" rtl="0" eaLnBrk="1" latinLnBrk="0" hangingPunct="1">
      <a:defRPr kern="1200">
        <a:solidFill>
          <a:schemeClr val="tx1"/>
        </a:solidFill>
        <a:latin typeface="Arial" charset="0"/>
        <a:ea typeface="黑体" pitchFamily="2" charset="-122"/>
        <a:cs typeface="+mn-cs"/>
      </a:defRPr>
    </a:lvl6pPr>
    <a:lvl7pPr marL="2743200" algn="l" defTabSz="914400" rtl="0" eaLnBrk="1" latinLnBrk="0" hangingPunct="1">
      <a:defRPr kern="1200">
        <a:solidFill>
          <a:schemeClr val="tx1"/>
        </a:solidFill>
        <a:latin typeface="Arial" charset="0"/>
        <a:ea typeface="黑体" pitchFamily="2" charset="-122"/>
        <a:cs typeface="+mn-cs"/>
      </a:defRPr>
    </a:lvl7pPr>
    <a:lvl8pPr marL="3200400" algn="l" defTabSz="914400" rtl="0" eaLnBrk="1" latinLnBrk="0" hangingPunct="1">
      <a:defRPr kern="1200">
        <a:solidFill>
          <a:schemeClr val="tx1"/>
        </a:solidFill>
        <a:latin typeface="Arial" charset="0"/>
        <a:ea typeface="黑体" pitchFamily="2" charset="-122"/>
        <a:cs typeface="+mn-cs"/>
      </a:defRPr>
    </a:lvl8pPr>
    <a:lvl9pPr marL="3657600" algn="l" defTabSz="914400" rtl="0" eaLnBrk="1" latinLnBrk="0" hangingPunct="1">
      <a:defRPr kern="1200">
        <a:solidFill>
          <a:schemeClr val="tx1"/>
        </a:solidFill>
        <a:latin typeface="Arial" charset="0"/>
        <a:ea typeface="黑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288">
          <p15:clr>
            <a:srgbClr val="A4A3A4"/>
          </p15:clr>
        </p15:guide>
        <p15:guide id="4" pos="547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小田" initials="小田"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FFCC00"/>
    <a:srgbClr val="FF6600"/>
    <a:srgbClr val="F8F8F8"/>
    <a:srgbClr val="B2B2B2"/>
    <a:srgbClr val="A4DB29"/>
    <a:srgbClr val="99FF33"/>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34" autoAdjust="0"/>
  </p:normalViewPr>
  <p:slideViewPr>
    <p:cSldViewPr>
      <p:cViewPr varScale="1">
        <p:scale>
          <a:sx n="86" d="100"/>
          <a:sy n="86" d="100"/>
        </p:scale>
        <p:origin x="1122" y="78"/>
      </p:cViewPr>
      <p:guideLst>
        <p:guide orient="horz" pos="2160"/>
        <p:guide pos="2880"/>
        <p:guide pos="288"/>
        <p:guide pos="5472"/>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E19A3D-D8F4-48A4-81AF-042041988B6B}"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EB35FBF5-4C3B-486B-BF74-B2D86DBFE702}">
      <dgm:prSet phldrT="[文本]"/>
      <dgm:spPr/>
      <dgm:t>
        <a:bodyPr/>
        <a:lstStyle/>
        <a:p>
          <a:r>
            <a:rPr lang="en-US" altLang="zh-CN" dirty="0" smtClean="0"/>
            <a:t>TSP</a:t>
          </a:r>
          <a:r>
            <a:rPr lang="zh-CN" altLang="en-US" dirty="0" smtClean="0"/>
            <a:t>问题</a:t>
          </a:r>
          <a:endParaRPr lang="zh-CN" altLang="en-US" dirty="0"/>
        </a:p>
      </dgm:t>
    </dgm:pt>
    <dgm:pt modelId="{043D3B64-A33C-4C8D-B919-999DCBDDEE3A}" type="parTrans" cxnId="{45550109-E025-468B-8D71-BEADA9736B0A}">
      <dgm:prSet/>
      <dgm:spPr/>
      <dgm:t>
        <a:bodyPr/>
        <a:lstStyle/>
        <a:p>
          <a:endParaRPr lang="zh-CN" altLang="en-US"/>
        </a:p>
      </dgm:t>
    </dgm:pt>
    <dgm:pt modelId="{7638AF87-E59D-4C64-834F-9E1E69B7E228}" type="sibTrans" cxnId="{45550109-E025-468B-8D71-BEADA9736B0A}">
      <dgm:prSet/>
      <dgm:spPr/>
      <dgm:t>
        <a:bodyPr/>
        <a:lstStyle/>
        <a:p>
          <a:endParaRPr lang="zh-CN" altLang="en-US"/>
        </a:p>
      </dgm:t>
    </dgm:pt>
    <dgm:pt modelId="{52A7702D-399D-41B0-8189-BE069D0F06AD}">
      <dgm:prSet phldrT="[文本]"/>
      <dgm:spPr/>
      <dgm:t>
        <a:bodyPr/>
        <a:lstStyle/>
        <a:p>
          <a:r>
            <a:rPr lang="zh-CN" altLang="en-US" dirty="0" smtClean="0"/>
            <a:t>算法原理</a:t>
          </a:r>
          <a:endParaRPr lang="zh-CN" altLang="en-US" dirty="0"/>
        </a:p>
      </dgm:t>
    </dgm:pt>
    <dgm:pt modelId="{890679E4-CA67-4D65-BDA9-EDA18CA31B0E}" type="parTrans" cxnId="{73977969-681B-44D4-8DBF-649BA2B60364}">
      <dgm:prSet/>
      <dgm:spPr/>
      <dgm:t>
        <a:bodyPr/>
        <a:lstStyle/>
        <a:p>
          <a:endParaRPr lang="zh-CN" altLang="en-US"/>
        </a:p>
      </dgm:t>
    </dgm:pt>
    <dgm:pt modelId="{3E55B2CB-A35A-4123-B11B-084C9DF882CF}" type="sibTrans" cxnId="{73977969-681B-44D4-8DBF-649BA2B60364}">
      <dgm:prSet/>
      <dgm:spPr/>
      <dgm:t>
        <a:bodyPr/>
        <a:lstStyle/>
        <a:p>
          <a:endParaRPr lang="zh-CN" altLang="en-US"/>
        </a:p>
      </dgm:t>
    </dgm:pt>
    <dgm:pt modelId="{C6E4F015-72ED-4CD1-AC24-994C8F40BE67}">
      <dgm:prSet phldrT="[文本]"/>
      <dgm:spPr/>
      <dgm:t>
        <a:bodyPr/>
        <a:lstStyle/>
        <a:p>
          <a:r>
            <a:rPr lang="zh-CN" altLang="en-US" dirty="0" smtClean="0"/>
            <a:t>算法实现</a:t>
          </a:r>
          <a:endParaRPr lang="zh-CN" altLang="en-US" dirty="0"/>
        </a:p>
      </dgm:t>
    </dgm:pt>
    <dgm:pt modelId="{3BF1462C-D481-4E12-A40C-D1BEF5B0633B}" type="parTrans" cxnId="{C1AF31B5-D556-41E8-9AAD-43FB5B71DFF0}">
      <dgm:prSet/>
      <dgm:spPr/>
      <dgm:t>
        <a:bodyPr/>
        <a:lstStyle/>
        <a:p>
          <a:endParaRPr lang="zh-CN" altLang="en-US"/>
        </a:p>
      </dgm:t>
    </dgm:pt>
    <dgm:pt modelId="{1EC4C3CD-4BFA-40E0-82D6-3DC4D723F518}" type="sibTrans" cxnId="{C1AF31B5-D556-41E8-9AAD-43FB5B71DFF0}">
      <dgm:prSet/>
      <dgm:spPr/>
      <dgm:t>
        <a:bodyPr/>
        <a:lstStyle/>
        <a:p>
          <a:endParaRPr lang="zh-CN" altLang="en-US"/>
        </a:p>
      </dgm:t>
    </dgm:pt>
    <dgm:pt modelId="{5E0E452B-6FB5-42D1-9CFC-4AFDB1D9B8C2}" type="pres">
      <dgm:prSet presAssocID="{AAE19A3D-D8F4-48A4-81AF-042041988B6B}" presName="linear" presStyleCnt="0">
        <dgm:presLayoutVars>
          <dgm:dir/>
          <dgm:animLvl val="lvl"/>
          <dgm:resizeHandles val="exact"/>
        </dgm:presLayoutVars>
      </dgm:prSet>
      <dgm:spPr/>
      <dgm:t>
        <a:bodyPr/>
        <a:lstStyle/>
        <a:p>
          <a:endParaRPr lang="zh-CN" altLang="en-US"/>
        </a:p>
      </dgm:t>
    </dgm:pt>
    <dgm:pt modelId="{6920CED7-8AD3-4FF1-9D8F-978A3F57C4A3}" type="pres">
      <dgm:prSet presAssocID="{EB35FBF5-4C3B-486B-BF74-B2D86DBFE702}" presName="parentLin" presStyleCnt="0"/>
      <dgm:spPr/>
    </dgm:pt>
    <dgm:pt modelId="{E5A16358-AEF2-4663-8F82-F0D06C268E68}" type="pres">
      <dgm:prSet presAssocID="{EB35FBF5-4C3B-486B-BF74-B2D86DBFE702}" presName="parentLeftMargin" presStyleLbl="node1" presStyleIdx="0" presStyleCnt="3"/>
      <dgm:spPr/>
      <dgm:t>
        <a:bodyPr/>
        <a:lstStyle/>
        <a:p>
          <a:endParaRPr lang="zh-CN" altLang="en-US"/>
        </a:p>
      </dgm:t>
    </dgm:pt>
    <dgm:pt modelId="{9656F7D1-E138-431B-B121-1089427643B5}" type="pres">
      <dgm:prSet presAssocID="{EB35FBF5-4C3B-486B-BF74-B2D86DBFE702}" presName="parentText" presStyleLbl="node1" presStyleIdx="0" presStyleCnt="3" custLinFactNeighborY="4845">
        <dgm:presLayoutVars>
          <dgm:chMax val="0"/>
          <dgm:bulletEnabled val="1"/>
        </dgm:presLayoutVars>
      </dgm:prSet>
      <dgm:spPr/>
      <dgm:t>
        <a:bodyPr/>
        <a:lstStyle/>
        <a:p>
          <a:endParaRPr lang="zh-CN" altLang="en-US"/>
        </a:p>
      </dgm:t>
    </dgm:pt>
    <dgm:pt modelId="{199DB347-2411-4C1A-96D5-2A638888B0C5}" type="pres">
      <dgm:prSet presAssocID="{EB35FBF5-4C3B-486B-BF74-B2D86DBFE702}" presName="negativeSpace" presStyleCnt="0"/>
      <dgm:spPr/>
    </dgm:pt>
    <dgm:pt modelId="{CF410201-5957-454D-9F72-7040CDBD6844}" type="pres">
      <dgm:prSet presAssocID="{EB35FBF5-4C3B-486B-BF74-B2D86DBFE702}" presName="childText" presStyleLbl="conFgAcc1" presStyleIdx="0" presStyleCnt="3">
        <dgm:presLayoutVars>
          <dgm:bulletEnabled val="1"/>
        </dgm:presLayoutVars>
      </dgm:prSet>
      <dgm:spPr/>
    </dgm:pt>
    <dgm:pt modelId="{F2E49AE3-C3DE-4169-AE0B-1C5FAA52F441}" type="pres">
      <dgm:prSet presAssocID="{7638AF87-E59D-4C64-834F-9E1E69B7E228}" presName="spaceBetweenRectangles" presStyleCnt="0"/>
      <dgm:spPr/>
    </dgm:pt>
    <dgm:pt modelId="{53CC800E-D93C-4A5E-B6A5-6D9D9A747082}" type="pres">
      <dgm:prSet presAssocID="{52A7702D-399D-41B0-8189-BE069D0F06AD}" presName="parentLin" presStyleCnt="0"/>
      <dgm:spPr/>
    </dgm:pt>
    <dgm:pt modelId="{214A746B-302D-428A-A4A6-B862EB6A9B09}" type="pres">
      <dgm:prSet presAssocID="{52A7702D-399D-41B0-8189-BE069D0F06AD}" presName="parentLeftMargin" presStyleLbl="node1" presStyleIdx="0" presStyleCnt="3"/>
      <dgm:spPr/>
      <dgm:t>
        <a:bodyPr/>
        <a:lstStyle/>
        <a:p>
          <a:endParaRPr lang="zh-CN" altLang="en-US"/>
        </a:p>
      </dgm:t>
    </dgm:pt>
    <dgm:pt modelId="{AD3AEB31-6637-4DA1-83FB-314F1D8F0706}" type="pres">
      <dgm:prSet presAssocID="{52A7702D-399D-41B0-8189-BE069D0F06AD}" presName="parentText" presStyleLbl="node1" presStyleIdx="1" presStyleCnt="3">
        <dgm:presLayoutVars>
          <dgm:chMax val="0"/>
          <dgm:bulletEnabled val="1"/>
        </dgm:presLayoutVars>
      </dgm:prSet>
      <dgm:spPr/>
      <dgm:t>
        <a:bodyPr/>
        <a:lstStyle/>
        <a:p>
          <a:endParaRPr lang="zh-CN" altLang="en-US"/>
        </a:p>
      </dgm:t>
    </dgm:pt>
    <dgm:pt modelId="{80D91C93-551F-4D31-99EF-05F9557BE492}" type="pres">
      <dgm:prSet presAssocID="{52A7702D-399D-41B0-8189-BE069D0F06AD}" presName="negativeSpace" presStyleCnt="0"/>
      <dgm:spPr/>
    </dgm:pt>
    <dgm:pt modelId="{3438A46C-108B-4E5C-B449-A7CBCB677278}" type="pres">
      <dgm:prSet presAssocID="{52A7702D-399D-41B0-8189-BE069D0F06AD}" presName="childText" presStyleLbl="conFgAcc1" presStyleIdx="1" presStyleCnt="3">
        <dgm:presLayoutVars>
          <dgm:bulletEnabled val="1"/>
        </dgm:presLayoutVars>
      </dgm:prSet>
      <dgm:spPr/>
    </dgm:pt>
    <dgm:pt modelId="{479E64FA-2882-43AC-BAB8-3825B6760C28}" type="pres">
      <dgm:prSet presAssocID="{3E55B2CB-A35A-4123-B11B-084C9DF882CF}" presName="spaceBetweenRectangles" presStyleCnt="0"/>
      <dgm:spPr/>
    </dgm:pt>
    <dgm:pt modelId="{8B8FB61D-12E6-4BC0-A3C1-00B6A62408FC}" type="pres">
      <dgm:prSet presAssocID="{C6E4F015-72ED-4CD1-AC24-994C8F40BE67}" presName="parentLin" presStyleCnt="0"/>
      <dgm:spPr/>
    </dgm:pt>
    <dgm:pt modelId="{9B8998A9-B592-472A-9445-3B71399BE239}" type="pres">
      <dgm:prSet presAssocID="{C6E4F015-72ED-4CD1-AC24-994C8F40BE67}" presName="parentLeftMargin" presStyleLbl="node1" presStyleIdx="1" presStyleCnt="3"/>
      <dgm:spPr/>
      <dgm:t>
        <a:bodyPr/>
        <a:lstStyle/>
        <a:p>
          <a:endParaRPr lang="zh-CN" altLang="en-US"/>
        </a:p>
      </dgm:t>
    </dgm:pt>
    <dgm:pt modelId="{B111AAD6-0624-401C-AD84-69F17430B759}" type="pres">
      <dgm:prSet presAssocID="{C6E4F015-72ED-4CD1-AC24-994C8F40BE67}" presName="parentText" presStyleLbl="node1" presStyleIdx="2" presStyleCnt="3">
        <dgm:presLayoutVars>
          <dgm:chMax val="0"/>
          <dgm:bulletEnabled val="1"/>
        </dgm:presLayoutVars>
      </dgm:prSet>
      <dgm:spPr/>
      <dgm:t>
        <a:bodyPr/>
        <a:lstStyle/>
        <a:p>
          <a:endParaRPr lang="zh-CN" altLang="en-US"/>
        </a:p>
      </dgm:t>
    </dgm:pt>
    <dgm:pt modelId="{2413C12E-FB65-4259-A803-C81FE4E714DB}" type="pres">
      <dgm:prSet presAssocID="{C6E4F015-72ED-4CD1-AC24-994C8F40BE67}" presName="negativeSpace" presStyleCnt="0"/>
      <dgm:spPr/>
    </dgm:pt>
    <dgm:pt modelId="{5B6EF83D-5BBF-4044-8E44-06CAC774CD28}" type="pres">
      <dgm:prSet presAssocID="{C6E4F015-72ED-4CD1-AC24-994C8F40BE67}" presName="childText" presStyleLbl="conFgAcc1" presStyleIdx="2" presStyleCnt="3">
        <dgm:presLayoutVars>
          <dgm:bulletEnabled val="1"/>
        </dgm:presLayoutVars>
      </dgm:prSet>
      <dgm:spPr/>
    </dgm:pt>
  </dgm:ptLst>
  <dgm:cxnLst>
    <dgm:cxn modelId="{45550109-E025-468B-8D71-BEADA9736B0A}" srcId="{AAE19A3D-D8F4-48A4-81AF-042041988B6B}" destId="{EB35FBF5-4C3B-486B-BF74-B2D86DBFE702}" srcOrd="0" destOrd="0" parTransId="{043D3B64-A33C-4C8D-B919-999DCBDDEE3A}" sibTransId="{7638AF87-E59D-4C64-834F-9E1E69B7E228}"/>
    <dgm:cxn modelId="{2350A666-41D7-47B1-B87D-5226643E8C43}" type="presOf" srcId="{AAE19A3D-D8F4-48A4-81AF-042041988B6B}" destId="{5E0E452B-6FB5-42D1-9CFC-4AFDB1D9B8C2}" srcOrd="0" destOrd="0" presId="urn:microsoft.com/office/officeart/2005/8/layout/list1"/>
    <dgm:cxn modelId="{4AF6829A-48D0-44B2-AD39-0D944CD313C8}" type="presOf" srcId="{C6E4F015-72ED-4CD1-AC24-994C8F40BE67}" destId="{B111AAD6-0624-401C-AD84-69F17430B759}" srcOrd="1" destOrd="0" presId="urn:microsoft.com/office/officeart/2005/8/layout/list1"/>
    <dgm:cxn modelId="{C7C013A3-CD90-45A2-97F1-9F9B8E590E8F}" type="presOf" srcId="{C6E4F015-72ED-4CD1-AC24-994C8F40BE67}" destId="{9B8998A9-B592-472A-9445-3B71399BE239}" srcOrd="0" destOrd="0" presId="urn:microsoft.com/office/officeart/2005/8/layout/list1"/>
    <dgm:cxn modelId="{73977969-681B-44D4-8DBF-649BA2B60364}" srcId="{AAE19A3D-D8F4-48A4-81AF-042041988B6B}" destId="{52A7702D-399D-41B0-8189-BE069D0F06AD}" srcOrd="1" destOrd="0" parTransId="{890679E4-CA67-4D65-BDA9-EDA18CA31B0E}" sibTransId="{3E55B2CB-A35A-4123-B11B-084C9DF882CF}"/>
    <dgm:cxn modelId="{5DFAF1EF-F29C-49A3-A310-EB4378D5613B}" type="presOf" srcId="{EB35FBF5-4C3B-486B-BF74-B2D86DBFE702}" destId="{E5A16358-AEF2-4663-8F82-F0D06C268E68}" srcOrd="0" destOrd="0" presId="urn:microsoft.com/office/officeart/2005/8/layout/list1"/>
    <dgm:cxn modelId="{1A55E7CB-FED5-4D78-AEC5-B2F998BF6EE3}" type="presOf" srcId="{52A7702D-399D-41B0-8189-BE069D0F06AD}" destId="{AD3AEB31-6637-4DA1-83FB-314F1D8F0706}" srcOrd="1" destOrd="0" presId="urn:microsoft.com/office/officeart/2005/8/layout/list1"/>
    <dgm:cxn modelId="{795C7AE4-95F8-4066-9680-5C55ABA9FF26}" type="presOf" srcId="{52A7702D-399D-41B0-8189-BE069D0F06AD}" destId="{214A746B-302D-428A-A4A6-B862EB6A9B09}" srcOrd="0" destOrd="0" presId="urn:microsoft.com/office/officeart/2005/8/layout/list1"/>
    <dgm:cxn modelId="{C1AF31B5-D556-41E8-9AAD-43FB5B71DFF0}" srcId="{AAE19A3D-D8F4-48A4-81AF-042041988B6B}" destId="{C6E4F015-72ED-4CD1-AC24-994C8F40BE67}" srcOrd="2" destOrd="0" parTransId="{3BF1462C-D481-4E12-A40C-D1BEF5B0633B}" sibTransId="{1EC4C3CD-4BFA-40E0-82D6-3DC4D723F518}"/>
    <dgm:cxn modelId="{71731321-7410-4341-809D-8A795D102D55}" type="presOf" srcId="{EB35FBF5-4C3B-486B-BF74-B2D86DBFE702}" destId="{9656F7D1-E138-431B-B121-1089427643B5}" srcOrd="1" destOrd="0" presId="urn:microsoft.com/office/officeart/2005/8/layout/list1"/>
    <dgm:cxn modelId="{5FE880D9-1787-43BB-BB80-AC4161BC1505}" type="presParOf" srcId="{5E0E452B-6FB5-42D1-9CFC-4AFDB1D9B8C2}" destId="{6920CED7-8AD3-4FF1-9D8F-978A3F57C4A3}" srcOrd="0" destOrd="0" presId="urn:microsoft.com/office/officeart/2005/8/layout/list1"/>
    <dgm:cxn modelId="{C4ECA2AF-5419-4B99-B607-EC9D194F9C15}" type="presParOf" srcId="{6920CED7-8AD3-4FF1-9D8F-978A3F57C4A3}" destId="{E5A16358-AEF2-4663-8F82-F0D06C268E68}" srcOrd="0" destOrd="0" presId="urn:microsoft.com/office/officeart/2005/8/layout/list1"/>
    <dgm:cxn modelId="{B93364AA-F301-48FE-BE12-A753BBC980BA}" type="presParOf" srcId="{6920CED7-8AD3-4FF1-9D8F-978A3F57C4A3}" destId="{9656F7D1-E138-431B-B121-1089427643B5}" srcOrd="1" destOrd="0" presId="urn:microsoft.com/office/officeart/2005/8/layout/list1"/>
    <dgm:cxn modelId="{F9329F0D-6DAF-42E7-B3B9-054B4C7E5BF9}" type="presParOf" srcId="{5E0E452B-6FB5-42D1-9CFC-4AFDB1D9B8C2}" destId="{199DB347-2411-4C1A-96D5-2A638888B0C5}" srcOrd="1" destOrd="0" presId="urn:microsoft.com/office/officeart/2005/8/layout/list1"/>
    <dgm:cxn modelId="{363BACCD-9A8F-46D5-88D6-1B57E6E7E343}" type="presParOf" srcId="{5E0E452B-6FB5-42D1-9CFC-4AFDB1D9B8C2}" destId="{CF410201-5957-454D-9F72-7040CDBD6844}" srcOrd="2" destOrd="0" presId="urn:microsoft.com/office/officeart/2005/8/layout/list1"/>
    <dgm:cxn modelId="{D9B86202-B8CC-4EA3-A5D9-DF28E001BDA6}" type="presParOf" srcId="{5E0E452B-6FB5-42D1-9CFC-4AFDB1D9B8C2}" destId="{F2E49AE3-C3DE-4169-AE0B-1C5FAA52F441}" srcOrd="3" destOrd="0" presId="urn:microsoft.com/office/officeart/2005/8/layout/list1"/>
    <dgm:cxn modelId="{E8F7EC95-E48C-4A03-8674-E68610580215}" type="presParOf" srcId="{5E0E452B-6FB5-42D1-9CFC-4AFDB1D9B8C2}" destId="{53CC800E-D93C-4A5E-B6A5-6D9D9A747082}" srcOrd="4" destOrd="0" presId="urn:microsoft.com/office/officeart/2005/8/layout/list1"/>
    <dgm:cxn modelId="{573E9B6F-2F56-4780-95C6-3AFD57E8667C}" type="presParOf" srcId="{53CC800E-D93C-4A5E-B6A5-6D9D9A747082}" destId="{214A746B-302D-428A-A4A6-B862EB6A9B09}" srcOrd="0" destOrd="0" presId="urn:microsoft.com/office/officeart/2005/8/layout/list1"/>
    <dgm:cxn modelId="{CA386236-FB12-4FC9-99EE-D66E6ADBA5E8}" type="presParOf" srcId="{53CC800E-D93C-4A5E-B6A5-6D9D9A747082}" destId="{AD3AEB31-6637-4DA1-83FB-314F1D8F0706}" srcOrd="1" destOrd="0" presId="urn:microsoft.com/office/officeart/2005/8/layout/list1"/>
    <dgm:cxn modelId="{E2E5D24C-D508-4778-89F8-D565C0CF7BA9}" type="presParOf" srcId="{5E0E452B-6FB5-42D1-9CFC-4AFDB1D9B8C2}" destId="{80D91C93-551F-4D31-99EF-05F9557BE492}" srcOrd="5" destOrd="0" presId="urn:microsoft.com/office/officeart/2005/8/layout/list1"/>
    <dgm:cxn modelId="{737CB3AA-C91E-43E2-9BD3-4D7CCC25B166}" type="presParOf" srcId="{5E0E452B-6FB5-42D1-9CFC-4AFDB1D9B8C2}" destId="{3438A46C-108B-4E5C-B449-A7CBCB677278}" srcOrd="6" destOrd="0" presId="urn:microsoft.com/office/officeart/2005/8/layout/list1"/>
    <dgm:cxn modelId="{66EE75DF-1D0A-47C2-BE5D-5AF7C81F96F2}" type="presParOf" srcId="{5E0E452B-6FB5-42D1-9CFC-4AFDB1D9B8C2}" destId="{479E64FA-2882-43AC-BAB8-3825B6760C28}" srcOrd="7" destOrd="0" presId="urn:microsoft.com/office/officeart/2005/8/layout/list1"/>
    <dgm:cxn modelId="{BF4567C4-8750-43A3-A5FB-7EBFD0E1D39C}" type="presParOf" srcId="{5E0E452B-6FB5-42D1-9CFC-4AFDB1D9B8C2}" destId="{8B8FB61D-12E6-4BC0-A3C1-00B6A62408FC}" srcOrd="8" destOrd="0" presId="urn:microsoft.com/office/officeart/2005/8/layout/list1"/>
    <dgm:cxn modelId="{B4D45EE2-46CE-44CE-A8A8-DC7AC1166D4A}" type="presParOf" srcId="{8B8FB61D-12E6-4BC0-A3C1-00B6A62408FC}" destId="{9B8998A9-B592-472A-9445-3B71399BE239}" srcOrd="0" destOrd="0" presId="urn:microsoft.com/office/officeart/2005/8/layout/list1"/>
    <dgm:cxn modelId="{DBE75A39-B7BF-4E3F-A617-E14DFB8D700D}" type="presParOf" srcId="{8B8FB61D-12E6-4BC0-A3C1-00B6A62408FC}" destId="{B111AAD6-0624-401C-AD84-69F17430B759}" srcOrd="1" destOrd="0" presId="urn:microsoft.com/office/officeart/2005/8/layout/list1"/>
    <dgm:cxn modelId="{BD9F351E-71FF-4270-9B6D-E0E24F8FE177}" type="presParOf" srcId="{5E0E452B-6FB5-42D1-9CFC-4AFDB1D9B8C2}" destId="{2413C12E-FB65-4259-A803-C81FE4E714DB}" srcOrd="9" destOrd="0" presId="urn:microsoft.com/office/officeart/2005/8/layout/list1"/>
    <dgm:cxn modelId="{EA59D311-DFCB-41D4-A2D0-CD742B9BCFDB}" type="presParOf" srcId="{5E0E452B-6FB5-42D1-9CFC-4AFDB1D9B8C2}" destId="{5B6EF83D-5BBF-4044-8E44-06CAC774CD28}" srcOrd="10"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410201-5957-454D-9F72-7040CDBD6844}">
      <dsp:nvSpPr>
        <dsp:cNvPr id="0" name=""/>
        <dsp:cNvSpPr/>
      </dsp:nvSpPr>
      <dsp:spPr>
        <a:xfrm>
          <a:off x="0" y="464019"/>
          <a:ext cx="6096000" cy="781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656F7D1-E138-431B-B121-1089427643B5}">
      <dsp:nvSpPr>
        <dsp:cNvPr id="0" name=""/>
        <dsp:cNvSpPr/>
      </dsp:nvSpPr>
      <dsp:spPr>
        <a:xfrm>
          <a:off x="304800" y="50797"/>
          <a:ext cx="4267200" cy="9151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1377950">
            <a:lnSpc>
              <a:spcPct val="90000"/>
            </a:lnSpc>
            <a:spcBef>
              <a:spcPct val="0"/>
            </a:spcBef>
            <a:spcAft>
              <a:spcPct val="35000"/>
            </a:spcAft>
          </a:pPr>
          <a:r>
            <a:rPr lang="en-US" altLang="zh-CN" sz="3100" kern="1200" dirty="0" smtClean="0"/>
            <a:t>TSP</a:t>
          </a:r>
          <a:r>
            <a:rPr lang="zh-CN" altLang="en-US" sz="3100" kern="1200" dirty="0" smtClean="0"/>
            <a:t>问题</a:t>
          </a:r>
          <a:endParaRPr lang="zh-CN" altLang="en-US" sz="3100" kern="1200" dirty="0"/>
        </a:p>
      </dsp:txBody>
      <dsp:txXfrm>
        <a:off x="349472" y="95469"/>
        <a:ext cx="4177856" cy="825776"/>
      </dsp:txXfrm>
    </dsp:sp>
    <dsp:sp modelId="{3438A46C-108B-4E5C-B449-A7CBCB677278}">
      <dsp:nvSpPr>
        <dsp:cNvPr id="0" name=""/>
        <dsp:cNvSpPr/>
      </dsp:nvSpPr>
      <dsp:spPr>
        <a:xfrm>
          <a:off x="0" y="1870179"/>
          <a:ext cx="6096000" cy="781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D3AEB31-6637-4DA1-83FB-314F1D8F0706}">
      <dsp:nvSpPr>
        <dsp:cNvPr id="0" name=""/>
        <dsp:cNvSpPr/>
      </dsp:nvSpPr>
      <dsp:spPr>
        <a:xfrm>
          <a:off x="304800" y="1412619"/>
          <a:ext cx="4267200" cy="9151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1377950">
            <a:lnSpc>
              <a:spcPct val="90000"/>
            </a:lnSpc>
            <a:spcBef>
              <a:spcPct val="0"/>
            </a:spcBef>
            <a:spcAft>
              <a:spcPct val="35000"/>
            </a:spcAft>
          </a:pPr>
          <a:r>
            <a:rPr lang="zh-CN" altLang="en-US" sz="3100" kern="1200" dirty="0" smtClean="0"/>
            <a:t>算法原理</a:t>
          </a:r>
          <a:endParaRPr lang="zh-CN" altLang="en-US" sz="3100" kern="1200" dirty="0"/>
        </a:p>
      </dsp:txBody>
      <dsp:txXfrm>
        <a:off x="349472" y="1457291"/>
        <a:ext cx="4177856" cy="825776"/>
      </dsp:txXfrm>
    </dsp:sp>
    <dsp:sp modelId="{5B6EF83D-5BBF-4044-8E44-06CAC774CD28}">
      <dsp:nvSpPr>
        <dsp:cNvPr id="0" name=""/>
        <dsp:cNvSpPr/>
      </dsp:nvSpPr>
      <dsp:spPr>
        <a:xfrm>
          <a:off x="0" y="3276340"/>
          <a:ext cx="6096000" cy="781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111AAD6-0624-401C-AD84-69F17430B759}">
      <dsp:nvSpPr>
        <dsp:cNvPr id="0" name=""/>
        <dsp:cNvSpPr/>
      </dsp:nvSpPr>
      <dsp:spPr>
        <a:xfrm>
          <a:off x="304800" y="2818780"/>
          <a:ext cx="4267200" cy="9151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1377950">
            <a:lnSpc>
              <a:spcPct val="90000"/>
            </a:lnSpc>
            <a:spcBef>
              <a:spcPct val="0"/>
            </a:spcBef>
            <a:spcAft>
              <a:spcPct val="35000"/>
            </a:spcAft>
          </a:pPr>
          <a:r>
            <a:rPr lang="zh-CN" altLang="en-US" sz="3100" kern="1200" dirty="0" smtClean="0"/>
            <a:t>算法实现</a:t>
          </a:r>
          <a:endParaRPr lang="zh-CN" altLang="en-US" sz="3100" kern="1200" dirty="0"/>
        </a:p>
      </dsp:txBody>
      <dsp:txXfrm>
        <a:off x="349472" y="2863452"/>
        <a:ext cx="4177856" cy="82577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D122D7-55CF-4090-88DF-B749BCB23919}" type="datetimeFigureOut">
              <a:rPr lang="zh-CN" altLang="en-US" smtClean="0"/>
              <a:pPr/>
              <a:t>2015/11/28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3B8E79-C8C2-46E0-8ABE-9D2F6B74ECC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大家下午好，我是上海诺睿的郑琰，之前一直是以论坛“小</a:t>
            </a:r>
            <a:r>
              <a:rPr lang="en-US" altLang="zh-CN" dirty="0" smtClean="0"/>
              <a:t>A</a:t>
            </a:r>
            <a:r>
              <a:rPr lang="zh-CN" altLang="en-US" dirty="0" smtClean="0"/>
              <a:t>”的身份与大家线上接触的比较多</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mn-ea"/>
                <a:ea typeface="+mn-ea"/>
              </a:rPr>
              <a:t>这次很高兴能通过此次讲演来和大家进行面对面的交流</a:t>
            </a:r>
            <a:endParaRPr lang="en-US" altLang="zh-CN" sz="1200" dirty="0" smtClean="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mn-ea"/>
                <a:ea typeface="+mn-ea"/>
              </a:rPr>
              <a:t>那么我这次所要和大家来探讨的话题，就是</a:t>
            </a:r>
            <a:r>
              <a:rPr lang="en-US" altLang="zh-CN" sz="1200" dirty="0" smtClean="0">
                <a:latin typeface="+mn-ea"/>
                <a:ea typeface="+mn-ea"/>
              </a:rPr>
              <a:t>PPT</a:t>
            </a:r>
            <a:r>
              <a:rPr lang="zh-CN" altLang="en-US" sz="1200" dirty="0" smtClean="0">
                <a:latin typeface="+mn-ea"/>
                <a:ea typeface="+mn-ea"/>
              </a:rPr>
              <a:t>中的“时间轴”概念</a:t>
            </a:r>
            <a:endParaRPr lang="en-US" altLang="zh-CN" sz="1200" dirty="0" smtClean="0">
              <a:latin typeface="+mn-ea"/>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mn-ea"/>
                <a:ea typeface="+mn-ea"/>
              </a:rPr>
              <a:t>时间轴 即 控制并掌握</a:t>
            </a:r>
            <a:r>
              <a:rPr lang="en-US" altLang="zh-CN" sz="1200" dirty="0" smtClean="0">
                <a:latin typeface="+mn-ea"/>
                <a:ea typeface="+mn-ea"/>
              </a:rPr>
              <a:t>PPT</a:t>
            </a:r>
            <a:r>
              <a:rPr lang="zh-CN" altLang="en-US" sz="1200" dirty="0" smtClean="0">
                <a:latin typeface="+mn-ea"/>
                <a:ea typeface="+mn-ea"/>
              </a:rPr>
              <a:t>动画时间的核心组成部分，它赋予动作“意义”</a:t>
            </a:r>
          </a:p>
          <a:p>
            <a:pPr>
              <a:defRPr/>
            </a:pPr>
            <a:r>
              <a:rPr lang="zh-CN" altLang="en-US" sz="1200" dirty="0" smtClean="0">
                <a:latin typeface="+mn-ea"/>
                <a:ea typeface="+mn-ea"/>
              </a:rPr>
              <a:t>在</a:t>
            </a:r>
            <a:r>
              <a:rPr lang="en-US" altLang="zh-CN" sz="1200" dirty="0" smtClean="0">
                <a:latin typeface="+mn-ea"/>
                <a:ea typeface="+mn-ea"/>
              </a:rPr>
              <a:t>PPT</a:t>
            </a:r>
            <a:r>
              <a:rPr lang="zh-CN" altLang="en-US" sz="1200" dirty="0" smtClean="0">
                <a:latin typeface="+mn-ea"/>
                <a:ea typeface="+mn-ea"/>
              </a:rPr>
              <a:t>动画演示过程中，任何一个环节所占的时间太多，便会感觉节奏太慢，观众注意力将会分散。</a:t>
            </a:r>
            <a:endParaRPr lang="en-US" altLang="zh-CN" sz="1200" dirty="0" smtClean="0">
              <a:latin typeface="+mn-ea"/>
              <a:ea typeface="+mn-ea"/>
            </a:endParaRPr>
          </a:p>
          <a:p>
            <a:pPr>
              <a:defRPr/>
            </a:pPr>
            <a:r>
              <a:rPr lang="zh-CN" altLang="en-US" sz="1200" dirty="0" smtClean="0">
                <a:latin typeface="+mn-ea"/>
                <a:ea typeface="+mn-ea"/>
              </a:rPr>
              <a:t>反之如果一个动画中的时间太短，那么在观众注意到它之前，动作已经结束，动画未能充分表达其中心主题，就浪费掉了</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mn-ea"/>
                <a:ea typeface="+mn-ea"/>
              </a:rPr>
              <a:t>从娱乐到广告，从工业到教育，从短片到长展示片，对于不同的类型动画，在时间的掌握上也要有不同的安排</a:t>
            </a:r>
            <a:endParaRPr lang="zh-CN" altLang="en-US" dirty="0"/>
          </a:p>
        </p:txBody>
      </p:sp>
      <p:sp>
        <p:nvSpPr>
          <p:cNvPr id="4" name="灯片编号占位符 3"/>
          <p:cNvSpPr>
            <a:spLocks noGrp="1"/>
          </p:cNvSpPr>
          <p:nvPr>
            <p:ph type="sldNum" sz="quarter" idx="10"/>
          </p:nvPr>
        </p:nvSpPr>
        <p:spPr/>
        <p:txBody>
          <a:bodyPr/>
          <a:lstStyle/>
          <a:p>
            <a:fld id="{2B3B8E79-C8C2-46E0-8ABE-9D2F6B74ECCF}"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ea typeface="微软雅黑" pitchFamily="34" charset="-122"/>
              </a:rPr>
              <a:t>之前都是讲的将</a:t>
            </a:r>
            <a:r>
              <a:rPr lang="en-US" altLang="zh-CN" dirty="0" smtClean="0">
                <a:ea typeface="微软雅黑" pitchFamily="34" charset="-122"/>
              </a:rPr>
              <a:t>1</a:t>
            </a:r>
            <a:r>
              <a:rPr lang="zh-CN" altLang="en-US" dirty="0" smtClean="0">
                <a:ea typeface="微软雅黑" pitchFamily="34" charset="-122"/>
              </a:rPr>
              <a:t>个元件添加单个动画效果，而将原件动画叠加，会让你需要突出展示的东西，更加</a:t>
            </a:r>
            <a:r>
              <a:rPr lang="zh-CN" altLang="en-US" dirty="0" smtClean="0">
                <a:latin typeface="微软雅黑" pitchFamily="34" charset="-122"/>
                <a:ea typeface="微软雅黑" pitchFamily="34" charset="-122"/>
              </a:rPr>
              <a:t>“</a:t>
            </a:r>
            <a:r>
              <a:rPr lang="zh-CN" altLang="en-US" dirty="0" smtClean="0">
                <a:ea typeface="微软雅黑" pitchFamily="34" charset="-122"/>
              </a:rPr>
              <a:t>出彩</a:t>
            </a:r>
            <a:r>
              <a:rPr lang="zh-CN" altLang="en-US" dirty="0" smtClean="0">
                <a:latin typeface="微软雅黑" pitchFamily="34" charset="-122"/>
                <a:ea typeface="微软雅黑" pitchFamily="34" charset="-122"/>
              </a:rPr>
              <a:t>”</a:t>
            </a:r>
            <a:endParaRPr lang="zh-CN" altLang="en-US" dirty="0" smtClean="0">
              <a:ea typeface="微软雅黑"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ea typeface="微软雅黑"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ea typeface="微软雅黑" pitchFamily="34" charset="-122"/>
              </a:rPr>
              <a:t>结合式并不矛盾与简单化，结合式的关键依然是之前提到的时间概念，结合式只是将动画效果拓展，更加自定义。</a:t>
            </a:r>
          </a:p>
          <a:p>
            <a:endParaRPr lang="zh-CN" altLang="en-US" dirty="0"/>
          </a:p>
        </p:txBody>
      </p:sp>
      <p:sp>
        <p:nvSpPr>
          <p:cNvPr id="4" name="灯片编号占位符 3"/>
          <p:cNvSpPr>
            <a:spLocks noGrp="1"/>
          </p:cNvSpPr>
          <p:nvPr>
            <p:ph type="sldNum" sz="quarter" idx="10"/>
          </p:nvPr>
        </p:nvSpPr>
        <p:spPr/>
        <p:txBody>
          <a:bodyPr/>
          <a:lstStyle/>
          <a:p>
            <a:fld id="{2B3B8E79-C8C2-46E0-8ABE-9D2F6B74ECCF}" type="slidenum">
              <a:rPr lang="zh-CN" altLang="en-US" smtClean="0"/>
              <a:pPr/>
              <a:t>11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ea typeface="微软雅黑" pitchFamily="34" charset="-122"/>
              </a:rPr>
              <a:t>之前都是讲的将</a:t>
            </a:r>
            <a:r>
              <a:rPr lang="en-US" altLang="zh-CN" dirty="0" smtClean="0">
                <a:ea typeface="微软雅黑" pitchFamily="34" charset="-122"/>
              </a:rPr>
              <a:t>1</a:t>
            </a:r>
            <a:r>
              <a:rPr lang="zh-CN" altLang="en-US" dirty="0" smtClean="0">
                <a:ea typeface="微软雅黑" pitchFamily="34" charset="-122"/>
              </a:rPr>
              <a:t>个元件添加单个动画效果，而将原件动画叠加，会让你需要突出展示的东西，更加</a:t>
            </a:r>
            <a:r>
              <a:rPr lang="zh-CN" altLang="en-US" dirty="0" smtClean="0">
                <a:latin typeface="微软雅黑" pitchFamily="34" charset="-122"/>
                <a:ea typeface="微软雅黑" pitchFamily="34" charset="-122"/>
              </a:rPr>
              <a:t>“</a:t>
            </a:r>
            <a:r>
              <a:rPr lang="zh-CN" altLang="en-US" dirty="0" smtClean="0">
                <a:ea typeface="微软雅黑" pitchFamily="34" charset="-122"/>
              </a:rPr>
              <a:t>出彩</a:t>
            </a:r>
            <a:r>
              <a:rPr lang="zh-CN" altLang="en-US" dirty="0" smtClean="0">
                <a:latin typeface="微软雅黑" pitchFamily="34" charset="-122"/>
                <a:ea typeface="微软雅黑" pitchFamily="34" charset="-122"/>
              </a:rPr>
              <a:t>”</a:t>
            </a:r>
            <a:endParaRPr lang="zh-CN" altLang="en-US" dirty="0" smtClean="0">
              <a:ea typeface="微软雅黑"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ea typeface="微软雅黑"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ea typeface="微软雅黑" pitchFamily="34" charset="-122"/>
              </a:rPr>
              <a:t>结合式并不矛盾与简单化，结合式的关键依然是之前提到的时间概念，结合式只是将动画效果拓展，更加自定义。</a:t>
            </a:r>
          </a:p>
          <a:p>
            <a:endParaRPr lang="zh-CN" altLang="en-US" dirty="0"/>
          </a:p>
        </p:txBody>
      </p:sp>
      <p:sp>
        <p:nvSpPr>
          <p:cNvPr id="4" name="灯片编号占位符 3"/>
          <p:cNvSpPr>
            <a:spLocks noGrp="1"/>
          </p:cNvSpPr>
          <p:nvPr>
            <p:ph type="sldNum" sz="quarter" idx="10"/>
          </p:nvPr>
        </p:nvSpPr>
        <p:spPr/>
        <p:txBody>
          <a:bodyPr/>
          <a:lstStyle/>
          <a:p>
            <a:fld id="{2B3B8E79-C8C2-46E0-8ABE-9D2F6B74ECCF}" type="slidenum">
              <a:rPr lang="zh-CN" altLang="en-US" smtClean="0"/>
              <a:pPr/>
              <a:t>12</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ea typeface="微软雅黑" pitchFamily="34" charset="-122"/>
              </a:rPr>
              <a:t>之前都是讲的将</a:t>
            </a:r>
            <a:r>
              <a:rPr lang="en-US" altLang="zh-CN" dirty="0" smtClean="0">
                <a:ea typeface="微软雅黑" pitchFamily="34" charset="-122"/>
              </a:rPr>
              <a:t>1</a:t>
            </a:r>
            <a:r>
              <a:rPr lang="zh-CN" altLang="en-US" dirty="0" smtClean="0">
                <a:ea typeface="微软雅黑" pitchFamily="34" charset="-122"/>
              </a:rPr>
              <a:t>个元件添加单个动画效果，而将原件动画叠加，会让你需要突出展示的东西，更加</a:t>
            </a:r>
            <a:r>
              <a:rPr lang="zh-CN" altLang="en-US" dirty="0" smtClean="0">
                <a:latin typeface="微软雅黑" pitchFamily="34" charset="-122"/>
                <a:ea typeface="微软雅黑" pitchFamily="34" charset="-122"/>
              </a:rPr>
              <a:t>“</a:t>
            </a:r>
            <a:r>
              <a:rPr lang="zh-CN" altLang="en-US" dirty="0" smtClean="0">
                <a:ea typeface="微软雅黑" pitchFamily="34" charset="-122"/>
              </a:rPr>
              <a:t>出彩</a:t>
            </a:r>
            <a:r>
              <a:rPr lang="zh-CN" altLang="en-US" dirty="0" smtClean="0">
                <a:latin typeface="微软雅黑" pitchFamily="34" charset="-122"/>
                <a:ea typeface="微软雅黑" pitchFamily="34" charset="-122"/>
              </a:rPr>
              <a:t>”</a:t>
            </a:r>
            <a:endParaRPr lang="zh-CN" altLang="en-US" dirty="0" smtClean="0">
              <a:ea typeface="微软雅黑"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ea typeface="微软雅黑"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ea typeface="微软雅黑" pitchFamily="34" charset="-122"/>
              </a:rPr>
              <a:t>结合式并不矛盾与简单化，结合式的关键依然是之前提到的时间概念，结合式只是将动画效果拓展，更加自定义。</a:t>
            </a:r>
          </a:p>
          <a:p>
            <a:endParaRPr lang="zh-CN" altLang="en-US" dirty="0"/>
          </a:p>
        </p:txBody>
      </p:sp>
      <p:sp>
        <p:nvSpPr>
          <p:cNvPr id="4" name="灯片编号占位符 3"/>
          <p:cNvSpPr>
            <a:spLocks noGrp="1"/>
          </p:cNvSpPr>
          <p:nvPr>
            <p:ph type="sldNum" sz="quarter" idx="10"/>
          </p:nvPr>
        </p:nvSpPr>
        <p:spPr/>
        <p:txBody>
          <a:bodyPr/>
          <a:lstStyle/>
          <a:p>
            <a:fld id="{2B3B8E79-C8C2-46E0-8ABE-9D2F6B74ECCF}" type="slidenum">
              <a:rPr lang="zh-CN" altLang="en-US" smtClean="0"/>
              <a:pPr/>
              <a:t>13</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ea typeface="微软雅黑" pitchFamily="34" charset="-122"/>
              </a:rPr>
              <a:t>之前都是讲的将</a:t>
            </a:r>
            <a:r>
              <a:rPr lang="en-US" altLang="zh-CN" dirty="0" smtClean="0">
                <a:ea typeface="微软雅黑" pitchFamily="34" charset="-122"/>
              </a:rPr>
              <a:t>1</a:t>
            </a:r>
            <a:r>
              <a:rPr lang="zh-CN" altLang="en-US" dirty="0" smtClean="0">
                <a:ea typeface="微软雅黑" pitchFamily="34" charset="-122"/>
              </a:rPr>
              <a:t>个元件添加单个动画效果，而将原件动画叠加，会让你需要突出展示的东西，更加</a:t>
            </a:r>
            <a:r>
              <a:rPr lang="zh-CN" altLang="en-US" dirty="0" smtClean="0">
                <a:latin typeface="微软雅黑" pitchFamily="34" charset="-122"/>
                <a:ea typeface="微软雅黑" pitchFamily="34" charset="-122"/>
              </a:rPr>
              <a:t>“</a:t>
            </a:r>
            <a:r>
              <a:rPr lang="zh-CN" altLang="en-US" dirty="0" smtClean="0">
                <a:ea typeface="微软雅黑" pitchFamily="34" charset="-122"/>
              </a:rPr>
              <a:t>出彩</a:t>
            </a:r>
            <a:r>
              <a:rPr lang="zh-CN" altLang="en-US" dirty="0" smtClean="0">
                <a:latin typeface="微软雅黑" pitchFamily="34" charset="-122"/>
                <a:ea typeface="微软雅黑" pitchFamily="34" charset="-122"/>
              </a:rPr>
              <a:t>”</a:t>
            </a:r>
            <a:endParaRPr lang="zh-CN" altLang="en-US" dirty="0" smtClean="0">
              <a:ea typeface="微软雅黑"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ea typeface="微软雅黑"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ea typeface="微软雅黑" pitchFamily="34" charset="-122"/>
              </a:rPr>
              <a:t>结合式并不矛盾与简单化，结合式的关键依然是之前提到的时间概念，结合式只是将动画效果拓展，更加自定义。</a:t>
            </a:r>
          </a:p>
          <a:p>
            <a:endParaRPr lang="zh-CN" altLang="en-US" dirty="0"/>
          </a:p>
        </p:txBody>
      </p:sp>
      <p:sp>
        <p:nvSpPr>
          <p:cNvPr id="4" name="灯片编号占位符 3"/>
          <p:cNvSpPr>
            <a:spLocks noGrp="1"/>
          </p:cNvSpPr>
          <p:nvPr>
            <p:ph type="sldNum" sz="quarter" idx="10"/>
          </p:nvPr>
        </p:nvSpPr>
        <p:spPr/>
        <p:txBody>
          <a:bodyPr/>
          <a:lstStyle/>
          <a:p>
            <a:fld id="{2B3B8E79-C8C2-46E0-8ABE-9D2F6B74ECCF}" type="slidenum">
              <a:rPr lang="zh-CN" altLang="en-US" smtClean="0"/>
              <a:pPr/>
              <a:t>14</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ea typeface="微软雅黑" pitchFamily="34" charset="-122"/>
              </a:rPr>
              <a:t>之前都是讲的将</a:t>
            </a:r>
            <a:r>
              <a:rPr lang="en-US" altLang="zh-CN" dirty="0" smtClean="0">
                <a:ea typeface="微软雅黑" pitchFamily="34" charset="-122"/>
              </a:rPr>
              <a:t>1</a:t>
            </a:r>
            <a:r>
              <a:rPr lang="zh-CN" altLang="en-US" dirty="0" smtClean="0">
                <a:ea typeface="微软雅黑" pitchFamily="34" charset="-122"/>
              </a:rPr>
              <a:t>个元件添加单个动画效果，而将原件动画叠加，会让你需要突出展示的东西，更加</a:t>
            </a:r>
            <a:r>
              <a:rPr lang="zh-CN" altLang="en-US" dirty="0" smtClean="0">
                <a:latin typeface="微软雅黑" pitchFamily="34" charset="-122"/>
                <a:ea typeface="微软雅黑" pitchFamily="34" charset="-122"/>
              </a:rPr>
              <a:t>“</a:t>
            </a:r>
            <a:r>
              <a:rPr lang="zh-CN" altLang="en-US" dirty="0" smtClean="0">
                <a:ea typeface="微软雅黑" pitchFamily="34" charset="-122"/>
              </a:rPr>
              <a:t>出彩</a:t>
            </a:r>
            <a:r>
              <a:rPr lang="zh-CN" altLang="en-US" dirty="0" smtClean="0">
                <a:latin typeface="微软雅黑" pitchFamily="34" charset="-122"/>
                <a:ea typeface="微软雅黑" pitchFamily="34" charset="-122"/>
              </a:rPr>
              <a:t>”</a:t>
            </a:r>
            <a:endParaRPr lang="zh-CN" altLang="en-US" dirty="0" smtClean="0">
              <a:ea typeface="微软雅黑"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ea typeface="微软雅黑"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ea typeface="微软雅黑" pitchFamily="34" charset="-122"/>
              </a:rPr>
              <a:t>结合式并不矛盾与简单化，结合式的关键依然是之前提到的时间概念，结合式只是将动画效果拓展，更加自定义。</a:t>
            </a:r>
          </a:p>
          <a:p>
            <a:endParaRPr lang="zh-CN" altLang="en-US" dirty="0"/>
          </a:p>
        </p:txBody>
      </p:sp>
      <p:sp>
        <p:nvSpPr>
          <p:cNvPr id="4" name="灯片编号占位符 3"/>
          <p:cNvSpPr>
            <a:spLocks noGrp="1"/>
          </p:cNvSpPr>
          <p:nvPr>
            <p:ph type="sldNum" sz="quarter" idx="10"/>
          </p:nvPr>
        </p:nvSpPr>
        <p:spPr/>
        <p:txBody>
          <a:bodyPr/>
          <a:lstStyle/>
          <a:p>
            <a:fld id="{2B3B8E79-C8C2-46E0-8ABE-9D2F6B74ECCF}" type="slidenum">
              <a:rPr lang="zh-CN" altLang="en-US" smtClean="0"/>
              <a:pPr/>
              <a:t>15</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ea typeface="微软雅黑" pitchFamily="34" charset="-122"/>
              </a:rPr>
              <a:t>之前都是讲的将</a:t>
            </a:r>
            <a:r>
              <a:rPr lang="en-US" altLang="zh-CN" dirty="0" smtClean="0">
                <a:ea typeface="微软雅黑" pitchFamily="34" charset="-122"/>
              </a:rPr>
              <a:t>1</a:t>
            </a:r>
            <a:r>
              <a:rPr lang="zh-CN" altLang="en-US" dirty="0" smtClean="0">
                <a:ea typeface="微软雅黑" pitchFamily="34" charset="-122"/>
              </a:rPr>
              <a:t>个元件添加单个动画效果，而将原件动画叠加，会让你需要突出展示的东西，更加</a:t>
            </a:r>
            <a:r>
              <a:rPr lang="zh-CN" altLang="en-US" dirty="0" smtClean="0">
                <a:latin typeface="微软雅黑" pitchFamily="34" charset="-122"/>
                <a:ea typeface="微软雅黑" pitchFamily="34" charset="-122"/>
              </a:rPr>
              <a:t>“</a:t>
            </a:r>
            <a:r>
              <a:rPr lang="zh-CN" altLang="en-US" dirty="0" smtClean="0">
                <a:ea typeface="微软雅黑" pitchFamily="34" charset="-122"/>
              </a:rPr>
              <a:t>出彩</a:t>
            </a:r>
            <a:r>
              <a:rPr lang="zh-CN" altLang="en-US" dirty="0" smtClean="0">
                <a:latin typeface="微软雅黑" pitchFamily="34" charset="-122"/>
                <a:ea typeface="微软雅黑" pitchFamily="34" charset="-122"/>
              </a:rPr>
              <a:t>”</a:t>
            </a:r>
            <a:endParaRPr lang="zh-CN" altLang="en-US" dirty="0" smtClean="0">
              <a:ea typeface="微软雅黑"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ea typeface="微软雅黑"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ea typeface="微软雅黑" pitchFamily="34" charset="-122"/>
              </a:rPr>
              <a:t>结合式并不矛盾与简单化，结合式的关键依然是之前提到的时间概念，结合式只是将动画效果拓展，更加自定义。</a:t>
            </a:r>
          </a:p>
          <a:p>
            <a:endParaRPr lang="zh-CN" altLang="en-US" dirty="0"/>
          </a:p>
        </p:txBody>
      </p:sp>
      <p:sp>
        <p:nvSpPr>
          <p:cNvPr id="4" name="灯片编号占位符 3"/>
          <p:cNvSpPr>
            <a:spLocks noGrp="1"/>
          </p:cNvSpPr>
          <p:nvPr>
            <p:ph type="sldNum" sz="quarter" idx="10"/>
          </p:nvPr>
        </p:nvSpPr>
        <p:spPr/>
        <p:txBody>
          <a:bodyPr/>
          <a:lstStyle/>
          <a:p>
            <a:fld id="{2B3B8E79-C8C2-46E0-8ABE-9D2F6B74ECCF}" type="slidenum">
              <a:rPr lang="zh-CN" altLang="en-US" smtClean="0"/>
              <a:pPr/>
              <a:t>16</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ea typeface="微软雅黑" pitchFamily="34" charset="-122"/>
              </a:rPr>
              <a:t>之前都是讲的将</a:t>
            </a:r>
            <a:r>
              <a:rPr lang="en-US" altLang="zh-CN" dirty="0" smtClean="0">
                <a:ea typeface="微软雅黑" pitchFamily="34" charset="-122"/>
              </a:rPr>
              <a:t>1</a:t>
            </a:r>
            <a:r>
              <a:rPr lang="zh-CN" altLang="en-US" dirty="0" smtClean="0">
                <a:ea typeface="微软雅黑" pitchFamily="34" charset="-122"/>
              </a:rPr>
              <a:t>个元件添加单个动画效果，而将原件动画叠加，会让你需要突出展示的东西，更加</a:t>
            </a:r>
            <a:r>
              <a:rPr lang="zh-CN" altLang="en-US" dirty="0" smtClean="0">
                <a:latin typeface="微软雅黑" pitchFamily="34" charset="-122"/>
                <a:ea typeface="微软雅黑" pitchFamily="34" charset="-122"/>
              </a:rPr>
              <a:t>“</a:t>
            </a:r>
            <a:r>
              <a:rPr lang="zh-CN" altLang="en-US" dirty="0" smtClean="0">
                <a:ea typeface="微软雅黑" pitchFamily="34" charset="-122"/>
              </a:rPr>
              <a:t>出彩</a:t>
            </a:r>
            <a:r>
              <a:rPr lang="zh-CN" altLang="en-US" dirty="0" smtClean="0">
                <a:latin typeface="微软雅黑" pitchFamily="34" charset="-122"/>
                <a:ea typeface="微软雅黑" pitchFamily="34" charset="-122"/>
              </a:rPr>
              <a:t>”</a:t>
            </a:r>
            <a:endParaRPr lang="zh-CN" altLang="en-US" dirty="0" smtClean="0">
              <a:ea typeface="微软雅黑"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ea typeface="微软雅黑"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ea typeface="微软雅黑" pitchFamily="34" charset="-122"/>
              </a:rPr>
              <a:t>结合式并不矛盾与简单化，结合式的关键依然是之前提到的时间概念，结合式只是将动画效果拓展，更加自定义。</a:t>
            </a:r>
          </a:p>
          <a:p>
            <a:endParaRPr lang="zh-CN" altLang="en-US" dirty="0"/>
          </a:p>
        </p:txBody>
      </p:sp>
      <p:sp>
        <p:nvSpPr>
          <p:cNvPr id="4" name="灯片编号占位符 3"/>
          <p:cNvSpPr>
            <a:spLocks noGrp="1"/>
          </p:cNvSpPr>
          <p:nvPr>
            <p:ph type="sldNum" sz="quarter" idx="10"/>
          </p:nvPr>
        </p:nvSpPr>
        <p:spPr/>
        <p:txBody>
          <a:bodyPr/>
          <a:lstStyle/>
          <a:p>
            <a:fld id="{2B3B8E79-C8C2-46E0-8ABE-9D2F6B74ECCF}" type="slidenum">
              <a:rPr lang="zh-CN" altLang="en-US" smtClean="0"/>
              <a:pPr/>
              <a:t>17</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ea typeface="微软雅黑" pitchFamily="34" charset="-122"/>
              </a:rPr>
              <a:t>之前都是讲的将</a:t>
            </a:r>
            <a:r>
              <a:rPr lang="en-US" altLang="zh-CN" dirty="0" smtClean="0">
                <a:ea typeface="微软雅黑" pitchFamily="34" charset="-122"/>
              </a:rPr>
              <a:t>1</a:t>
            </a:r>
            <a:r>
              <a:rPr lang="zh-CN" altLang="en-US" dirty="0" smtClean="0">
                <a:ea typeface="微软雅黑" pitchFamily="34" charset="-122"/>
              </a:rPr>
              <a:t>个元件添加单个动画效果，而将原件动画叠加，会让你需要突出展示的东西，更加</a:t>
            </a:r>
            <a:r>
              <a:rPr lang="zh-CN" altLang="en-US" dirty="0" smtClean="0">
                <a:latin typeface="微软雅黑" pitchFamily="34" charset="-122"/>
                <a:ea typeface="微软雅黑" pitchFamily="34" charset="-122"/>
              </a:rPr>
              <a:t>“</a:t>
            </a:r>
            <a:r>
              <a:rPr lang="zh-CN" altLang="en-US" dirty="0" smtClean="0">
                <a:ea typeface="微软雅黑" pitchFamily="34" charset="-122"/>
              </a:rPr>
              <a:t>出彩</a:t>
            </a:r>
            <a:r>
              <a:rPr lang="zh-CN" altLang="en-US" dirty="0" smtClean="0">
                <a:latin typeface="微软雅黑" pitchFamily="34" charset="-122"/>
                <a:ea typeface="微软雅黑" pitchFamily="34" charset="-122"/>
              </a:rPr>
              <a:t>”</a:t>
            </a:r>
            <a:endParaRPr lang="zh-CN" altLang="en-US" dirty="0" smtClean="0">
              <a:ea typeface="微软雅黑"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ea typeface="微软雅黑"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ea typeface="微软雅黑" pitchFamily="34" charset="-122"/>
              </a:rPr>
              <a:t>结合式并不矛盾与简单化，结合式的关键依然是之前提到的时间概念，结合式只是将动画效果拓展，更加自定义。</a:t>
            </a:r>
          </a:p>
          <a:p>
            <a:endParaRPr lang="zh-CN" altLang="en-US" dirty="0"/>
          </a:p>
        </p:txBody>
      </p:sp>
      <p:sp>
        <p:nvSpPr>
          <p:cNvPr id="4" name="灯片编号占位符 3"/>
          <p:cNvSpPr>
            <a:spLocks noGrp="1"/>
          </p:cNvSpPr>
          <p:nvPr>
            <p:ph type="sldNum" sz="quarter" idx="10"/>
          </p:nvPr>
        </p:nvSpPr>
        <p:spPr/>
        <p:txBody>
          <a:bodyPr/>
          <a:lstStyle/>
          <a:p>
            <a:fld id="{2B3B8E79-C8C2-46E0-8ABE-9D2F6B74ECCF}" type="slidenum">
              <a:rPr lang="zh-CN" altLang="en-US" smtClean="0"/>
              <a:pPr/>
              <a:t>18</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ea typeface="微软雅黑" pitchFamily="34" charset="-122"/>
              </a:rPr>
              <a:t>之前都是讲的将</a:t>
            </a:r>
            <a:r>
              <a:rPr lang="en-US" altLang="zh-CN" dirty="0" smtClean="0">
                <a:ea typeface="微软雅黑" pitchFamily="34" charset="-122"/>
              </a:rPr>
              <a:t>1</a:t>
            </a:r>
            <a:r>
              <a:rPr lang="zh-CN" altLang="en-US" dirty="0" smtClean="0">
                <a:ea typeface="微软雅黑" pitchFamily="34" charset="-122"/>
              </a:rPr>
              <a:t>个元件添加单个动画效果，而将原件动画叠加，会让你需要突出展示的东西，更加</a:t>
            </a:r>
            <a:r>
              <a:rPr lang="zh-CN" altLang="en-US" dirty="0" smtClean="0">
                <a:latin typeface="微软雅黑" pitchFamily="34" charset="-122"/>
                <a:ea typeface="微软雅黑" pitchFamily="34" charset="-122"/>
              </a:rPr>
              <a:t>“</a:t>
            </a:r>
            <a:r>
              <a:rPr lang="zh-CN" altLang="en-US" dirty="0" smtClean="0">
                <a:ea typeface="微软雅黑" pitchFamily="34" charset="-122"/>
              </a:rPr>
              <a:t>出彩</a:t>
            </a:r>
            <a:r>
              <a:rPr lang="zh-CN" altLang="en-US" dirty="0" smtClean="0">
                <a:latin typeface="微软雅黑" pitchFamily="34" charset="-122"/>
                <a:ea typeface="微软雅黑" pitchFamily="34" charset="-122"/>
              </a:rPr>
              <a:t>”</a:t>
            </a:r>
            <a:endParaRPr lang="zh-CN" altLang="en-US" dirty="0" smtClean="0">
              <a:ea typeface="微软雅黑"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ea typeface="微软雅黑"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ea typeface="微软雅黑" pitchFamily="34" charset="-122"/>
              </a:rPr>
              <a:t>结合式并不矛盾与简单化，结合式的关键依然是之前提到的时间概念，结合式只是将动画效果拓展，更加自定义。</a:t>
            </a:r>
          </a:p>
          <a:p>
            <a:endParaRPr lang="zh-CN" altLang="en-US" dirty="0"/>
          </a:p>
        </p:txBody>
      </p:sp>
      <p:sp>
        <p:nvSpPr>
          <p:cNvPr id="4" name="灯片编号占位符 3"/>
          <p:cNvSpPr>
            <a:spLocks noGrp="1"/>
          </p:cNvSpPr>
          <p:nvPr>
            <p:ph type="sldNum" sz="quarter" idx="10"/>
          </p:nvPr>
        </p:nvSpPr>
        <p:spPr/>
        <p:txBody>
          <a:bodyPr/>
          <a:lstStyle/>
          <a:p>
            <a:fld id="{2B3B8E79-C8C2-46E0-8ABE-9D2F6B74ECCF}" type="slidenum">
              <a:rPr lang="zh-CN" altLang="en-US" smtClean="0"/>
              <a:pPr/>
              <a:t>19</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ea typeface="微软雅黑" pitchFamily="34" charset="-122"/>
              </a:rPr>
              <a:t>之前都是讲的将</a:t>
            </a:r>
            <a:r>
              <a:rPr lang="en-US" altLang="zh-CN" dirty="0" smtClean="0">
                <a:ea typeface="微软雅黑" pitchFamily="34" charset="-122"/>
              </a:rPr>
              <a:t>1</a:t>
            </a:r>
            <a:r>
              <a:rPr lang="zh-CN" altLang="en-US" dirty="0" smtClean="0">
                <a:ea typeface="微软雅黑" pitchFamily="34" charset="-122"/>
              </a:rPr>
              <a:t>个元件添加单个动画效果，而将原件动画叠加，会让你需要突出展示的东西，更加</a:t>
            </a:r>
            <a:r>
              <a:rPr lang="zh-CN" altLang="en-US" dirty="0" smtClean="0">
                <a:latin typeface="微软雅黑" pitchFamily="34" charset="-122"/>
                <a:ea typeface="微软雅黑" pitchFamily="34" charset="-122"/>
              </a:rPr>
              <a:t>“</a:t>
            </a:r>
            <a:r>
              <a:rPr lang="zh-CN" altLang="en-US" dirty="0" smtClean="0">
                <a:ea typeface="微软雅黑" pitchFamily="34" charset="-122"/>
              </a:rPr>
              <a:t>出彩</a:t>
            </a:r>
            <a:r>
              <a:rPr lang="zh-CN" altLang="en-US" dirty="0" smtClean="0">
                <a:latin typeface="微软雅黑" pitchFamily="34" charset="-122"/>
                <a:ea typeface="微软雅黑" pitchFamily="34" charset="-122"/>
              </a:rPr>
              <a:t>”</a:t>
            </a:r>
            <a:endParaRPr lang="zh-CN" altLang="en-US" dirty="0" smtClean="0">
              <a:ea typeface="微软雅黑"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ea typeface="微软雅黑"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ea typeface="微软雅黑" pitchFamily="34" charset="-122"/>
              </a:rPr>
              <a:t>结合式并不矛盾与简单化，结合式的关键依然是之前提到的时间概念，结合式只是将动画效果拓展，更加自定义。</a:t>
            </a:r>
          </a:p>
          <a:p>
            <a:endParaRPr lang="zh-CN" altLang="en-US" dirty="0"/>
          </a:p>
        </p:txBody>
      </p:sp>
      <p:sp>
        <p:nvSpPr>
          <p:cNvPr id="4" name="灯片编号占位符 3"/>
          <p:cNvSpPr>
            <a:spLocks noGrp="1"/>
          </p:cNvSpPr>
          <p:nvPr>
            <p:ph type="sldNum" sz="quarter" idx="10"/>
          </p:nvPr>
        </p:nvSpPr>
        <p:spPr/>
        <p:txBody>
          <a:bodyPr/>
          <a:lstStyle/>
          <a:p>
            <a:fld id="{2B3B8E79-C8C2-46E0-8ABE-9D2F6B74ECCF}" type="slidenum">
              <a:rPr lang="zh-CN" altLang="en-US" smtClean="0"/>
              <a:pPr/>
              <a:t>20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eaLnBrk="1" hangingPunct="1"/>
            <a:r>
              <a:rPr lang="zh-CN" altLang="en-US" dirty="0" smtClean="0"/>
              <a:t>这个部分是大家一直在论坛里强调的东西。</a:t>
            </a:r>
          </a:p>
          <a:p>
            <a:pPr eaLnBrk="1" hangingPunct="1"/>
            <a:r>
              <a:rPr lang="zh-CN" altLang="en-US" dirty="0" smtClean="0"/>
              <a:t>也是</a:t>
            </a:r>
            <a:r>
              <a:rPr lang="en-US" altLang="zh-CN" dirty="0" smtClean="0"/>
              <a:t>PPT</a:t>
            </a:r>
            <a:r>
              <a:rPr lang="zh-CN" altLang="en-US" dirty="0" smtClean="0"/>
              <a:t>动画里最有力的武器。</a:t>
            </a:r>
          </a:p>
          <a:p>
            <a:pPr>
              <a:lnSpc>
                <a:spcPct val="150000"/>
              </a:lnSpc>
              <a:defRPr/>
            </a:pPr>
            <a:r>
              <a:rPr lang="zh-CN" altLang="en-US" sz="1200" b="1" cap="all" dirty="0" smtClean="0">
                <a:ln w="0"/>
                <a:gradFill flip="none">
                  <a:gsLst>
                    <a:gs pos="0">
                      <a:srgbClr val="1A8DDC">
                        <a:tint val="75000"/>
                        <a:shade val="75000"/>
                        <a:satMod val="170000"/>
                      </a:srgbClr>
                    </a:gs>
                    <a:gs pos="49000">
                      <a:srgbClr val="1A8DDC">
                        <a:tint val="88000"/>
                        <a:shade val="65000"/>
                        <a:satMod val="172000"/>
                      </a:srgbClr>
                    </a:gs>
                    <a:gs pos="50000">
                      <a:srgbClr val="1A8DDC">
                        <a:shade val="65000"/>
                        <a:satMod val="130000"/>
                      </a:srgbClr>
                    </a:gs>
                    <a:gs pos="92000">
                      <a:srgbClr val="1A8DDC">
                        <a:shade val="50000"/>
                        <a:satMod val="120000"/>
                      </a:srgbClr>
                    </a:gs>
                    <a:gs pos="100000">
                      <a:srgbClr val="1A8DDC">
                        <a:shade val="48000"/>
                        <a:satMod val="120000"/>
                      </a:srgbClr>
                    </a:gs>
                  </a:gsLst>
                  <a:lin ang="5400000"/>
                </a:gradFill>
                <a:latin typeface="微软雅黑"/>
                <a:ea typeface="微软雅黑"/>
              </a:rPr>
              <a:t>抛弃</a:t>
            </a:r>
            <a:r>
              <a:rPr lang="en-US" altLang="zh-CN" sz="1200" b="1" cap="all" dirty="0" smtClean="0">
                <a:ln w="0"/>
                <a:gradFill flip="none">
                  <a:gsLst>
                    <a:gs pos="0">
                      <a:srgbClr val="1A8DDC">
                        <a:tint val="75000"/>
                        <a:shade val="75000"/>
                        <a:satMod val="170000"/>
                      </a:srgbClr>
                    </a:gs>
                    <a:gs pos="49000">
                      <a:srgbClr val="1A8DDC">
                        <a:tint val="88000"/>
                        <a:shade val="65000"/>
                        <a:satMod val="172000"/>
                      </a:srgbClr>
                    </a:gs>
                    <a:gs pos="50000">
                      <a:srgbClr val="1A8DDC">
                        <a:shade val="65000"/>
                        <a:satMod val="130000"/>
                      </a:srgbClr>
                    </a:gs>
                    <a:gs pos="92000">
                      <a:srgbClr val="1A8DDC">
                        <a:shade val="50000"/>
                        <a:satMod val="120000"/>
                      </a:srgbClr>
                    </a:gs>
                    <a:gs pos="100000">
                      <a:srgbClr val="1A8DDC">
                        <a:shade val="48000"/>
                        <a:satMod val="120000"/>
                      </a:srgbClr>
                    </a:gs>
                  </a:gsLst>
                  <a:lin ang="5400000"/>
                </a:gradFill>
                <a:latin typeface="微软雅黑"/>
                <a:ea typeface="微软雅黑"/>
              </a:rPr>
              <a:t>PPT</a:t>
            </a:r>
            <a:r>
              <a:rPr lang="zh-CN" altLang="en-US" sz="1200" b="1" cap="all" dirty="0" smtClean="0">
                <a:ln w="0"/>
                <a:gradFill flip="none">
                  <a:gsLst>
                    <a:gs pos="0">
                      <a:srgbClr val="1A8DDC">
                        <a:tint val="75000"/>
                        <a:shade val="75000"/>
                        <a:satMod val="170000"/>
                      </a:srgbClr>
                    </a:gs>
                    <a:gs pos="49000">
                      <a:srgbClr val="1A8DDC">
                        <a:tint val="88000"/>
                        <a:shade val="65000"/>
                        <a:satMod val="172000"/>
                      </a:srgbClr>
                    </a:gs>
                    <a:gs pos="50000">
                      <a:srgbClr val="1A8DDC">
                        <a:shade val="65000"/>
                        <a:satMod val="130000"/>
                      </a:srgbClr>
                    </a:gs>
                    <a:gs pos="92000">
                      <a:srgbClr val="1A8DDC">
                        <a:shade val="50000"/>
                        <a:satMod val="120000"/>
                      </a:srgbClr>
                    </a:gs>
                    <a:gs pos="100000">
                      <a:srgbClr val="1A8DDC">
                        <a:shade val="48000"/>
                        <a:satMod val="120000"/>
                      </a:srgbClr>
                    </a:gs>
                  </a:gsLst>
                  <a:lin ang="5400000"/>
                </a:gradFill>
                <a:latin typeface="微软雅黑"/>
                <a:ea typeface="微软雅黑"/>
              </a:rPr>
              <a:t>固有的动作默认设置，</a:t>
            </a:r>
            <a:endParaRPr lang="en-US" altLang="zh-CN" sz="1200" b="1" cap="all" dirty="0" smtClean="0">
              <a:ln w="0"/>
              <a:gradFill flip="none">
                <a:gsLst>
                  <a:gs pos="0">
                    <a:srgbClr val="1A8DDC">
                      <a:tint val="75000"/>
                      <a:shade val="75000"/>
                      <a:satMod val="170000"/>
                    </a:srgbClr>
                  </a:gs>
                  <a:gs pos="49000">
                    <a:srgbClr val="1A8DDC">
                      <a:tint val="88000"/>
                      <a:shade val="65000"/>
                      <a:satMod val="172000"/>
                    </a:srgbClr>
                  </a:gs>
                  <a:gs pos="50000">
                    <a:srgbClr val="1A8DDC">
                      <a:shade val="65000"/>
                      <a:satMod val="130000"/>
                    </a:srgbClr>
                  </a:gs>
                  <a:gs pos="92000">
                    <a:srgbClr val="1A8DDC">
                      <a:shade val="50000"/>
                      <a:satMod val="120000"/>
                    </a:srgbClr>
                  </a:gs>
                  <a:gs pos="100000">
                    <a:srgbClr val="1A8DDC">
                      <a:shade val="48000"/>
                      <a:satMod val="120000"/>
                    </a:srgbClr>
                  </a:gs>
                </a:gsLst>
                <a:lin ang="5400000"/>
              </a:gradFill>
              <a:latin typeface="微软雅黑"/>
              <a:ea typeface="微软雅黑"/>
            </a:endParaRPr>
          </a:p>
          <a:p>
            <a:pPr>
              <a:lnSpc>
                <a:spcPct val="150000"/>
              </a:lnSpc>
              <a:defRPr/>
            </a:pPr>
            <a:r>
              <a:rPr lang="zh-CN" altLang="en-US" dirty="0" smtClean="0">
                <a:latin typeface="+mn-ea"/>
                <a:ea typeface="+mn-ea"/>
              </a:rPr>
              <a:t>动画时间的掌控不可能有通用的公式。</a:t>
            </a:r>
            <a:endParaRPr lang="en-US" altLang="zh-CN" dirty="0" smtClean="0">
              <a:latin typeface="+mn-ea"/>
              <a:ea typeface="+mn-ea"/>
            </a:endParaRPr>
          </a:p>
          <a:p>
            <a:pPr>
              <a:lnSpc>
                <a:spcPct val="150000"/>
              </a:lnSpc>
              <a:defRPr/>
            </a:pPr>
            <a:r>
              <a:rPr lang="zh-CN" altLang="en-US" dirty="0" smtClean="0">
                <a:latin typeface="+mn-ea"/>
                <a:ea typeface="+mn-ea"/>
              </a:rPr>
              <a:t>在一种情况下所能起到的作用，</a:t>
            </a:r>
            <a:endParaRPr lang="en-US" altLang="zh-CN" dirty="0" smtClean="0">
              <a:latin typeface="+mn-ea"/>
              <a:ea typeface="+mn-ea"/>
            </a:endParaRPr>
          </a:p>
          <a:p>
            <a:pPr>
              <a:lnSpc>
                <a:spcPct val="150000"/>
              </a:lnSpc>
              <a:defRPr/>
            </a:pPr>
            <a:r>
              <a:rPr lang="zh-CN" altLang="en-US" dirty="0" smtClean="0">
                <a:latin typeface="+mn-ea"/>
                <a:ea typeface="+mn-ea"/>
              </a:rPr>
              <a:t>不一定在另外的情况下也能起到相似的作用。</a:t>
            </a:r>
            <a:endParaRPr lang="en-US" altLang="zh-CN" dirty="0" smtClean="0">
              <a:latin typeface="+mn-ea"/>
              <a:ea typeface="+mn-ea"/>
            </a:endParaRPr>
          </a:p>
          <a:p>
            <a:pPr eaLnBrk="1" hangingPunct="1"/>
            <a:endParaRPr lang="en-US" altLang="zh-CN" dirty="0" smtClean="0"/>
          </a:p>
        </p:txBody>
      </p:sp>
      <p:sp>
        <p:nvSpPr>
          <p:cNvPr id="4" name="灯片编号占位符 3"/>
          <p:cNvSpPr>
            <a:spLocks noGrp="1"/>
          </p:cNvSpPr>
          <p:nvPr>
            <p:ph type="sldNum" sz="quarter" idx="10"/>
          </p:nvPr>
        </p:nvSpPr>
        <p:spPr/>
        <p:txBody>
          <a:bodyPr/>
          <a:lstStyle/>
          <a:p>
            <a:fld id="{2B3B8E79-C8C2-46E0-8ABE-9D2F6B74ECCF}" type="slidenum">
              <a:rPr lang="zh-CN" altLang="en-US" smtClean="0"/>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下面我们来看下文字中的动画结合</a:t>
            </a:r>
            <a:endParaRPr lang="en-US" altLang="zh-CN" dirty="0" smtClean="0"/>
          </a:p>
          <a:p>
            <a:endParaRPr lang="en-US" altLang="zh-CN" dirty="0" smtClean="0"/>
          </a:p>
          <a:p>
            <a:r>
              <a:rPr lang="zh-CN" altLang="en-US" dirty="0" smtClean="0"/>
              <a:t>第一个呢是线性的动画表达方式。比较单调</a:t>
            </a:r>
            <a:endParaRPr lang="en-US" altLang="zh-CN" dirty="0" smtClean="0"/>
          </a:p>
          <a:p>
            <a:endParaRPr lang="en-US" altLang="zh-CN" dirty="0" smtClean="0"/>
          </a:p>
          <a:p>
            <a:r>
              <a:rPr lang="zh-CN" altLang="en-US" dirty="0" smtClean="0"/>
              <a:t>而我们加入其它的动作来将其拓展，就可以达到新的动画效果</a:t>
            </a:r>
            <a:endParaRPr lang="en-US" altLang="zh-CN" dirty="0" smtClean="0"/>
          </a:p>
          <a:p>
            <a:endParaRPr lang="en-US" altLang="zh-CN" dirty="0" smtClean="0"/>
          </a:p>
          <a:p>
            <a:r>
              <a:rPr lang="zh-CN" altLang="en-US" dirty="0" smtClean="0"/>
              <a:t>看一遍</a:t>
            </a:r>
            <a:r>
              <a:rPr lang="zh-CN" altLang="en-US" baseline="0" dirty="0" smtClean="0"/>
              <a:t> 再看一遍 再看一遍</a:t>
            </a:r>
            <a:endParaRPr lang="en-US" altLang="zh-CN" baseline="0" dirty="0" smtClean="0"/>
          </a:p>
          <a:p>
            <a:endParaRPr lang="en-US" altLang="zh-CN" baseline="0" dirty="0" smtClean="0"/>
          </a:p>
          <a:p>
            <a:r>
              <a:rPr lang="zh-CN" altLang="en-US" baseline="0" dirty="0" smtClean="0"/>
              <a:t>动画效果是微妙的，试想如果将此效果用在目录栏中去表达即将要讲的主题，是否会格外的凸显呢</a:t>
            </a:r>
            <a:endParaRPr lang="en-US" altLang="zh-CN" baseline="0" dirty="0" smtClean="0"/>
          </a:p>
          <a:p>
            <a:endParaRPr lang="en-US" altLang="zh-CN" baseline="0" dirty="0" smtClean="0"/>
          </a:p>
          <a:p>
            <a:r>
              <a:rPr lang="zh-CN" altLang="en-US" baseline="0" dirty="0" smtClean="0"/>
              <a:t>下面再来看一下表格与图片 动画相结合。</a:t>
            </a:r>
            <a:endParaRPr lang="en-US" altLang="zh-CN" dirty="0" smtClean="0"/>
          </a:p>
        </p:txBody>
      </p:sp>
      <p:sp>
        <p:nvSpPr>
          <p:cNvPr id="4" name="灯片编号占位符 3"/>
          <p:cNvSpPr>
            <a:spLocks noGrp="1"/>
          </p:cNvSpPr>
          <p:nvPr>
            <p:ph type="sldNum" sz="quarter" idx="10"/>
          </p:nvPr>
        </p:nvSpPr>
        <p:spPr/>
        <p:txBody>
          <a:bodyPr/>
          <a:lstStyle/>
          <a:p>
            <a:fld id="{2B3B8E79-C8C2-46E0-8ABE-9D2F6B74ECCF}" type="slidenum">
              <a:rPr lang="zh-CN" altLang="en-US" smtClean="0"/>
              <a:pPr/>
              <a:t>21</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我们将五行字以并列形式出现，避开了之前的跟随式越多，将文字迅速简单的呈现给观众</a:t>
            </a:r>
            <a:endParaRPr lang="en-US" altLang="zh-CN" dirty="0" smtClean="0"/>
          </a:p>
          <a:p>
            <a:endParaRPr lang="en-US" altLang="zh-CN" dirty="0" smtClean="0"/>
          </a:p>
          <a:p>
            <a:r>
              <a:rPr lang="zh-CN" altLang="en-US" dirty="0" smtClean="0"/>
              <a:t>整个动画流程控制在</a:t>
            </a:r>
            <a:r>
              <a:rPr lang="en-US" altLang="zh-CN" dirty="0" smtClean="0"/>
              <a:t>3</a:t>
            </a:r>
            <a:r>
              <a:rPr lang="zh-CN" altLang="en-US" dirty="0" smtClean="0"/>
              <a:t>秒以内，相比之前节约了</a:t>
            </a:r>
            <a:r>
              <a:rPr lang="en-US" altLang="zh-CN" dirty="0" smtClean="0"/>
              <a:t>12</a:t>
            </a:r>
            <a:r>
              <a:rPr lang="zh-CN" altLang="en-US" dirty="0" smtClean="0"/>
              <a:t>秒，也给大家留下了充分的时间去自行阅读。这才是正确的表达方式，使其丰富，而不多余。</a:t>
            </a:r>
            <a:endParaRPr lang="en-US" altLang="zh-CN" dirty="0" smtClean="0"/>
          </a:p>
          <a:p>
            <a:endParaRPr lang="en-US" altLang="zh-CN" dirty="0" smtClean="0"/>
          </a:p>
          <a:p>
            <a:r>
              <a:rPr lang="zh-CN" altLang="en-US" dirty="0" smtClean="0"/>
              <a:t>那我们将这一理念用在</a:t>
            </a:r>
            <a:r>
              <a:rPr lang="en-US" altLang="zh-CN" dirty="0" smtClean="0"/>
              <a:t>PPT</a:t>
            </a:r>
            <a:r>
              <a:rPr lang="zh-CN" altLang="en-US" dirty="0" smtClean="0"/>
              <a:t>动画里，又是什么效果呢？下面大家来看一下</a:t>
            </a:r>
            <a:endParaRPr lang="en-US" altLang="zh-CN" dirty="0" smtClean="0"/>
          </a:p>
        </p:txBody>
      </p:sp>
      <p:sp>
        <p:nvSpPr>
          <p:cNvPr id="4" name="灯片编号占位符 3"/>
          <p:cNvSpPr>
            <a:spLocks noGrp="1"/>
          </p:cNvSpPr>
          <p:nvPr>
            <p:ph type="sldNum" sz="quarter" idx="10"/>
          </p:nvPr>
        </p:nvSpPr>
        <p:spPr/>
        <p:txBody>
          <a:bodyPr/>
          <a:lstStyle/>
          <a:p>
            <a:fld id="{2B3B8E79-C8C2-46E0-8ABE-9D2F6B74ECCF}" type="slidenum">
              <a:rPr lang="zh-CN" altLang="en-US" smtClean="0"/>
              <a:pPr/>
              <a:t>22</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我们将五行字以并列形式出现，避开了之前的跟随式越多，将文字迅速简单的呈现给观众</a:t>
            </a:r>
            <a:endParaRPr lang="en-US" altLang="zh-CN" dirty="0" smtClean="0"/>
          </a:p>
          <a:p>
            <a:endParaRPr lang="en-US" altLang="zh-CN" dirty="0" smtClean="0"/>
          </a:p>
          <a:p>
            <a:r>
              <a:rPr lang="zh-CN" altLang="en-US" dirty="0" smtClean="0"/>
              <a:t>整个动画流程控制在</a:t>
            </a:r>
            <a:r>
              <a:rPr lang="en-US" altLang="zh-CN" dirty="0" smtClean="0"/>
              <a:t>3</a:t>
            </a:r>
            <a:r>
              <a:rPr lang="zh-CN" altLang="en-US" dirty="0" smtClean="0"/>
              <a:t>秒以内，相比之前节约了</a:t>
            </a:r>
            <a:r>
              <a:rPr lang="en-US" altLang="zh-CN" dirty="0" smtClean="0"/>
              <a:t>12</a:t>
            </a:r>
            <a:r>
              <a:rPr lang="zh-CN" altLang="en-US" dirty="0" smtClean="0"/>
              <a:t>秒，也给大家留下了充分的时间去自行阅读。这才是正确的表达方式，使其丰富，而不多余。</a:t>
            </a:r>
            <a:endParaRPr lang="en-US" altLang="zh-CN" dirty="0" smtClean="0"/>
          </a:p>
          <a:p>
            <a:endParaRPr lang="en-US" altLang="zh-CN" dirty="0" smtClean="0"/>
          </a:p>
          <a:p>
            <a:r>
              <a:rPr lang="zh-CN" altLang="en-US" dirty="0" smtClean="0"/>
              <a:t>那我们将这一理念用在</a:t>
            </a:r>
            <a:r>
              <a:rPr lang="en-US" altLang="zh-CN" dirty="0" smtClean="0"/>
              <a:t>PPT</a:t>
            </a:r>
            <a:r>
              <a:rPr lang="zh-CN" altLang="en-US" dirty="0" smtClean="0"/>
              <a:t>动画里，又是什么效果呢？下面大家来看一下</a:t>
            </a:r>
            <a:endParaRPr lang="en-US" altLang="zh-CN" dirty="0" smtClean="0"/>
          </a:p>
        </p:txBody>
      </p:sp>
      <p:sp>
        <p:nvSpPr>
          <p:cNvPr id="4" name="灯片编号占位符 3"/>
          <p:cNvSpPr>
            <a:spLocks noGrp="1"/>
          </p:cNvSpPr>
          <p:nvPr>
            <p:ph type="sldNum" sz="quarter" idx="10"/>
          </p:nvPr>
        </p:nvSpPr>
        <p:spPr/>
        <p:txBody>
          <a:bodyPr/>
          <a:lstStyle/>
          <a:p>
            <a:fld id="{2B3B8E79-C8C2-46E0-8ABE-9D2F6B74ECCF}" type="slidenum">
              <a:rPr lang="zh-CN" altLang="en-US" smtClean="0"/>
              <a:pPr/>
              <a:t>23</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我们将五行字以并列形式出现，避开了之前的跟随式越多，将文字迅速简单的呈现给观众</a:t>
            </a:r>
            <a:endParaRPr lang="en-US" altLang="zh-CN" dirty="0" smtClean="0"/>
          </a:p>
          <a:p>
            <a:endParaRPr lang="en-US" altLang="zh-CN" dirty="0" smtClean="0"/>
          </a:p>
          <a:p>
            <a:r>
              <a:rPr lang="zh-CN" altLang="en-US" dirty="0" smtClean="0"/>
              <a:t>整个动画流程控制在</a:t>
            </a:r>
            <a:r>
              <a:rPr lang="en-US" altLang="zh-CN" dirty="0" smtClean="0"/>
              <a:t>3</a:t>
            </a:r>
            <a:r>
              <a:rPr lang="zh-CN" altLang="en-US" dirty="0" smtClean="0"/>
              <a:t>秒以内，相比之前节约了</a:t>
            </a:r>
            <a:r>
              <a:rPr lang="en-US" altLang="zh-CN" dirty="0" smtClean="0"/>
              <a:t>12</a:t>
            </a:r>
            <a:r>
              <a:rPr lang="zh-CN" altLang="en-US" dirty="0" smtClean="0"/>
              <a:t>秒，也给大家留下了充分的时间去自行阅读。这才是正确的表达方式，使其丰富，而不多余。</a:t>
            </a:r>
            <a:endParaRPr lang="en-US" altLang="zh-CN" dirty="0" smtClean="0"/>
          </a:p>
          <a:p>
            <a:endParaRPr lang="en-US" altLang="zh-CN" dirty="0" smtClean="0"/>
          </a:p>
          <a:p>
            <a:r>
              <a:rPr lang="zh-CN" altLang="en-US" dirty="0" smtClean="0"/>
              <a:t>那我们将这一理念用在</a:t>
            </a:r>
            <a:r>
              <a:rPr lang="en-US" altLang="zh-CN" dirty="0" smtClean="0"/>
              <a:t>PPT</a:t>
            </a:r>
            <a:r>
              <a:rPr lang="zh-CN" altLang="en-US" dirty="0" smtClean="0"/>
              <a:t>动画里，又是什么效果呢？下面大家来看一下</a:t>
            </a:r>
            <a:endParaRPr lang="en-US" altLang="zh-CN" dirty="0" smtClean="0"/>
          </a:p>
        </p:txBody>
      </p:sp>
      <p:sp>
        <p:nvSpPr>
          <p:cNvPr id="4" name="灯片编号占位符 3"/>
          <p:cNvSpPr>
            <a:spLocks noGrp="1"/>
          </p:cNvSpPr>
          <p:nvPr>
            <p:ph type="sldNum" sz="quarter" idx="10"/>
          </p:nvPr>
        </p:nvSpPr>
        <p:spPr/>
        <p:txBody>
          <a:bodyPr/>
          <a:lstStyle/>
          <a:p>
            <a:fld id="{2B3B8E79-C8C2-46E0-8ABE-9D2F6B74ECCF}" type="slidenum">
              <a:rPr lang="zh-CN" altLang="en-US" smtClean="0"/>
              <a:pPr/>
              <a:t>24</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dirty="0" smtClean="0"/>
              <a:t>第一种呢，也是默认设置，是 整批发送，也是我们最常用的一种表现形式</a:t>
            </a:r>
            <a:endParaRPr lang="en-US" altLang="zh-CN" sz="1200" dirty="0" smtClean="0"/>
          </a:p>
          <a:p>
            <a:r>
              <a:rPr lang="zh-CN" altLang="en-US" sz="1200" dirty="0" smtClean="0"/>
              <a:t>第二种，是通过段落区分可以实现的 段落发送</a:t>
            </a:r>
            <a:endParaRPr lang="en-US" altLang="zh-CN" sz="1200" dirty="0" smtClean="0"/>
          </a:p>
        </p:txBody>
      </p:sp>
      <p:sp>
        <p:nvSpPr>
          <p:cNvPr id="4" name="灯片编号占位符 3"/>
          <p:cNvSpPr>
            <a:spLocks noGrp="1"/>
          </p:cNvSpPr>
          <p:nvPr>
            <p:ph type="sldNum" sz="quarter" idx="10"/>
          </p:nvPr>
        </p:nvSpPr>
        <p:spPr/>
        <p:txBody>
          <a:bodyPr/>
          <a:lstStyle/>
          <a:p>
            <a:fld id="{2B3B8E79-C8C2-46E0-8ABE-9D2F6B74ECCF}" type="slidenum">
              <a:rPr lang="zh-CN" altLang="en-US" smtClean="0"/>
              <a:pPr/>
              <a:t>26</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dirty="0" smtClean="0"/>
              <a:t>第一种呢，也是默认设置，是 整批发送，也是我们最常用的一种表现形式</a:t>
            </a:r>
            <a:endParaRPr lang="en-US" altLang="zh-CN" sz="1200" dirty="0" smtClean="0"/>
          </a:p>
          <a:p>
            <a:r>
              <a:rPr lang="zh-CN" altLang="en-US" sz="1200" dirty="0" smtClean="0"/>
              <a:t>第二种，是通过段落区分可以实现的 段落发送</a:t>
            </a:r>
            <a:endParaRPr lang="en-US" altLang="zh-CN" sz="1200" dirty="0" smtClean="0"/>
          </a:p>
        </p:txBody>
      </p:sp>
      <p:sp>
        <p:nvSpPr>
          <p:cNvPr id="4" name="灯片编号占位符 3"/>
          <p:cNvSpPr>
            <a:spLocks noGrp="1"/>
          </p:cNvSpPr>
          <p:nvPr>
            <p:ph type="sldNum" sz="quarter" idx="10"/>
          </p:nvPr>
        </p:nvSpPr>
        <p:spPr/>
        <p:txBody>
          <a:bodyPr/>
          <a:lstStyle/>
          <a:p>
            <a:fld id="{2B3B8E79-C8C2-46E0-8ABE-9D2F6B74ECCF}" type="slidenum">
              <a:rPr lang="zh-CN" altLang="en-US" smtClean="0"/>
              <a:pPr/>
              <a:t>29</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dirty="0" smtClean="0"/>
              <a:t>第一种呢，也是默认设置，是 整批发送，也是我们最常用的一种表现形式</a:t>
            </a:r>
            <a:endParaRPr lang="en-US" altLang="zh-CN" sz="1200" dirty="0" smtClean="0"/>
          </a:p>
          <a:p>
            <a:r>
              <a:rPr lang="zh-CN" altLang="en-US" sz="1200" dirty="0" smtClean="0"/>
              <a:t>第二种，是通过段落区分可以实现的 段落发送</a:t>
            </a:r>
            <a:endParaRPr lang="en-US" altLang="zh-CN" sz="1200" dirty="0" smtClean="0"/>
          </a:p>
        </p:txBody>
      </p:sp>
      <p:sp>
        <p:nvSpPr>
          <p:cNvPr id="4" name="灯片编号占位符 3"/>
          <p:cNvSpPr>
            <a:spLocks noGrp="1"/>
          </p:cNvSpPr>
          <p:nvPr>
            <p:ph type="sldNum" sz="quarter" idx="10"/>
          </p:nvPr>
        </p:nvSpPr>
        <p:spPr/>
        <p:txBody>
          <a:bodyPr/>
          <a:lstStyle/>
          <a:p>
            <a:fld id="{2B3B8E79-C8C2-46E0-8ABE-9D2F6B74ECCF}" type="slidenum">
              <a:rPr lang="zh-CN" altLang="en-US" smtClean="0"/>
              <a:pPr/>
              <a:t>33</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dirty="0" smtClean="0"/>
              <a:t>第一种呢，也是默认设置，是 整批发送，也是我们最常用的一种表现形式</a:t>
            </a:r>
            <a:endParaRPr lang="en-US" altLang="zh-CN" sz="1200" dirty="0" smtClean="0"/>
          </a:p>
          <a:p>
            <a:r>
              <a:rPr lang="zh-CN" altLang="en-US" sz="1200" dirty="0" smtClean="0"/>
              <a:t>第二种，是通过段落区分可以实现的 段落发送</a:t>
            </a:r>
            <a:endParaRPr lang="en-US" altLang="zh-CN" sz="1200" dirty="0" smtClean="0"/>
          </a:p>
        </p:txBody>
      </p:sp>
      <p:sp>
        <p:nvSpPr>
          <p:cNvPr id="4" name="灯片编号占位符 3"/>
          <p:cNvSpPr>
            <a:spLocks noGrp="1"/>
          </p:cNvSpPr>
          <p:nvPr>
            <p:ph type="sldNum" sz="quarter" idx="10"/>
          </p:nvPr>
        </p:nvSpPr>
        <p:spPr/>
        <p:txBody>
          <a:bodyPr/>
          <a:lstStyle/>
          <a:p>
            <a:fld id="{2B3B8E79-C8C2-46E0-8ABE-9D2F6B74ECCF}" type="slidenum">
              <a:rPr lang="zh-CN" altLang="en-US" smtClean="0"/>
              <a:pPr/>
              <a:t>38</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dirty="0" smtClean="0"/>
              <a:t>第一种呢，也是默认设置，是 整批发送，也是我们最常用的一种表现形式</a:t>
            </a:r>
            <a:endParaRPr lang="en-US" altLang="zh-CN" sz="1200" dirty="0" smtClean="0"/>
          </a:p>
          <a:p>
            <a:r>
              <a:rPr lang="zh-CN" altLang="en-US" sz="1200" dirty="0" smtClean="0"/>
              <a:t>第二种，是通过段落区分可以实现的 段落发送</a:t>
            </a:r>
            <a:endParaRPr lang="en-US" altLang="zh-CN" sz="1200" dirty="0" smtClean="0"/>
          </a:p>
        </p:txBody>
      </p:sp>
      <p:sp>
        <p:nvSpPr>
          <p:cNvPr id="4" name="灯片编号占位符 3"/>
          <p:cNvSpPr>
            <a:spLocks noGrp="1"/>
          </p:cNvSpPr>
          <p:nvPr>
            <p:ph type="sldNum" sz="quarter" idx="10"/>
          </p:nvPr>
        </p:nvSpPr>
        <p:spPr/>
        <p:txBody>
          <a:bodyPr/>
          <a:lstStyle/>
          <a:p>
            <a:fld id="{2B3B8E79-C8C2-46E0-8ABE-9D2F6B74ECCF}" type="slidenum">
              <a:rPr lang="zh-CN" altLang="en-US" smtClean="0"/>
              <a:pPr/>
              <a:t>41</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dirty="0" smtClean="0"/>
              <a:t>第一种呢，也是默认设置，是 整批发送，也是我们最常用的一种表现形式</a:t>
            </a:r>
            <a:endParaRPr lang="en-US" altLang="zh-CN" sz="1200" dirty="0" smtClean="0"/>
          </a:p>
          <a:p>
            <a:r>
              <a:rPr lang="zh-CN" altLang="en-US" sz="1200" dirty="0" smtClean="0"/>
              <a:t>第二种，是通过段落区分可以实现的 段落发送</a:t>
            </a:r>
            <a:endParaRPr lang="en-US" altLang="zh-CN" sz="1200" dirty="0" smtClean="0"/>
          </a:p>
        </p:txBody>
      </p:sp>
      <p:sp>
        <p:nvSpPr>
          <p:cNvPr id="4" name="灯片编号占位符 3"/>
          <p:cNvSpPr>
            <a:spLocks noGrp="1"/>
          </p:cNvSpPr>
          <p:nvPr>
            <p:ph type="sldNum" sz="quarter" idx="10"/>
          </p:nvPr>
        </p:nvSpPr>
        <p:spPr/>
        <p:txBody>
          <a:bodyPr/>
          <a:lstStyle/>
          <a:p>
            <a:fld id="{2B3B8E79-C8C2-46E0-8ABE-9D2F6B74ECCF}" type="slidenum">
              <a:rPr lang="zh-CN" altLang="en-US" smtClean="0"/>
              <a:pPr/>
              <a:t>47</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eaLnBrk="1" hangingPunct="1">
              <a:lnSpc>
                <a:spcPct val="120000"/>
              </a:lnSpc>
              <a:spcBef>
                <a:spcPct val="0"/>
              </a:spcBef>
            </a:pPr>
            <a:r>
              <a:rPr lang="zh-CN" altLang="en-US" sz="1200" dirty="0" smtClean="0"/>
              <a:t>看到</a:t>
            </a:r>
            <a:r>
              <a:rPr lang="zh-CN" altLang="en-US" sz="1200" dirty="0" smtClean="0">
                <a:latin typeface="微软雅黑" pitchFamily="34" charset="-122"/>
              </a:rPr>
              <a:t>“</a:t>
            </a:r>
            <a:r>
              <a:rPr lang="zh-CN" altLang="en-US" sz="1200" dirty="0" smtClean="0"/>
              <a:t>过于简单</a:t>
            </a:r>
            <a:r>
              <a:rPr lang="zh-CN" altLang="en-US" sz="1200" dirty="0" smtClean="0">
                <a:latin typeface="微软雅黑" pitchFamily="34" charset="-122"/>
              </a:rPr>
              <a:t>”</a:t>
            </a:r>
            <a:r>
              <a:rPr lang="zh-CN" altLang="en-US" sz="1200" dirty="0" smtClean="0"/>
              <a:t>这</a:t>
            </a:r>
            <a:r>
              <a:rPr lang="en-US" altLang="zh-CN" sz="1200" dirty="0" smtClean="0"/>
              <a:t>4</a:t>
            </a:r>
            <a:r>
              <a:rPr lang="zh-CN" altLang="en-US" sz="1200" dirty="0" smtClean="0"/>
              <a:t>个字，我们就想，哦，这里依然是要批判了，而现在这里并不是要指责</a:t>
            </a:r>
            <a:r>
              <a:rPr lang="zh-CN" altLang="en-US" sz="1200" dirty="0" smtClean="0">
                <a:latin typeface="微软雅黑" pitchFamily="34" charset="-122"/>
              </a:rPr>
              <a:t>“</a:t>
            </a:r>
            <a:r>
              <a:rPr lang="zh-CN" altLang="en-US" sz="1200" dirty="0" smtClean="0"/>
              <a:t>过于简单</a:t>
            </a:r>
            <a:r>
              <a:rPr lang="zh-CN" altLang="en-US" sz="1200" dirty="0" smtClean="0">
                <a:latin typeface="微软雅黑" pitchFamily="34" charset="-122"/>
              </a:rPr>
              <a:t>”</a:t>
            </a:r>
            <a:r>
              <a:rPr lang="zh-CN" altLang="en-US" sz="1200" dirty="0" smtClean="0"/>
              <a:t>，</a:t>
            </a:r>
            <a:r>
              <a:rPr lang="zh-CN" altLang="en-US" sz="1200" dirty="0" smtClean="0">
                <a:solidFill>
                  <a:srgbClr val="FF0000"/>
                </a:solidFill>
              </a:rPr>
              <a:t>而是要是适当的时候，将这些过于简单的动画搬上舞台。</a:t>
            </a:r>
            <a:endParaRPr lang="en-US" altLang="zh-CN" sz="1200" dirty="0" smtClean="0">
              <a:solidFill>
                <a:srgbClr val="FF0000"/>
              </a:solidFill>
            </a:endParaRPr>
          </a:p>
          <a:p>
            <a:pPr eaLnBrk="1" hangingPunct="1">
              <a:lnSpc>
                <a:spcPct val="120000"/>
              </a:lnSpc>
              <a:spcBef>
                <a:spcPct val="0"/>
              </a:spcBef>
              <a:buNone/>
            </a:pPr>
            <a:endParaRPr lang="zh-CN" altLang="en-US" sz="1200" dirty="0" smtClean="0"/>
          </a:p>
          <a:p>
            <a:pPr eaLnBrk="1" hangingPunct="1">
              <a:lnSpc>
                <a:spcPct val="120000"/>
              </a:lnSpc>
              <a:spcBef>
                <a:spcPct val="0"/>
              </a:spcBef>
            </a:pPr>
            <a:r>
              <a:rPr lang="zh-CN" altLang="en-US" sz="1200" dirty="0" smtClean="0"/>
              <a:t>写文章的时候，有些东西需要一笔带过，画画时有些东西不需要交代的很明确，而在动画里，也应该将其发挥。</a:t>
            </a:r>
          </a:p>
          <a:p>
            <a:pPr eaLnBrk="1" hangingPunct="1">
              <a:lnSpc>
                <a:spcPct val="120000"/>
              </a:lnSpc>
              <a:spcBef>
                <a:spcPct val="0"/>
              </a:spcBef>
            </a:pPr>
            <a:endParaRPr lang="zh-CN" altLang="en-US" sz="1200" dirty="0" smtClean="0"/>
          </a:p>
          <a:p>
            <a:pPr eaLnBrk="1" hangingPunct="1">
              <a:lnSpc>
                <a:spcPct val="120000"/>
              </a:lnSpc>
              <a:spcBef>
                <a:spcPct val="0"/>
              </a:spcBef>
            </a:pPr>
            <a:r>
              <a:rPr lang="zh-CN" altLang="en-US" sz="1200" dirty="0" smtClean="0"/>
              <a:t>例如文字量较大的页面，字体不宜加入过多的动画效果，陈述性的语句，以简单平淡的形式进入，比跳跃类活泼形式进入更为稳妥。</a:t>
            </a:r>
            <a:endParaRPr lang="en-US" altLang="zh-CN" sz="1200" dirty="0" smtClean="0"/>
          </a:p>
          <a:p>
            <a:endParaRPr lang="en-US" altLang="zh-CN" dirty="0" smtClean="0"/>
          </a:p>
          <a:p>
            <a:r>
              <a:rPr lang="zh-CN" altLang="en-US" dirty="0" smtClean="0"/>
              <a:t>下面我们来看一组文字案例</a:t>
            </a:r>
            <a:endParaRPr lang="zh-CN" altLang="en-US" dirty="0"/>
          </a:p>
        </p:txBody>
      </p:sp>
      <p:sp>
        <p:nvSpPr>
          <p:cNvPr id="4" name="灯片编号占位符 3"/>
          <p:cNvSpPr>
            <a:spLocks noGrp="1"/>
          </p:cNvSpPr>
          <p:nvPr>
            <p:ph type="sldNum" sz="quarter" idx="10"/>
          </p:nvPr>
        </p:nvSpPr>
        <p:spPr/>
        <p:txBody>
          <a:bodyPr/>
          <a:lstStyle/>
          <a:p>
            <a:fld id="{2B3B8E79-C8C2-46E0-8ABE-9D2F6B74ECCF}" type="slidenum">
              <a:rPr lang="zh-CN" altLang="en-US" smtClean="0"/>
              <a:pPr/>
              <a:t>4</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dirty="0" smtClean="0"/>
              <a:t>第一种呢，也是默认设置，是 整批发送，也是我们最常用的一种表现形式</a:t>
            </a:r>
            <a:endParaRPr lang="en-US" altLang="zh-CN" sz="1200" dirty="0" smtClean="0"/>
          </a:p>
          <a:p>
            <a:r>
              <a:rPr lang="zh-CN" altLang="en-US" sz="1200" dirty="0" smtClean="0"/>
              <a:t>第二种，是通过段落区分可以实现的 段落发送</a:t>
            </a:r>
            <a:endParaRPr lang="en-US" altLang="zh-CN" sz="1200" dirty="0" smtClean="0"/>
          </a:p>
        </p:txBody>
      </p:sp>
      <p:sp>
        <p:nvSpPr>
          <p:cNvPr id="4" name="灯片编号占位符 3"/>
          <p:cNvSpPr>
            <a:spLocks noGrp="1"/>
          </p:cNvSpPr>
          <p:nvPr>
            <p:ph type="sldNum" sz="quarter" idx="10"/>
          </p:nvPr>
        </p:nvSpPr>
        <p:spPr/>
        <p:txBody>
          <a:bodyPr/>
          <a:lstStyle/>
          <a:p>
            <a:fld id="{2B3B8E79-C8C2-46E0-8ABE-9D2F6B74ECCF}" type="slidenum">
              <a:rPr lang="zh-CN" altLang="en-US" smtClean="0"/>
              <a:pPr/>
              <a:t>48</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dirty="0" smtClean="0"/>
              <a:t>第一种呢，也是默认设置，是 整批发送，也是我们最常用的一种表现形式</a:t>
            </a:r>
            <a:endParaRPr lang="en-US" altLang="zh-CN" sz="1200" dirty="0" smtClean="0"/>
          </a:p>
          <a:p>
            <a:r>
              <a:rPr lang="zh-CN" altLang="en-US" sz="1200" dirty="0" smtClean="0"/>
              <a:t>第二种，是通过段落区分可以实现的 段落发送</a:t>
            </a:r>
            <a:endParaRPr lang="en-US" altLang="zh-CN" sz="1200" dirty="0" smtClean="0"/>
          </a:p>
        </p:txBody>
      </p:sp>
      <p:sp>
        <p:nvSpPr>
          <p:cNvPr id="4" name="灯片编号占位符 3"/>
          <p:cNvSpPr>
            <a:spLocks noGrp="1"/>
          </p:cNvSpPr>
          <p:nvPr>
            <p:ph type="sldNum" sz="quarter" idx="10"/>
          </p:nvPr>
        </p:nvSpPr>
        <p:spPr/>
        <p:txBody>
          <a:bodyPr/>
          <a:lstStyle/>
          <a:p>
            <a:fld id="{2B3B8E79-C8C2-46E0-8ABE-9D2F6B74ECCF}" type="slidenum">
              <a:rPr lang="zh-CN" altLang="en-US" smtClean="0"/>
              <a:pPr/>
              <a:t>49</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谢谢大家，我的演讲完毕，谢谢</a:t>
            </a:r>
            <a:endParaRPr lang="zh-CN" altLang="en-US" dirty="0"/>
          </a:p>
        </p:txBody>
      </p:sp>
      <p:sp>
        <p:nvSpPr>
          <p:cNvPr id="4" name="灯片编号占位符 3"/>
          <p:cNvSpPr>
            <a:spLocks noGrp="1"/>
          </p:cNvSpPr>
          <p:nvPr>
            <p:ph type="sldNum" sz="quarter" idx="10"/>
          </p:nvPr>
        </p:nvSpPr>
        <p:spPr/>
        <p:txBody>
          <a:bodyPr/>
          <a:lstStyle/>
          <a:p>
            <a:fld id="{2B3B8E79-C8C2-46E0-8ABE-9D2F6B74ECCF}" type="slidenum">
              <a:rPr lang="zh-CN" altLang="en-US" smtClean="0"/>
              <a:pPr/>
              <a:t>50</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eaLnBrk="1" hangingPunct="1">
              <a:lnSpc>
                <a:spcPct val="120000"/>
              </a:lnSpc>
              <a:spcBef>
                <a:spcPct val="0"/>
              </a:spcBef>
            </a:pPr>
            <a:r>
              <a:rPr lang="zh-CN" altLang="en-US" sz="1200" dirty="0" smtClean="0"/>
              <a:t>看到</a:t>
            </a:r>
            <a:r>
              <a:rPr lang="zh-CN" altLang="en-US" sz="1200" dirty="0" smtClean="0">
                <a:latin typeface="微软雅黑" pitchFamily="34" charset="-122"/>
              </a:rPr>
              <a:t>“</a:t>
            </a:r>
            <a:r>
              <a:rPr lang="zh-CN" altLang="en-US" sz="1200" dirty="0" smtClean="0"/>
              <a:t>过于简单</a:t>
            </a:r>
            <a:r>
              <a:rPr lang="zh-CN" altLang="en-US" sz="1200" dirty="0" smtClean="0">
                <a:latin typeface="微软雅黑" pitchFamily="34" charset="-122"/>
              </a:rPr>
              <a:t>”</a:t>
            </a:r>
            <a:r>
              <a:rPr lang="zh-CN" altLang="en-US" sz="1200" dirty="0" smtClean="0"/>
              <a:t>这</a:t>
            </a:r>
            <a:r>
              <a:rPr lang="en-US" altLang="zh-CN" sz="1200" dirty="0" smtClean="0"/>
              <a:t>4</a:t>
            </a:r>
            <a:r>
              <a:rPr lang="zh-CN" altLang="en-US" sz="1200" dirty="0" smtClean="0"/>
              <a:t>个字，我们就想，哦，这里依然是要批判了，而现在这里并不是要指责</a:t>
            </a:r>
            <a:r>
              <a:rPr lang="zh-CN" altLang="en-US" sz="1200" dirty="0" smtClean="0">
                <a:latin typeface="微软雅黑" pitchFamily="34" charset="-122"/>
              </a:rPr>
              <a:t>“</a:t>
            </a:r>
            <a:r>
              <a:rPr lang="zh-CN" altLang="en-US" sz="1200" dirty="0" smtClean="0"/>
              <a:t>过于简单</a:t>
            </a:r>
            <a:r>
              <a:rPr lang="zh-CN" altLang="en-US" sz="1200" dirty="0" smtClean="0">
                <a:latin typeface="微软雅黑" pitchFamily="34" charset="-122"/>
              </a:rPr>
              <a:t>”</a:t>
            </a:r>
            <a:r>
              <a:rPr lang="zh-CN" altLang="en-US" sz="1200" dirty="0" smtClean="0"/>
              <a:t>，</a:t>
            </a:r>
            <a:r>
              <a:rPr lang="zh-CN" altLang="en-US" sz="1200" dirty="0" smtClean="0">
                <a:solidFill>
                  <a:srgbClr val="FF0000"/>
                </a:solidFill>
              </a:rPr>
              <a:t>而是要是适当的时候，将这些过于简单的动画搬上舞台。</a:t>
            </a:r>
            <a:endParaRPr lang="en-US" altLang="zh-CN" sz="1200" dirty="0" smtClean="0">
              <a:solidFill>
                <a:srgbClr val="FF0000"/>
              </a:solidFill>
            </a:endParaRPr>
          </a:p>
          <a:p>
            <a:pPr eaLnBrk="1" hangingPunct="1">
              <a:lnSpc>
                <a:spcPct val="120000"/>
              </a:lnSpc>
              <a:spcBef>
                <a:spcPct val="0"/>
              </a:spcBef>
              <a:buNone/>
            </a:pPr>
            <a:endParaRPr lang="zh-CN" altLang="en-US" sz="1200" dirty="0" smtClean="0"/>
          </a:p>
          <a:p>
            <a:pPr eaLnBrk="1" hangingPunct="1">
              <a:lnSpc>
                <a:spcPct val="120000"/>
              </a:lnSpc>
              <a:spcBef>
                <a:spcPct val="0"/>
              </a:spcBef>
            </a:pPr>
            <a:r>
              <a:rPr lang="zh-CN" altLang="en-US" sz="1200" dirty="0" smtClean="0"/>
              <a:t>写文章的时候，有些东西需要一笔带过，画画时有些东西不需要交代的很明确，而在动画里，也应该将其发挥。</a:t>
            </a:r>
          </a:p>
          <a:p>
            <a:pPr eaLnBrk="1" hangingPunct="1">
              <a:lnSpc>
                <a:spcPct val="120000"/>
              </a:lnSpc>
              <a:spcBef>
                <a:spcPct val="0"/>
              </a:spcBef>
            </a:pPr>
            <a:endParaRPr lang="zh-CN" altLang="en-US" sz="1200" dirty="0" smtClean="0"/>
          </a:p>
          <a:p>
            <a:pPr eaLnBrk="1" hangingPunct="1">
              <a:lnSpc>
                <a:spcPct val="120000"/>
              </a:lnSpc>
              <a:spcBef>
                <a:spcPct val="0"/>
              </a:spcBef>
            </a:pPr>
            <a:r>
              <a:rPr lang="zh-CN" altLang="en-US" sz="1200" dirty="0" smtClean="0"/>
              <a:t>例如文字量较大的页面，字体不宜加入过多的动画效果，陈述性的语句，以简单平淡的形式进入，比跳跃类活泼形式进入更为稳妥。</a:t>
            </a:r>
            <a:endParaRPr lang="en-US" altLang="zh-CN" sz="1200" dirty="0" smtClean="0"/>
          </a:p>
          <a:p>
            <a:endParaRPr lang="en-US" altLang="zh-CN" dirty="0" smtClean="0"/>
          </a:p>
          <a:p>
            <a:r>
              <a:rPr lang="zh-CN" altLang="en-US" dirty="0" smtClean="0"/>
              <a:t>下面我们来看一组文字案例</a:t>
            </a:r>
            <a:endParaRPr lang="zh-CN" altLang="en-US" dirty="0"/>
          </a:p>
        </p:txBody>
      </p:sp>
      <p:sp>
        <p:nvSpPr>
          <p:cNvPr id="4" name="灯片编号占位符 3"/>
          <p:cNvSpPr>
            <a:spLocks noGrp="1"/>
          </p:cNvSpPr>
          <p:nvPr>
            <p:ph type="sldNum" sz="quarter" idx="10"/>
          </p:nvPr>
        </p:nvSpPr>
        <p:spPr/>
        <p:txBody>
          <a:bodyPr/>
          <a:lstStyle/>
          <a:p>
            <a:fld id="{2B3B8E79-C8C2-46E0-8ABE-9D2F6B74ECCF}" type="slidenum">
              <a:rPr lang="zh-CN" altLang="en-US" smtClean="0"/>
              <a:pPr/>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eaLnBrk="1" hangingPunct="1">
              <a:lnSpc>
                <a:spcPct val="120000"/>
              </a:lnSpc>
              <a:spcBef>
                <a:spcPct val="0"/>
              </a:spcBef>
              <a:defRPr/>
            </a:pPr>
            <a:r>
              <a:rPr lang="zh-CN" altLang="en-US" sz="1200" dirty="0" smtClean="0">
                <a:latin typeface="+mn-ea"/>
              </a:rPr>
              <a:t>是太过华丽？还是太过花哨？</a:t>
            </a:r>
          </a:p>
          <a:p>
            <a:pPr eaLnBrk="1" hangingPunct="1">
              <a:lnSpc>
                <a:spcPct val="120000"/>
              </a:lnSpc>
              <a:spcBef>
                <a:spcPct val="0"/>
              </a:spcBef>
              <a:defRPr/>
            </a:pPr>
            <a:r>
              <a:rPr lang="zh-CN" altLang="en-US" sz="1200" dirty="0" smtClean="0">
                <a:latin typeface="+mn-ea"/>
              </a:rPr>
              <a:t>这个问题针对于单页面动画。</a:t>
            </a:r>
          </a:p>
          <a:p>
            <a:pPr eaLnBrk="1" hangingPunct="1">
              <a:lnSpc>
                <a:spcPct val="120000"/>
              </a:lnSpc>
              <a:spcBef>
                <a:spcPct val="0"/>
              </a:spcBef>
              <a:defRPr/>
            </a:pPr>
            <a:r>
              <a:rPr lang="zh-CN" altLang="en-US" sz="1200" dirty="0" smtClean="0">
                <a:solidFill>
                  <a:srgbClr val="FF0000"/>
                </a:solidFill>
                <a:latin typeface="+mn-ea"/>
              </a:rPr>
              <a:t>这里的复杂并不是动画的展示流程复杂难懂。而是动画的表现方式过于繁琐</a:t>
            </a:r>
            <a:endParaRPr lang="en-US" altLang="zh-CN" sz="1200" dirty="0" smtClean="0">
              <a:solidFill>
                <a:srgbClr val="FF0000"/>
              </a:solidFill>
              <a:latin typeface="+mn-ea"/>
            </a:endParaRPr>
          </a:p>
          <a:p>
            <a:pPr eaLnBrk="1" hangingPunct="1">
              <a:lnSpc>
                <a:spcPct val="120000"/>
              </a:lnSpc>
              <a:spcBef>
                <a:spcPct val="0"/>
              </a:spcBef>
              <a:defRPr/>
            </a:pPr>
            <a:r>
              <a:rPr lang="zh-CN" altLang="en-US" sz="1200" dirty="0" smtClean="0">
                <a:solidFill>
                  <a:srgbClr val="FF0000"/>
                </a:solidFill>
                <a:latin typeface="+mn-ea"/>
              </a:rPr>
              <a:t>试想</a:t>
            </a:r>
            <a:r>
              <a:rPr lang="en-US" altLang="zh-CN" sz="1200" dirty="0" smtClean="0">
                <a:solidFill>
                  <a:srgbClr val="FF0000"/>
                </a:solidFill>
                <a:latin typeface="+mn-ea"/>
              </a:rPr>
              <a:t>1</a:t>
            </a:r>
            <a:r>
              <a:rPr lang="zh-CN" altLang="en-US" sz="1200" dirty="0" smtClean="0">
                <a:solidFill>
                  <a:srgbClr val="FF0000"/>
                </a:solidFill>
                <a:latin typeface="+mn-ea"/>
              </a:rPr>
              <a:t>个</a:t>
            </a:r>
            <a:r>
              <a:rPr lang="en-US" altLang="zh-CN" sz="1200" dirty="0" smtClean="0">
                <a:solidFill>
                  <a:srgbClr val="FF0000"/>
                </a:solidFill>
                <a:latin typeface="+mn-ea"/>
              </a:rPr>
              <a:t>4</a:t>
            </a:r>
            <a:r>
              <a:rPr lang="zh-CN" altLang="en-US" sz="1200" dirty="0" smtClean="0">
                <a:solidFill>
                  <a:srgbClr val="FF0000"/>
                </a:solidFill>
                <a:latin typeface="+mn-ea"/>
              </a:rPr>
              <a:t>步骤的流程图，用</a:t>
            </a:r>
            <a:r>
              <a:rPr lang="en-US" altLang="zh-CN" sz="1200" dirty="0" smtClean="0">
                <a:solidFill>
                  <a:srgbClr val="FF0000"/>
                </a:solidFill>
                <a:latin typeface="+mn-ea"/>
              </a:rPr>
              <a:t>20</a:t>
            </a:r>
            <a:r>
              <a:rPr lang="zh-CN" altLang="en-US" sz="1200" dirty="0" smtClean="0">
                <a:solidFill>
                  <a:srgbClr val="FF0000"/>
                </a:solidFill>
                <a:latin typeface="+mn-ea"/>
              </a:rPr>
              <a:t>秒的时间去看完，这是一个很难以让人接受的等待时间。</a:t>
            </a:r>
            <a:endParaRPr lang="en-US" altLang="zh-CN" sz="1200" dirty="0" smtClean="0">
              <a:solidFill>
                <a:srgbClr val="FF0000"/>
              </a:solidFill>
              <a:latin typeface="+mn-ea"/>
            </a:endParaRPr>
          </a:p>
          <a:p>
            <a:pPr marL="0" marR="0" indent="0" algn="l" defTabSz="914400" rtl="0" eaLnBrk="1" fontAlgn="auto" latinLnBrk="0" hangingPunct="1">
              <a:lnSpc>
                <a:spcPct val="120000"/>
              </a:lnSpc>
              <a:spcBef>
                <a:spcPct val="0"/>
              </a:spcBef>
              <a:spcAft>
                <a:spcPts val="0"/>
              </a:spcAft>
              <a:buClrTx/>
              <a:buSzTx/>
              <a:buFontTx/>
              <a:buNone/>
              <a:tabLst/>
              <a:defRPr/>
            </a:pPr>
            <a:r>
              <a:rPr lang="zh-CN" altLang="en-US" sz="1200" dirty="0" smtClean="0">
                <a:latin typeface="+mn-ea"/>
              </a:rPr>
              <a:t>过多的动画也会使画面变得散乱，缺乏着重点。</a:t>
            </a:r>
            <a:endParaRPr lang="en-US" altLang="zh-CN" sz="1200" dirty="0" smtClean="0">
              <a:latin typeface="+mn-ea"/>
            </a:endParaRPr>
          </a:p>
          <a:p>
            <a:pPr eaLnBrk="1" hangingPunct="1">
              <a:lnSpc>
                <a:spcPct val="120000"/>
              </a:lnSpc>
              <a:spcBef>
                <a:spcPct val="0"/>
              </a:spcBef>
              <a:defRPr/>
            </a:pPr>
            <a:endParaRPr lang="en-US" altLang="zh-CN" sz="1200" dirty="0" smtClean="0">
              <a:solidFill>
                <a:srgbClr val="FF0000"/>
              </a:solidFill>
              <a:latin typeface="+mn-ea"/>
            </a:endParaRPr>
          </a:p>
        </p:txBody>
      </p:sp>
      <p:sp>
        <p:nvSpPr>
          <p:cNvPr id="4" name="灯片编号占位符 3"/>
          <p:cNvSpPr>
            <a:spLocks noGrp="1"/>
          </p:cNvSpPr>
          <p:nvPr>
            <p:ph type="sldNum" sz="quarter" idx="10"/>
          </p:nvPr>
        </p:nvSpPr>
        <p:spPr/>
        <p:txBody>
          <a:bodyPr/>
          <a:lstStyle/>
          <a:p>
            <a:fld id="{2B3B8E79-C8C2-46E0-8ABE-9D2F6B74ECCF}" type="slidenum">
              <a:rPr lang="zh-CN" altLang="en-US" smtClean="0"/>
              <a:pPr/>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eaLnBrk="1" hangingPunct="1">
              <a:lnSpc>
                <a:spcPct val="120000"/>
              </a:lnSpc>
              <a:spcBef>
                <a:spcPct val="0"/>
              </a:spcBef>
            </a:pPr>
            <a:r>
              <a:rPr lang="zh-CN" altLang="en-US" sz="1200" dirty="0" smtClean="0"/>
              <a:t>看到</a:t>
            </a:r>
            <a:r>
              <a:rPr lang="zh-CN" altLang="en-US" sz="1200" dirty="0" smtClean="0">
                <a:latin typeface="微软雅黑" pitchFamily="34" charset="-122"/>
              </a:rPr>
              <a:t>“</a:t>
            </a:r>
            <a:r>
              <a:rPr lang="zh-CN" altLang="en-US" sz="1200" dirty="0" smtClean="0"/>
              <a:t>过于简单</a:t>
            </a:r>
            <a:r>
              <a:rPr lang="zh-CN" altLang="en-US" sz="1200" dirty="0" smtClean="0">
                <a:latin typeface="微软雅黑" pitchFamily="34" charset="-122"/>
              </a:rPr>
              <a:t>”</a:t>
            </a:r>
            <a:r>
              <a:rPr lang="zh-CN" altLang="en-US" sz="1200" dirty="0" smtClean="0"/>
              <a:t>这</a:t>
            </a:r>
            <a:r>
              <a:rPr lang="en-US" altLang="zh-CN" sz="1200" dirty="0" smtClean="0"/>
              <a:t>4</a:t>
            </a:r>
            <a:r>
              <a:rPr lang="zh-CN" altLang="en-US" sz="1200" dirty="0" smtClean="0"/>
              <a:t>个字，我们就想，哦，这里依然是要批判了，而现在这里并不是要指责</a:t>
            </a:r>
            <a:r>
              <a:rPr lang="zh-CN" altLang="en-US" sz="1200" dirty="0" smtClean="0">
                <a:latin typeface="微软雅黑" pitchFamily="34" charset="-122"/>
              </a:rPr>
              <a:t>“</a:t>
            </a:r>
            <a:r>
              <a:rPr lang="zh-CN" altLang="en-US" sz="1200" dirty="0" smtClean="0"/>
              <a:t>过于简单</a:t>
            </a:r>
            <a:r>
              <a:rPr lang="zh-CN" altLang="en-US" sz="1200" dirty="0" smtClean="0">
                <a:latin typeface="微软雅黑" pitchFamily="34" charset="-122"/>
              </a:rPr>
              <a:t>”</a:t>
            </a:r>
            <a:r>
              <a:rPr lang="zh-CN" altLang="en-US" sz="1200" dirty="0" smtClean="0"/>
              <a:t>，</a:t>
            </a:r>
            <a:r>
              <a:rPr lang="zh-CN" altLang="en-US" sz="1200" dirty="0" smtClean="0">
                <a:solidFill>
                  <a:srgbClr val="FF0000"/>
                </a:solidFill>
              </a:rPr>
              <a:t>而是要是适当的时候，将这些过于简单的动画搬上舞台。</a:t>
            </a:r>
            <a:endParaRPr lang="en-US" altLang="zh-CN" sz="1200" dirty="0" smtClean="0">
              <a:solidFill>
                <a:srgbClr val="FF0000"/>
              </a:solidFill>
            </a:endParaRPr>
          </a:p>
          <a:p>
            <a:pPr eaLnBrk="1" hangingPunct="1">
              <a:lnSpc>
                <a:spcPct val="120000"/>
              </a:lnSpc>
              <a:spcBef>
                <a:spcPct val="0"/>
              </a:spcBef>
              <a:buNone/>
            </a:pPr>
            <a:endParaRPr lang="zh-CN" altLang="en-US" sz="1200" dirty="0" smtClean="0"/>
          </a:p>
          <a:p>
            <a:pPr eaLnBrk="1" hangingPunct="1">
              <a:lnSpc>
                <a:spcPct val="120000"/>
              </a:lnSpc>
              <a:spcBef>
                <a:spcPct val="0"/>
              </a:spcBef>
            </a:pPr>
            <a:r>
              <a:rPr lang="zh-CN" altLang="en-US" sz="1200" dirty="0" smtClean="0"/>
              <a:t>写文章的时候，有些东西需要一笔带过，画画时有些东西不需要交代的很明确，而在动画里，也应该将其发挥。</a:t>
            </a:r>
          </a:p>
          <a:p>
            <a:pPr eaLnBrk="1" hangingPunct="1">
              <a:lnSpc>
                <a:spcPct val="120000"/>
              </a:lnSpc>
              <a:spcBef>
                <a:spcPct val="0"/>
              </a:spcBef>
            </a:pPr>
            <a:endParaRPr lang="zh-CN" altLang="en-US" sz="1200" dirty="0" smtClean="0"/>
          </a:p>
          <a:p>
            <a:pPr eaLnBrk="1" hangingPunct="1">
              <a:lnSpc>
                <a:spcPct val="120000"/>
              </a:lnSpc>
              <a:spcBef>
                <a:spcPct val="0"/>
              </a:spcBef>
            </a:pPr>
            <a:r>
              <a:rPr lang="zh-CN" altLang="en-US" sz="1200" dirty="0" smtClean="0"/>
              <a:t>例如文字量较大的页面，字体不宜加入过多的动画效果，陈述性的语句，以简单平淡的形式进入，比跳跃类活泼形式进入更为稳妥。</a:t>
            </a:r>
            <a:endParaRPr lang="en-US" altLang="zh-CN" sz="1200" dirty="0" smtClean="0"/>
          </a:p>
          <a:p>
            <a:endParaRPr lang="en-US" altLang="zh-CN" dirty="0" smtClean="0"/>
          </a:p>
          <a:p>
            <a:r>
              <a:rPr lang="zh-CN" altLang="en-US" dirty="0" smtClean="0"/>
              <a:t>下面我们来看一组文字案例</a:t>
            </a:r>
            <a:endParaRPr lang="zh-CN" altLang="en-US" dirty="0"/>
          </a:p>
        </p:txBody>
      </p:sp>
      <p:sp>
        <p:nvSpPr>
          <p:cNvPr id="4" name="灯片编号占位符 3"/>
          <p:cNvSpPr>
            <a:spLocks noGrp="1"/>
          </p:cNvSpPr>
          <p:nvPr>
            <p:ph type="sldNum" sz="quarter" idx="10"/>
          </p:nvPr>
        </p:nvSpPr>
        <p:spPr/>
        <p:txBody>
          <a:bodyPr/>
          <a:lstStyle/>
          <a:p>
            <a:fld id="{2B3B8E79-C8C2-46E0-8ABE-9D2F6B74ECCF}" type="slidenum">
              <a:rPr lang="zh-CN" altLang="en-US" smtClean="0"/>
              <a:pPr/>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eaLnBrk="1" hangingPunct="1">
              <a:lnSpc>
                <a:spcPct val="120000"/>
              </a:lnSpc>
              <a:spcBef>
                <a:spcPct val="0"/>
              </a:spcBef>
            </a:pPr>
            <a:r>
              <a:rPr lang="zh-CN" altLang="en-US" sz="1200" dirty="0" smtClean="0"/>
              <a:t>看到</a:t>
            </a:r>
            <a:r>
              <a:rPr lang="zh-CN" altLang="en-US" sz="1200" dirty="0" smtClean="0">
                <a:latin typeface="微软雅黑" pitchFamily="34" charset="-122"/>
              </a:rPr>
              <a:t>“</a:t>
            </a:r>
            <a:r>
              <a:rPr lang="zh-CN" altLang="en-US" sz="1200" dirty="0" smtClean="0"/>
              <a:t>过于简单</a:t>
            </a:r>
            <a:r>
              <a:rPr lang="zh-CN" altLang="en-US" sz="1200" dirty="0" smtClean="0">
                <a:latin typeface="微软雅黑" pitchFamily="34" charset="-122"/>
              </a:rPr>
              <a:t>”</a:t>
            </a:r>
            <a:r>
              <a:rPr lang="zh-CN" altLang="en-US" sz="1200" dirty="0" smtClean="0"/>
              <a:t>这</a:t>
            </a:r>
            <a:r>
              <a:rPr lang="en-US" altLang="zh-CN" sz="1200" dirty="0" smtClean="0"/>
              <a:t>4</a:t>
            </a:r>
            <a:r>
              <a:rPr lang="zh-CN" altLang="en-US" sz="1200" dirty="0" smtClean="0"/>
              <a:t>个字，我们就想，哦，这里依然是要批判了，而现在这里并不是要指责</a:t>
            </a:r>
            <a:r>
              <a:rPr lang="zh-CN" altLang="en-US" sz="1200" dirty="0" smtClean="0">
                <a:latin typeface="微软雅黑" pitchFamily="34" charset="-122"/>
              </a:rPr>
              <a:t>“</a:t>
            </a:r>
            <a:r>
              <a:rPr lang="zh-CN" altLang="en-US" sz="1200" dirty="0" smtClean="0"/>
              <a:t>过于简单</a:t>
            </a:r>
            <a:r>
              <a:rPr lang="zh-CN" altLang="en-US" sz="1200" dirty="0" smtClean="0">
                <a:latin typeface="微软雅黑" pitchFamily="34" charset="-122"/>
              </a:rPr>
              <a:t>”</a:t>
            </a:r>
            <a:r>
              <a:rPr lang="zh-CN" altLang="en-US" sz="1200" dirty="0" smtClean="0"/>
              <a:t>，</a:t>
            </a:r>
            <a:r>
              <a:rPr lang="zh-CN" altLang="en-US" sz="1200" dirty="0" smtClean="0">
                <a:solidFill>
                  <a:srgbClr val="FF0000"/>
                </a:solidFill>
              </a:rPr>
              <a:t>而是要是适当的时候，将这些过于简单的动画搬上舞台。</a:t>
            </a:r>
            <a:endParaRPr lang="en-US" altLang="zh-CN" sz="1200" dirty="0" smtClean="0">
              <a:solidFill>
                <a:srgbClr val="FF0000"/>
              </a:solidFill>
            </a:endParaRPr>
          </a:p>
          <a:p>
            <a:pPr eaLnBrk="1" hangingPunct="1">
              <a:lnSpc>
                <a:spcPct val="120000"/>
              </a:lnSpc>
              <a:spcBef>
                <a:spcPct val="0"/>
              </a:spcBef>
              <a:buNone/>
            </a:pPr>
            <a:endParaRPr lang="zh-CN" altLang="en-US" sz="1200" dirty="0" smtClean="0"/>
          </a:p>
          <a:p>
            <a:pPr eaLnBrk="1" hangingPunct="1">
              <a:lnSpc>
                <a:spcPct val="120000"/>
              </a:lnSpc>
              <a:spcBef>
                <a:spcPct val="0"/>
              </a:spcBef>
            </a:pPr>
            <a:r>
              <a:rPr lang="zh-CN" altLang="en-US" sz="1200" dirty="0" smtClean="0"/>
              <a:t>写文章的时候，有些东西需要一笔带过，画画时有些东西不需要交代的很明确，而在动画里，也应该将其发挥。</a:t>
            </a:r>
          </a:p>
          <a:p>
            <a:pPr eaLnBrk="1" hangingPunct="1">
              <a:lnSpc>
                <a:spcPct val="120000"/>
              </a:lnSpc>
              <a:spcBef>
                <a:spcPct val="0"/>
              </a:spcBef>
            </a:pPr>
            <a:endParaRPr lang="zh-CN" altLang="en-US" sz="1200" dirty="0" smtClean="0"/>
          </a:p>
          <a:p>
            <a:pPr eaLnBrk="1" hangingPunct="1">
              <a:lnSpc>
                <a:spcPct val="120000"/>
              </a:lnSpc>
              <a:spcBef>
                <a:spcPct val="0"/>
              </a:spcBef>
            </a:pPr>
            <a:r>
              <a:rPr lang="zh-CN" altLang="en-US" sz="1200" dirty="0" smtClean="0"/>
              <a:t>例如文字量较大的页面，字体不宜加入过多的动画效果，陈述性的语句，以简单平淡的形式进入，比跳跃类活泼形式进入更为稳妥。</a:t>
            </a:r>
            <a:endParaRPr lang="en-US" altLang="zh-CN" sz="1200" dirty="0" smtClean="0"/>
          </a:p>
          <a:p>
            <a:endParaRPr lang="en-US" altLang="zh-CN" dirty="0" smtClean="0"/>
          </a:p>
          <a:p>
            <a:r>
              <a:rPr lang="zh-CN" altLang="en-US" dirty="0" smtClean="0"/>
              <a:t>下面我们来看一组文字案例</a:t>
            </a:r>
            <a:endParaRPr lang="zh-CN" altLang="en-US" dirty="0"/>
          </a:p>
        </p:txBody>
      </p:sp>
      <p:sp>
        <p:nvSpPr>
          <p:cNvPr id="4" name="灯片编号占位符 3"/>
          <p:cNvSpPr>
            <a:spLocks noGrp="1"/>
          </p:cNvSpPr>
          <p:nvPr>
            <p:ph type="sldNum" sz="quarter" idx="10"/>
          </p:nvPr>
        </p:nvSpPr>
        <p:spPr/>
        <p:txBody>
          <a:bodyPr/>
          <a:lstStyle/>
          <a:p>
            <a:fld id="{2B3B8E79-C8C2-46E0-8ABE-9D2F6B74ECCF}" type="slidenum">
              <a:rPr lang="zh-CN" altLang="en-US" smtClean="0"/>
              <a:pPr/>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eaLnBrk="1" hangingPunct="1">
              <a:lnSpc>
                <a:spcPct val="120000"/>
              </a:lnSpc>
              <a:spcBef>
                <a:spcPct val="0"/>
              </a:spcBef>
              <a:defRPr/>
            </a:pPr>
            <a:r>
              <a:rPr lang="zh-CN" altLang="en-US" sz="1200" dirty="0" smtClean="0">
                <a:latin typeface="+mn-ea"/>
              </a:rPr>
              <a:t>这里要提到</a:t>
            </a:r>
            <a:r>
              <a:rPr lang="en-US" altLang="zh-CN" sz="1200" dirty="0" smtClean="0">
                <a:latin typeface="+mn-ea"/>
              </a:rPr>
              <a:t>2</a:t>
            </a:r>
            <a:r>
              <a:rPr lang="zh-CN" altLang="en-US" sz="1200" dirty="0" smtClean="0">
                <a:latin typeface="+mn-ea"/>
              </a:rPr>
              <a:t>个关键词，</a:t>
            </a:r>
            <a:r>
              <a:rPr lang="en-US" altLang="zh-CN" sz="1200" dirty="0" smtClean="0">
                <a:latin typeface="+mn-ea"/>
              </a:rPr>
              <a:t>1</a:t>
            </a:r>
            <a:r>
              <a:rPr lang="zh-CN" altLang="en-US" sz="1200" dirty="0" smtClean="0">
                <a:latin typeface="+mn-ea"/>
              </a:rPr>
              <a:t>个是“注视型疲劳”</a:t>
            </a:r>
            <a:endParaRPr lang="en-US" altLang="zh-CN" sz="1200" dirty="0" smtClean="0">
              <a:latin typeface="+mn-ea"/>
            </a:endParaRPr>
          </a:p>
          <a:p>
            <a:pPr eaLnBrk="1" hangingPunct="1">
              <a:lnSpc>
                <a:spcPct val="120000"/>
              </a:lnSpc>
              <a:spcBef>
                <a:spcPct val="0"/>
              </a:spcBef>
              <a:buNone/>
              <a:defRPr/>
            </a:pPr>
            <a:endParaRPr lang="en-US" altLang="zh-CN" sz="1200" dirty="0" smtClean="0">
              <a:latin typeface="+mn-ea"/>
            </a:endParaRPr>
          </a:p>
          <a:p>
            <a:pPr marL="0" marR="0" indent="0" algn="l" defTabSz="914400" rtl="0" eaLnBrk="1" fontAlgn="auto" latinLnBrk="0" hangingPunct="1">
              <a:lnSpc>
                <a:spcPct val="120000"/>
              </a:lnSpc>
              <a:spcBef>
                <a:spcPct val="0"/>
              </a:spcBef>
              <a:spcAft>
                <a:spcPts val="0"/>
              </a:spcAft>
              <a:buClrTx/>
              <a:buSzTx/>
              <a:buFontTx/>
              <a:buNone/>
              <a:tabLst/>
              <a:defRPr/>
            </a:pPr>
            <a:r>
              <a:rPr lang="zh-CN" altLang="en-US" sz="1200" dirty="0" smtClean="0">
                <a:latin typeface="+mn-ea"/>
              </a:rPr>
              <a:t>即便是再华丽的动画效果，看久了也是会让人产生排斥感，也就是我们常说的审美疲劳，尤其是</a:t>
            </a:r>
            <a:r>
              <a:rPr lang="en-US" altLang="zh-CN" sz="1200" dirty="0" smtClean="0">
                <a:latin typeface="+mn-ea"/>
              </a:rPr>
              <a:t>1</a:t>
            </a:r>
            <a:r>
              <a:rPr lang="zh-CN" altLang="en-US" sz="1200" dirty="0" smtClean="0">
                <a:latin typeface="+mn-ea"/>
              </a:rPr>
              <a:t>部信息量较大的</a:t>
            </a:r>
            <a:r>
              <a:rPr lang="en-US" altLang="zh-CN" sz="1200" dirty="0" smtClean="0">
                <a:latin typeface="+mn-ea"/>
              </a:rPr>
              <a:t>PPT</a:t>
            </a:r>
            <a:r>
              <a:rPr lang="zh-CN" altLang="en-US" sz="1200" dirty="0" smtClean="0">
                <a:latin typeface="+mn-ea"/>
              </a:rPr>
              <a:t>，人们在了解</a:t>
            </a:r>
            <a:r>
              <a:rPr lang="en-US" altLang="zh-CN" sz="1200" dirty="0" smtClean="0">
                <a:latin typeface="+mn-ea"/>
              </a:rPr>
              <a:t>PPT</a:t>
            </a:r>
            <a:r>
              <a:rPr lang="zh-CN" altLang="en-US" sz="1200" dirty="0" smtClean="0">
                <a:latin typeface="+mn-ea"/>
              </a:rPr>
              <a:t>本身信息的同时，还要去关注整个动画复杂繁琐的演示流程，这无疑给视觉上带来了很大不悦，缺乏干练简洁的动画效果，表现方式拖泥带水，这样的动画就不是成功的。</a:t>
            </a:r>
            <a:endParaRPr lang="en-US" altLang="zh-CN" sz="1200" dirty="0" smtClean="0">
              <a:latin typeface="+mn-ea"/>
            </a:endParaRPr>
          </a:p>
          <a:p>
            <a:pPr eaLnBrk="1" hangingPunct="1">
              <a:lnSpc>
                <a:spcPct val="120000"/>
              </a:lnSpc>
              <a:spcBef>
                <a:spcPct val="0"/>
              </a:spcBef>
              <a:buNone/>
              <a:defRPr/>
            </a:pPr>
            <a:endParaRPr lang="en-US" altLang="zh-CN" sz="1200" dirty="0" smtClean="0">
              <a:latin typeface="+mn-ea"/>
            </a:endParaRPr>
          </a:p>
          <a:p>
            <a:pPr eaLnBrk="1" hangingPunct="1">
              <a:lnSpc>
                <a:spcPct val="120000"/>
              </a:lnSpc>
              <a:spcBef>
                <a:spcPct val="0"/>
              </a:spcBef>
              <a:buNone/>
              <a:defRPr/>
            </a:pPr>
            <a:r>
              <a:rPr lang="zh-CN" altLang="en-US" sz="1200" dirty="0" smtClean="0">
                <a:latin typeface="+mn-ea"/>
              </a:rPr>
              <a:t>另外</a:t>
            </a:r>
            <a:r>
              <a:rPr lang="en-US" altLang="zh-CN" sz="1200" dirty="0" smtClean="0">
                <a:latin typeface="+mn-ea"/>
              </a:rPr>
              <a:t>1</a:t>
            </a:r>
            <a:r>
              <a:rPr lang="zh-CN" altLang="en-US" sz="1200" dirty="0" smtClean="0">
                <a:latin typeface="+mn-ea"/>
              </a:rPr>
              <a:t>个关键词就是“画蛇添足”，动画效果，尤其在数据型</a:t>
            </a:r>
            <a:r>
              <a:rPr lang="en-US" altLang="zh-CN" sz="1200" dirty="0" smtClean="0">
                <a:latin typeface="+mn-ea"/>
              </a:rPr>
              <a:t>PPT</a:t>
            </a:r>
            <a:r>
              <a:rPr lang="zh-CN" altLang="en-US" sz="1200" dirty="0" smtClean="0">
                <a:latin typeface="+mn-ea"/>
              </a:rPr>
              <a:t>里，并不是整个</a:t>
            </a:r>
            <a:r>
              <a:rPr lang="en-US" altLang="zh-CN" sz="1200" dirty="0" smtClean="0">
                <a:latin typeface="+mn-ea"/>
              </a:rPr>
              <a:t>PPT</a:t>
            </a:r>
            <a:r>
              <a:rPr lang="zh-CN" altLang="en-US" sz="1200" dirty="0" smtClean="0">
                <a:latin typeface="+mn-ea"/>
              </a:rPr>
              <a:t>的主流，它应该作为一片合格绿叶，来将</a:t>
            </a:r>
            <a:r>
              <a:rPr lang="en-US" altLang="zh-CN" sz="1200" dirty="0" smtClean="0">
                <a:latin typeface="+mn-ea"/>
              </a:rPr>
              <a:t>PPT</a:t>
            </a:r>
            <a:r>
              <a:rPr lang="zh-CN" altLang="en-US" sz="1200" dirty="0" smtClean="0">
                <a:latin typeface="+mn-ea"/>
              </a:rPr>
              <a:t>衬托的更加生动化。一味的只追求复杂繁琐的动画效果，这是盲目的。画蛇添足，丧失了动画做为辅助</a:t>
            </a:r>
            <a:r>
              <a:rPr lang="en-US" altLang="zh-CN" sz="1200" dirty="0" smtClean="0">
                <a:latin typeface="+mn-ea"/>
              </a:rPr>
              <a:t>PPT</a:t>
            </a:r>
            <a:r>
              <a:rPr lang="zh-CN" altLang="en-US" sz="1200" dirty="0" smtClean="0">
                <a:latin typeface="+mn-ea"/>
              </a:rPr>
              <a:t>的真正意义。锦上添花而不是画蛇添足，这个是我们更应该深刻去理会的。</a:t>
            </a:r>
            <a:endParaRPr lang="en-US" altLang="zh-CN" sz="1200" dirty="0" smtClean="0">
              <a:latin typeface="+mn-ea"/>
            </a:endParaRPr>
          </a:p>
          <a:p>
            <a:pPr eaLnBrk="1" hangingPunct="1">
              <a:lnSpc>
                <a:spcPct val="120000"/>
              </a:lnSpc>
              <a:spcBef>
                <a:spcPct val="0"/>
              </a:spcBef>
              <a:buNone/>
              <a:defRPr/>
            </a:pPr>
            <a:endParaRPr lang="en-US" altLang="zh-CN" sz="1200" dirty="0" smtClean="0">
              <a:latin typeface="+mn-ea"/>
            </a:endParaRPr>
          </a:p>
          <a:p>
            <a:pPr marL="0" marR="0" indent="0" algn="l" defTabSz="914400" rtl="0" eaLnBrk="1" fontAlgn="auto" latinLnBrk="0" hangingPunct="1">
              <a:lnSpc>
                <a:spcPct val="120000"/>
              </a:lnSpc>
              <a:spcBef>
                <a:spcPct val="0"/>
              </a:spcBef>
              <a:spcAft>
                <a:spcPts val="0"/>
              </a:spcAft>
              <a:buClrTx/>
              <a:buSzTx/>
              <a:buFontTx/>
              <a:buNone/>
              <a:tabLst/>
              <a:defRPr/>
            </a:pPr>
            <a:r>
              <a:rPr lang="zh-CN" altLang="en-US" sz="1200" dirty="0" smtClean="0">
                <a:solidFill>
                  <a:srgbClr val="FF0000"/>
                </a:solidFill>
                <a:latin typeface="+mn-ea"/>
              </a:rPr>
              <a:t>所以复杂与过于细致的动画并不一定就是成功的，其实的把握和拿捏都应该在心中统筹安排。</a:t>
            </a:r>
            <a:endParaRPr lang="en-US" altLang="zh-CN" sz="1200" dirty="0" smtClean="0">
              <a:solidFill>
                <a:srgbClr val="FF0000"/>
              </a:solidFill>
              <a:latin typeface="+mn-ea"/>
            </a:endParaRPr>
          </a:p>
          <a:p>
            <a:pPr eaLnBrk="1" hangingPunct="1">
              <a:lnSpc>
                <a:spcPct val="120000"/>
              </a:lnSpc>
              <a:spcBef>
                <a:spcPct val="0"/>
              </a:spcBef>
              <a:buNone/>
              <a:defRPr/>
            </a:pPr>
            <a:endParaRPr lang="zh-CN" altLang="en-US" dirty="0" smtClean="0"/>
          </a:p>
        </p:txBody>
      </p:sp>
      <p:sp>
        <p:nvSpPr>
          <p:cNvPr id="4" name="灯片编号占位符 3"/>
          <p:cNvSpPr>
            <a:spLocks noGrp="1"/>
          </p:cNvSpPr>
          <p:nvPr>
            <p:ph type="sldNum" sz="quarter" idx="10"/>
          </p:nvPr>
        </p:nvSpPr>
        <p:spPr/>
        <p:txBody>
          <a:bodyPr/>
          <a:lstStyle/>
          <a:p>
            <a:fld id="{2B3B8E79-C8C2-46E0-8ABE-9D2F6B74ECCF}" type="slidenum">
              <a:rPr lang="zh-CN" altLang="en-US" smtClean="0"/>
              <a:pPr/>
              <a:t>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ea typeface="微软雅黑" pitchFamily="34" charset="-122"/>
              </a:rPr>
              <a:t>之前都是讲的将</a:t>
            </a:r>
            <a:r>
              <a:rPr lang="en-US" altLang="zh-CN" dirty="0" smtClean="0">
                <a:ea typeface="微软雅黑" pitchFamily="34" charset="-122"/>
              </a:rPr>
              <a:t>1</a:t>
            </a:r>
            <a:r>
              <a:rPr lang="zh-CN" altLang="en-US" dirty="0" smtClean="0">
                <a:ea typeface="微软雅黑" pitchFamily="34" charset="-122"/>
              </a:rPr>
              <a:t>个元件添加单个动画效果，而将原件动画叠加，会让你需要突出展示的东西，更加</a:t>
            </a:r>
            <a:r>
              <a:rPr lang="zh-CN" altLang="en-US" dirty="0" smtClean="0">
                <a:latin typeface="微软雅黑" pitchFamily="34" charset="-122"/>
                <a:ea typeface="微软雅黑" pitchFamily="34" charset="-122"/>
              </a:rPr>
              <a:t>“</a:t>
            </a:r>
            <a:r>
              <a:rPr lang="zh-CN" altLang="en-US" dirty="0" smtClean="0">
                <a:ea typeface="微软雅黑" pitchFamily="34" charset="-122"/>
              </a:rPr>
              <a:t>出彩</a:t>
            </a:r>
            <a:r>
              <a:rPr lang="zh-CN" altLang="en-US" dirty="0" smtClean="0">
                <a:latin typeface="微软雅黑" pitchFamily="34" charset="-122"/>
                <a:ea typeface="微软雅黑" pitchFamily="34" charset="-122"/>
              </a:rPr>
              <a:t>”</a:t>
            </a:r>
            <a:endParaRPr lang="zh-CN" altLang="en-US" dirty="0" smtClean="0">
              <a:ea typeface="微软雅黑"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ea typeface="微软雅黑"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ea typeface="微软雅黑" pitchFamily="34" charset="-122"/>
              </a:rPr>
              <a:t>结合式并不矛盾与简单化，结合式的关键依然是之前提到的时间概念，结合式只是将动画效果拓展，更加自定义。</a:t>
            </a:r>
          </a:p>
          <a:p>
            <a:endParaRPr lang="zh-CN" altLang="en-US" dirty="0"/>
          </a:p>
        </p:txBody>
      </p:sp>
      <p:sp>
        <p:nvSpPr>
          <p:cNvPr id="4" name="灯片编号占位符 3"/>
          <p:cNvSpPr>
            <a:spLocks noGrp="1"/>
          </p:cNvSpPr>
          <p:nvPr>
            <p:ph type="sldNum" sz="quarter" idx="10"/>
          </p:nvPr>
        </p:nvSpPr>
        <p:spPr/>
        <p:txBody>
          <a:bodyPr/>
          <a:lstStyle/>
          <a:p>
            <a:fld id="{2B3B8E79-C8C2-46E0-8ABE-9D2F6B74ECCF}" type="slidenum">
              <a:rPr lang="zh-CN" altLang="en-US" smtClean="0"/>
              <a:pPr/>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685800" y="2362200"/>
            <a:ext cx="7772400" cy="1009650"/>
          </a:xfrm>
        </p:spPr>
        <p:txBody>
          <a:bodyPr/>
          <a:lstStyle>
            <a:lvl1pPr algn="ctr">
              <a:defRPr/>
            </a:lvl1pPr>
          </a:lstStyle>
          <a:p>
            <a:r>
              <a:rPr lang="zh-CN" altLang="en-US"/>
              <a:t>单击此处编辑母版标题样式</a:t>
            </a:r>
          </a:p>
        </p:txBody>
      </p:sp>
      <p:sp>
        <p:nvSpPr>
          <p:cNvPr id="6147"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zh-CN" altLang="en-US"/>
              <a:t>单击此处编辑母版副标题样式</a:t>
            </a: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750DDE3-D90F-4755-A163-E518B2F5FED8}" type="slidenum">
              <a:rPr lang="en-US" altLang="zh-CN"/>
              <a:pPr>
                <a:defRPr/>
              </a:pPr>
              <a:t>‹#›</a:t>
            </a:fld>
            <a:endParaRPr lang="en-US" altLang="zh-CN"/>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A36BAC4-4CC5-421C-B7E7-02C8033A5F4A}" type="slidenum">
              <a:rPr lang="en-US" altLang="zh-CN"/>
              <a:pPr>
                <a:defRPr/>
              </a:pPr>
              <a:t>‹#›</a:t>
            </a:fld>
            <a:endParaRPr lang="en-US" altLang="zh-CN"/>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4B5C428-BBD9-4834-AF8F-BC4776EB5F13}" type="slidenum">
              <a:rPr lang="en-US" altLang="zh-CN"/>
              <a:pPr>
                <a:defRPr/>
              </a:pPr>
              <a:t>‹#›</a:t>
            </a:fld>
            <a:endParaRPr lang="en-US" altLang="zh-CN"/>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6720" name="Rectangle 27"/>
          <p:cNvSpPr>
            <a:spLocks noGrp="1" noChangeArrowheads="1"/>
          </p:cNvSpPr>
          <p:nvPr>
            <p:ph type="ctrTitle"/>
          </p:nvPr>
        </p:nvSpPr>
        <p:spPr>
          <a:xfrm>
            <a:off x="468313" y="4292600"/>
            <a:ext cx="8207375" cy="960438"/>
          </a:xfrm>
        </p:spPr>
        <p:txBody>
          <a:bodyPr/>
          <a:lstStyle>
            <a:lvl1pPr>
              <a:defRPr sz="3400" smtClean="0"/>
            </a:lvl1pPr>
          </a:lstStyle>
          <a:p>
            <a:r>
              <a:rPr lang="zh-CN" altLang="en-US" smtClean="0"/>
              <a:t>单击此处编辑母版标题样式</a:t>
            </a:r>
          </a:p>
        </p:txBody>
      </p:sp>
      <p:sp>
        <p:nvSpPr>
          <p:cNvPr id="26721" name="Rectangle 31"/>
          <p:cNvSpPr>
            <a:spLocks noGrp="1" noChangeArrowheads="1"/>
          </p:cNvSpPr>
          <p:nvPr>
            <p:ph type="subTitle" idx="1"/>
          </p:nvPr>
        </p:nvSpPr>
        <p:spPr>
          <a:xfrm>
            <a:off x="468313" y="5253038"/>
            <a:ext cx="8207375" cy="407987"/>
          </a:xfrm>
        </p:spPr>
        <p:txBody>
          <a:bodyPr anchor="ctr"/>
          <a:lstStyle>
            <a:lvl1pPr marL="0" indent="0">
              <a:buFont typeface="Wingdings" pitchFamily="2" charset="2"/>
              <a:buNone/>
              <a:defRPr sz="1800" smtClean="0"/>
            </a:lvl1pPr>
          </a:lstStyle>
          <a:p>
            <a:r>
              <a:rPr lang="zh-CN" altLang="en-US" smtClean="0"/>
              <a:t>单击添加署名或公司信息</a:t>
            </a:r>
          </a:p>
        </p:txBody>
      </p:sp>
    </p:spTree>
  </p:cSld>
  <p:clrMapOvr>
    <a:masterClrMapping/>
  </p:clrMapOvr>
  <p:transition>
    <p:fade/>
  </p:transition>
  <p:hf hdr="0" ftr="0"/>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00034" y="1643050"/>
            <a:ext cx="8207375" cy="574675"/>
          </a:xfrm>
        </p:spPr>
        <p:txBody>
          <a:body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571472" y="1142984"/>
            <a:ext cx="8207375" cy="51831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
          <p:cNvSpPr>
            <a:spLocks noGrp="1" noChangeArrowheads="1"/>
          </p:cNvSpPr>
          <p:nvPr>
            <p:ph type="sldNum" sz="quarter" idx="10"/>
          </p:nvPr>
        </p:nvSpPr>
        <p:spPr>
          <a:ln/>
        </p:spPr>
        <p:txBody>
          <a:bodyPr/>
          <a:lstStyle>
            <a:lvl1pPr>
              <a:defRPr/>
            </a:lvl1pPr>
          </a:lstStyle>
          <a:p>
            <a:pPr>
              <a:defRPr/>
            </a:pPr>
            <a:r>
              <a:rPr lang="de-DE" altLang="zh-CN"/>
              <a:t>Page </a:t>
            </a:r>
            <a:r>
              <a:rPr lang="de-DE" altLang="zh-CN">
                <a:sym typeface="MS UI Gothic" pitchFamily="34" charset="-128"/>
              </a:rPr>
              <a:t></a:t>
            </a:r>
            <a:r>
              <a:rPr lang="de-DE" altLang="zh-CN"/>
              <a:t> </a:t>
            </a:r>
            <a:fld id="{E593344E-81F2-467A-8656-91A7C052ABDD}" type="slidenum">
              <a:rPr lang="zh-CN" altLang="en-US"/>
              <a:pPr>
                <a:defRPr/>
              </a:pPr>
              <a:t>‹#›</a:t>
            </a:fld>
            <a:endParaRPr lang="en-US" altLang="zh-C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0"/>
          <p:cNvSpPr>
            <a:spLocks noGrp="1" noChangeArrowheads="1"/>
          </p:cNvSpPr>
          <p:nvPr>
            <p:ph type="sldNum" sz="quarter" idx="10"/>
          </p:nvPr>
        </p:nvSpPr>
        <p:spPr>
          <a:ln/>
        </p:spPr>
        <p:txBody>
          <a:bodyPr/>
          <a:lstStyle>
            <a:lvl1pPr>
              <a:defRPr/>
            </a:lvl1pPr>
          </a:lstStyle>
          <a:p>
            <a:pPr>
              <a:defRPr/>
            </a:pPr>
            <a:r>
              <a:rPr lang="de-DE" altLang="zh-CN"/>
              <a:t>Page </a:t>
            </a:r>
            <a:r>
              <a:rPr lang="de-DE" altLang="zh-CN">
                <a:sym typeface="MS UI Gothic" pitchFamily="34" charset="-128"/>
              </a:rPr>
              <a:t></a:t>
            </a:r>
            <a:r>
              <a:rPr lang="de-DE" altLang="zh-CN"/>
              <a:t> </a:t>
            </a:r>
            <a:fld id="{B77012A5-8058-484C-A2CD-D8AADC29D5EA}" type="slidenum">
              <a:rPr lang="zh-CN" altLang="en-US"/>
              <a:pPr>
                <a:defRPr/>
              </a:pPr>
              <a:t>‹#›</a:t>
            </a:fld>
            <a:endParaRPr lang="en-US" altLang="zh-CN"/>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39750" y="1341438"/>
            <a:ext cx="3956050" cy="4784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41438"/>
            <a:ext cx="3956050" cy="4784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0"/>
          <p:cNvSpPr>
            <a:spLocks noGrp="1" noChangeArrowheads="1"/>
          </p:cNvSpPr>
          <p:nvPr>
            <p:ph type="sldNum" sz="quarter" idx="10"/>
          </p:nvPr>
        </p:nvSpPr>
        <p:spPr>
          <a:ln/>
        </p:spPr>
        <p:txBody>
          <a:bodyPr/>
          <a:lstStyle>
            <a:lvl1pPr>
              <a:defRPr/>
            </a:lvl1pPr>
          </a:lstStyle>
          <a:p>
            <a:pPr>
              <a:defRPr/>
            </a:pPr>
            <a:r>
              <a:rPr lang="de-DE" altLang="zh-CN"/>
              <a:t>Page </a:t>
            </a:r>
            <a:r>
              <a:rPr lang="de-DE" altLang="zh-CN">
                <a:sym typeface="MS UI Gothic" pitchFamily="34" charset="-128"/>
              </a:rPr>
              <a:t></a:t>
            </a:r>
            <a:r>
              <a:rPr lang="de-DE" altLang="zh-CN"/>
              <a:t> </a:t>
            </a:r>
            <a:fld id="{DB94B785-7C50-40EF-9CD6-FC1106DF6BFE}" type="slidenum">
              <a:rPr lang="zh-CN" altLang="en-US"/>
              <a:pPr>
                <a:defRPr/>
              </a:pPr>
              <a:t>‹#›</a:t>
            </a:fld>
            <a:endParaRPr lang="en-US" altLang="zh-CN"/>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0"/>
          <p:cNvSpPr>
            <a:spLocks noGrp="1" noChangeArrowheads="1"/>
          </p:cNvSpPr>
          <p:nvPr>
            <p:ph type="sldNum" sz="quarter" idx="10"/>
          </p:nvPr>
        </p:nvSpPr>
        <p:spPr>
          <a:ln/>
        </p:spPr>
        <p:txBody>
          <a:bodyPr/>
          <a:lstStyle>
            <a:lvl1pPr>
              <a:defRPr/>
            </a:lvl1pPr>
          </a:lstStyle>
          <a:p>
            <a:pPr>
              <a:defRPr/>
            </a:pPr>
            <a:r>
              <a:rPr lang="de-DE" altLang="zh-CN"/>
              <a:t>Page </a:t>
            </a:r>
            <a:r>
              <a:rPr lang="de-DE" altLang="zh-CN">
                <a:sym typeface="MS UI Gothic" pitchFamily="34" charset="-128"/>
              </a:rPr>
              <a:t></a:t>
            </a:r>
            <a:r>
              <a:rPr lang="de-DE" altLang="zh-CN"/>
              <a:t> </a:t>
            </a:r>
            <a:fld id="{617D0026-EA42-4026-A0F1-25F351B75A17}" type="slidenum">
              <a:rPr lang="zh-CN" altLang="en-US"/>
              <a:pPr>
                <a:defRPr/>
              </a:pPr>
              <a:t>‹#›</a:t>
            </a:fld>
            <a:endParaRPr lang="en-US" altLang="zh-CN"/>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0"/>
          <p:cNvSpPr>
            <a:spLocks noGrp="1" noChangeArrowheads="1"/>
          </p:cNvSpPr>
          <p:nvPr>
            <p:ph type="sldNum" sz="quarter" idx="10"/>
          </p:nvPr>
        </p:nvSpPr>
        <p:spPr>
          <a:ln/>
        </p:spPr>
        <p:txBody>
          <a:bodyPr/>
          <a:lstStyle>
            <a:lvl1pPr>
              <a:defRPr/>
            </a:lvl1pPr>
          </a:lstStyle>
          <a:p>
            <a:pPr>
              <a:defRPr/>
            </a:pPr>
            <a:r>
              <a:rPr lang="de-DE" altLang="zh-CN"/>
              <a:t>Page </a:t>
            </a:r>
            <a:r>
              <a:rPr lang="de-DE" altLang="zh-CN">
                <a:sym typeface="MS UI Gothic" pitchFamily="34" charset="-128"/>
              </a:rPr>
              <a:t></a:t>
            </a:r>
            <a:r>
              <a:rPr lang="de-DE" altLang="zh-CN"/>
              <a:t> </a:t>
            </a:r>
            <a:fld id="{AAD049D2-CBC2-477A-8E21-101EE0869F54}" type="slidenum">
              <a:rPr lang="zh-CN" altLang="en-US"/>
              <a:pPr>
                <a:defRPr/>
              </a:pPr>
              <a:t>‹#›</a:t>
            </a:fld>
            <a:endParaRPr lang="en-US" altLang="zh-CN"/>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a:ln/>
        </p:spPr>
        <p:txBody>
          <a:bodyPr/>
          <a:lstStyle>
            <a:lvl1pPr>
              <a:defRPr/>
            </a:lvl1pPr>
          </a:lstStyle>
          <a:p>
            <a:pPr>
              <a:defRPr/>
            </a:pPr>
            <a:r>
              <a:rPr lang="de-DE" altLang="zh-CN"/>
              <a:t>Page </a:t>
            </a:r>
            <a:r>
              <a:rPr lang="de-DE" altLang="zh-CN">
                <a:sym typeface="MS UI Gothic" pitchFamily="34" charset="-128"/>
              </a:rPr>
              <a:t></a:t>
            </a:r>
            <a:r>
              <a:rPr lang="de-DE" altLang="zh-CN"/>
              <a:t> </a:t>
            </a:r>
            <a:fld id="{D57497AA-FF0A-4FEC-B016-6D0F6D9332FD}" type="slidenum">
              <a:rPr lang="zh-CN" altLang="en-US"/>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07CB8FD-939A-4167-8064-D39E7592F157}" type="slidenum">
              <a:rPr lang="en-US" altLang="zh-CN"/>
              <a:pPr>
                <a:defRPr/>
              </a:pPr>
              <a:t>‹#›</a:t>
            </a:fld>
            <a:endParaRPr lang="en-US" altLang="zh-CN"/>
          </a:p>
        </p:txBody>
      </p: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0"/>
          <p:cNvSpPr>
            <a:spLocks noGrp="1" noChangeArrowheads="1"/>
          </p:cNvSpPr>
          <p:nvPr>
            <p:ph type="sldNum" sz="quarter" idx="10"/>
          </p:nvPr>
        </p:nvSpPr>
        <p:spPr>
          <a:ln/>
        </p:spPr>
        <p:txBody>
          <a:bodyPr/>
          <a:lstStyle>
            <a:lvl1pPr>
              <a:defRPr/>
            </a:lvl1pPr>
          </a:lstStyle>
          <a:p>
            <a:pPr>
              <a:defRPr/>
            </a:pPr>
            <a:r>
              <a:rPr lang="de-DE" altLang="zh-CN"/>
              <a:t>Page </a:t>
            </a:r>
            <a:r>
              <a:rPr lang="de-DE" altLang="zh-CN">
                <a:sym typeface="MS UI Gothic" pitchFamily="34" charset="-128"/>
              </a:rPr>
              <a:t></a:t>
            </a:r>
            <a:r>
              <a:rPr lang="de-DE" altLang="zh-CN"/>
              <a:t> </a:t>
            </a:r>
            <a:fld id="{26E352EB-E133-4393-898B-38E51B85DE95}" type="slidenum">
              <a:rPr lang="zh-CN" altLang="en-US"/>
              <a:pPr>
                <a:defRPr/>
              </a:pPr>
              <a:t>‹#›</a:t>
            </a:fld>
            <a:endParaRPr lang="en-US" altLang="zh-CN"/>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0"/>
          <p:cNvSpPr>
            <a:spLocks noGrp="1" noChangeArrowheads="1"/>
          </p:cNvSpPr>
          <p:nvPr>
            <p:ph type="sldNum" sz="quarter" idx="10"/>
          </p:nvPr>
        </p:nvSpPr>
        <p:spPr>
          <a:ln/>
        </p:spPr>
        <p:txBody>
          <a:bodyPr/>
          <a:lstStyle>
            <a:lvl1pPr>
              <a:defRPr/>
            </a:lvl1pPr>
          </a:lstStyle>
          <a:p>
            <a:pPr>
              <a:defRPr/>
            </a:pPr>
            <a:r>
              <a:rPr lang="de-DE" altLang="zh-CN"/>
              <a:t>Page </a:t>
            </a:r>
            <a:r>
              <a:rPr lang="de-DE" altLang="zh-CN">
                <a:sym typeface="MS UI Gothic" pitchFamily="34" charset="-128"/>
              </a:rPr>
              <a:t></a:t>
            </a:r>
            <a:r>
              <a:rPr lang="de-DE" altLang="zh-CN"/>
              <a:t> </a:t>
            </a:r>
            <a:fld id="{0BC93746-950E-4720-B0B8-726812941F8F}" type="slidenum">
              <a:rPr lang="zh-CN" altLang="en-US"/>
              <a:pPr>
                <a:defRPr/>
              </a:pPr>
              <a:t>‹#›</a:t>
            </a:fld>
            <a:endParaRPr lang="en-US" altLang="zh-CN"/>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
          <p:cNvSpPr>
            <a:spLocks noGrp="1" noChangeArrowheads="1"/>
          </p:cNvSpPr>
          <p:nvPr>
            <p:ph type="sldNum" sz="quarter" idx="10"/>
          </p:nvPr>
        </p:nvSpPr>
        <p:spPr>
          <a:ln/>
        </p:spPr>
        <p:txBody>
          <a:bodyPr/>
          <a:lstStyle>
            <a:lvl1pPr>
              <a:defRPr/>
            </a:lvl1pPr>
          </a:lstStyle>
          <a:p>
            <a:pPr>
              <a:defRPr/>
            </a:pPr>
            <a:r>
              <a:rPr lang="de-DE" altLang="zh-CN"/>
              <a:t>Page </a:t>
            </a:r>
            <a:r>
              <a:rPr lang="de-DE" altLang="zh-CN">
                <a:sym typeface="MS UI Gothic" pitchFamily="34" charset="-128"/>
              </a:rPr>
              <a:t></a:t>
            </a:r>
            <a:r>
              <a:rPr lang="de-DE" altLang="zh-CN"/>
              <a:t> </a:t>
            </a:r>
            <a:fld id="{1A0E792B-E918-4672-98DD-59C5A52133A1}" type="slidenum">
              <a:rPr lang="zh-CN" altLang="en-US"/>
              <a:pPr>
                <a:defRPr/>
              </a:pPr>
              <a:t>‹#›</a:t>
            </a:fld>
            <a:endParaRPr lang="en-US" altLang="zh-CN"/>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0513" y="260350"/>
            <a:ext cx="2057400" cy="58658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3" y="260350"/>
            <a:ext cx="6019800" cy="58658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
          <p:cNvSpPr>
            <a:spLocks noGrp="1" noChangeArrowheads="1"/>
          </p:cNvSpPr>
          <p:nvPr>
            <p:ph type="sldNum" sz="quarter" idx="10"/>
          </p:nvPr>
        </p:nvSpPr>
        <p:spPr>
          <a:ln/>
        </p:spPr>
        <p:txBody>
          <a:bodyPr/>
          <a:lstStyle>
            <a:lvl1pPr>
              <a:defRPr/>
            </a:lvl1pPr>
          </a:lstStyle>
          <a:p>
            <a:pPr>
              <a:defRPr/>
            </a:pPr>
            <a:r>
              <a:rPr lang="de-DE" altLang="zh-CN"/>
              <a:t>Page </a:t>
            </a:r>
            <a:r>
              <a:rPr lang="de-DE" altLang="zh-CN">
                <a:sym typeface="MS UI Gothic" pitchFamily="34" charset="-128"/>
              </a:rPr>
              <a:t></a:t>
            </a:r>
            <a:r>
              <a:rPr lang="de-DE" altLang="zh-CN"/>
              <a:t> </a:t>
            </a:r>
            <a:fld id="{75F73D23-A918-4DE1-9DF1-5F2868625BAC}" type="slidenum">
              <a:rPr lang="zh-CN" altLang="en-US"/>
              <a:pPr>
                <a:defRPr/>
              </a:pPr>
              <a:t>‹#›</a:t>
            </a:fld>
            <a:endParaRPr lang="en-US" altLang="zh-CN"/>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685800" y="2362200"/>
            <a:ext cx="7772400" cy="1009650"/>
          </a:xfrm>
        </p:spPr>
        <p:txBody>
          <a:bodyPr/>
          <a:lstStyle>
            <a:lvl1pPr algn="ctr">
              <a:defRPr/>
            </a:lvl1pPr>
          </a:lstStyle>
          <a:p>
            <a:r>
              <a:rPr lang="zh-CN" altLang="en-US"/>
              <a:t>单击此处编辑母版标题样式</a:t>
            </a:r>
          </a:p>
        </p:txBody>
      </p:sp>
      <p:sp>
        <p:nvSpPr>
          <p:cNvPr id="6147"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zh-CN" altLang="en-US"/>
              <a:t>单击此处编辑母版副标题样式</a:t>
            </a:r>
          </a:p>
        </p:txBody>
      </p:sp>
    </p:spTree>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368FDA8-0A3D-4178-A197-5F18DC1FA016}" type="slidenum">
              <a:rPr lang="en-US" altLang="zh-CN"/>
              <a:pPr>
                <a:defRPr/>
              </a:pPr>
              <a:t>‹#›</a:t>
            </a:fld>
            <a:endParaRPr lang="en-US" altLang="zh-CN"/>
          </a:p>
        </p:txBody>
      </p:sp>
    </p:spTree>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CD0B0C0-D9DB-4D69-A0D0-4ED0AF8424CD}" type="slidenum">
              <a:rPr lang="en-US" altLang="zh-CN"/>
              <a:pPr>
                <a:defRPr/>
              </a:pPr>
              <a:t>‹#›</a:t>
            </a:fld>
            <a:endParaRPr lang="en-US" altLang="zh-CN"/>
          </a:p>
        </p:txBody>
      </p:sp>
    </p:spTree>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066800"/>
            <a:ext cx="4038600" cy="5059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066800"/>
            <a:ext cx="4038600" cy="5059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0C07E6AD-6546-4373-925F-6E30E045E156}" type="slidenum">
              <a:rPr lang="en-US" altLang="zh-CN"/>
              <a:pPr>
                <a:defRPr/>
              </a:pPr>
              <a:t>‹#›</a:t>
            </a:fld>
            <a:endParaRPr lang="en-US" altLang="zh-CN"/>
          </a:p>
        </p:txBody>
      </p:sp>
    </p:spTree>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AF8CFF2A-7AC1-4BF4-AE22-02FA4BCA8EC9}" type="slidenum">
              <a:rPr lang="en-US" altLang="zh-CN"/>
              <a:pPr>
                <a:defRPr/>
              </a:pPr>
              <a:t>‹#›</a:t>
            </a:fld>
            <a:endParaRPr lang="en-US" altLang="zh-CN"/>
          </a:p>
        </p:txBody>
      </p:sp>
    </p:spTree>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08DA4F6F-94D8-4568-9F72-C5D074721266}" type="slidenum">
              <a:rPr lang="en-US" altLang="zh-CN"/>
              <a:pPr>
                <a:defRPr/>
              </a:pPr>
              <a:t>‹#›</a:t>
            </a:fld>
            <a:endParaRPr lang="en-US" altLang="zh-CN"/>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066800"/>
            <a:ext cx="4038600" cy="5059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066800"/>
            <a:ext cx="4038600" cy="5059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7E66E98-6EB4-426F-8372-6A812B2EF8F0}" type="slidenum">
              <a:rPr lang="en-US" altLang="zh-CN"/>
              <a:pPr>
                <a:defRPr/>
              </a:pPr>
              <a:t>‹#›</a:t>
            </a:fld>
            <a:endParaRPr lang="en-US" altLang="zh-CN"/>
          </a:p>
        </p:txBody>
      </p:sp>
    </p:spTree>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163A431E-1914-40D1-AA69-D60C9C1791DF}" type="slidenum">
              <a:rPr lang="en-US" altLang="zh-CN"/>
              <a:pPr>
                <a:defRPr/>
              </a:pPr>
              <a:t>‹#›</a:t>
            </a:fld>
            <a:endParaRPr lang="en-US" altLang="zh-CN"/>
          </a:p>
        </p:txBody>
      </p:sp>
    </p:spTree>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0BEF4E8-48A3-4CFF-89AF-71F8E78CC75E}" type="slidenum">
              <a:rPr lang="en-US" altLang="zh-CN"/>
              <a:pPr>
                <a:defRPr/>
              </a:pPr>
              <a:t>‹#›</a:t>
            </a:fld>
            <a:endParaRPr lang="en-US" altLang="zh-CN"/>
          </a:p>
        </p:txBody>
      </p:sp>
    </p:spTree>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A742F80-F8EA-4B8B-9EBF-0D336D257FB4}" type="slidenum">
              <a:rPr lang="en-US" altLang="zh-CN"/>
              <a:pPr>
                <a:defRPr/>
              </a:pPr>
              <a:t>‹#›</a:t>
            </a:fld>
            <a:endParaRPr lang="en-US" altLang="zh-CN"/>
          </a:p>
        </p:txBody>
      </p:sp>
    </p:spTree>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B787C77-F7E1-412A-BA5F-D5BB76F6D9AF}" type="slidenum">
              <a:rPr lang="en-US" altLang="zh-CN"/>
              <a:pPr>
                <a:defRPr/>
              </a:pPr>
              <a:t>‹#›</a:t>
            </a:fld>
            <a:endParaRPr lang="en-US" altLang="zh-CN"/>
          </a:p>
        </p:txBody>
      </p:sp>
    </p:spTree>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BE0722D-060B-4E58-8558-0BCD02FC7277}" type="slidenum">
              <a:rPr lang="en-US" altLang="zh-CN"/>
              <a:pPr>
                <a:defRPr/>
              </a:pPr>
              <a:t>‹#›</a:t>
            </a:fld>
            <a:endParaRPr lang="en-US" altLang="zh-CN"/>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3DE0D1D6-BB57-4404-BCBD-E32FDC2F267B}" type="slidenum">
              <a:rPr lang="en-US" altLang="zh-CN"/>
              <a:pPr>
                <a:defRPr/>
              </a:pPr>
              <a:t>‹#›</a:t>
            </a:fld>
            <a:endParaRPr lang="en-US" altLang="zh-CN"/>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F3739449-7192-494D-A55C-ABFBFECB7C73}" type="slidenum">
              <a:rPr lang="en-US" altLang="zh-CN"/>
              <a:pPr>
                <a:defRPr/>
              </a:pPr>
              <a:t>‹#›</a:t>
            </a:fld>
            <a:endParaRPr lang="en-US" altLang="zh-CN"/>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1DDED9B2-581A-4F2E-971F-1ABF8DD52FBD}" type="slidenum">
              <a:rPr lang="en-US" altLang="zh-CN"/>
              <a:pPr>
                <a:defRPr/>
              </a:pPr>
              <a:t>‹#›</a:t>
            </a:fld>
            <a:endParaRPr lang="en-US" altLang="zh-CN"/>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6DB4F0E-F6AD-4516-B186-33FB9DF24603}" type="slidenum">
              <a:rPr lang="en-US" altLang="zh-CN"/>
              <a:pPr>
                <a:defRPr/>
              </a:pPr>
              <a:t>‹#›</a:t>
            </a:fld>
            <a:endParaRPr lang="en-US" altLang="zh-CN"/>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E321FC3-68C3-49E0-B914-B50F5DC3B73B}" type="slidenum">
              <a:rPr lang="en-US" altLang="zh-CN"/>
              <a:pPr>
                <a:defRPr/>
              </a:pPr>
              <a:t>‹#›</a:t>
            </a:fld>
            <a:endParaRPr lang="en-US" altLang="zh-CN"/>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6397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066800"/>
            <a:ext cx="8229600" cy="5059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12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ea typeface="宋体" pitchFamily="2" charset="-122"/>
              </a:defRPr>
            </a:lvl1pPr>
          </a:lstStyle>
          <a:p>
            <a:pPr>
              <a:defRPr/>
            </a:pPr>
            <a:endParaRPr lang="en-US" altLang="zh-CN"/>
          </a:p>
        </p:txBody>
      </p:sp>
      <p:sp>
        <p:nvSpPr>
          <p:cNvPr id="512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ea typeface="宋体" pitchFamily="2" charset="-122"/>
              </a:defRPr>
            </a:lvl1pPr>
          </a:lstStyle>
          <a:p>
            <a:pPr>
              <a:defRPr/>
            </a:pPr>
            <a:endParaRPr lang="en-US" altLang="zh-CN"/>
          </a:p>
        </p:txBody>
      </p:sp>
      <p:sp>
        <p:nvSpPr>
          <p:cNvPr id="5126"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ea typeface="宋体" pitchFamily="2" charset="-122"/>
              </a:defRPr>
            </a:lvl1pPr>
          </a:lstStyle>
          <a:p>
            <a:pPr>
              <a:defRPr/>
            </a:pPr>
            <a:fld id="{81DB6BF5-70B8-4022-A1C9-07260FDA02ED}"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fade/>
  </p:transition>
  <p:timing>
    <p:tnLst>
      <p:par>
        <p:cTn id="1" dur="indefinite" restart="never" nodeType="tmRoot"/>
      </p:par>
    </p:tnLst>
  </p:timing>
  <p:txStyles>
    <p:title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charset="0"/>
          <a:ea typeface="黑体" pitchFamily="2" charset="-122"/>
        </a:defRPr>
      </a:lvl2pPr>
      <a:lvl3pPr algn="l" rtl="0" eaLnBrk="0" fontAlgn="base" hangingPunct="0">
        <a:spcBef>
          <a:spcPct val="0"/>
        </a:spcBef>
        <a:spcAft>
          <a:spcPct val="0"/>
        </a:spcAft>
        <a:defRPr sz="3200">
          <a:solidFill>
            <a:schemeClr val="tx2"/>
          </a:solidFill>
          <a:latin typeface="Arial" charset="0"/>
          <a:ea typeface="黑体" pitchFamily="2" charset="-122"/>
        </a:defRPr>
      </a:lvl3pPr>
      <a:lvl4pPr algn="l" rtl="0" eaLnBrk="0" fontAlgn="base" hangingPunct="0">
        <a:spcBef>
          <a:spcPct val="0"/>
        </a:spcBef>
        <a:spcAft>
          <a:spcPct val="0"/>
        </a:spcAft>
        <a:defRPr sz="3200">
          <a:solidFill>
            <a:schemeClr val="tx2"/>
          </a:solidFill>
          <a:latin typeface="Arial" charset="0"/>
          <a:ea typeface="黑体" pitchFamily="2" charset="-122"/>
        </a:defRPr>
      </a:lvl4pPr>
      <a:lvl5pPr algn="l" rtl="0" eaLnBrk="0" fontAlgn="base" hangingPunct="0">
        <a:spcBef>
          <a:spcPct val="0"/>
        </a:spcBef>
        <a:spcAft>
          <a:spcPct val="0"/>
        </a:spcAft>
        <a:defRPr sz="3200">
          <a:solidFill>
            <a:schemeClr val="tx2"/>
          </a:solidFill>
          <a:latin typeface="Arial" charset="0"/>
          <a:ea typeface="黑体" pitchFamily="2" charset="-122"/>
        </a:defRPr>
      </a:lvl5pPr>
      <a:lvl6pPr marL="457200" algn="l" rtl="0" fontAlgn="base">
        <a:spcBef>
          <a:spcPct val="0"/>
        </a:spcBef>
        <a:spcAft>
          <a:spcPct val="0"/>
        </a:spcAft>
        <a:defRPr sz="3200">
          <a:solidFill>
            <a:schemeClr val="tx2"/>
          </a:solidFill>
          <a:latin typeface="Arial" charset="0"/>
          <a:ea typeface="黑体" pitchFamily="2" charset="-122"/>
        </a:defRPr>
      </a:lvl6pPr>
      <a:lvl7pPr marL="914400" algn="l" rtl="0" fontAlgn="base">
        <a:spcBef>
          <a:spcPct val="0"/>
        </a:spcBef>
        <a:spcAft>
          <a:spcPct val="0"/>
        </a:spcAft>
        <a:defRPr sz="3200">
          <a:solidFill>
            <a:schemeClr val="tx2"/>
          </a:solidFill>
          <a:latin typeface="Arial" charset="0"/>
          <a:ea typeface="黑体" pitchFamily="2" charset="-122"/>
        </a:defRPr>
      </a:lvl7pPr>
      <a:lvl8pPr marL="1371600" algn="l" rtl="0" fontAlgn="base">
        <a:spcBef>
          <a:spcPct val="0"/>
        </a:spcBef>
        <a:spcAft>
          <a:spcPct val="0"/>
        </a:spcAft>
        <a:defRPr sz="3200">
          <a:solidFill>
            <a:schemeClr val="tx2"/>
          </a:solidFill>
          <a:latin typeface="Arial" charset="0"/>
          <a:ea typeface="黑体" pitchFamily="2" charset="-122"/>
        </a:defRPr>
      </a:lvl8pPr>
      <a:lvl9pPr marL="1828800" algn="l" rtl="0" fontAlgn="base">
        <a:spcBef>
          <a:spcPct val="0"/>
        </a:spcBef>
        <a:spcAft>
          <a:spcPct val="0"/>
        </a:spcAft>
        <a:defRPr sz="3200">
          <a:solidFill>
            <a:schemeClr val="tx2"/>
          </a:solidFill>
          <a:latin typeface="Arial" charset="0"/>
          <a:ea typeface="黑体" pitchFamily="2" charset="-122"/>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400">
          <a:solidFill>
            <a:schemeClr val="tx1"/>
          </a:solidFill>
          <a:latin typeface="+mn-lt"/>
          <a:ea typeface="+mn-ea"/>
        </a:defRPr>
      </a:lvl4pPr>
      <a:lvl5pPr marL="2057400" indent="-228600" algn="l" rtl="0" eaLnBrk="0" fontAlgn="base" hangingPunct="0">
        <a:spcBef>
          <a:spcPct val="20000"/>
        </a:spcBef>
        <a:spcAft>
          <a:spcPct val="0"/>
        </a:spcAft>
        <a:buChar char="»"/>
        <a:defRPr sz="1400">
          <a:solidFill>
            <a:schemeClr val="tx1"/>
          </a:solidFill>
          <a:latin typeface="+mn-lt"/>
          <a:ea typeface="+mn-ea"/>
        </a:defRPr>
      </a:lvl5pPr>
      <a:lvl6pPr marL="2514600" indent="-228600" algn="l" rtl="0" fontAlgn="base">
        <a:spcBef>
          <a:spcPct val="20000"/>
        </a:spcBef>
        <a:spcAft>
          <a:spcPct val="0"/>
        </a:spcAft>
        <a:buChar char="»"/>
        <a:defRPr sz="1400">
          <a:solidFill>
            <a:schemeClr val="tx1"/>
          </a:solidFill>
          <a:latin typeface="+mn-lt"/>
          <a:ea typeface="+mn-ea"/>
        </a:defRPr>
      </a:lvl6pPr>
      <a:lvl7pPr marL="2971800" indent="-228600" algn="l" rtl="0" fontAlgn="base">
        <a:spcBef>
          <a:spcPct val="20000"/>
        </a:spcBef>
        <a:spcAft>
          <a:spcPct val="0"/>
        </a:spcAft>
        <a:buChar char="»"/>
        <a:defRPr sz="1400">
          <a:solidFill>
            <a:schemeClr val="tx1"/>
          </a:solidFill>
          <a:latin typeface="+mn-lt"/>
          <a:ea typeface="+mn-ea"/>
        </a:defRPr>
      </a:lvl7pPr>
      <a:lvl8pPr marL="3429000" indent="-228600" algn="l" rtl="0" fontAlgn="base">
        <a:spcBef>
          <a:spcPct val="20000"/>
        </a:spcBef>
        <a:spcAft>
          <a:spcPct val="0"/>
        </a:spcAft>
        <a:buChar char="»"/>
        <a:defRPr sz="1400">
          <a:solidFill>
            <a:schemeClr val="tx1"/>
          </a:solidFill>
          <a:latin typeface="+mn-lt"/>
          <a:ea typeface="+mn-ea"/>
        </a:defRPr>
      </a:lvl8pPr>
      <a:lvl9pPr marL="3886200" indent="-228600" algn="l" rtl="0" fontAlgn="base">
        <a:spcBef>
          <a:spcPct val="20000"/>
        </a:spcBef>
        <a:spcAft>
          <a:spcPct val="0"/>
        </a:spcAft>
        <a:buChar char="»"/>
        <a:defRPr sz="1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026" name="Picture 2" descr="1"/>
          <p:cNvPicPr>
            <a:picLocks noChangeAspect="1" noChangeArrowheads="1"/>
          </p:cNvPicPr>
          <p:nvPr/>
        </p:nvPicPr>
        <p:blipFill>
          <a:blip r:embed="rId13" cstate="print"/>
          <a:srcRect/>
          <a:stretch>
            <a:fillRect/>
          </a:stretch>
        </p:blipFill>
        <p:spPr bwMode="auto">
          <a:xfrm>
            <a:off x="0" y="0"/>
            <a:ext cx="9144000" cy="6858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华文细黑" pitchFamily="2" charset="-122"/>
        </a:defRPr>
      </a:lvl2pPr>
      <a:lvl3pPr algn="ctr" rtl="0" fontAlgn="base">
        <a:spcBef>
          <a:spcPct val="0"/>
        </a:spcBef>
        <a:spcAft>
          <a:spcPct val="0"/>
        </a:spcAft>
        <a:defRPr sz="4400">
          <a:solidFill>
            <a:schemeClr val="tx2"/>
          </a:solidFill>
          <a:latin typeface="Arial" charset="0"/>
          <a:ea typeface="华文细黑" pitchFamily="2" charset="-122"/>
        </a:defRPr>
      </a:lvl3pPr>
      <a:lvl4pPr algn="ctr" rtl="0" fontAlgn="base">
        <a:spcBef>
          <a:spcPct val="0"/>
        </a:spcBef>
        <a:spcAft>
          <a:spcPct val="0"/>
        </a:spcAft>
        <a:defRPr sz="4400">
          <a:solidFill>
            <a:schemeClr val="tx2"/>
          </a:solidFill>
          <a:latin typeface="Arial" charset="0"/>
          <a:ea typeface="华文细黑" pitchFamily="2" charset="-122"/>
        </a:defRPr>
      </a:lvl4pPr>
      <a:lvl5pPr algn="ctr" rtl="0" fontAlgn="base">
        <a:spcBef>
          <a:spcPct val="0"/>
        </a:spcBef>
        <a:spcAft>
          <a:spcPct val="0"/>
        </a:spcAft>
        <a:defRPr sz="4400">
          <a:solidFill>
            <a:schemeClr val="tx2"/>
          </a:solidFill>
          <a:latin typeface="Arial" charset="0"/>
          <a:ea typeface="华文细黑" pitchFamily="2" charset="-122"/>
        </a:defRPr>
      </a:lvl5pPr>
      <a:lvl6pPr marL="457200" algn="ctr" rtl="0" fontAlgn="base">
        <a:spcBef>
          <a:spcPct val="0"/>
        </a:spcBef>
        <a:spcAft>
          <a:spcPct val="0"/>
        </a:spcAft>
        <a:defRPr sz="4400">
          <a:solidFill>
            <a:schemeClr val="tx2"/>
          </a:solidFill>
          <a:latin typeface="Arial" charset="0"/>
          <a:ea typeface="华文细黑" pitchFamily="2" charset="-122"/>
        </a:defRPr>
      </a:lvl6pPr>
      <a:lvl7pPr marL="914400" algn="ctr" rtl="0" fontAlgn="base">
        <a:spcBef>
          <a:spcPct val="0"/>
        </a:spcBef>
        <a:spcAft>
          <a:spcPct val="0"/>
        </a:spcAft>
        <a:defRPr sz="4400">
          <a:solidFill>
            <a:schemeClr val="tx2"/>
          </a:solidFill>
          <a:latin typeface="Arial" charset="0"/>
          <a:ea typeface="华文细黑" pitchFamily="2" charset="-122"/>
        </a:defRPr>
      </a:lvl7pPr>
      <a:lvl8pPr marL="1371600" algn="ctr" rtl="0" fontAlgn="base">
        <a:spcBef>
          <a:spcPct val="0"/>
        </a:spcBef>
        <a:spcAft>
          <a:spcPct val="0"/>
        </a:spcAft>
        <a:defRPr sz="4400">
          <a:solidFill>
            <a:schemeClr val="tx2"/>
          </a:solidFill>
          <a:latin typeface="Arial" charset="0"/>
          <a:ea typeface="华文细黑" pitchFamily="2" charset="-122"/>
        </a:defRPr>
      </a:lvl8pPr>
      <a:lvl9pPr marL="1828800" algn="ctr" rtl="0" fontAlgn="base">
        <a:spcBef>
          <a:spcPct val="0"/>
        </a:spcBef>
        <a:spcAft>
          <a:spcPct val="0"/>
        </a:spcAft>
        <a:defRPr sz="4400">
          <a:solidFill>
            <a:schemeClr val="tx2"/>
          </a:solidFill>
          <a:latin typeface="Arial" charset="0"/>
          <a:ea typeface="华文细黑"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1"/>
          <p:cNvSpPr>
            <a:spLocks noGrp="1" noChangeArrowheads="1"/>
          </p:cNvSpPr>
          <p:nvPr>
            <p:ph type="body" idx="1"/>
          </p:nvPr>
        </p:nvSpPr>
        <p:spPr bwMode="auto">
          <a:xfrm>
            <a:off x="468313" y="1125538"/>
            <a:ext cx="8207375" cy="51831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2058" name="Rectangle 10"/>
          <p:cNvSpPr>
            <a:spLocks noGrp="1" noChangeArrowheads="1"/>
          </p:cNvSpPr>
          <p:nvPr>
            <p:ph type="sldNum" sz="quarter" idx="4"/>
          </p:nvPr>
        </p:nvSpPr>
        <p:spPr bwMode="auto">
          <a:xfrm>
            <a:off x="468313" y="6524625"/>
            <a:ext cx="1439862" cy="196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00"/>
            </a:lvl1pPr>
          </a:lstStyle>
          <a:p>
            <a:pPr>
              <a:defRPr/>
            </a:pPr>
            <a:r>
              <a:rPr lang="de-DE" altLang="zh-CN"/>
              <a:t>Page </a:t>
            </a:r>
            <a:r>
              <a:rPr lang="de-DE" altLang="zh-CN">
                <a:sym typeface="MS UI Gothic" pitchFamily="34" charset="-128"/>
              </a:rPr>
              <a:t></a:t>
            </a:r>
            <a:r>
              <a:rPr lang="de-DE" altLang="zh-CN"/>
              <a:t> </a:t>
            </a:r>
            <a:fld id="{FEE9FDE1-2AC3-4D69-8756-97A841357EE4}" type="slidenum">
              <a:rPr lang="zh-CN" altLang="en-US"/>
              <a:pPr>
                <a:defRPr/>
              </a:pPr>
              <a:t>‹#›</a:t>
            </a:fld>
            <a:endParaRPr lang="en-US" altLang="zh-CN"/>
          </a:p>
        </p:txBody>
      </p:sp>
      <p:sp>
        <p:nvSpPr>
          <p:cNvPr id="1028" name="Rectangle 27"/>
          <p:cNvSpPr>
            <a:spLocks noGrp="1" noChangeArrowheads="1"/>
          </p:cNvSpPr>
          <p:nvPr>
            <p:ph type="title"/>
          </p:nvPr>
        </p:nvSpPr>
        <p:spPr bwMode="auto">
          <a:xfrm>
            <a:off x="468313" y="188913"/>
            <a:ext cx="8207375" cy="5746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pic>
        <p:nvPicPr>
          <p:cNvPr id="1033" name="Picture 9" descr="bgui"/>
          <p:cNvPicPr>
            <a:picLocks noChangeAspect="1" noChangeArrowheads="1"/>
          </p:cNvPicPr>
          <p:nvPr/>
        </p:nvPicPr>
        <p:blipFill>
          <a:blip r:embed="rId13" cstate="print"/>
          <a:srcRect/>
          <a:stretch>
            <a:fillRect/>
          </a:stretch>
        </p:blipFill>
        <p:spPr bwMode="auto">
          <a:xfrm>
            <a:off x="-36513" y="-28575"/>
            <a:ext cx="9180513" cy="6884988"/>
          </a:xfrm>
          <a:prstGeom prst="rect">
            <a:avLst/>
          </a:prstGeom>
          <a:noFill/>
        </p:spPr>
      </p:pic>
      <p:grpSp>
        <p:nvGrpSpPr>
          <p:cNvPr id="2" name="Group 12"/>
          <p:cNvGrpSpPr>
            <a:grpSpLocks/>
          </p:cNvGrpSpPr>
          <p:nvPr/>
        </p:nvGrpSpPr>
        <p:grpSpPr bwMode="auto">
          <a:xfrm>
            <a:off x="312738" y="26988"/>
            <a:ext cx="1266825" cy="650875"/>
            <a:chOff x="2880" y="0"/>
            <a:chExt cx="954" cy="490"/>
          </a:xfrm>
        </p:grpSpPr>
        <p:pic>
          <p:nvPicPr>
            <p:cNvPr id="1037" name="Picture 13" descr="logo"/>
            <p:cNvPicPr>
              <a:picLocks noChangeAspect="1" noChangeArrowheads="1"/>
            </p:cNvPicPr>
            <p:nvPr/>
          </p:nvPicPr>
          <p:blipFill>
            <a:blip r:embed="rId14" cstate="print">
              <a:lum bright="100000" contrast="100000"/>
            </a:blip>
            <a:srcRect t="14589" b="16733"/>
            <a:stretch>
              <a:fillRect/>
            </a:stretch>
          </p:blipFill>
          <p:spPr bwMode="auto">
            <a:xfrm>
              <a:off x="2880" y="0"/>
              <a:ext cx="954" cy="490"/>
            </a:xfrm>
            <a:prstGeom prst="rect">
              <a:avLst/>
            </a:prstGeom>
            <a:noFill/>
          </p:spPr>
        </p:pic>
        <p:pic>
          <p:nvPicPr>
            <p:cNvPr id="1038" name="Picture 14" descr="logo"/>
            <p:cNvPicPr>
              <a:picLocks noChangeAspect="1" noChangeArrowheads="1"/>
            </p:cNvPicPr>
            <p:nvPr/>
          </p:nvPicPr>
          <p:blipFill>
            <a:blip r:embed="rId14" cstate="print">
              <a:lum bright="100000" contrast="100000"/>
            </a:blip>
            <a:srcRect t="14589" b="16733"/>
            <a:stretch>
              <a:fillRect/>
            </a:stretch>
          </p:blipFill>
          <p:spPr bwMode="auto">
            <a:xfrm>
              <a:off x="2880" y="0"/>
              <a:ext cx="954" cy="490"/>
            </a:xfrm>
            <a:prstGeom prst="rect">
              <a:avLst/>
            </a:prstGeom>
            <a:noFill/>
          </p:spPr>
        </p:pic>
      </p:gr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ransition>
    <p:fade/>
  </p:transition>
  <p:timing>
    <p:tnLst>
      <p:par>
        <p:cTn id="1" dur="indefinite" restart="never" nodeType="tmRoot"/>
      </p:par>
    </p:tnLst>
  </p:timing>
  <p:hf hdr="0" ftr="0"/>
  <p:txStyles>
    <p:titleStyle>
      <a:lvl1pPr algn="l" rtl="0" eaLnBrk="0" fontAlgn="base" hangingPunct="0">
        <a:spcBef>
          <a:spcPct val="0"/>
        </a:spcBef>
        <a:spcAft>
          <a:spcPct val="0"/>
        </a:spcAft>
        <a:defRPr sz="2600" b="1">
          <a:solidFill>
            <a:schemeClr val="tx1"/>
          </a:solidFill>
          <a:latin typeface="+mj-lt"/>
          <a:ea typeface="+mj-ea"/>
          <a:cs typeface="+mj-cs"/>
        </a:defRPr>
      </a:lvl1pPr>
      <a:lvl2pPr algn="l" rtl="0" eaLnBrk="0" fontAlgn="base" hangingPunct="0">
        <a:spcBef>
          <a:spcPct val="0"/>
        </a:spcBef>
        <a:spcAft>
          <a:spcPct val="0"/>
        </a:spcAft>
        <a:defRPr sz="2600" b="1">
          <a:solidFill>
            <a:schemeClr val="tx1"/>
          </a:solidFill>
          <a:latin typeface="Arial" charset="0"/>
          <a:ea typeface="黑体" pitchFamily="2" charset="-122"/>
        </a:defRPr>
      </a:lvl2pPr>
      <a:lvl3pPr algn="l" rtl="0" eaLnBrk="0" fontAlgn="base" hangingPunct="0">
        <a:spcBef>
          <a:spcPct val="0"/>
        </a:spcBef>
        <a:spcAft>
          <a:spcPct val="0"/>
        </a:spcAft>
        <a:defRPr sz="2600" b="1">
          <a:solidFill>
            <a:schemeClr val="tx1"/>
          </a:solidFill>
          <a:latin typeface="Arial" charset="0"/>
          <a:ea typeface="黑体" pitchFamily="2" charset="-122"/>
        </a:defRPr>
      </a:lvl3pPr>
      <a:lvl4pPr algn="l" rtl="0" eaLnBrk="0" fontAlgn="base" hangingPunct="0">
        <a:spcBef>
          <a:spcPct val="0"/>
        </a:spcBef>
        <a:spcAft>
          <a:spcPct val="0"/>
        </a:spcAft>
        <a:defRPr sz="2600" b="1">
          <a:solidFill>
            <a:schemeClr val="tx1"/>
          </a:solidFill>
          <a:latin typeface="Arial" charset="0"/>
          <a:ea typeface="黑体" pitchFamily="2" charset="-122"/>
        </a:defRPr>
      </a:lvl4pPr>
      <a:lvl5pPr algn="l" rtl="0" eaLnBrk="0" fontAlgn="base" hangingPunct="0">
        <a:spcBef>
          <a:spcPct val="0"/>
        </a:spcBef>
        <a:spcAft>
          <a:spcPct val="0"/>
        </a:spcAft>
        <a:defRPr sz="2600" b="1">
          <a:solidFill>
            <a:schemeClr val="tx1"/>
          </a:solidFill>
          <a:latin typeface="Arial" charset="0"/>
          <a:ea typeface="黑体" pitchFamily="2" charset="-122"/>
        </a:defRPr>
      </a:lvl5pPr>
      <a:lvl6pPr marL="457200" algn="l" rtl="0" eaLnBrk="1" fontAlgn="base" hangingPunct="1">
        <a:spcBef>
          <a:spcPct val="0"/>
        </a:spcBef>
        <a:spcAft>
          <a:spcPct val="0"/>
        </a:spcAft>
        <a:defRPr sz="2800">
          <a:solidFill>
            <a:schemeClr val="bg1"/>
          </a:solidFill>
          <a:latin typeface="Arial" charset="0"/>
          <a:ea typeface="黑体" pitchFamily="2" charset="-122"/>
        </a:defRPr>
      </a:lvl6pPr>
      <a:lvl7pPr marL="914400" algn="l" rtl="0" eaLnBrk="1" fontAlgn="base" hangingPunct="1">
        <a:spcBef>
          <a:spcPct val="0"/>
        </a:spcBef>
        <a:spcAft>
          <a:spcPct val="0"/>
        </a:spcAft>
        <a:defRPr sz="2800">
          <a:solidFill>
            <a:schemeClr val="bg1"/>
          </a:solidFill>
          <a:latin typeface="Arial" charset="0"/>
          <a:ea typeface="黑体" pitchFamily="2" charset="-122"/>
        </a:defRPr>
      </a:lvl7pPr>
      <a:lvl8pPr marL="1371600" algn="l" rtl="0" eaLnBrk="1" fontAlgn="base" hangingPunct="1">
        <a:spcBef>
          <a:spcPct val="0"/>
        </a:spcBef>
        <a:spcAft>
          <a:spcPct val="0"/>
        </a:spcAft>
        <a:defRPr sz="2800">
          <a:solidFill>
            <a:schemeClr val="bg1"/>
          </a:solidFill>
          <a:latin typeface="Arial" charset="0"/>
          <a:ea typeface="黑体" pitchFamily="2" charset="-122"/>
        </a:defRPr>
      </a:lvl8pPr>
      <a:lvl9pPr marL="1828800" algn="l" rtl="0" eaLnBrk="1" fontAlgn="base" hangingPunct="1">
        <a:spcBef>
          <a:spcPct val="0"/>
        </a:spcBef>
        <a:spcAft>
          <a:spcPct val="0"/>
        </a:spcAft>
        <a:defRPr sz="2800">
          <a:solidFill>
            <a:schemeClr val="bg1"/>
          </a:solidFill>
          <a:latin typeface="Arial" charset="0"/>
          <a:ea typeface="黑体" pitchFamily="2" charset="-122"/>
        </a:defRPr>
      </a:lvl9pPr>
    </p:titleStyle>
    <p:bodyStyle>
      <a:lvl1pPr marL="342900" indent="-342900" algn="l" rtl="0" eaLnBrk="0" fontAlgn="base" hangingPunct="0">
        <a:lnSpc>
          <a:spcPct val="120000"/>
        </a:lnSpc>
        <a:spcBef>
          <a:spcPct val="20000"/>
        </a:spcBef>
        <a:spcAft>
          <a:spcPct val="0"/>
        </a:spcAft>
        <a:buClr>
          <a:schemeClr val="accent1"/>
        </a:buClr>
        <a:buFont typeface="Wingdings" pitchFamily="2" charset="2"/>
        <a:buChar char="n"/>
        <a:defRPr sz="2000" b="1">
          <a:solidFill>
            <a:schemeClr val="tx1"/>
          </a:solidFill>
          <a:latin typeface="+mn-lt"/>
          <a:ea typeface="华文细黑" pitchFamily="2" charset="-122"/>
          <a:cs typeface="+mn-cs"/>
        </a:defRPr>
      </a:lvl1pPr>
      <a:lvl2pPr marL="742950" indent="-285750" algn="l" rtl="0" eaLnBrk="0" fontAlgn="base" hangingPunct="0">
        <a:lnSpc>
          <a:spcPct val="120000"/>
        </a:lnSpc>
        <a:spcBef>
          <a:spcPct val="20000"/>
        </a:spcBef>
        <a:spcAft>
          <a:spcPct val="0"/>
        </a:spcAft>
        <a:buClr>
          <a:schemeClr val="accent1"/>
        </a:buClr>
        <a:buFont typeface="Wingdings" pitchFamily="2" charset="2"/>
        <a:buChar char="n"/>
        <a:defRPr sz="2800" b="1">
          <a:solidFill>
            <a:schemeClr val="tx1"/>
          </a:solidFill>
          <a:latin typeface="+mn-lt"/>
          <a:ea typeface="华文细黑" pitchFamily="2" charset="-122"/>
        </a:defRPr>
      </a:lvl2pPr>
      <a:lvl3pPr marL="1143000" indent="-228600" algn="l" rtl="0" eaLnBrk="0" fontAlgn="base" hangingPunct="0">
        <a:lnSpc>
          <a:spcPct val="120000"/>
        </a:lnSpc>
        <a:spcBef>
          <a:spcPct val="20000"/>
        </a:spcBef>
        <a:spcAft>
          <a:spcPct val="0"/>
        </a:spcAft>
        <a:buClr>
          <a:schemeClr val="accent2"/>
        </a:buClr>
        <a:buFont typeface="Wingdings" pitchFamily="2" charset="2"/>
        <a:buChar char="n"/>
        <a:defRPr sz="1600" b="1">
          <a:solidFill>
            <a:schemeClr val="tx1"/>
          </a:solidFill>
          <a:latin typeface="+mn-lt"/>
          <a:ea typeface="华文细黑" pitchFamily="2" charset="-122"/>
        </a:defRPr>
      </a:lvl3pPr>
      <a:lvl4pPr marL="1600200" indent="-228600" algn="l" rtl="0" eaLnBrk="0" fontAlgn="base" hangingPunct="0">
        <a:lnSpc>
          <a:spcPct val="120000"/>
        </a:lnSpc>
        <a:spcBef>
          <a:spcPct val="20000"/>
        </a:spcBef>
        <a:spcAft>
          <a:spcPct val="0"/>
        </a:spcAft>
        <a:buClr>
          <a:schemeClr val="hlink"/>
        </a:buClr>
        <a:buFont typeface="Wingdings" pitchFamily="2" charset="2"/>
        <a:buChar char="n"/>
        <a:defRPr sz="1400" b="1">
          <a:solidFill>
            <a:schemeClr val="tx1"/>
          </a:solidFill>
          <a:latin typeface="+mn-lt"/>
          <a:ea typeface="华文细黑"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华文细黑" pitchFamily="2" charset="-122"/>
        </a:defRPr>
      </a:lvl5pPr>
      <a:lvl6pPr marL="2514600" indent="-228600" algn="l" rtl="0" eaLnBrk="1" fontAlgn="base" hangingPunct="1">
        <a:spcBef>
          <a:spcPct val="20000"/>
        </a:spcBef>
        <a:spcAft>
          <a:spcPct val="0"/>
        </a:spcAft>
        <a:defRPr sz="2000">
          <a:solidFill>
            <a:schemeClr val="bg1"/>
          </a:solidFill>
          <a:latin typeface="+mn-lt"/>
          <a:ea typeface="+mn-ea"/>
        </a:defRPr>
      </a:lvl6pPr>
      <a:lvl7pPr marL="2971800" indent="-228600" algn="l" rtl="0" eaLnBrk="1" fontAlgn="base" hangingPunct="1">
        <a:spcBef>
          <a:spcPct val="20000"/>
        </a:spcBef>
        <a:spcAft>
          <a:spcPct val="0"/>
        </a:spcAft>
        <a:defRPr sz="2000">
          <a:solidFill>
            <a:schemeClr val="bg1"/>
          </a:solidFill>
          <a:latin typeface="+mn-lt"/>
          <a:ea typeface="+mn-ea"/>
        </a:defRPr>
      </a:lvl7pPr>
      <a:lvl8pPr marL="3429000" indent="-228600" algn="l" rtl="0" eaLnBrk="1" fontAlgn="base" hangingPunct="1">
        <a:spcBef>
          <a:spcPct val="20000"/>
        </a:spcBef>
        <a:spcAft>
          <a:spcPct val="0"/>
        </a:spcAft>
        <a:defRPr sz="2000">
          <a:solidFill>
            <a:schemeClr val="bg1"/>
          </a:solidFill>
          <a:latin typeface="+mn-lt"/>
          <a:ea typeface="+mn-ea"/>
        </a:defRPr>
      </a:lvl8pPr>
      <a:lvl9pPr marL="3886200" indent="-228600" algn="l" rtl="0" eaLnBrk="1" fontAlgn="base" hangingPunct="1">
        <a:spcBef>
          <a:spcPct val="20000"/>
        </a:spcBef>
        <a:spcAft>
          <a:spcPct val="0"/>
        </a:spcAft>
        <a:defRPr sz="2000">
          <a:solidFill>
            <a:schemeClr val="bg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6397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066800"/>
            <a:ext cx="8229600" cy="5059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12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ea typeface="宋体" pitchFamily="2" charset="-122"/>
              </a:defRPr>
            </a:lvl1pPr>
          </a:lstStyle>
          <a:p>
            <a:pPr>
              <a:defRPr/>
            </a:pPr>
            <a:endParaRPr lang="en-US" altLang="zh-CN"/>
          </a:p>
        </p:txBody>
      </p:sp>
      <p:sp>
        <p:nvSpPr>
          <p:cNvPr id="512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ea typeface="宋体" pitchFamily="2" charset="-122"/>
              </a:defRPr>
            </a:lvl1pPr>
          </a:lstStyle>
          <a:p>
            <a:pPr>
              <a:defRPr/>
            </a:pPr>
            <a:endParaRPr lang="en-US" altLang="zh-CN"/>
          </a:p>
        </p:txBody>
      </p:sp>
      <p:sp>
        <p:nvSpPr>
          <p:cNvPr id="5126"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ea typeface="宋体" pitchFamily="2" charset="-122"/>
              </a:defRPr>
            </a:lvl1pPr>
          </a:lstStyle>
          <a:p>
            <a:pPr>
              <a:defRPr/>
            </a:pPr>
            <a:fld id="{AD79125E-9CAC-4D08-AB5F-40C92565B01C}"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ransition>
    <p:fade/>
  </p:transition>
  <p:timing>
    <p:tnLst>
      <p:par>
        <p:cTn id="1" dur="indefinite" restart="never" nodeType="tmRoot"/>
      </p:par>
    </p:tnLst>
  </p:timing>
  <p:txStyles>
    <p:title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charset="0"/>
          <a:ea typeface="黑体" pitchFamily="2" charset="-122"/>
        </a:defRPr>
      </a:lvl2pPr>
      <a:lvl3pPr algn="l" rtl="0" eaLnBrk="0" fontAlgn="base" hangingPunct="0">
        <a:spcBef>
          <a:spcPct val="0"/>
        </a:spcBef>
        <a:spcAft>
          <a:spcPct val="0"/>
        </a:spcAft>
        <a:defRPr sz="3200">
          <a:solidFill>
            <a:schemeClr val="tx2"/>
          </a:solidFill>
          <a:latin typeface="Arial" charset="0"/>
          <a:ea typeface="黑体" pitchFamily="2" charset="-122"/>
        </a:defRPr>
      </a:lvl3pPr>
      <a:lvl4pPr algn="l" rtl="0" eaLnBrk="0" fontAlgn="base" hangingPunct="0">
        <a:spcBef>
          <a:spcPct val="0"/>
        </a:spcBef>
        <a:spcAft>
          <a:spcPct val="0"/>
        </a:spcAft>
        <a:defRPr sz="3200">
          <a:solidFill>
            <a:schemeClr val="tx2"/>
          </a:solidFill>
          <a:latin typeface="Arial" charset="0"/>
          <a:ea typeface="黑体" pitchFamily="2" charset="-122"/>
        </a:defRPr>
      </a:lvl4pPr>
      <a:lvl5pPr algn="l" rtl="0" eaLnBrk="0" fontAlgn="base" hangingPunct="0">
        <a:spcBef>
          <a:spcPct val="0"/>
        </a:spcBef>
        <a:spcAft>
          <a:spcPct val="0"/>
        </a:spcAft>
        <a:defRPr sz="3200">
          <a:solidFill>
            <a:schemeClr val="tx2"/>
          </a:solidFill>
          <a:latin typeface="Arial" charset="0"/>
          <a:ea typeface="黑体" pitchFamily="2" charset="-122"/>
        </a:defRPr>
      </a:lvl5pPr>
      <a:lvl6pPr marL="457200" algn="l" rtl="0" fontAlgn="base">
        <a:spcBef>
          <a:spcPct val="0"/>
        </a:spcBef>
        <a:spcAft>
          <a:spcPct val="0"/>
        </a:spcAft>
        <a:defRPr sz="3200">
          <a:solidFill>
            <a:schemeClr val="tx2"/>
          </a:solidFill>
          <a:latin typeface="Arial" charset="0"/>
          <a:ea typeface="黑体" pitchFamily="2" charset="-122"/>
        </a:defRPr>
      </a:lvl6pPr>
      <a:lvl7pPr marL="914400" algn="l" rtl="0" fontAlgn="base">
        <a:spcBef>
          <a:spcPct val="0"/>
        </a:spcBef>
        <a:spcAft>
          <a:spcPct val="0"/>
        </a:spcAft>
        <a:defRPr sz="3200">
          <a:solidFill>
            <a:schemeClr val="tx2"/>
          </a:solidFill>
          <a:latin typeface="Arial" charset="0"/>
          <a:ea typeface="黑体" pitchFamily="2" charset="-122"/>
        </a:defRPr>
      </a:lvl7pPr>
      <a:lvl8pPr marL="1371600" algn="l" rtl="0" fontAlgn="base">
        <a:spcBef>
          <a:spcPct val="0"/>
        </a:spcBef>
        <a:spcAft>
          <a:spcPct val="0"/>
        </a:spcAft>
        <a:defRPr sz="3200">
          <a:solidFill>
            <a:schemeClr val="tx2"/>
          </a:solidFill>
          <a:latin typeface="Arial" charset="0"/>
          <a:ea typeface="黑体" pitchFamily="2" charset="-122"/>
        </a:defRPr>
      </a:lvl8pPr>
      <a:lvl9pPr marL="1828800" algn="l" rtl="0" fontAlgn="base">
        <a:spcBef>
          <a:spcPct val="0"/>
        </a:spcBef>
        <a:spcAft>
          <a:spcPct val="0"/>
        </a:spcAft>
        <a:defRPr sz="3200">
          <a:solidFill>
            <a:schemeClr val="tx2"/>
          </a:solidFill>
          <a:latin typeface="Arial" charset="0"/>
          <a:ea typeface="黑体" pitchFamily="2" charset="-122"/>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400">
          <a:solidFill>
            <a:schemeClr val="tx1"/>
          </a:solidFill>
          <a:latin typeface="+mn-lt"/>
          <a:ea typeface="+mn-ea"/>
        </a:defRPr>
      </a:lvl4pPr>
      <a:lvl5pPr marL="2057400" indent="-228600" algn="l" rtl="0" eaLnBrk="0" fontAlgn="base" hangingPunct="0">
        <a:spcBef>
          <a:spcPct val="20000"/>
        </a:spcBef>
        <a:spcAft>
          <a:spcPct val="0"/>
        </a:spcAft>
        <a:buChar char="»"/>
        <a:defRPr sz="1400">
          <a:solidFill>
            <a:schemeClr val="tx1"/>
          </a:solidFill>
          <a:latin typeface="+mn-lt"/>
          <a:ea typeface="+mn-ea"/>
        </a:defRPr>
      </a:lvl5pPr>
      <a:lvl6pPr marL="2514600" indent="-228600" algn="l" rtl="0" fontAlgn="base">
        <a:spcBef>
          <a:spcPct val="20000"/>
        </a:spcBef>
        <a:spcAft>
          <a:spcPct val="0"/>
        </a:spcAft>
        <a:buChar char="»"/>
        <a:defRPr sz="1400">
          <a:solidFill>
            <a:schemeClr val="tx1"/>
          </a:solidFill>
          <a:latin typeface="+mn-lt"/>
          <a:ea typeface="+mn-ea"/>
        </a:defRPr>
      </a:lvl6pPr>
      <a:lvl7pPr marL="2971800" indent="-228600" algn="l" rtl="0" fontAlgn="base">
        <a:spcBef>
          <a:spcPct val="20000"/>
        </a:spcBef>
        <a:spcAft>
          <a:spcPct val="0"/>
        </a:spcAft>
        <a:buChar char="»"/>
        <a:defRPr sz="1400">
          <a:solidFill>
            <a:schemeClr val="tx1"/>
          </a:solidFill>
          <a:latin typeface="+mn-lt"/>
          <a:ea typeface="+mn-ea"/>
        </a:defRPr>
      </a:lvl7pPr>
      <a:lvl8pPr marL="3429000" indent="-228600" algn="l" rtl="0" fontAlgn="base">
        <a:spcBef>
          <a:spcPct val="20000"/>
        </a:spcBef>
        <a:spcAft>
          <a:spcPct val="0"/>
        </a:spcAft>
        <a:buChar char="»"/>
        <a:defRPr sz="1400">
          <a:solidFill>
            <a:schemeClr val="tx1"/>
          </a:solidFill>
          <a:latin typeface="+mn-lt"/>
          <a:ea typeface="+mn-ea"/>
        </a:defRPr>
      </a:lvl8pPr>
      <a:lvl9pPr marL="3886200" indent="-228600" algn="l" rtl="0" fontAlgn="base">
        <a:spcBef>
          <a:spcPct val="20000"/>
        </a:spcBef>
        <a:spcAft>
          <a:spcPct val="0"/>
        </a:spcAft>
        <a:buChar char="»"/>
        <a:defRPr sz="1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notesSlide" Target="../notesSlides/notesSlide15.xml"/><Relationship Id="rId7"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15.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notesSlide" Target="../notesSlides/notesSlide17.xml"/><Relationship Id="rId7" Type="http://schemas.openxmlformats.org/officeDocument/2006/relationships/image" Target="../media/image21.png"/><Relationship Id="rId12"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0.png"/><Relationship Id="rId11" Type="http://schemas.openxmlformats.org/officeDocument/2006/relationships/image" Target="../media/image18.wmf"/><Relationship Id="rId5" Type="http://schemas.openxmlformats.org/officeDocument/2006/relationships/image" Target="../media/image19.png"/><Relationship Id="rId10" Type="http://schemas.openxmlformats.org/officeDocument/2006/relationships/oleObject" Target="../embeddings/oleObject3.bin"/><Relationship Id="rId4" Type="http://schemas.openxmlformats.org/officeDocument/2006/relationships/image" Target="../media/image12.png"/><Relationship Id="rId9" Type="http://schemas.openxmlformats.org/officeDocument/2006/relationships/image" Target="../media/image17.wmf"/></Relationships>
</file>

<file path=ppt/slides/_rels/slide19.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notesSlide" Target="../notesSlides/notesSlide18.xml"/><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3.wmf"/><Relationship Id="rId11" Type="http://schemas.openxmlformats.org/officeDocument/2006/relationships/image" Target="../media/image27.png"/><Relationship Id="rId5" Type="http://schemas.openxmlformats.org/officeDocument/2006/relationships/oleObject" Target="../embeddings/oleObject4.bin"/><Relationship Id="rId10" Type="http://schemas.openxmlformats.org/officeDocument/2006/relationships/image" Target="../media/image26.png"/><Relationship Id="rId4" Type="http://schemas.openxmlformats.org/officeDocument/2006/relationships/image" Target="../media/image12.png"/><Relationship Id="rId9" Type="http://schemas.openxmlformats.org/officeDocument/2006/relationships/image" Target="../media/image25.pn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http://www.iwr.uni-heidelberg.de/groups/comopt/software/TSPLIB95/tsp/"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5" descr="nordribg1.jpg"/>
          <p:cNvPicPr>
            <a:picLocks noChangeAspect="1"/>
          </p:cNvPicPr>
          <p:nvPr/>
        </p:nvPicPr>
        <p:blipFill>
          <a:blip r:embed="rId3" cstate="print"/>
          <a:srcRect/>
          <a:stretch>
            <a:fillRect/>
          </a:stretch>
        </p:blipFill>
        <p:spPr bwMode="auto">
          <a:xfrm>
            <a:off x="0" y="2057400"/>
            <a:ext cx="9144000" cy="2092324"/>
          </a:xfrm>
          <a:prstGeom prst="rect">
            <a:avLst/>
          </a:prstGeom>
          <a:noFill/>
          <a:ln w="9525">
            <a:noFill/>
            <a:miter lim="800000"/>
            <a:headEnd/>
            <a:tailEnd/>
          </a:ln>
        </p:spPr>
      </p:pic>
      <p:sp>
        <p:nvSpPr>
          <p:cNvPr id="3" name="Text Box 2"/>
          <p:cNvSpPr txBox="1">
            <a:spLocks noChangeArrowheads="1"/>
          </p:cNvSpPr>
          <p:nvPr/>
        </p:nvSpPr>
        <p:spPr bwMode="auto">
          <a:xfrm>
            <a:off x="400383" y="2239467"/>
            <a:ext cx="8362617" cy="1754326"/>
          </a:xfrm>
          <a:prstGeom prst="rect">
            <a:avLst/>
          </a:prstGeom>
          <a:noFill/>
          <a:ln w="9525">
            <a:noFill/>
            <a:miter lim="800000"/>
            <a:headEnd/>
            <a:tailEnd/>
          </a:ln>
          <a:effectLst/>
        </p:spPr>
        <p:txBody>
          <a:bodyPr wrap="square">
            <a:spAutoFit/>
          </a:bodyPr>
          <a:lstStyle/>
          <a:p>
            <a:pPr lvl="0">
              <a:lnSpc>
                <a:spcPct val="150000"/>
              </a:lnSpc>
            </a:pPr>
            <a:endParaRPr lang="en-US" altLang="zh-CN"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a:p>
            <a:pPr lvl="0">
              <a:lnSpc>
                <a:spcPct val="150000"/>
              </a:lnSpc>
            </a:pPr>
            <a:endParaRPr lang="zh-CN" altLang="en-US" sz="3600" dirty="0">
              <a:solidFill>
                <a:srgbClr val="FF9900"/>
              </a:solidFill>
            </a:endParaRPr>
          </a:p>
        </p:txBody>
      </p:sp>
      <p:sp>
        <p:nvSpPr>
          <p:cNvPr id="7" name="Rectangle 8"/>
          <p:cNvSpPr>
            <a:spLocks noChangeArrowheads="1"/>
          </p:cNvSpPr>
          <p:nvPr/>
        </p:nvSpPr>
        <p:spPr bwMode="auto">
          <a:xfrm>
            <a:off x="-304800" y="2895600"/>
            <a:ext cx="7603258" cy="600164"/>
          </a:xfrm>
          <a:prstGeom prst="rect">
            <a:avLst/>
          </a:prstGeom>
          <a:noFill/>
          <a:ln w="9525">
            <a:noFill/>
            <a:miter lim="800000"/>
            <a:headEnd/>
            <a:tailEnd/>
          </a:ln>
        </p:spPr>
        <p:txBody>
          <a:bodyPr wrap="square">
            <a:spAutoFit/>
          </a:bodyPr>
          <a:lstStyle/>
          <a:p>
            <a:pPr algn="ctr"/>
            <a:r>
              <a:rPr lang="zh-CN" altLang="en-US" sz="33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人工蜂群算法解决</a:t>
            </a:r>
            <a:r>
              <a:rPr lang="en-US" altLang="zh-CN" sz="33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TSP</a:t>
            </a:r>
            <a:r>
              <a:rPr lang="zh-CN" altLang="en-US" sz="33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问题</a:t>
            </a:r>
            <a:endParaRPr lang="zh-CN" altLang="en-US" sz="33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par>
                                <p:cTn id="8" presetID="26" presetClass="emph" presetSubtype="0" fill="hold" grpId="1" nodeType="withEffect">
                                  <p:stCondLst>
                                    <p:cond delay="300"/>
                                  </p:stCondLst>
                                  <p:childTnLst>
                                    <p:animEffect transition="out" filter="fade">
                                      <p:cBhvr>
                                        <p:cTn id="9" dur="1000" tmFilter="0, 0; .2, .5; .8, .5; 1, 0"/>
                                        <p:tgtEl>
                                          <p:spTgt spid="7"/>
                                        </p:tgtEl>
                                      </p:cBhvr>
                                    </p:animEffect>
                                    <p:animScale>
                                      <p:cBhvr>
                                        <p:cTn id="10" dur="500" autoRev="1"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Documents and Settings\Administrator\桌面\9.19\123.png"/>
          <p:cNvPicPr>
            <a:picLocks noChangeAspect="1" noChangeArrowheads="1"/>
          </p:cNvPicPr>
          <p:nvPr/>
        </p:nvPicPr>
        <p:blipFill>
          <a:blip r:embed="rId3" cstate="print"/>
          <a:srcRect/>
          <a:stretch>
            <a:fillRect/>
          </a:stretch>
        </p:blipFill>
        <p:spPr bwMode="auto">
          <a:xfrm>
            <a:off x="5638800" y="0"/>
            <a:ext cx="3505200" cy="6858000"/>
          </a:xfrm>
          <a:prstGeom prst="rect">
            <a:avLst/>
          </a:prstGeom>
          <a:noFill/>
        </p:spPr>
      </p:pic>
      <p:sp>
        <p:nvSpPr>
          <p:cNvPr id="29698" name="Rectangle 2"/>
          <p:cNvSpPr>
            <a:spLocks noGrp="1" noChangeArrowheads="1"/>
          </p:cNvSpPr>
          <p:nvPr>
            <p:ph type="title"/>
          </p:nvPr>
        </p:nvSpPr>
        <p:spPr>
          <a:xfrm>
            <a:off x="457200" y="228600"/>
            <a:ext cx="8229600" cy="639762"/>
          </a:xfrm>
        </p:spPr>
        <p:txBody>
          <a:bodyPr/>
          <a:lstStyle/>
          <a:p>
            <a:pPr eaLnBrk="1" hangingPunct="1"/>
            <a:r>
              <a:rPr lang="zh-CN" altLang="en-US" dirty="0" smtClean="0"/>
              <a:t>算法原理</a:t>
            </a:r>
          </a:p>
        </p:txBody>
      </p:sp>
      <p:sp>
        <p:nvSpPr>
          <p:cNvPr id="12" name="Rectangle 9"/>
          <p:cNvSpPr>
            <a:spLocks noChangeArrowheads="1"/>
          </p:cNvSpPr>
          <p:nvPr/>
        </p:nvSpPr>
        <p:spPr bwMode="auto">
          <a:xfrm>
            <a:off x="838200" y="1219200"/>
            <a:ext cx="5410199" cy="5182188"/>
          </a:xfrm>
          <a:prstGeom prst="rect">
            <a:avLst/>
          </a:prstGeom>
          <a:noFill/>
          <a:ln w="9525">
            <a:noFill/>
            <a:miter lim="800000"/>
            <a:headEnd/>
            <a:tailEnd/>
          </a:ln>
          <a:effectLst/>
        </p:spPr>
        <p:txBody>
          <a:bodyPr wrap="square">
            <a:spAutoFit/>
          </a:bodyPr>
          <a:lstStyle/>
          <a:p>
            <a:pPr>
              <a:lnSpc>
                <a:spcPct val="150000"/>
              </a:lnSpc>
              <a:spcBef>
                <a:spcPct val="20000"/>
              </a:spcBef>
              <a:defRPr/>
            </a:pPr>
            <a:r>
              <a:rPr lang="zh-CN" altLang="zh-CN" sz="2800" dirty="0" smtClean="0"/>
              <a:t>蜂群的智能模型中有三个基本组成元素：食物源（</a:t>
            </a:r>
            <a:r>
              <a:rPr lang="en-US" altLang="zh-CN" sz="2800" dirty="0" smtClean="0"/>
              <a:t>food sources</a:t>
            </a:r>
            <a:r>
              <a:rPr lang="zh-CN" altLang="zh-CN" sz="2800" dirty="0" smtClean="0"/>
              <a:t>）、雇佣蜂（</a:t>
            </a:r>
            <a:r>
              <a:rPr lang="en-US" altLang="zh-CN" sz="2800" dirty="0" smtClean="0"/>
              <a:t>employed foragers</a:t>
            </a:r>
            <a:r>
              <a:rPr lang="zh-CN" altLang="zh-CN" sz="2800" dirty="0" smtClean="0"/>
              <a:t>，</a:t>
            </a:r>
            <a:r>
              <a:rPr lang="en-US" altLang="zh-CN" sz="2800" dirty="0" smtClean="0"/>
              <a:t>EF</a:t>
            </a:r>
            <a:r>
              <a:rPr lang="zh-CN" altLang="zh-CN" sz="2800" dirty="0" smtClean="0"/>
              <a:t>）、非雇佣蜂</a:t>
            </a:r>
            <a:r>
              <a:rPr lang="en-US" altLang="zh-CN" sz="2800" dirty="0" smtClean="0"/>
              <a:t>(unemployed foragers</a:t>
            </a:r>
            <a:r>
              <a:rPr lang="zh-CN" altLang="zh-CN" sz="2800" dirty="0" smtClean="0"/>
              <a:t>，</a:t>
            </a:r>
            <a:r>
              <a:rPr lang="en-US" altLang="zh-CN" sz="2800" dirty="0" smtClean="0"/>
              <a:t>UF)</a:t>
            </a:r>
            <a:r>
              <a:rPr lang="zh-CN" altLang="zh-CN" sz="2800" dirty="0" smtClean="0"/>
              <a:t>；两种最为基本的行为模式：为食物源招募（</a:t>
            </a:r>
            <a:r>
              <a:rPr lang="en-US" altLang="zh-CN" sz="2800" dirty="0" smtClean="0"/>
              <a:t>recruit</a:t>
            </a:r>
            <a:r>
              <a:rPr lang="zh-CN" altLang="zh-CN" sz="2800" dirty="0" smtClean="0"/>
              <a:t>）蜜蜂和放弃（</a:t>
            </a:r>
            <a:r>
              <a:rPr lang="en-US" altLang="zh-CN" sz="2800" dirty="0" smtClean="0"/>
              <a:t>abandon</a:t>
            </a:r>
            <a:r>
              <a:rPr lang="zh-CN" altLang="zh-CN" sz="2800" dirty="0" smtClean="0"/>
              <a:t>）某个食物源</a:t>
            </a:r>
            <a:endParaRPr lang="zh-CN" altLang="en-US" sz="2800" b="1" dirty="0">
              <a:latin typeface="+mn-ea"/>
              <a:ea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Documents and Settings\Administrator\桌面\9.19\123.png"/>
          <p:cNvPicPr>
            <a:picLocks noChangeAspect="1" noChangeArrowheads="1"/>
          </p:cNvPicPr>
          <p:nvPr/>
        </p:nvPicPr>
        <p:blipFill>
          <a:blip r:embed="rId3" cstate="print"/>
          <a:srcRect/>
          <a:stretch>
            <a:fillRect/>
          </a:stretch>
        </p:blipFill>
        <p:spPr bwMode="auto">
          <a:xfrm>
            <a:off x="7467600" y="0"/>
            <a:ext cx="1676400" cy="6858000"/>
          </a:xfrm>
          <a:prstGeom prst="rect">
            <a:avLst/>
          </a:prstGeom>
          <a:noFill/>
        </p:spPr>
      </p:pic>
      <p:sp>
        <p:nvSpPr>
          <p:cNvPr id="29698" name="Rectangle 2"/>
          <p:cNvSpPr>
            <a:spLocks noGrp="1" noChangeArrowheads="1"/>
          </p:cNvSpPr>
          <p:nvPr>
            <p:ph type="title"/>
          </p:nvPr>
        </p:nvSpPr>
        <p:spPr>
          <a:xfrm>
            <a:off x="304800" y="0"/>
            <a:ext cx="8229600" cy="639762"/>
          </a:xfrm>
        </p:spPr>
        <p:txBody>
          <a:bodyPr/>
          <a:lstStyle/>
          <a:p>
            <a:pPr eaLnBrk="1" hangingPunct="1"/>
            <a:r>
              <a:rPr lang="zh-CN" altLang="en-US" dirty="0" smtClean="0"/>
              <a:t>算法原理</a:t>
            </a:r>
          </a:p>
        </p:txBody>
      </p:sp>
      <p:sp>
        <p:nvSpPr>
          <p:cNvPr id="6" name="Rectangle 9"/>
          <p:cNvSpPr>
            <a:spLocks noChangeArrowheads="1"/>
          </p:cNvSpPr>
          <p:nvPr/>
        </p:nvSpPr>
        <p:spPr bwMode="auto">
          <a:xfrm>
            <a:off x="762000" y="457200"/>
            <a:ext cx="7315200" cy="6370975"/>
          </a:xfrm>
          <a:prstGeom prst="rect">
            <a:avLst/>
          </a:prstGeom>
          <a:noFill/>
          <a:ln w="9525">
            <a:noFill/>
            <a:miter lim="800000"/>
            <a:headEnd/>
            <a:tailEnd/>
          </a:ln>
          <a:effectLst/>
        </p:spPr>
        <p:txBody>
          <a:bodyPr wrap="square">
            <a:spAutoFit/>
          </a:bodyPr>
          <a:lstStyle/>
          <a:p>
            <a:pPr lvl="0"/>
            <a:r>
              <a:rPr lang="zh-CN" altLang="zh-CN" sz="2400" dirty="0" smtClean="0"/>
              <a:t>食物源：食物源的价值由多个因素控制，如：它距离蜂巢的远近；食物源花蜜的丰富程度；获得食物的困难程度等。算法中使用“食物源的收益率</a:t>
            </a:r>
            <a:r>
              <a:rPr lang="en-US" altLang="zh-CN" sz="2400" dirty="0" smtClean="0"/>
              <a:t>”(profitability)</a:t>
            </a:r>
            <a:r>
              <a:rPr lang="zh-CN" altLang="zh-CN" sz="2400" dirty="0" smtClean="0"/>
              <a:t>，来综合代表以上各因素。</a:t>
            </a:r>
          </a:p>
          <a:p>
            <a:pPr lvl="0"/>
            <a:r>
              <a:rPr lang="zh-CN" altLang="zh-CN" sz="2400" dirty="0" smtClean="0"/>
              <a:t>雇佣蜂：也称作引领蜂</a:t>
            </a:r>
            <a:r>
              <a:rPr lang="en-US" altLang="zh-CN" sz="2400" dirty="0" smtClean="0"/>
              <a:t>,</a:t>
            </a:r>
            <a:r>
              <a:rPr lang="zh-CN" altLang="zh-CN" sz="2400" dirty="0" smtClean="0"/>
              <a:t>模型中引领蜂的数量通常是与食物源对应的。引领蜂具有记忆功能，将自己搜索到的食物源的相关信息</a:t>
            </a:r>
            <a:r>
              <a:rPr lang="en-US" altLang="zh-CN" sz="2400" dirty="0" smtClean="0"/>
              <a:t>(</a:t>
            </a:r>
            <a:r>
              <a:rPr lang="zh-CN" altLang="zh-CN" sz="2400" dirty="0" smtClean="0"/>
              <a:t>距离蜂巢的远近、方向、花蜜的丰富程度等</a:t>
            </a:r>
            <a:r>
              <a:rPr lang="en-US" altLang="zh-CN" sz="2400" dirty="0" smtClean="0"/>
              <a:t>)</a:t>
            </a:r>
            <a:r>
              <a:rPr lang="zh-CN" altLang="zh-CN" sz="2400" dirty="0" smtClean="0"/>
              <a:t>存储起来，并以一定的概率分享给其他的蜜蜂。</a:t>
            </a:r>
          </a:p>
          <a:p>
            <a:pPr lvl="0"/>
            <a:r>
              <a:rPr lang="zh-CN" altLang="zh-CN" sz="2400" dirty="0" smtClean="0"/>
              <a:t>非雇佣蜂：有两种非雇佣蜂。</a:t>
            </a:r>
          </a:p>
          <a:p>
            <a:pPr lvl="0"/>
            <a:r>
              <a:rPr lang="zh-CN" altLang="zh-CN" sz="2400" dirty="0" smtClean="0"/>
              <a:t>侦察蜂（</a:t>
            </a:r>
            <a:r>
              <a:rPr lang="en-US" altLang="zh-CN" sz="2400" dirty="0" smtClean="0"/>
              <a:t>scout bees</a:t>
            </a:r>
            <a:r>
              <a:rPr lang="zh-CN" altLang="zh-CN" sz="2400" dirty="0" smtClean="0"/>
              <a:t>）：在算法的开始和过程中，始终伴随着侦察蜂对食物源的“探索</a:t>
            </a:r>
            <a:r>
              <a:rPr lang="en-US" altLang="zh-CN" sz="2400" dirty="0" smtClean="0"/>
              <a:t>"</a:t>
            </a:r>
            <a:r>
              <a:rPr lang="zh-CN" altLang="zh-CN" sz="2400" dirty="0" smtClean="0"/>
              <a:t>行为。侦察蜂通常在蜂巢周围搜索附近的食物源；根据观察，蜂群中的侦察蜂数量大约占整个蜂群数量的</a:t>
            </a:r>
            <a:r>
              <a:rPr lang="en-US" altLang="zh-CN" sz="2400" dirty="0" smtClean="0"/>
              <a:t>5</a:t>
            </a:r>
            <a:r>
              <a:rPr lang="zh-CN" altLang="zh-CN" sz="2400" dirty="0" smtClean="0"/>
              <a:t>％一</a:t>
            </a:r>
            <a:r>
              <a:rPr lang="en-US" altLang="zh-CN" sz="2400" dirty="0" smtClean="0"/>
              <a:t>20</a:t>
            </a:r>
            <a:r>
              <a:rPr lang="zh-CN" altLang="zh-CN" sz="2400" dirty="0" smtClean="0"/>
              <a:t>％。</a:t>
            </a:r>
          </a:p>
          <a:p>
            <a:r>
              <a:rPr lang="zh-CN" altLang="zh-CN" sz="2400" dirty="0" smtClean="0"/>
              <a:t>跟随蜂</a:t>
            </a:r>
            <a:r>
              <a:rPr lang="en-US" altLang="zh-CN" sz="2400" dirty="0" smtClean="0"/>
              <a:t>(onlooker bees)</a:t>
            </a:r>
            <a:r>
              <a:rPr lang="zh-CN" altLang="zh-CN" sz="2400" dirty="0" smtClean="0"/>
              <a:t>：蜂巢附近等待引领蜂共享食物源信息的蜜蜂，他们观察引领蜂的舞蹈，选择自己认为满意的蜜蜂进行跟随。</a:t>
            </a:r>
            <a:endParaRPr lang="zh-CN" altLang="en-US" sz="2400" b="1" dirty="0">
              <a:latin typeface="+mn-ea"/>
              <a:ea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Documents and Settings\Administrator\桌面\9.19\123.png"/>
          <p:cNvPicPr>
            <a:picLocks noChangeAspect="1" noChangeArrowheads="1"/>
          </p:cNvPicPr>
          <p:nvPr/>
        </p:nvPicPr>
        <p:blipFill>
          <a:blip r:embed="rId3" cstate="print"/>
          <a:srcRect/>
          <a:stretch>
            <a:fillRect/>
          </a:stretch>
        </p:blipFill>
        <p:spPr bwMode="auto">
          <a:xfrm>
            <a:off x="5638800" y="0"/>
            <a:ext cx="3505200" cy="6858000"/>
          </a:xfrm>
          <a:prstGeom prst="rect">
            <a:avLst/>
          </a:prstGeom>
          <a:noFill/>
        </p:spPr>
      </p:pic>
      <p:sp>
        <p:nvSpPr>
          <p:cNvPr id="29698" name="Rectangle 2"/>
          <p:cNvSpPr>
            <a:spLocks noGrp="1" noChangeArrowheads="1"/>
          </p:cNvSpPr>
          <p:nvPr>
            <p:ph type="title"/>
          </p:nvPr>
        </p:nvSpPr>
        <p:spPr>
          <a:xfrm>
            <a:off x="457200" y="228600"/>
            <a:ext cx="8229600" cy="639762"/>
          </a:xfrm>
        </p:spPr>
        <p:txBody>
          <a:bodyPr/>
          <a:lstStyle/>
          <a:p>
            <a:pPr eaLnBrk="1" hangingPunct="1"/>
            <a:r>
              <a:rPr lang="zh-CN" altLang="en-US" dirty="0" smtClean="0"/>
              <a:t>算法原理</a:t>
            </a:r>
          </a:p>
        </p:txBody>
      </p:sp>
      <p:pic>
        <p:nvPicPr>
          <p:cNvPr id="5" name="图片 4" descr="QQ图片20130525144432.jpg"/>
          <p:cNvPicPr/>
          <p:nvPr/>
        </p:nvPicPr>
        <p:blipFill>
          <a:blip r:embed="rId4" cstate="print"/>
          <a:stretch>
            <a:fillRect/>
          </a:stretch>
        </p:blipFill>
        <p:spPr>
          <a:xfrm>
            <a:off x="381000" y="762000"/>
            <a:ext cx="6858000" cy="5562600"/>
          </a:xfrm>
          <a:prstGeom prst="rect">
            <a:avLst/>
          </a:prstGeom>
        </p:spPr>
      </p:pic>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Documents and Settings\Administrator\桌面\9.19\123.png"/>
          <p:cNvPicPr>
            <a:picLocks noChangeAspect="1" noChangeArrowheads="1"/>
          </p:cNvPicPr>
          <p:nvPr/>
        </p:nvPicPr>
        <p:blipFill>
          <a:blip r:embed="rId3" cstate="print"/>
          <a:srcRect/>
          <a:stretch>
            <a:fillRect/>
          </a:stretch>
        </p:blipFill>
        <p:spPr bwMode="auto">
          <a:xfrm>
            <a:off x="5638800" y="0"/>
            <a:ext cx="3505200" cy="6858000"/>
          </a:xfrm>
          <a:prstGeom prst="rect">
            <a:avLst/>
          </a:prstGeom>
          <a:noFill/>
        </p:spPr>
      </p:pic>
      <p:sp>
        <p:nvSpPr>
          <p:cNvPr id="29698" name="Rectangle 2"/>
          <p:cNvSpPr>
            <a:spLocks noGrp="1" noChangeArrowheads="1"/>
          </p:cNvSpPr>
          <p:nvPr>
            <p:ph type="title"/>
          </p:nvPr>
        </p:nvSpPr>
        <p:spPr>
          <a:xfrm>
            <a:off x="457200" y="228600"/>
            <a:ext cx="8229600" cy="639762"/>
          </a:xfrm>
        </p:spPr>
        <p:txBody>
          <a:bodyPr/>
          <a:lstStyle/>
          <a:p>
            <a:pPr eaLnBrk="1" hangingPunct="1"/>
            <a:r>
              <a:rPr lang="zh-CN" altLang="en-US" dirty="0" smtClean="0"/>
              <a:t>算法原理</a:t>
            </a:r>
          </a:p>
        </p:txBody>
      </p:sp>
      <p:sp>
        <p:nvSpPr>
          <p:cNvPr id="12" name="Rectangle 9"/>
          <p:cNvSpPr>
            <a:spLocks noChangeArrowheads="1"/>
          </p:cNvSpPr>
          <p:nvPr/>
        </p:nvSpPr>
        <p:spPr bwMode="auto">
          <a:xfrm>
            <a:off x="609600" y="914400"/>
            <a:ext cx="6629400" cy="5940088"/>
          </a:xfrm>
          <a:prstGeom prst="rect">
            <a:avLst/>
          </a:prstGeom>
          <a:noFill/>
          <a:ln w="9525">
            <a:noFill/>
            <a:miter lim="800000"/>
            <a:headEnd/>
            <a:tailEnd/>
          </a:ln>
          <a:effectLst/>
        </p:spPr>
        <p:txBody>
          <a:bodyPr wrap="square">
            <a:spAutoFit/>
          </a:bodyPr>
          <a:lstStyle/>
          <a:p>
            <a:r>
              <a:rPr lang="zh-CN" altLang="zh-CN" sz="2400" dirty="0" smtClean="0"/>
              <a:t>假设有两个已经发现的蜜源</a:t>
            </a:r>
            <a:r>
              <a:rPr lang="en-US" altLang="zh-CN" sz="2400" dirty="0" smtClean="0"/>
              <a:t>A</a:t>
            </a:r>
            <a:r>
              <a:rPr lang="zh-CN" altLang="zh-CN" sz="2400" dirty="0" smtClean="0"/>
              <a:t>、</a:t>
            </a:r>
            <a:r>
              <a:rPr lang="en-US" altLang="zh-CN" sz="2400" dirty="0" smtClean="0"/>
              <a:t>B</a:t>
            </a:r>
            <a:r>
              <a:rPr lang="zh-CN" altLang="zh-CN" sz="2400" dirty="0" smtClean="0"/>
              <a:t>，刚开始时非雇佣蜂没有关于蜜源的任何信息，有两种选择：</a:t>
            </a:r>
          </a:p>
          <a:p>
            <a:r>
              <a:rPr lang="en-US" altLang="zh-CN" sz="2400" dirty="0" smtClean="0"/>
              <a:t>(1) </a:t>
            </a:r>
            <a:r>
              <a:rPr lang="zh-CN" altLang="zh-CN" sz="2400" dirty="0" smtClean="0"/>
              <a:t>作为侦察蜂，自发寻找蜂巢附近的蜜源（‘</a:t>
            </a:r>
            <a:r>
              <a:rPr lang="en-US" altLang="zh-CN" sz="2400" dirty="0" smtClean="0"/>
              <a:t>S</a:t>
            </a:r>
            <a:r>
              <a:rPr lang="zh-CN" altLang="zh-CN" sz="2400" dirty="0" smtClean="0"/>
              <a:t>’线）。</a:t>
            </a:r>
          </a:p>
          <a:p>
            <a:r>
              <a:rPr lang="en-US" altLang="zh-CN" sz="2400" dirty="0" smtClean="0"/>
              <a:t>(2) </a:t>
            </a:r>
            <a:r>
              <a:rPr lang="zh-CN" altLang="zh-CN" sz="2400" dirty="0" smtClean="0"/>
              <a:t>在观察到其他蜜蜂的摇摆舞后</a:t>
            </a:r>
            <a:r>
              <a:rPr lang="en-US" altLang="zh-CN" sz="2400" dirty="0" smtClean="0"/>
              <a:t>,</a:t>
            </a:r>
            <a:r>
              <a:rPr lang="zh-CN" altLang="zh-CN" sz="2400" dirty="0" smtClean="0"/>
              <a:t>它可以被招募并开始按照获得的信息寻找蜜源。</a:t>
            </a:r>
            <a:endParaRPr lang="en-US" altLang="zh-CN" sz="2400" dirty="0" smtClean="0"/>
          </a:p>
          <a:p>
            <a:r>
              <a:rPr lang="zh-CN" altLang="zh-CN" sz="2400" dirty="0" smtClean="0"/>
              <a:t>非雇佣蜂发现新的蜜源后，蜜蜂依靠自身的能力记住蜜源的位置，并迅速开始采蜜，因此，非雇佣蜂变成了雇佣蜂，蜜蜂采完蜜回到蜂箱后，它有以下几种选择</a:t>
            </a:r>
            <a:r>
              <a:rPr lang="en-US" altLang="zh-CN" sz="2400" dirty="0" smtClean="0"/>
              <a:t>:</a:t>
            </a:r>
            <a:endParaRPr lang="zh-CN" altLang="zh-CN" sz="2400" dirty="0" smtClean="0"/>
          </a:p>
          <a:p>
            <a:r>
              <a:rPr lang="zh-CN" altLang="zh-CN" sz="2400" dirty="0" smtClean="0"/>
              <a:t>（</a:t>
            </a:r>
            <a:r>
              <a:rPr lang="en-US" altLang="zh-CN" sz="2400" dirty="0" smtClean="0"/>
              <a:t>1</a:t>
            </a:r>
            <a:r>
              <a:rPr lang="zh-CN" altLang="zh-CN" sz="2400" dirty="0" smtClean="0"/>
              <a:t>）放弃蜜源</a:t>
            </a:r>
            <a:r>
              <a:rPr lang="en-US" altLang="zh-CN" sz="2400" dirty="0" smtClean="0"/>
              <a:t>(</a:t>
            </a:r>
            <a:r>
              <a:rPr lang="zh-CN" altLang="zh-CN" sz="2400" dirty="0" smtClean="0"/>
              <a:t>收益度不高</a:t>
            </a:r>
            <a:r>
              <a:rPr lang="en-US" altLang="zh-CN" sz="2400" dirty="0" smtClean="0"/>
              <a:t>)</a:t>
            </a:r>
            <a:r>
              <a:rPr lang="zh-CN" altLang="zh-CN" sz="2400" dirty="0" smtClean="0"/>
              <a:t>，成为待工的跟随蜂</a:t>
            </a:r>
            <a:r>
              <a:rPr lang="en-US" altLang="zh-CN" sz="2400" dirty="0" smtClean="0"/>
              <a:t>(UF)</a:t>
            </a:r>
            <a:r>
              <a:rPr lang="zh-CN" altLang="zh-CN" sz="2400" dirty="0" smtClean="0"/>
              <a:t>。</a:t>
            </a:r>
          </a:p>
          <a:p>
            <a:r>
              <a:rPr lang="zh-CN" altLang="zh-CN" sz="2400" dirty="0" smtClean="0"/>
              <a:t>（</a:t>
            </a:r>
            <a:r>
              <a:rPr lang="en-US" altLang="zh-CN" sz="2400" dirty="0" smtClean="0"/>
              <a:t>2</a:t>
            </a:r>
            <a:r>
              <a:rPr lang="zh-CN" altLang="zh-CN" sz="2400" dirty="0" smtClean="0"/>
              <a:t>）在返回同一蜜源前，跳摇摆舞招募蜂巢其它伙伴</a:t>
            </a:r>
            <a:r>
              <a:rPr lang="en-US" altLang="zh-CN" sz="2400" dirty="0" smtClean="0"/>
              <a:t>(EF1)</a:t>
            </a:r>
            <a:r>
              <a:rPr lang="zh-CN" altLang="zh-CN" sz="2400" dirty="0" smtClean="0"/>
              <a:t>。</a:t>
            </a:r>
          </a:p>
          <a:p>
            <a:r>
              <a:rPr lang="zh-CN" altLang="zh-CN" sz="2400" dirty="0" smtClean="0"/>
              <a:t>（</a:t>
            </a:r>
            <a:r>
              <a:rPr lang="en-US" altLang="zh-CN" sz="2400" dirty="0" smtClean="0"/>
              <a:t>3</a:t>
            </a:r>
            <a:r>
              <a:rPr lang="zh-CN" altLang="zh-CN" sz="2400" dirty="0" smtClean="0"/>
              <a:t>）不招募其它蜜蜂，继续采蜜</a:t>
            </a:r>
            <a:r>
              <a:rPr lang="en-US" altLang="zh-CN" sz="2400" dirty="0" smtClean="0"/>
              <a:t>(EF2)</a:t>
            </a:r>
            <a:r>
              <a:rPr lang="zh-CN" altLang="zh-CN" sz="2400" dirty="0" smtClean="0"/>
              <a:t>。</a:t>
            </a:r>
          </a:p>
          <a:p>
            <a:endParaRPr lang="zh-CN" altLang="zh-CN" sz="20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Documents and Settings\Administrator\桌面\9.19\123.png"/>
          <p:cNvPicPr>
            <a:picLocks noChangeAspect="1" noChangeArrowheads="1"/>
          </p:cNvPicPr>
          <p:nvPr/>
        </p:nvPicPr>
        <p:blipFill>
          <a:blip r:embed="rId3" cstate="print"/>
          <a:srcRect/>
          <a:stretch>
            <a:fillRect/>
          </a:stretch>
        </p:blipFill>
        <p:spPr bwMode="auto">
          <a:xfrm>
            <a:off x="5638800" y="0"/>
            <a:ext cx="3505200" cy="6858000"/>
          </a:xfrm>
          <a:prstGeom prst="rect">
            <a:avLst/>
          </a:prstGeom>
          <a:noFill/>
        </p:spPr>
      </p:pic>
      <p:sp>
        <p:nvSpPr>
          <p:cNvPr id="29698" name="Rectangle 2"/>
          <p:cNvSpPr>
            <a:spLocks noGrp="1" noChangeArrowheads="1"/>
          </p:cNvSpPr>
          <p:nvPr>
            <p:ph type="title"/>
          </p:nvPr>
        </p:nvSpPr>
        <p:spPr>
          <a:xfrm>
            <a:off x="457200" y="228600"/>
            <a:ext cx="8229600" cy="639762"/>
          </a:xfrm>
        </p:spPr>
        <p:txBody>
          <a:bodyPr/>
          <a:lstStyle/>
          <a:p>
            <a:pPr eaLnBrk="1" hangingPunct="1"/>
            <a:r>
              <a:rPr lang="zh-CN" altLang="en-US" dirty="0" smtClean="0"/>
              <a:t>算法原理</a:t>
            </a:r>
          </a:p>
        </p:txBody>
      </p:sp>
      <p:sp>
        <p:nvSpPr>
          <p:cNvPr id="12" name="Rectangle 9"/>
          <p:cNvSpPr>
            <a:spLocks noChangeArrowheads="1"/>
          </p:cNvSpPr>
          <p:nvPr/>
        </p:nvSpPr>
        <p:spPr bwMode="auto">
          <a:xfrm>
            <a:off x="838200" y="914400"/>
            <a:ext cx="5867399" cy="5632311"/>
          </a:xfrm>
          <a:prstGeom prst="rect">
            <a:avLst/>
          </a:prstGeom>
          <a:noFill/>
          <a:ln w="9525">
            <a:noFill/>
            <a:miter lim="800000"/>
            <a:headEnd/>
            <a:tailEnd/>
          </a:ln>
          <a:effectLst/>
        </p:spPr>
        <p:txBody>
          <a:bodyPr wrap="square">
            <a:spAutoFit/>
          </a:bodyPr>
          <a:lstStyle/>
          <a:p>
            <a:pPr lvl="0"/>
            <a:r>
              <a:rPr lang="zh-CN" altLang="zh-CN" sz="2400" dirty="0" smtClean="0"/>
              <a:t>初始时刻</a:t>
            </a:r>
            <a:r>
              <a:rPr lang="en-US" altLang="zh-CN" sz="2400" dirty="0" smtClean="0"/>
              <a:t>,</a:t>
            </a:r>
            <a:r>
              <a:rPr lang="zh-CN" altLang="zh-CN" sz="2400" dirty="0" smtClean="0"/>
              <a:t>所有蜜蜂没有任何先验知识，其角色都是侦察蜂。随机搜索到食物源后，侦察蜂返回蜂巢的舞蹈区，根据食物源收益度的相对大小。侦察蜂可以转变为上述任何一种蜜蜂。转变的原则如下：当所采集食物源的收益度相对很低时，它可以再次成为侦察蜂搜寻附近的食物源，其转变结果是放弃上次采集的食物源；当所采集食物源的收益度排名小于临界值</a:t>
            </a:r>
            <a:r>
              <a:rPr lang="en-US" altLang="zh-CN" sz="2400" dirty="0" smtClean="0"/>
              <a:t>(</a:t>
            </a:r>
            <a:r>
              <a:rPr lang="zh-CN" altLang="zh-CN" sz="2400" dirty="0" smtClean="0"/>
              <a:t>如排名在后</a:t>
            </a:r>
            <a:r>
              <a:rPr lang="en-US" altLang="zh-CN" sz="2400" dirty="0" smtClean="0"/>
              <a:t>50%)</a:t>
            </a:r>
            <a:r>
              <a:rPr lang="zh-CN" altLang="zh-CN" sz="2400" dirty="0" smtClean="0"/>
              <a:t>时，它可以在观察完舞蹈后成为跟随蜂，并前往相应的食物源采蜜；当所采集食物源的收益度排名高于临界值时，它成为引领蜂，继续在同一食物源采蜜</a:t>
            </a:r>
            <a:r>
              <a:rPr lang="en-US" altLang="zh-CN" sz="2400" dirty="0" smtClean="0"/>
              <a:t>,</a:t>
            </a:r>
            <a:r>
              <a:rPr lang="zh-CN" altLang="zh-CN" sz="2400" dirty="0" smtClean="0"/>
              <a:t>并在舞蹈区招募更多的蜜蜂采集相应食物源（</a:t>
            </a:r>
            <a:r>
              <a:rPr lang="en-US" altLang="zh-CN" sz="2400" dirty="0" smtClean="0"/>
              <a:t>EF1</a:t>
            </a:r>
            <a:r>
              <a:rPr lang="zh-CN" altLang="zh-CN" sz="2400" dirty="0" smtClean="0"/>
              <a:t>）。</a:t>
            </a:r>
            <a:endParaRPr lang="zh-CN" altLang="en-US" sz="2400" b="1" dirty="0">
              <a:latin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Documents and Settings\Administrator\桌面\9.19\123.png"/>
          <p:cNvPicPr>
            <a:picLocks noChangeAspect="1" noChangeArrowheads="1"/>
          </p:cNvPicPr>
          <p:nvPr/>
        </p:nvPicPr>
        <p:blipFill>
          <a:blip r:embed="rId3" cstate="print"/>
          <a:srcRect/>
          <a:stretch>
            <a:fillRect/>
          </a:stretch>
        </p:blipFill>
        <p:spPr bwMode="auto">
          <a:xfrm>
            <a:off x="5638800" y="0"/>
            <a:ext cx="3505200" cy="6858000"/>
          </a:xfrm>
          <a:prstGeom prst="rect">
            <a:avLst/>
          </a:prstGeom>
          <a:noFill/>
        </p:spPr>
      </p:pic>
      <p:sp>
        <p:nvSpPr>
          <p:cNvPr id="29698" name="Rectangle 2"/>
          <p:cNvSpPr>
            <a:spLocks noGrp="1" noChangeArrowheads="1"/>
          </p:cNvSpPr>
          <p:nvPr>
            <p:ph type="title"/>
          </p:nvPr>
        </p:nvSpPr>
        <p:spPr>
          <a:xfrm>
            <a:off x="457200" y="228600"/>
            <a:ext cx="8229600" cy="639762"/>
          </a:xfrm>
        </p:spPr>
        <p:txBody>
          <a:bodyPr/>
          <a:lstStyle/>
          <a:p>
            <a:pPr eaLnBrk="1" hangingPunct="1"/>
            <a:r>
              <a:rPr lang="zh-CN" altLang="en-US" dirty="0" smtClean="0"/>
              <a:t>算法原理</a:t>
            </a:r>
          </a:p>
        </p:txBody>
      </p:sp>
      <p:sp>
        <p:nvSpPr>
          <p:cNvPr id="12" name="Rectangle 9"/>
          <p:cNvSpPr>
            <a:spLocks noChangeArrowheads="1"/>
          </p:cNvSpPr>
          <p:nvPr/>
        </p:nvSpPr>
        <p:spPr bwMode="auto">
          <a:xfrm>
            <a:off x="762000" y="1219200"/>
            <a:ext cx="6324599" cy="5016758"/>
          </a:xfrm>
          <a:prstGeom prst="rect">
            <a:avLst/>
          </a:prstGeom>
          <a:noFill/>
          <a:ln w="9525">
            <a:noFill/>
            <a:miter lim="800000"/>
            <a:headEnd/>
            <a:tailEnd/>
          </a:ln>
          <a:effectLst/>
        </p:spPr>
        <p:txBody>
          <a:bodyPr wrap="square">
            <a:spAutoFit/>
          </a:bodyPr>
          <a:lstStyle/>
          <a:p>
            <a:r>
              <a:rPr lang="zh-CN" altLang="zh-CN" sz="3200" dirty="0" smtClean="0"/>
              <a:t>人工蜂群算法在搜索收益度最优解的过程中，引领蜂有保持优良蜜源的作用；跟随蜂增加优良蜜源对应的蜜蜂数目，</a:t>
            </a:r>
            <a:r>
              <a:rPr lang="zh-CN" altLang="en-US" sz="3200" dirty="0" smtClean="0"/>
              <a:t>起到</a:t>
            </a:r>
            <a:r>
              <a:rPr lang="zh-CN" altLang="zh-CN" sz="3200" dirty="0" smtClean="0"/>
              <a:t>提高算法收敛速度的作用；侦察蜂随机搜索新蜜源，能帮助算法跳出局部最优。人工蜂群算法循环结束条件通常可以设为循环次数递减为零、前</a:t>
            </a:r>
            <a:r>
              <a:rPr lang="en-US" altLang="zh-CN" sz="3200" dirty="0" smtClean="0"/>
              <a:t>N</a:t>
            </a:r>
            <a:r>
              <a:rPr lang="zh-CN" altLang="zh-CN" sz="3200" dirty="0" smtClean="0"/>
              <a:t>个收益度的花蜜源相同或者前多个花蜜源相同等。</a:t>
            </a:r>
            <a:endParaRPr lang="zh-CN" altLang="zh-CN" sz="32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Documents and Settings\Administrator\桌面\9.19\123.png"/>
          <p:cNvPicPr>
            <a:picLocks noChangeAspect="1" noChangeArrowheads="1"/>
          </p:cNvPicPr>
          <p:nvPr/>
        </p:nvPicPr>
        <p:blipFill>
          <a:blip r:embed="rId4" cstate="print"/>
          <a:srcRect/>
          <a:stretch>
            <a:fillRect/>
          </a:stretch>
        </p:blipFill>
        <p:spPr bwMode="auto">
          <a:xfrm>
            <a:off x="7086600" y="0"/>
            <a:ext cx="2057400" cy="6858000"/>
          </a:xfrm>
          <a:prstGeom prst="rect">
            <a:avLst/>
          </a:prstGeom>
          <a:noFill/>
        </p:spPr>
      </p:pic>
      <p:sp>
        <p:nvSpPr>
          <p:cNvPr id="29698" name="Rectangle 2"/>
          <p:cNvSpPr>
            <a:spLocks noGrp="1" noChangeArrowheads="1"/>
          </p:cNvSpPr>
          <p:nvPr>
            <p:ph type="title"/>
          </p:nvPr>
        </p:nvSpPr>
        <p:spPr>
          <a:xfrm>
            <a:off x="457200" y="228600"/>
            <a:ext cx="8229600" cy="639762"/>
          </a:xfrm>
        </p:spPr>
        <p:txBody>
          <a:bodyPr/>
          <a:lstStyle/>
          <a:p>
            <a:pPr eaLnBrk="1" hangingPunct="1"/>
            <a:r>
              <a:rPr lang="zh-CN" altLang="en-US" dirty="0" smtClean="0"/>
              <a:t>算法原理</a:t>
            </a:r>
          </a:p>
        </p:txBody>
      </p:sp>
      <p:sp>
        <p:nvSpPr>
          <p:cNvPr id="12" name="Rectangle 9"/>
          <p:cNvSpPr>
            <a:spLocks noChangeArrowheads="1"/>
          </p:cNvSpPr>
          <p:nvPr/>
        </p:nvSpPr>
        <p:spPr bwMode="auto">
          <a:xfrm>
            <a:off x="685800" y="733246"/>
            <a:ext cx="7086600" cy="4524315"/>
          </a:xfrm>
          <a:prstGeom prst="rect">
            <a:avLst/>
          </a:prstGeom>
          <a:noFill/>
          <a:ln w="9525">
            <a:noFill/>
            <a:miter lim="800000"/>
            <a:headEnd/>
            <a:tailEnd/>
          </a:ln>
          <a:effectLst/>
        </p:spPr>
        <p:txBody>
          <a:bodyPr wrap="square">
            <a:spAutoFit/>
          </a:bodyPr>
          <a:lstStyle/>
          <a:p>
            <a:r>
              <a:rPr lang="en-US" altLang="zh-CN" sz="2400" dirty="0" smtClean="0"/>
              <a:t>ABC</a:t>
            </a:r>
            <a:r>
              <a:rPr lang="zh-CN" altLang="zh-CN" sz="2400" dirty="0" smtClean="0"/>
              <a:t>算法在求解优化问题时，食物源的位置被抽象成解空间中的点，蜜蜂采蜜</a:t>
            </a:r>
            <a:r>
              <a:rPr lang="en-US" altLang="zh-CN" sz="2400" dirty="0" smtClean="0"/>
              <a:t>(</a:t>
            </a:r>
            <a:r>
              <a:rPr lang="zh-CN" altLang="zh-CN" sz="2400" dirty="0" smtClean="0"/>
              <a:t>食物源</a:t>
            </a:r>
            <a:r>
              <a:rPr lang="en-US" altLang="zh-CN" sz="2400" dirty="0" smtClean="0"/>
              <a:t>)</a:t>
            </a:r>
            <a:r>
              <a:rPr lang="zh-CN" altLang="zh-CN" sz="2400" dirty="0" smtClean="0"/>
              <a:t>的过程也就是搜寻最优解的过程。考虑全局优化问题</a:t>
            </a:r>
            <a:r>
              <a:rPr lang="en-US" altLang="zh-CN" sz="2400" dirty="0" smtClean="0"/>
              <a:t>(</a:t>
            </a:r>
            <a:r>
              <a:rPr lang="en-US" altLang="zh-CN" sz="2400" i="1" dirty="0" smtClean="0"/>
              <a:t>P</a:t>
            </a:r>
            <a:r>
              <a:rPr lang="en-US" altLang="zh-CN" sz="2400" dirty="0" smtClean="0"/>
              <a:t>),          </a:t>
            </a:r>
          </a:p>
          <a:p>
            <a:r>
              <a:rPr lang="en-US" altLang="zh-CN" sz="2400" dirty="0" smtClean="0"/>
              <a:t> </a:t>
            </a:r>
            <a:r>
              <a:rPr lang="zh-CN" altLang="zh-CN" sz="2400" dirty="0" smtClean="0"/>
              <a:t>则问题</a:t>
            </a:r>
            <a:r>
              <a:rPr lang="en-US" altLang="zh-CN" sz="2400" dirty="0" smtClean="0"/>
              <a:t>(</a:t>
            </a:r>
            <a:r>
              <a:rPr lang="en-US" altLang="zh-CN" sz="2400" i="1" dirty="0" smtClean="0"/>
              <a:t>P</a:t>
            </a:r>
            <a:r>
              <a:rPr lang="en-US" altLang="zh-CN" sz="2400" dirty="0" smtClean="0"/>
              <a:t>)</a:t>
            </a:r>
            <a:r>
              <a:rPr lang="zh-CN" altLang="zh-CN" sz="2400" dirty="0" smtClean="0"/>
              <a:t>的多个可行解的一个结合称为一个种群，种群中每个元素</a:t>
            </a:r>
            <a:r>
              <a:rPr lang="en-US" altLang="zh-CN" sz="2400" dirty="0" smtClean="0"/>
              <a:t>(</a:t>
            </a:r>
            <a:r>
              <a:rPr lang="zh-CN" altLang="zh-CN" sz="2400" dirty="0" smtClean="0"/>
              <a:t>可行解</a:t>
            </a:r>
            <a:r>
              <a:rPr lang="en-US" altLang="zh-CN" sz="2400" dirty="0" smtClean="0"/>
              <a:t>)</a:t>
            </a:r>
            <a:r>
              <a:rPr lang="zh-CN" altLang="zh-CN" sz="2400" dirty="0" smtClean="0"/>
              <a:t>称为一个食物源，每个食物源的优劣程度取决于待优化问题所确定的适应度值，解的个数</a:t>
            </a:r>
            <a:r>
              <a:rPr lang="en-US" altLang="zh-CN" sz="2400" dirty="0" smtClean="0"/>
              <a:t>(</a:t>
            </a:r>
            <a:r>
              <a:rPr lang="en-US" altLang="zh-CN" sz="2400" i="1" dirty="0" smtClean="0"/>
              <a:t>SN</a:t>
            </a:r>
            <a:r>
              <a:rPr lang="en-US" altLang="zh-CN" sz="2400" dirty="0" smtClean="0"/>
              <a:t>)</a:t>
            </a:r>
            <a:r>
              <a:rPr lang="zh-CN" altLang="zh-CN" sz="2400" dirty="0" smtClean="0"/>
              <a:t>等于引领蜂或跟随蜂的个数。我们用</a:t>
            </a:r>
            <a:r>
              <a:rPr lang="en-US" altLang="zh-CN" sz="2400" i="1" dirty="0" smtClean="0"/>
              <a:t>d</a:t>
            </a:r>
            <a:r>
              <a:rPr lang="zh-CN" altLang="zh-CN" sz="2400" dirty="0" smtClean="0"/>
              <a:t>维向量</a:t>
            </a:r>
            <a:r>
              <a:rPr lang="en-US" altLang="zh-CN" sz="2400" dirty="0" smtClean="0"/>
              <a:t>                </a:t>
            </a:r>
            <a:r>
              <a:rPr lang="zh-CN" altLang="zh-CN" sz="2400" dirty="0" smtClean="0"/>
              <a:t>来</a:t>
            </a:r>
            <a:r>
              <a:rPr lang="en-US" altLang="zh-CN" sz="2400" dirty="0" smtClean="0"/>
              <a:t> </a:t>
            </a:r>
            <a:r>
              <a:rPr lang="zh-CN" altLang="zh-CN" sz="2400" dirty="0" smtClean="0"/>
              <a:t>表示第</a:t>
            </a:r>
            <a:r>
              <a:rPr lang="en-US" altLang="zh-CN" sz="2400" i="1" dirty="0" err="1" smtClean="0"/>
              <a:t>i</a:t>
            </a:r>
            <a:r>
              <a:rPr lang="zh-CN" altLang="zh-CN" sz="2400" dirty="0" smtClean="0"/>
              <a:t>个食物源的位置。首先，</a:t>
            </a:r>
            <a:r>
              <a:rPr lang="en-US" altLang="zh-CN" sz="2400" dirty="0" smtClean="0"/>
              <a:t>ABC</a:t>
            </a:r>
            <a:r>
              <a:rPr lang="zh-CN" altLang="zh-CN" sz="2400" dirty="0" smtClean="0"/>
              <a:t>算法生成含有</a:t>
            </a:r>
            <a:r>
              <a:rPr lang="en-US" altLang="zh-CN" sz="2400" i="1" dirty="0" smtClean="0"/>
              <a:t>SN</a:t>
            </a:r>
            <a:r>
              <a:rPr lang="zh-CN" altLang="zh-CN" sz="2400" dirty="0" smtClean="0"/>
              <a:t>个解</a:t>
            </a:r>
            <a:r>
              <a:rPr lang="en-US" altLang="zh-CN" sz="2400" dirty="0" smtClean="0"/>
              <a:t>(</a:t>
            </a:r>
            <a:r>
              <a:rPr lang="zh-CN" altLang="zh-CN" sz="2400" dirty="0" smtClean="0"/>
              <a:t>食物源</a:t>
            </a:r>
            <a:r>
              <a:rPr lang="en-US" altLang="zh-CN" sz="2400" dirty="0" smtClean="0"/>
              <a:t>)</a:t>
            </a:r>
            <a:r>
              <a:rPr lang="zh-CN" altLang="zh-CN" sz="2400" dirty="0" smtClean="0"/>
              <a:t>的初始种群，每个解</a:t>
            </a:r>
            <a:r>
              <a:rPr lang="en-US" altLang="zh-CN" sz="2400" dirty="0" smtClean="0"/>
              <a:t>        </a:t>
            </a:r>
            <a:r>
              <a:rPr lang="zh-CN" altLang="zh-CN" sz="2400" dirty="0" smtClean="0"/>
              <a:t>是一个</a:t>
            </a:r>
            <a:r>
              <a:rPr lang="en-US" altLang="zh-CN" sz="2400" i="1" dirty="0" smtClean="0"/>
              <a:t>d</a:t>
            </a:r>
            <a:r>
              <a:rPr lang="zh-CN" altLang="zh-CN" sz="2400" dirty="0" smtClean="0"/>
              <a:t>维的向量。然后，蜜蜂对所有的食物源进行循环搜索，循环次数为</a:t>
            </a:r>
            <a:r>
              <a:rPr lang="en-US" altLang="zh-CN" sz="2400" i="1" dirty="0" smtClean="0"/>
              <a:t>C</a:t>
            </a:r>
            <a:r>
              <a:rPr lang="en-US" altLang="zh-CN" sz="2400" dirty="0" smtClean="0"/>
              <a:t>(</a:t>
            </a:r>
            <a:r>
              <a:rPr lang="en-US" altLang="zh-CN" sz="2400" i="1" dirty="0" smtClean="0"/>
              <a:t>C=1</a:t>
            </a:r>
            <a:r>
              <a:rPr lang="zh-CN" altLang="zh-CN" sz="2400" i="1" dirty="0" smtClean="0"/>
              <a:t>，</a:t>
            </a:r>
            <a:r>
              <a:rPr lang="en-US" altLang="zh-CN" sz="2400" i="1" dirty="0" smtClean="0"/>
              <a:t>2</a:t>
            </a:r>
            <a:r>
              <a:rPr lang="zh-CN" altLang="zh-CN" sz="2400" i="1" dirty="0" smtClean="0"/>
              <a:t>，</a:t>
            </a:r>
            <a:r>
              <a:rPr lang="en-US" altLang="zh-CN" sz="2400" i="1" dirty="0" smtClean="0"/>
              <a:t> …</a:t>
            </a:r>
            <a:r>
              <a:rPr lang="zh-CN" altLang="zh-CN" sz="2400" i="1" dirty="0" smtClean="0"/>
              <a:t>，</a:t>
            </a:r>
            <a:r>
              <a:rPr lang="en-US" altLang="zh-CN" sz="2400" i="1" dirty="0" smtClean="0"/>
              <a:t>MCN</a:t>
            </a:r>
            <a:r>
              <a:rPr lang="en-US" altLang="zh-CN" sz="2400" dirty="0" smtClean="0"/>
              <a:t>)</a:t>
            </a:r>
            <a:r>
              <a:rPr lang="zh-CN" altLang="zh-CN" sz="2400" dirty="0" smtClean="0"/>
              <a:t>。</a:t>
            </a:r>
            <a:endParaRPr lang="zh-CN" altLang="zh-CN" sz="2400" dirty="0"/>
          </a:p>
        </p:txBody>
      </p:sp>
      <p:pic>
        <p:nvPicPr>
          <p:cNvPr id="112642" name="Picture 2"/>
          <p:cNvPicPr>
            <a:picLocks noChangeAspect="1" noChangeArrowheads="1"/>
          </p:cNvPicPr>
          <p:nvPr/>
        </p:nvPicPr>
        <p:blipFill>
          <a:blip r:embed="rId5" cstate="print"/>
          <a:srcRect/>
          <a:stretch>
            <a:fillRect/>
          </a:stretch>
        </p:blipFill>
        <p:spPr bwMode="auto">
          <a:xfrm>
            <a:off x="6477000" y="1524000"/>
            <a:ext cx="1524000" cy="295275"/>
          </a:xfrm>
          <a:prstGeom prst="rect">
            <a:avLst/>
          </a:prstGeom>
          <a:noFill/>
          <a:ln w="9525">
            <a:noFill/>
            <a:miter lim="800000"/>
            <a:headEnd/>
            <a:tailEnd/>
          </a:ln>
        </p:spPr>
      </p:pic>
      <p:graphicFrame>
        <p:nvGraphicFramePr>
          <p:cNvPr id="112644" name="Object 4"/>
          <p:cNvGraphicFramePr>
            <a:graphicFrameLocks noChangeAspect="1"/>
          </p:cNvGraphicFramePr>
          <p:nvPr/>
        </p:nvGraphicFramePr>
        <p:xfrm>
          <a:off x="2362200" y="3962400"/>
          <a:ext cx="609600" cy="571500"/>
        </p:xfrm>
        <a:graphic>
          <a:graphicData uri="http://schemas.openxmlformats.org/presentationml/2006/ole">
            <mc:AlternateContent xmlns:mc="http://schemas.openxmlformats.org/markup-compatibility/2006">
              <mc:Choice xmlns:v="urn:schemas-microsoft-com:vml" Requires="v">
                <p:oleObj spid="_x0000_s112645" name="Equation" r:id="rId6" imgW="152280" imgH="228600" progId="Equation.DSMT4">
                  <p:embed/>
                </p:oleObj>
              </mc:Choice>
              <mc:Fallback>
                <p:oleObj name="Equation" r:id="rId6" imgW="152280" imgH="228600" progId="Equation.DSMT4">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62200" y="3962400"/>
                        <a:ext cx="60960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12645" name="Picture 5"/>
          <p:cNvPicPr>
            <a:picLocks noChangeAspect="1" noChangeArrowheads="1"/>
          </p:cNvPicPr>
          <p:nvPr/>
        </p:nvPicPr>
        <p:blipFill>
          <a:blip r:embed="rId8" cstate="print"/>
          <a:srcRect/>
          <a:stretch>
            <a:fillRect/>
          </a:stretch>
        </p:blipFill>
        <p:spPr bwMode="auto">
          <a:xfrm>
            <a:off x="2590800" y="3429000"/>
            <a:ext cx="1457325" cy="352425"/>
          </a:xfrm>
          <a:prstGeom prst="rect">
            <a:avLst/>
          </a:prstGeom>
          <a:noFill/>
          <a:ln w="9525">
            <a:noFill/>
            <a:miter lim="800000"/>
            <a:headEnd/>
            <a:tailEnd/>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Documents and Settings\Administrator\桌面\9.19\123.png"/>
          <p:cNvPicPr>
            <a:picLocks noChangeAspect="1" noChangeArrowheads="1"/>
          </p:cNvPicPr>
          <p:nvPr/>
        </p:nvPicPr>
        <p:blipFill>
          <a:blip r:embed="rId3" cstate="print"/>
          <a:srcRect/>
          <a:stretch>
            <a:fillRect/>
          </a:stretch>
        </p:blipFill>
        <p:spPr bwMode="auto">
          <a:xfrm>
            <a:off x="5638800" y="0"/>
            <a:ext cx="3505200" cy="6858000"/>
          </a:xfrm>
          <a:prstGeom prst="rect">
            <a:avLst/>
          </a:prstGeom>
          <a:noFill/>
        </p:spPr>
      </p:pic>
      <p:sp>
        <p:nvSpPr>
          <p:cNvPr id="29698" name="Rectangle 2"/>
          <p:cNvSpPr>
            <a:spLocks noGrp="1" noChangeArrowheads="1"/>
          </p:cNvSpPr>
          <p:nvPr>
            <p:ph type="title"/>
          </p:nvPr>
        </p:nvSpPr>
        <p:spPr>
          <a:xfrm>
            <a:off x="457200" y="228600"/>
            <a:ext cx="8229600" cy="639762"/>
          </a:xfrm>
        </p:spPr>
        <p:txBody>
          <a:bodyPr/>
          <a:lstStyle/>
          <a:p>
            <a:pPr eaLnBrk="1" hangingPunct="1"/>
            <a:r>
              <a:rPr lang="zh-CN" altLang="en-US" dirty="0" smtClean="0"/>
              <a:t>算法原理</a:t>
            </a:r>
          </a:p>
        </p:txBody>
      </p:sp>
      <p:sp>
        <p:nvSpPr>
          <p:cNvPr id="12" name="Rectangle 9"/>
          <p:cNvSpPr>
            <a:spLocks noChangeArrowheads="1"/>
          </p:cNvSpPr>
          <p:nvPr/>
        </p:nvSpPr>
        <p:spPr bwMode="auto">
          <a:xfrm>
            <a:off x="762000" y="914400"/>
            <a:ext cx="6324599" cy="5693866"/>
          </a:xfrm>
          <a:prstGeom prst="rect">
            <a:avLst/>
          </a:prstGeom>
          <a:noFill/>
          <a:ln w="9525">
            <a:noFill/>
            <a:miter lim="800000"/>
            <a:headEnd/>
            <a:tailEnd/>
          </a:ln>
          <a:effectLst/>
        </p:spPr>
        <p:txBody>
          <a:bodyPr wrap="square">
            <a:spAutoFit/>
          </a:bodyPr>
          <a:lstStyle/>
          <a:p>
            <a:r>
              <a:rPr lang="zh-CN" altLang="zh-CN" sz="2800" dirty="0" smtClean="0"/>
              <a:t>引领蜂首先对相应的食物源</a:t>
            </a:r>
            <a:r>
              <a:rPr lang="en-US" altLang="zh-CN" sz="2800" dirty="0" smtClean="0"/>
              <a:t>(</a:t>
            </a:r>
            <a:r>
              <a:rPr lang="zh-CN" altLang="zh-CN" sz="2800" dirty="0" smtClean="0"/>
              <a:t>解</a:t>
            </a:r>
            <a:r>
              <a:rPr lang="en-US" altLang="zh-CN" sz="2800" dirty="0" smtClean="0"/>
              <a:t>)</a:t>
            </a:r>
            <a:r>
              <a:rPr lang="zh-CN" altLang="zh-CN" sz="2800" dirty="0" smtClean="0"/>
              <a:t>进行一次邻域搜索，如果搜索到的食物源</a:t>
            </a:r>
            <a:r>
              <a:rPr lang="en-US" altLang="zh-CN" sz="2800" dirty="0" smtClean="0"/>
              <a:t>(</a:t>
            </a:r>
            <a:r>
              <a:rPr lang="zh-CN" altLang="zh-CN" sz="2800" dirty="0" smtClean="0"/>
              <a:t>解</a:t>
            </a:r>
            <a:r>
              <a:rPr lang="en-US" altLang="zh-CN" sz="2800" dirty="0" smtClean="0"/>
              <a:t>)</a:t>
            </a:r>
            <a:r>
              <a:rPr lang="zh-CN" altLang="zh-CN" sz="2800" dirty="0" smtClean="0"/>
              <a:t>的花蜜质量</a:t>
            </a:r>
            <a:r>
              <a:rPr lang="en-US" altLang="zh-CN" sz="2800" dirty="0" smtClean="0"/>
              <a:t>(</a:t>
            </a:r>
            <a:r>
              <a:rPr lang="zh-CN" altLang="zh-CN" sz="2800" dirty="0" smtClean="0"/>
              <a:t>适应度</a:t>
            </a:r>
            <a:r>
              <a:rPr lang="en-US" altLang="zh-CN" sz="2800" dirty="0" smtClean="0"/>
              <a:t>)</a:t>
            </a:r>
            <a:r>
              <a:rPr lang="zh-CN" altLang="zh-CN" sz="2800" dirty="0" smtClean="0"/>
              <a:t>优于以前的，则用新的食物源位置代替旧的食物源位置，否则保持旧的食物源位置不变。所有的引领蜂完成搜索之后，回到舞蹈区把食物源花蜜质量的信息通过跳摇摆舞传达给跟随蜂。跟随蜂根据得到的信息按照概率选择食物源。花蜜越多的食物源，被选择的概率越大。跟随蜂选中食物源后，也进行一次邻域搜索，并保留较好的解。</a:t>
            </a:r>
            <a:r>
              <a:rPr lang="en-US" altLang="zh-CN" sz="2800" dirty="0" smtClean="0"/>
              <a:t>ABC</a:t>
            </a:r>
            <a:r>
              <a:rPr lang="zh-CN" altLang="zh-CN" sz="2800" dirty="0" smtClean="0"/>
              <a:t>算法就是通过如此重复的搜索，最终来找到最优解。</a:t>
            </a:r>
            <a:endParaRPr lang="zh-CN" altLang="zh-CN" sz="28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Documents and Settings\Administrator\桌面\9.19\123.png"/>
          <p:cNvPicPr>
            <a:picLocks noChangeAspect="1" noChangeArrowheads="1"/>
          </p:cNvPicPr>
          <p:nvPr/>
        </p:nvPicPr>
        <p:blipFill>
          <a:blip r:embed="rId4" cstate="print"/>
          <a:srcRect/>
          <a:stretch>
            <a:fillRect/>
          </a:stretch>
        </p:blipFill>
        <p:spPr bwMode="auto">
          <a:xfrm>
            <a:off x="7086600" y="0"/>
            <a:ext cx="2057400" cy="6858000"/>
          </a:xfrm>
          <a:prstGeom prst="rect">
            <a:avLst/>
          </a:prstGeom>
          <a:noFill/>
        </p:spPr>
      </p:pic>
      <p:sp>
        <p:nvSpPr>
          <p:cNvPr id="29698" name="Rectangle 2"/>
          <p:cNvSpPr>
            <a:spLocks noGrp="1" noChangeArrowheads="1"/>
          </p:cNvSpPr>
          <p:nvPr>
            <p:ph type="title"/>
          </p:nvPr>
        </p:nvSpPr>
        <p:spPr>
          <a:xfrm>
            <a:off x="457200" y="228600"/>
            <a:ext cx="8229600" cy="639762"/>
          </a:xfrm>
        </p:spPr>
        <p:txBody>
          <a:bodyPr/>
          <a:lstStyle/>
          <a:p>
            <a:pPr eaLnBrk="1" hangingPunct="1"/>
            <a:r>
              <a:rPr lang="zh-CN" altLang="en-US" dirty="0" smtClean="0"/>
              <a:t>算法流程</a:t>
            </a:r>
          </a:p>
        </p:txBody>
      </p:sp>
      <p:sp>
        <p:nvSpPr>
          <p:cNvPr id="12" name="Rectangle 9"/>
          <p:cNvSpPr>
            <a:spLocks noChangeArrowheads="1"/>
          </p:cNvSpPr>
          <p:nvPr/>
        </p:nvSpPr>
        <p:spPr bwMode="auto">
          <a:xfrm>
            <a:off x="838200" y="838200"/>
            <a:ext cx="7086600" cy="5324535"/>
          </a:xfrm>
          <a:prstGeom prst="rect">
            <a:avLst/>
          </a:prstGeom>
          <a:noFill/>
          <a:ln w="9525">
            <a:noFill/>
            <a:miter lim="800000"/>
            <a:headEnd/>
            <a:tailEnd/>
          </a:ln>
          <a:effectLst/>
        </p:spPr>
        <p:txBody>
          <a:bodyPr wrap="square">
            <a:spAutoFit/>
          </a:bodyPr>
          <a:lstStyle/>
          <a:p>
            <a:r>
              <a:rPr lang="en-US" altLang="zh-CN" sz="2400" dirty="0" smtClean="0"/>
              <a:t>(1) </a:t>
            </a:r>
            <a:r>
              <a:rPr lang="zh-CN" altLang="zh-CN" sz="2400" dirty="0" smtClean="0"/>
              <a:t>初始化种群的解为</a:t>
            </a:r>
            <a:r>
              <a:rPr lang="en-US" altLang="zh-CN" sz="2400" dirty="0" smtClean="0"/>
              <a:t>   </a:t>
            </a:r>
            <a:r>
              <a:rPr lang="zh-CN" altLang="zh-CN" sz="2400" dirty="0" smtClean="0"/>
              <a:t>，</a:t>
            </a:r>
            <a:r>
              <a:rPr lang="en-US" altLang="zh-CN" sz="2400" i="1" dirty="0" err="1" smtClean="0"/>
              <a:t>i</a:t>
            </a:r>
            <a:r>
              <a:rPr lang="en-US" altLang="zh-CN" sz="2400" dirty="0" smtClean="0"/>
              <a:t>=</a:t>
            </a:r>
            <a:r>
              <a:rPr lang="en-US" altLang="zh-CN" sz="2400" i="1" dirty="0" smtClean="0"/>
              <a:t>1</a:t>
            </a:r>
            <a:r>
              <a:rPr lang="zh-CN" altLang="zh-CN" sz="2400" i="1" dirty="0" smtClean="0"/>
              <a:t>…，</a:t>
            </a:r>
            <a:r>
              <a:rPr lang="en-US" altLang="zh-CN" sz="2400" i="1" dirty="0" smtClean="0"/>
              <a:t>SN</a:t>
            </a:r>
            <a:r>
              <a:rPr lang="zh-CN" altLang="zh-CN" sz="2400" dirty="0" smtClean="0"/>
              <a:t>，并计算每个解的适应度值；</a:t>
            </a:r>
          </a:p>
          <a:p>
            <a:r>
              <a:rPr lang="en-US" altLang="zh-CN" sz="2400" dirty="0" smtClean="0"/>
              <a:t>(2) </a:t>
            </a:r>
            <a:r>
              <a:rPr lang="zh-CN" altLang="zh-CN" sz="2400" dirty="0" smtClean="0"/>
              <a:t>引领蜂根据公式</a:t>
            </a:r>
            <a:endParaRPr lang="en-US" altLang="zh-CN" sz="2400" dirty="0" smtClean="0"/>
          </a:p>
          <a:p>
            <a:endParaRPr lang="en-US" altLang="zh-CN" sz="2000" dirty="0" smtClean="0"/>
          </a:p>
          <a:p>
            <a:endParaRPr lang="en-US" altLang="zh-CN" sz="2000" dirty="0" smtClean="0"/>
          </a:p>
          <a:p>
            <a:endParaRPr lang="en-US" altLang="zh-CN" sz="2000" dirty="0" smtClean="0"/>
          </a:p>
          <a:p>
            <a:endParaRPr lang="en-US" altLang="zh-CN" sz="2000" dirty="0" smtClean="0"/>
          </a:p>
          <a:p>
            <a:r>
              <a:rPr lang="zh-CN" altLang="en-US" sz="2400" dirty="0" smtClean="0"/>
              <a:t>（</a:t>
            </a:r>
            <a:r>
              <a:rPr lang="zh-CN" altLang="zh-CN" sz="2400" dirty="0" smtClean="0"/>
              <a:t>这两个数都是随机选取的，但是</a:t>
            </a:r>
            <a:r>
              <a:rPr lang="en-US" altLang="zh-CN" sz="2400" i="1" dirty="0" smtClean="0"/>
              <a:t>k</a:t>
            </a:r>
            <a:r>
              <a:rPr lang="zh-CN" altLang="zh-CN" sz="2400" dirty="0" smtClean="0"/>
              <a:t>不能等于</a:t>
            </a:r>
            <a:r>
              <a:rPr lang="en-US" altLang="zh-CN" sz="2400" i="1" dirty="0" err="1" smtClean="0"/>
              <a:t>i</a:t>
            </a:r>
            <a:r>
              <a:rPr lang="en-US" altLang="zh-CN" sz="2400" dirty="0" smtClean="0"/>
              <a:t>(</a:t>
            </a:r>
            <a:r>
              <a:rPr lang="en-US" altLang="zh-CN" sz="2400" i="1" dirty="0" smtClean="0"/>
              <a:t>k</a:t>
            </a:r>
            <a:r>
              <a:rPr lang="zh-CN" altLang="zh-CN" sz="2400" dirty="0" smtClean="0"/>
              <a:t>是邻域的一个解</a:t>
            </a:r>
            <a:r>
              <a:rPr lang="en-US" altLang="zh-CN" sz="2400" dirty="0" smtClean="0"/>
              <a:t>)</a:t>
            </a:r>
            <a:r>
              <a:rPr lang="zh-CN" altLang="zh-CN" sz="2400" dirty="0" smtClean="0"/>
              <a:t>。</a:t>
            </a:r>
            <a:r>
              <a:rPr lang="en-US" altLang="zh-CN" sz="2400" dirty="0" smtClean="0"/>
              <a:t>         </a:t>
            </a:r>
            <a:r>
              <a:rPr lang="zh-CN" altLang="zh-CN" sz="2400" dirty="0" smtClean="0"/>
              <a:t>是一个随机数，它控制邻域的生成范围，随着搜索接近最优解，邻域的范围会逐渐减小</a:t>
            </a:r>
            <a:r>
              <a:rPr lang="zh-CN" altLang="en-US" sz="2400" dirty="0" smtClean="0"/>
              <a:t>）</a:t>
            </a:r>
            <a:endParaRPr lang="en-US" altLang="zh-CN" sz="2400" dirty="0" smtClean="0"/>
          </a:p>
          <a:p>
            <a:r>
              <a:rPr lang="zh-CN" altLang="zh-CN" sz="2400" dirty="0" smtClean="0"/>
              <a:t>做邻域搜索产生新解</a:t>
            </a:r>
            <a:r>
              <a:rPr lang="en-US" altLang="zh-CN" sz="2400" dirty="0" smtClean="0"/>
              <a:t>       </a:t>
            </a:r>
            <a:r>
              <a:rPr lang="zh-CN" altLang="zh-CN" sz="2400" dirty="0" smtClean="0"/>
              <a:t>，并且计算其适应度值；</a:t>
            </a:r>
          </a:p>
          <a:p>
            <a:r>
              <a:rPr lang="en-US" altLang="zh-CN" sz="2400" dirty="0" smtClean="0"/>
              <a:t>(3) </a:t>
            </a:r>
            <a:r>
              <a:rPr lang="zh-CN" altLang="zh-CN" sz="2400" dirty="0" smtClean="0"/>
              <a:t>如果</a:t>
            </a:r>
            <a:r>
              <a:rPr lang="en-US" altLang="zh-CN" sz="2400" dirty="0" smtClean="0"/>
              <a:t> </a:t>
            </a:r>
            <a:r>
              <a:rPr lang="zh-CN" altLang="en-US" sz="2400" dirty="0" smtClean="0"/>
              <a:t>新解</a:t>
            </a:r>
            <a:r>
              <a:rPr lang="zh-CN" altLang="zh-CN" sz="2400" dirty="0" smtClean="0"/>
              <a:t>的适应度值好于</a:t>
            </a:r>
            <a:r>
              <a:rPr lang="zh-CN" altLang="en-US" sz="2400" dirty="0" smtClean="0"/>
              <a:t>原解</a:t>
            </a:r>
            <a:r>
              <a:rPr lang="en-US" altLang="zh-CN" sz="2400" dirty="0" smtClean="0"/>
              <a:t>   </a:t>
            </a:r>
            <a:r>
              <a:rPr lang="zh-CN" altLang="zh-CN" sz="2400" dirty="0" smtClean="0"/>
              <a:t>，则用</a:t>
            </a:r>
            <a:r>
              <a:rPr lang="zh-CN" altLang="en-US" sz="2400" dirty="0" smtClean="0"/>
              <a:t>前者</a:t>
            </a:r>
            <a:r>
              <a:rPr lang="zh-CN" altLang="zh-CN" sz="2400" dirty="0" smtClean="0"/>
              <a:t>替换</a:t>
            </a:r>
            <a:r>
              <a:rPr lang="zh-CN" altLang="en-US" sz="2400" dirty="0" smtClean="0"/>
              <a:t>后者</a:t>
            </a:r>
            <a:r>
              <a:rPr lang="zh-CN" altLang="zh-CN" sz="2400" dirty="0" smtClean="0"/>
              <a:t>，将</a:t>
            </a:r>
            <a:r>
              <a:rPr lang="zh-CN" altLang="en-US" sz="2400" dirty="0" smtClean="0"/>
              <a:t>新解</a:t>
            </a:r>
            <a:r>
              <a:rPr lang="zh-CN" altLang="zh-CN" sz="2400" dirty="0" smtClean="0"/>
              <a:t>作为当前最好解，否则保留不变；</a:t>
            </a:r>
          </a:p>
          <a:p>
            <a:endParaRPr lang="zh-CN" altLang="zh-CN" sz="2000" dirty="0"/>
          </a:p>
        </p:txBody>
      </p:sp>
      <p:sp>
        <p:nvSpPr>
          <p:cNvPr id="307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30721" name="Picture 1"/>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590800" y="1905000"/>
            <a:ext cx="3352800" cy="927370"/>
          </a:xfrm>
          <a:prstGeom prst="rect">
            <a:avLst/>
          </a:prstGeom>
          <a:noFill/>
        </p:spPr>
      </p:pic>
      <p:sp>
        <p:nvSpPr>
          <p:cNvPr id="307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30723" name="Picture 3"/>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1752600" y="2514600"/>
            <a:ext cx="5105400" cy="909181"/>
          </a:xfrm>
          <a:prstGeom prst="rect">
            <a:avLst/>
          </a:prstGeom>
          <a:noFill/>
        </p:spPr>
      </p:pic>
      <p:sp>
        <p:nvSpPr>
          <p:cNvPr id="307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30725" name="Picture 5"/>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0" y="0"/>
            <a:ext cx="85725" cy="266700"/>
          </a:xfrm>
          <a:prstGeom prst="rect">
            <a:avLst/>
          </a:prstGeom>
          <a:noFill/>
        </p:spPr>
      </p:pic>
      <p:sp>
        <p:nvSpPr>
          <p:cNvPr id="3072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30727" name="Picture 7"/>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0" y="0"/>
            <a:ext cx="85725" cy="266700"/>
          </a:xfrm>
          <a:prstGeom prst="rect">
            <a:avLst/>
          </a:prstGeom>
          <a:noFill/>
        </p:spPr>
      </p:pic>
      <p:sp>
        <p:nvSpPr>
          <p:cNvPr id="30730"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0731" name="Object 11"/>
          <p:cNvGraphicFramePr>
            <a:graphicFrameLocks noChangeAspect="1"/>
          </p:cNvGraphicFramePr>
          <p:nvPr/>
        </p:nvGraphicFramePr>
        <p:xfrm>
          <a:off x="3810000" y="838200"/>
          <a:ext cx="304800" cy="457200"/>
        </p:xfrm>
        <a:graphic>
          <a:graphicData uri="http://schemas.openxmlformats.org/presentationml/2006/ole">
            <mc:AlternateContent xmlns:mc="http://schemas.openxmlformats.org/markup-compatibility/2006">
              <mc:Choice xmlns:v="urn:schemas-microsoft-com:vml" Requires="v">
                <p:oleObj spid="_x0000_s30737" name="Equation" r:id="rId8" imgW="152280" imgH="228600" progId="Equation.DSMT4">
                  <p:embed/>
                </p:oleObj>
              </mc:Choice>
              <mc:Fallback>
                <p:oleObj name="Equation" r:id="rId8" imgW="152280" imgH="228600" progId="Equation.DSMT4">
                  <p:embed/>
                  <p:pic>
                    <p:nvPicPr>
                      <p:cNvPr id="0" name="Picture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10000" y="838200"/>
                        <a:ext cx="30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36" name="Object 16"/>
          <p:cNvGraphicFramePr>
            <a:graphicFrameLocks noChangeAspect="1"/>
          </p:cNvGraphicFramePr>
          <p:nvPr/>
        </p:nvGraphicFramePr>
        <p:xfrm>
          <a:off x="3810000" y="4648200"/>
          <a:ext cx="457200" cy="304800"/>
        </p:xfrm>
        <a:graphic>
          <a:graphicData uri="http://schemas.openxmlformats.org/presentationml/2006/ole">
            <mc:AlternateContent xmlns:mc="http://schemas.openxmlformats.org/markup-compatibility/2006">
              <mc:Choice xmlns:v="urn:schemas-microsoft-com:vml" Requires="v">
                <p:oleObj spid="_x0000_s30738" name="Equation" r:id="rId10" imgW="139680" imgH="228600" progId="Equation.DSMT4">
                  <p:embed/>
                </p:oleObj>
              </mc:Choice>
              <mc:Fallback>
                <p:oleObj name="Equation" r:id="rId10" imgW="139680" imgH="228600" progId="Equation.DSMT4">
                  <p:embed/>
                  <p:pic>
                    <p:nvPicPr>
                      <p:cNvPr id="0" name="Picture 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10000" y="4648200"/>
                        <a:ext cx="457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38"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30739" name="Picture 19"/>
          <p:cNvPicPr>
            <a:picLocks noChangeAspect="1" noChangeArrowheads="1"/>
          </p:cNvPicPr>
          <p:nvPr/>
        </p:nvPicPr>
        <p:blipFill>
          <a:blip r:embed="rId12" cstate="print"/>
          <a:srcRect/>
          <a:stretch>
            <a:fillRect/>
          </a:stretch>
        </p:blipFill>
        <p:spPr bwMode="auto">
          <a:xfrm>
            <a:off x="2590800" y="3581400"/>
            <a:ext cx="942975" cy="323850"/>
          </a:xfrm>
          <a:prstGeom prst="rect">
            <a:avLst/>
          </a:prstGeom>
          <a:noFill/>
          <a:ln w="9525">
            <a:noFill/>
            <a:miter lim="800000"/>
            <a:headEnd/>
            <a:tailEnd/>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Documents and Settings\Administrator\桌面\9.19\123.png"/>
          <p:cNvPicPr>
            <a:picLocks noChangeAspect="1" noChangeArrowheads="1"/>
          </p:cNvPicPr>
          <p:nvPr/>
        </p:nvPicPr>
        <p:blipFill>
          <a:blip r:embed="rId4" cstate="print"/>
          <a:srcRect/>
          <a:stretch>
            <a:fillRect/>
          </a:stretch>
        </p:blipFill>
        <p:spPr bwMode="auto">
          <a:xfrm>
            <a:off x="6705600" y="0"/>
            <a:ext cx="2438400" cy="6858000"/>
          </a:xfrm>
          <a:prstGeom prst="rect">
            <a:avLst/>
          </a:prstGeom>
          <a:noFill/>
        </p:spPr>
      </p:pic>
      <p:sp>
        <p:nvSpPr>
          <p:cNvPr id="29698" name="Rectangle 2"/>
          <p:cNvSpPr>
            <a:spLocks noGrp="1" noChangeArrowheads="1"/>
          </p:cNvSpPr>
          <p:nvPr>
            <p:ph type="title"/>
          </p:nvPr>
        </p:nvSpPr>
        <p:spPr>
          <a:xfrm>
            <a:off x="457200" y="228600"/>
            <a:ext cx="8229600" cy="639762"/>
          </a:xfrm>
        </p:spPr>
        <p:txBody>
          <a:bodyPr/>
          <a:lstStyle/>
          <a:p>
            <a:pPr eaLnBrk="1" hangingPunct="1"/>
            <a:r>
              <a:rPr lang="zh-CN" altLang="en-US" dirty="0" smtClean="0"/>
              <a:t>算法流程</a:t>
            </a:r>
          </a:p>
        </p:txBody>
      </p:sp>
      <p:sp>
        <p:nvSpPr>
          <p:cNvPr id="12" name="Rectangle 9"/>
          <p:cNvSpPr>
            <a:spLocks noChangeArrowheads="1"/>
          </p:cNvSpPr>
          <p:nvPr/>
        </p:nvSpPr>
        <p:spPr bwMode="auto">
          <a:xfrm>
            <a:off x="838201" y="762000"/>
            <a:ext cx="6781799" cy="5632311"/>
          </a:xfrm>
          <a:prstGeom prst="rect">
            <a:avLst/>
          </a:prstGeom>
          <a:noFill/>
          <a:ln w="9525">
            <a:noFill/>
            <a:miter lim="800000"/>
            <a:headEnd/>
            <a:tailEnd/>
          </a:ln>
          <a:effectLst/>
        </p:spPr>
        <p:txBody>
          <a:bodyPr wrap="square">
            <a:spAutoFit/>
          </a:bodyPr>
          <a:lstStyle/>
          <a:p>
            <a:r>
              <a:rPr lang="en-US" altLang="zh-CN" sz="2400" dirty="0" smtClean="0"/>
              <a:t>(4) </a:t>
            </a:r>
            <a:r>
              <a:rPr lang="zh-CN" altLang="zh-CN" sz="2400" dirty="0" smtClean="0"/>
              <a:t>计算的适应度值，并根据公式</a:t>
            </a:r>
            <a:endParaRPr lang="en-US" altLang="zh-CN" sz="2400" dirty="0" smtClean="0"/>
          </a:p>
          <a:p>
            <a:endParaRPr lang="en-US" altLang="zh-CN" sz="2400" dirty="0" smtClean="0"/>
          </a:p>
          <a:p>
            <a:r>
              <a:rPr lang="zh-CN" altLang="en-US" sz="2400" dirty="0" smtClean="0"/>
              <a:t>（        </a:t>
            </a:r>
            <a:r>
              <a:rPr lang="zh-CN" altLang="zh-CN" sz="2400" dirty="0" smtClean="0"/>
              <a:t>是第</a:t>
            </a:r>
            <a:r>
              <a:rPr lang="en-US" altLang="zh-CN" sz="2400" i="1" dirty="0" err="1" smtClean="0"/>
              <a:t>i</a:t>
            </a:r>
            <a:r>
              <a:rPr lang="zh-CN" altLang="zh-CN" sz="2400" dirty="0" smtClean="0"/>
              <a:t>个解的适应度值，</a:t>
            </a:r>
            <a:r>
              <a:rPr lang="en-US" altLang="zh-CN" sz="2400" i="1" dirty="0" smtClean="0"/>
              <a:t>SN</a:t>
            </a:r>
            <a:r>
              <a:rPr lang="zh-CN" altLang="zh-CN" sz="2400" dirty="0" smtClean="0"/>
              <a:t>是解的个数</a:t>
            </a:r>
            <a:r>
              <a:rPr lang="zh-CN" altLang="en-US" sz="2400" dirty="0" smtClean="0"/>
              <a:t>）</a:t>
            </a:r>
            <a:endParaRPr lang="zh-CN" altLang="zh-CN" sz="2400" dirty="0" smtClean="0"/>
          </a:p>
          <a:p>
            <a:r>
              <a:rPr lang="zh-CN" altLang="zh-CN" sz="2400" dirty="0" smtClean="0"/>
              <a:t>计算与</a:t>
            </a:r>
            <a:r>
              <a:rPr lang="en-US" altLang="zh-CN" sz="2400" dirty="0" smtClean="0"/>
              <a:t>    </a:t>
            </a:r>
            <a:r>
              <a:rPr lang="zh-CN" altLang="zh-CN" sz="2400" dirty="0" smtClean="0"/>
              <a:t>相关的概率值</a:t>
            </a:r>
            <a:r>
              <a:rPr lang="en-US" altLang="zh-CN" sz="2400" dirty="0" smtClean="0"/>
              <a:t>     </a:t>
            </a:r>
            <a:r>
              <a:rPr lang="zh-CN" altLang="zh-CN" sz="2400" dirty="0" smtClean="0"/>
              <a:t>；</a:t>
            </a:r>
          </a:p>
          <a:p>
            <a:r>
              <a:rPr lang="en-US" altLang="zh-CN" sz="2400" dirty="0" smtClean="0"/>
              <a:t>(5) </a:t>
            </a:r>
            <a:r>
              <a:rPr lang="zh-CN" altLang="zh-CN" sz="2400" dirty="0" smtClean="0"/>
              <a:t>跟随蜂根据</a:t>
            </a:r>
            <a:r>
              <a:rPr lang="zh-CN" altLang="en-US" sz="2400" dirty="0" smtClean="0"/>
              <a:t>概率值</a:t>
            </a:r>
            <a:r>
              <a:rPr lang="zh-CN" altLang="zh-CN" sz="2400" dirty="0" smtClean="0"/>
              <a:t>选择食物源</a:t>
            </a:r>
            <a:r>
              <a:rPr lang="en-US" altLang="zh-CN" sz="2400" dirty="0" smtClean="0"/>
              <a:t>(</a:t>
            </a:r>
            <a:r>
              <a:rPr lang="zh-CN" altLang="zh-CN" sz="2400" dirty="0" smtClean="0"/>
              <a:t>解</a:t>
            </a:r>
            <a:r>
              <a:rPr lang="en-US" altLang="zh-CN" sz="2400" dirty="0" smtClean="0"/>
              <a:t>)</a:t>
            </a:r>
            <a:r>
              <a:rPr lang="zh-CN" altLang="zh-CN" sz="2400" dirty="0" smtClean="0"/>
              <a:t>，并根据</a:t>
            </a:r>
            <a:r>
              <a:rPr lang="zh-CN" altLang="en-US" sz="2400" dirty="0" smtClean="0"/>
              <a:t>上一页的</a:t>
            </a:r>
            <a:r>
              <a:rPr lang="zh-CN" altLang="zh-CN" sz="2400" dirty="0" smtClean="0"/>
              <a:t>公式进行邻域搜索产生新解，计算其适应度值；</a:t>
            </a:r>
          </a:p>
          <a:p>
            <a:r>
              <a:rPr lang="en-US" altLang="zh-CN" sz="2400" dirty="0" smtClean="0"/>
              <a:t>(6) </a:t>
            </a:r>
            <a:r>
              <a:rPr lang="zh-CN" altLang="zh-CN" sz="2400" dirty="0" smtClean="0"/>
              <a:t>同</a:t>
            </a:r>
            <a:r>
              <a:rPr lang="en-US" altLang="zh-CN" sz="2400" dirty="0" smtClean="0"/>
              <a:t>(3)</a:t>
            </a:r>
            <a:r>
              <a:rPr lang="zh-CN" altLang="zh-CN" sz="2400" dirty="0" smtClean="0"/>
              <a:t>；</a:t>
            </a:r>
          </a:p>
          <a:p>
            <a:r>
              <a:rPr lang="en-US" altLang="zh-CN" sz="2400" dirty="0" smtClean="0"/>
              <a:t>(7) </a:t>
            </a:r>
            <a:r>
              <a:rPr lang="zh-CN" altLang="zh-CN" sz="2400" dirty="0" smtClean="0"/>
              <a:t>判断是否有要放弃的解，如果存在，则侦察蜂根据公式</a:t>
            </a:r>
            <a:endParaRPr lang="en-US" altLang="zh-CN" sz="2400" dirty="0" smtClean="0"/>
          </a:p>
          <a:p>
            <a:endParaRPr lang="en-US" altLang="zh-CN" sz="2400" dirty="0" smtClean="0"/>
          </a:p>
          <a:p>
            <a:r>
              <a:rPr lang="zh-CN" altLang="zh-CN" sz="2400" dirty="0" smtClean="0"/>
              <a:t>产生一个新解代替它；</a:t>
            </a:r>
          </a:p>
          <a:p>
            <a:r>
              <a:rPr lang="en-US" altLang="zh-CN" sz="2400" dirty="0" smtClean="0"/>
              <a:t>(8) </a:t>
            </a:r>
            <a:r>
              <a:rPr lang="zh-CN" altLang="zh-CN" sz="2400" dirty="0" smtClean="0"/>
              <a:t>记录迄今为止最好的解；</a:t>
            </a:r>
          </a:p>
          <a:p>
            <a:r>
              <a:rPr lang="en-US" altLang="zh-CN" sz="2400" dirty="0" smtClean="0"/>
              <a:t>(9) </a:t>
            </a:r>
            <a:r>
              <a:rPr lang="zh-CN" altLang="zh-CN" sz="2400" dirty="0" smtClean="0"/>
              <a:t>判断是否满足循环终止条件，如满足则输出最优结果，否则返回</a:t>
            </a:r>
            <a:r>
              <a:rPr lang="en-US" altLang="zh-CN" sz="2400" dirty="0" smtClean="0"/>
              <a:t>(2)</a:t>
            </a:r>
            <a:endParaRPr lang="zh-CN" altLang="en-US" sz="2400" b="1" dirty="0">
              <a:latin typeface="+mn-ea"/>
              <a:ea typeface="+mn-ea"/>
            </a:endParaRPr>
          </a:p>
        </p:txBody>
      </p:sp>
      <p:graphicFrame>
        <p:nvGraphicFramePr>
          <p:cNvPr id="28675" name="Object 3"/>
          <p:cNvGraphicFramePr>
            <a:graphicFrameLocks noChangeAspect="1"/>
          </p:cNvGraphicFramePr>
          <p:nvPr/>
        </p:nvGraphicFramePr>
        <p:xfrm>
          <a:off x="1752600" y="1828800"/>
          <a:ext cx="533400" cy="419100"/>
        </p:xfrm>
        <a:graphic>
          <a:graphicData uri="http://schemas.openxmlformats.org/presentationml/2006/ole">
            <mc:AlternateContent xmlns:mc="http://schemas.openxmlformats.org/markup-compatibility/2006">
              <mc:Choice xmlns:v="urn:schemas-microsoft-com:vml" Requires="v">
                <p:oleObj spid="_x0000_s28677" name="Equation" r:id="rId5" imgW="152280" imgH="228600" progId="Equation.DSMT4">
                  <p:embed/>
                </p:oleObj>
              </mc:Choice>
              <mc:Fallback>
                <p:oleObj name="Equation" r:id="rId5" imgW="152280" imgH="22860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2600" y="1828800"/>
                        <a:ext cx="53340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676" name="Object 4"/>
          <p:cNvGraphicFramePr>
            <a:graphicFrameLocks noChangeAspect="1"/>
          </p:cNvGraphicFramePr>
          <p:nvPr/>
        </p:nvGraphicFramePr>
        <p:xfrm>
          <a:off x="3886200" y="1828800"/>
          <a:ext cx="692150" cy="495300"/>
        </p:xfrm>
        <a:graphic>
          <a:graphicData uri="http://schemas.openxmlformats.org/presentationml/2006/ole">
            <mc:AlternateContent xmlns:mc="http://schemas.openxmlformats.org/markup-compatibility/2006">
              <mc:Choice xmlns:v="urn:schemas-microsoft-com:vml" Requires="v">
                <p:oleObj spid="_x0000_s28678" name="Equation" r:id="rId7" imgW="164880" imgH="228600" progId="Equation.DSMT4">
                  <p:embed/>
                </p:oleObj>
              </mc:Choice>
              <mc:Fallback>
                <p:oleObj name="Equation" r:id="rId7" imgW="164880" imgH="22860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86200" y="1828800"/>
                        <a:ext cx="69215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8678" name="Picture 6"/>
          <p:cNvPicPr>
            <a:picLocks noChangeAspect="1" noChangeArrowheads="1"/>
          </p:cNvPicPr>
          <p:nvPr/>
        </p:nvPicPr>
        <p:blipFill>
          <a:blip r:embed="rId9" cstate="print"/>
          <a:srcRect/>
          <a:stretch>
            <a:fillRect/>
          </a:stretch>
        </p:blipFill>
        <p:spPr bwMode="auto">
          <a:xfrm>
            <a:off x="5562600" y="685800"/>
            <a:ext cx="1765738" cy="838200"/>
          </a:xfrm>
          <a:prstGeom prst="rect">
            <a:avLst/>
          </a:prstGeom>
          <a:noFill/>
          <a:ln w="9525">
            <a:noFill/>
            <a:miter lim="800000"/>
            <a:headEnd/>
            <a:tailEnd/>
          </a:ln>
        </p:spPr>
      </p:pic>
      <p:pic>
        <p:nvPicPr>
          <p:cNvPr id="28679" name="Picture 7"/>
          <p:cNvPicPr>
            <a:picLocks noChangeAspect="1" noChangeArrowheads="1"/>
          </p:cNvPicPr>
          <p:nvPr/>
        </p:nvPicPr>
        <p:blipFill>
          <a:blip r:embed="rId10" cstate="print"/>
          <a:srcRect/>
          <a:stretch>
            <a:fillRect/>
          </a:stretch>
        </p:blipFill>
        <p:spPr bwMode="auto">
          <a:xfrm>
            <a:off x="1295400" y="1371600"/>
            <a:ext cx="495300" cy="512989"/>
          </a:xfrm>
          <a:prstGeom prst="rect">
            <a:avLst/>
          </a:prstGeom>
          <a:noFill/>
          <a:ln w="9525">
            <a:noFill/>
            <a:miter lim="800000"/>
            <a:headEnd/>
            <a:tailEnd/>
          </a:ln>
        </p:spPr>
      </p:pic>
      <p:pic>
        <p:nvPicPr>
          <p:cNvPr id="28680" name="Picture 8"/>
          <p:cNvPicPr>
            <a:picLocks noChangeAspect="1" noChangeArrowheads="1"/>
          </p:cNvPicPr>
          <p:nvPr/>
        </p:nvPicPr>
        <p:blipFill>
          <a:blip r:embed="rId11" cstate="print"/>
          <a:srcRect/>
          <a:stretch>
            <a:fillRect/>
          </a:stretch>
        </p:blipFill>
        <p:spPr bwMode="auto">
          <a:xfrm>
            <a:off x="2895600" y="4191000"/>
            <a:ext cx="2714625" cy="685800"/>
          </a:xfrm>
          <a:prstGeom prst="rect">
            <a:avLst/>
          </a:prstGeom>
          <a:noFill/>
          <a:ln w="9525">
            <a:noFill/>
            <a:miter lim="800000"/>
            <a:headEnd/>
            <a:tailEnd/>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Documents and Settings\Administrator\桌面\未标题-1.jpg"/>
          <p:cNvPicPr>
            <a:picLocks noChangeAspect="1" noChangeArrowheads="1"/>
          </p:cNvPicPr>
          <p:nvPr/>
        </p:nvPicPr>
        <p:blipFill>
          <a:blip r:embed="rId3" cstate="print"/>
          <a:srcRect/>
          <a:stretch>
            <a:fillRect/>
          </a:stretch>
        </p:blipFill>
        <p:spPr bwMode="auto">
          <a:xfrm>
            <a:off x="0" y="0"/>
            <a:ext cx="9144000" cy="6858000"/>
          </a:xfrm>
          <a:prstGeom prst="rect">
            <a:avLst/>
          </a:prstGeom>
          <a:noFill/>
        </p:spPr>
      </p:pic>
      <p:sp>
        <p:nvSpPr>
          <p:cNvPr id="20482" name="标题 1"/>
          <p:cNvSpPr>
            <a:spLocks noGrp="1"/>
          </p:cNvSpPr>
          <p:nvPr>
            <p:ph type="title"/>
          </p:nvPr>
        </p:nvSpPr>
        <p:spPr/>
        <p:txBody>
          <a:bodyPr/>
          <a:lstStyle/>
          <a:p>
            <a:pPr eaLnBrk="1" hangingPunct="1"/>
            <a:endParaRPr lang="zh-CN" altLang="en-US" dirty="0" smtClean="0"/>
          </a:p>
        </p:txBody>
      </p:sp>
      <p:graphicFrame>
        <p:nvGraphicFramePr>
          <p:cNvPr id="9" name="图示 8"/>
          <p:cNvGraphicFramePr/>
          <p:nvPr/>
        </p:nvGraphicFramePr>
        <p:xfrm>
          <a:off x="914400" y="1371600"/>
          <a:ext cx="60960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Documents and Settings\Administrator\桌面\9.19\123.png"/>
          <p:cNvPicPr>
            <a:picLocks noChangeAspect="1" noChangeArrowheads="1"/>
          </p:cNvPicPr>
          <p:nvPr/>
        </p:nvPicPr>
        <p:blipFill>
          <a:blip r:embed="rId3" cstate="print"/>
          <a:srcRect/>
          <a:stretch>
            <a:fillRect/>
          </a:stretch>
        </p:blipFill>
        <p:spPr bwMode="auto">
          <a:xfrm>
            <a:off x="6705600" y="0"/>
            <a:ext cx="2438400" cy="6858000"/>
          </a:xfrm>
          <a:prstGeom prst="rect">
            <a:avLst/>
          </a:prstGeom>
          <a:noFill/>
        </p:spPr>
      </p:pic>
      <p:sp>
        <p:nvSpPr>
          <p:cNvPr id="29698" name="Rectangle 2"/>
          <p:cNvSpPr>
            <a:spLocks noGrp="1" noChangeArrowheads="1"/>
          </p:cNvSpPr>
          <p:nvPr>
            <p:ph type="title"/>
          </p:nvPr>
        </p:nvSpPr>
        <p:spPr>
          <a:xfrm>
            <a:off x="457200" y="228600"/>
            <a:ext cx="8229600" cy="639762"/>
          </a:xfrm>
        </p:spPr>
        <p:txBody>
          <a:bodyPr/>
          <a:lstStyle/>
          <a:p>
            <a:pPr eaLnBrk="1" hangingPunct="1"/>
            <a:r>
              <a:rPr lang="zh-CN" altLang="en-US" dirty="0" smtClean="0"/>
              <a:t>算法特点</a:t>
            </a:r>
          </a:p>
        </p:txBody>
      </p:sp>
      <p:sp>
        <p:nvSpPr>
          <p:cNvPr id="12" name="Rectangle 9"/>
          <p:cNvSpPr>
            <a:spLocks noChangeArrowheads="1"/>
          </p:cNvSpPr>
          <p:nvPr/>
        </p:nvSpPr>
        <p:spPr bwMode="auto">
          <a:xfrm>
            <a:off x="762000" y="762000"/>
            <a:ext cx="7010400" cy="6309420"/>
          </a:xfrm>
          <a:prstGeom prst="rect">
            <a:avLst/>
          </a:prstGeom>
          <a:noFill/>
          <a:ln w="9525">
            <a:noFill/>
            <a:miter lim="800000"/>
            <a:headEnd/>
            <a:tailEnd/>
          </a:ln>
          <a:effectLst/>
        </p:spPr>
        <p:txBody>
          <a:bodyPr wrap="square">
            <a:spAutoFit/>
          </a:bodyPr>
          <a:lstStyle/>
          <a:p>
            <a:r>
              <a:rPr lang="en-US" altLang="zh-CN" sz="2400" dirty="0" smtClean="0"/>
              <a:t>1</a:t>
            </a:r>
            <a:r>
              <a:rPr lang="zh-CN" altLang="zh-CN" sz="2400" dirty="0" smtClean="0"/>
              <a:t>、它是一种自然算法。模拟自然界中蜂群高效的寻找食物源的机制。</a:t>
            </a:r>
          </a:p>
          <a:p>
            <a:r>
              <a:rPr lang="en-US" altLang="zh-CN" sz="2400" dirty="0" smtClean="0"/>
              <a:t>2</a:t>
            </a:r>
            <a:r>
              <a:rPr lang="zh-CN" altLang="zh-CN" sz="2400" dirty="0" smtClean="0"/>
              <a:t>、具有角色分工、角色转换机制。蜂群中的蜜蜂因角色不同而分别采用不同的搜索方式，并且角色之间可以相互转换。</a:t>
            </a:r>
          </a:p>
          <a:p>
            <a:r>
              <a:rPr lang="en-US" altLang="zh-CN" sz="2400" dirty="0" smtClean="0"/>
              <a:t>3</a:t>
            </a:r>
            <a:r>
              <a:rPr lang="zh-CN" altLang="zh-CN" sz="2400" dirty="0" smtClean="0"/>
              <a:t>、较强的协同工作能力。蜂群在对路径进行选择时，不同角色之间利用信息交互方式，倾向于选择以前蜜蜂搜索到较为丰富的食物源路径，从而形成正反馈机制，并能以较大概率找到最优解。</a:t>
            </a:r>
          </a:p>
          <a:p>
            <a:r>
              <a:rPr lang="en-US" altLang="zh-CN" sz="2400" dirty="0" smtClean="0"/>
              <a:t>4</a:t>
            </a:r>
            <a:r>
              <a:rPr lang="zh-CN" altLang="zh-CN" sz="2400" dirty="0" smtClean="0"/>
              <a:t>、鲁棒性。结合概率规则和随机性选择进行目标的搜索，不必具有先验的知识，具有鲁棒性和适应性。</a:t>
            </a:r>
          </a:p>
          <a:p>
            <a:r>
              <a:rPr lang="en-US" altLang="zh-CN" sz="2400" dirty="0" smtClean="0"/>
              <a:t>5</a:t>
            </a:r>
            <a:r>
              <a:rPr lang="zh-CN" altLang="zh-CN" sz="2400" dirty="0" smtClean="0"/>
              <a:t>、可以与其他启发式算法结合使用。人工蜂群算法之所以能够较快的发现最优解，主要是因为算法中引领蜂和跟随蜂在寻找最短路径时形成的正反馈机制，从而加快了算法的收敛速度。</a:t>
            </a:r>
          </a:p>
          <a:p>
            <a:endParaRPr lang="zh-CN" altLang="zh-CN" sz="20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Documents and Settings\Administrator\桌面\9.18\1.jpg"/>
          <p:cNvPicPr>
            <a:picLocks noChangeAspect="1" noChangeArrowheads="1"/>
          </p:cNvPicPr>
          <p:nvPr/>
        </p:nvPicPr>
        <p:blipFill>
          <a:blip r:embed="rId3" cstate="print"/>
          <a:srcRect/>
          <a:stretch>
            <a:fillRect/>
          </a:stretch>
        </p:blipFill>
        <p:spPr bwMode="auto">
          <a:xfrm>
            <a:off x="0" y="0"/>
            <a:ext cx="9144000" cy="6858000"/>
          </a:xfrm>
          <a:prstGeom prst="rect">
            <a:avLst/>
          </a:prstGeom>
          <a:noFill/>
        </p:spPr>
      </p:pic>
      <p:sp>
        <p:nvSpPr>
          <p:cNvPr id="14345" name="Rectangle 9"/>
          <p:cNvSpPr>
            <a:spLocks noChangeArrowheads="1"/>
          </p:cNvSpPr>
          <p:nvPr/>
        </p:nvSpPr>
        <p:spPr bwMode="auto">
          <a:xfrm>
            <a:off x="336781" y="2590800"/>
            <a:ext cx="8807219" cy="830997"/>
          </a:xfrm>
          <a:prstGeom prst="rect">
            <a:avLst/>
          </a:prstGeom>
          <a:noFill/>
          <a:ln w="9525">
            <a:noFill/>
            <a:miter lim="800000"/>
            <a:headEnd/>
            <a:tailEnd/>
          </a:ln>
        </p:spPr>
        <p:txBody>
          <a:bodyPr wrap="none">
            <a:spAutoFit/>
          </a:bodyPr>
          <a:lstStyle/>
          <a:p>
            <a:r>
              <a:rPr lang="zh-CN" altLang="en-US" sz="48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三、人工蜂群算法解</a:t>
            </a:r>
            <a:r>
              <a:rPr lang="en-US" altLang="zh-CN" sz="48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TSP</a:t>
            </a:r>
            <a:r>
              <a:rPr lang="zh-CN" altLang="en-US" sz="48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的实现</a:t>
            </a:r>
            <a:endParaRPr lang="zh-CN" altLang="en-US" sz="48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ndParaRPr>
          </a:p>
        </p:txBody>
      </p:sp>
      <p:sp>
        <p:nvSpPr>
          <p:cNvPr id="9" name="标题 8"/>
          <p:cNvSpPr>
            <a:spLocks noGrp="1"/>
          </p:cNvSpPr>
          <p:nvPr>
            <p:ph type="title"/>
          </p:nvPr>
        </p:nvSpPr>
        <p:spPr/>
        <p:txBody>
          <a:bodyPr/>
          <a:lstStyle/>
          <a:p>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ntr" presetSubtype="0" accel="100000" fill="hold" grpId="0" nodeType="clickEffect">
                                  <p:stCondLst>
                                    <p:cond delay="0"/>
                                  </p:stCondLst>
                                  <p:childTnLst>
                                    <p:set>
                                      <p:cBhvr>
                                        <p:cTn id="6" dur="1" fill="hold">
                                          <p:stCondLst>
                                            <p:cond delay="0"/>
                                          </p:stCondLst>
                                        </p:cTn>
                                        <p:tgtEl>
                                          <p:spTgt spid="14345"/>
                                        </p:tgtEl>
                                        <p:attrNameLst>
                                          <p:attrName>style.visibility</p:attrName>
                                        </p:attrNameLst>
                                      </p:cBhvr>
                                      <p:to>
                                        <p:strVal val="visible"/>
                                      </p:to>
                                    </p:set>
                                    <p:anim calcmode="lin" valueType="num">
                                      <p:cBhvr>
                                        <p:cTn id="7" dur="500" fill="hold"/>
                                        <p:tgtEl>
                                          <p:spTgt spid="14345"/>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14345"/>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14345"/>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143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dirty="0" smtClean="0"/>
              <a:t>算法实现</a:t>
            </a:r>
          </a:p>
        </p:txBody>
      </p:sp>
      <p:pic>
        <p:nvPicPr>
          <p:cNvPr id="8" name="图片 5" descr="nordribg1.jpg"/>
          <p:cNvPicPr>
            <a:picLocks noChangeAspect="1"/>
          </p:cNvPicPr>
          <p:nvPr/>
        </p:nvPicPr>
        <p:blipFill>
          <a:blip r:embed="rId3" cstate="print"/>
          <a:srcRect/>
          <a:stretch>
            <a:fillRect/>
          </a:stretch>
        </p:blipFill>
        <p:spPr bwMode="auto">
          <a:xfrm>
            <a:off x="0" y="1066800"/>
            <a:ext cx="9144000" cy="4876800"/>
          </a:xfrm>
          <a:prstGeom prst="rect">
            <a:avLst/>
          </a:prstGeom>
          <a:noFill/>
          <a:ln w="9525">
            <a:noFill/>
            <a:miter lim="800000"/>
            <a:headEnd/>
            <a:tailEnd/>
          </a:ln>
        </p:spPr>
      </p:pic>
      <p:sp>
        <p:nvSpPr>
          <p:cNvPr id="9" name="矩形 8"/>
          <p:cNvSpPr/>
          <p:nvPr/>
        </p:nvSpPr>
        <p:spPr>
          <a:xfrm>
            <a:off x="939681" y="1600200"/>
            <a:ext cx="7289919" cy="3785652"/>
          </a:xfrm>
          <a:prstGeom prst="rect">
            <a:avLst/>
          </a:prstGeom>
        </p:spPr>
        <p:txBody>
          <a:bodyPr wrap="square">
            <a:spAutoFit/>
          </a:bodyPr>
          <a:lstStyle/>
          <a:p>
            <a:pPr>
              <a:lnSpc>
                <a:spcPct val="150000"/>
              </a:lnSpc>
            </a:pPr>
            <a:r>
              <a:rPr lang="zh-CN" altLang="zh-CN" sz="2000" dirty="0" smtClean="0">
                <a:solidFill>
                  <a:schemeClr val="bg1"/>
                </a:solidFill>
              </a:rPr>
              <a:t>所有城市的任一种排列即是问题的一个解，解空间由若干解构成，因此初始化解空间就是随机产生多个不同的城市序列。以</a:t>
            </a:r>
            <a:r>
              <a:rPr lang="en-US" altLang="zh-CN" sz="2000" dirty="0" smtClean="0">
                <a:solidFill>
                  <a:schemeClr val="bg1"/>
                </a:solidFill>
              </a:rPr>
              <a:t>n</a:t>
            </a:r>
            <a:r>
              <a:rPr lang="zh-CN" altLang="zh-CN" sz="2000" dirty="0" smtClean="0">
                <a:solidFill>
                  <a:schemeClr val="bg1"/>
                </a:solidFill>
              </a:rPr>
              <a:t>个城市为例，从</a:t>
            </a:r>
            <a:r>
              <a:rPr lang="en-US" altLang="zh-CN" sz="2000" dirty="0" smtClean="0">
                <a:solidFill>
                  <a:schemeClr val="bg1"/>
                </a:solidFill>
              </a:rPr>
              <a:t>1</a:t>
            </a:r>
            <a:r>
              <a:rPr lang="zh-CN" altLang="zh-CN" sz="2000" dirty="0" smtClean="0">
                <a:solidFill>
                  <a:schemeClr val="bg1"/>
                </a:solidFill>
              </a:rPr>
              <a:t>到</a:t>
            </a:r>
            <a:r>
              <a:rPr lang="en-US" altLang="zh-CN" sz="2000" dirty="0" smtClean="0">
                <a:solidFill>
                  <a:schemeClr val="bg1"/>
                </a:solidFill>
              </a:rPr>
              <a:t>n</a:t>
            </a:r>
            <a:r>
              <a:rPr lang="zh-CN" altLang="zh-CN" sz="2000" dirty="0" smtClean="0">
                <a:solidFill>
                  <a:schemeClr val="bg1"/>
                </a:solidFill>
              </a:rPr>
              <a:t>对其进行编号，那么完成一次旅行的路径就用</a:t>
            </a:r>
            <a:r>
              <a:rPr lang="en-US" altLang="zh-CN" sz="2000" dirty="0" smtClean="0">
                <a:solidFill>
                  <a:schemeClr val="bg1"/>
                </a:solidFill>
              </a:rPr>
              <a:t>1</a:t>
            </a:r>
            <a:r>
              <a:rPr lang="zh-CN" altLang="zh-CN" sz="2000" dirty="0" smtClean="0">
                <a:solidFill>
                  <a:schemeClr val="bg1"/>
                </a:solidFill>
              </a:rPr>
              <a:t>到</a:t>
            </a:r>
            <a:r>
              <a:rPr lang="en-US" altLang="zh-CN" sz="2000" dirty="0" smtClean="0">
                <a:solidFill>
                  <a:schemeClr val="bg1"/>
                </a:solidFill>
              </a:rPr>
              <a:t>n</a:t>
            </a:r>
            <a:r>
              <a:rPr lang="zh-CN" altLang="zh-CN" sz="2000" dirty="0" smtClean="0">
                <a:solidFill>
                  <a:schemeClr val="bg1"/>
                </a:solidFill>
              </a:rPr>
              <a:t>的一个排列组合来表示。在人工蜂群算法中，每一个引领蜂或者跟随蜂的位置就对应一个路径的组合，食物源的丰富程度对应这条路径的长度，用适应度函数值来描述食物源的丰富程度，也就是说，适应度函数值越小的引领蜂或者跟随蜂所在的位置，所代表的路径也最优。</a:t>
            </a:r>
            <a:endParaRPr lang="zh-CN" altLang="en-US" sz="2000" dirty="0" smtClean="0">
              <a:solidFill>
                <a:schemeClr val="bg1"/>
              </a:solidFill>
              <a:latin typeface="+mn-ea"/>
              <a:ea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nodeType="clickEffect">
                                  <p:stCondLst>
                                    <p:cond delay="0"/>
                                  </p:stCondLst>
                                  <p:iterate type="lt">
                                    <p:tmPct val="10000"/>
                                  </p:iterate>
                                  <p:childTnLst>
                                    <p:set>
                                      <p:cBhvr>
                                        <p:cTn id="11" dur="1" fill="hold">
                                          <p:stCondLst>
                                            <p:cond delay="0"/>
                                          </p:stCondLst>
                                        </p:cTn>
                                        <p:tgtEl>
                                          <p:spTgt spid="9">
                                            <p:txEl>
                                              <p:pRg st="0" end="0"/>
                                            </p:txEl>
                                          </p:spTgt>
                                        </p:tgtEl>
                                        <p:attrNameLst>
                                          <p:attrName>style.visibility</p:attrName>
                                        </p:attrNameLst>
                                      </p:cBhvr>
                                      <p:to>
                                        <p:strVal val="visible"/>
                                      </p:to>
                                    </p:set>
                                    <p:anim calcmode="lin" valueType="num">
                                      <p:cBhvr>
                                        <p:cTn id="12" dur="500" fill="hold"/>
                                        <p:tgtEl>
                                          <p:spTgt spid="9">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9">
                                            <p:txEl>
                                              <p:pRg st="0" end="0"/>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dirty="0" smtClean="0"/>
              <a:t>算法实现</a:t>
            </a:r>
          </a:p>
        </p:txBody>
      </p:sp>
      <p:pic>
        <p:nvPicPr>
          <p:cNvPr id="8" name="图片 5" descr="nordribg1.jpg"/>
          <p:cNvPicPr>
            <a:picLocks noChangeAspect="1"/>
          </p:cNvPicPr>
          <p:nvPr/>
        </p:nvPicPr>
        <p:blipFill>
          <a:blip r:embed="rId3" cstate="print"/>
          <a:srcRect/>
          <a:stretch>
            <a:fillRect/>
          </a:stretch>
        </p:blipFill>
        <p:spPr bwMode="auto">
          <a:xfrm>
            <a:off x="0" y="1066800"/>
            <a:ext cx="9144000" cy="5257800"/>
          </a:xfrm>
          <a:prstGeom prst="rect">
            <a:avLst/>
          </a:prstGeom>
          <a:noFill/>
          <a:ln w="9525">
            <a:noFill/>
            <a:miter lim="800000"/>
            <a:headEnd/>
            <a:tailEnd/>
          </a:ln>
        </p:spPr>
      </p:pic>
      <p:sp>
        <p:nvSpPr>
          <p:cNvPr id="9" name="矩形 8"/>
          <p:cNvSpPr/>
          <p:nvPr/>
        </p:nvSpPr>
        <p:spPr>
          <a:xfrm>
            <a:off x="914400" y="1066800"/>
            <a:ext cx="7289919" cy="5016758"/>
          </a:xfrm>
          <a:prstGeom prst="rect">
            <a:avLst/>
          </a:prstGeom>
        </p:spPr>
        <p:txBody>
          <a:bodyPr wrap="square">
            <a:spAutoFit/>
          </a:bodyPr>
          <a:lstStyle/>
          <a:p>
            <a:r>
              <a:rPr lang="zh-CN" altLang="zh-CN" sz="2000" dirty="0" smtClean="0">
                <a:solidFill>
                  <a:schemeClr val="bg1"/>
                </a:solidFill>
              </a:rPr>
              <a:t>算法具体实现过程中，先给出城市的坐标（即城市的位置），再计算出完全图的赋权邻接矩阵，蜂群初始化后，计算出初始种群的适应度函数值，找出当前的最小值和相应的位置并记录下来。引领蜂的采蜜过程，也就是位置的更新，我们选取这只引领蜂所代表的路径中的任意两处进行位置调换，形成新的位置，并计算新位置对应的适应度函数值，与已经记录的最小值进行比较，如果比它更优，则替换当前的最小值，否则保持不变。跟随蜂的跟随过程，采取的是轮盘赌概率选择法，计算好每只引领蜂被跟随的概率，然后跟随蜂按照相应的概率选取要跟随的引领蜂，并进行采蜜（与引领蜂的采蜜过程一样），按照贪婪准则，保留最优的解。如果某只引领蜂或者跟随蜂采蜜了</a:t>
            </a:r>
            <a:r>
              <a:rPr lang="en-US" altLang="zh-CN" sz="2000" dirty="0" smtClean="0">
                <a:solidFill>
                  <a:schemeClr val="bg1"/>
                </a:solidFill>
              </a:rPr>
              <a:t>limit</a:t>
            </a:r>
            <a:r>
              <a:rPr lang="zh-CN" altLang="zh-CN" sz="2000" dirty="0" smtClean="0">
                <a:solidFill>
                  <a:schemeClr val="bg1"/>
                </a:solidFill>
              </a:rPr>
              <a:t>次过后，仍旧没有发现更好的解，则转化为侦察蜂，对其置于一个随机的初试路径，再继续搜索。</a:t>
            </a:r>
          </a:p>
          <a:p>
            <a:r>
              <a:rPr lang="zh-CN" altLang="zh-CN" sz="2000" dirty="0" smtClean="0">
                <a:solidFill>
                  <a:schemeClr val="bg1"/>
                </a:solidFill>
              </a:rPr>
              <a:t>按照以上所述的三种蜂的采蜜与转换过程，进行算法的迭代，最后找出那条满足条件的最优路径，并保证这条路径的长度最短。</a:t>
            </a:r>
            <a:endParaRPr lang="zh-CN" altLang="en-US" sz="2000" dirty="0" smtClean="0">
              <a:solidFill>
                <a:schemeClr val="bg1"/>
              </a:solidFill>
              <a:latin typeface="+mn-ea"/>
              <a:ea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nodeType="clickEffect">
                                  <p:stCondLst>
                                    <p:cond delay="0"/>
                                  </p:stCondLst>
                                  <p:iterate type="lt">
                                    <p:tmPct val="10000"/>
                                  </p:iterate>
                                  <p:childTnLst>
                                    <p:set>
                                      <p:cBhvr>
                                        <p:cTn id="11" dur="1" fill="hold">
                                          <p:stCondLst>
                                            <p:cond delay="0"/>
                                          </p:stCondLst>
                                        </p:cTn>
                                        <p:tgtEl>
                                          <p:spTgt spid="9">
                                            <p:txEl>
                                              <p:pRg st="0" end="0"/>
                                            </p:txEl>
                                          </p:spTgt>
                                        </p:tgtEl>
                                        <p:attrNameLst>
                                          <p:attrName>style.visibility</p:attrName>
                                        </p:attrNameLst>
                                      </p:cBhvr>
                                      <p:to>
                                        <p:strVal val="visible"/>
                                      </p:to>
                                    </p:set>
                                    <p:anim calcmode="lin" valueType="num">
                                      <p:cBhvr>
                                        <p:cTn id="12" dur="500" fill="hold"/>
                                        <p:tgtEl>
                                          <p:spTgt spid="9">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9">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nodeType="clickEffect">
                                  <p:stCondLst>
                                    <p:cond delay="0"/>
                                  </p:stCondLst>
                                  <p:iterate type="lt">
                                    <p:tmPct val="10000"/>
                                  </p:iterate>
                                  <p:childTnLst>
                                    <p:set>
                                      <p:cBhvr>
                                        <p:cTn id="17" dur="1" fill="hold">
                                          <p:stCondLst>
                                            <p:cond delay="0"/>
                                          </p:stCondLst>
                                        </p:cTn>
                                        <p:tgtEl>
                                          <p:spTgt spid="9">
                                            <p:txEl>
                                              <p:pRg st="1" end="1"/>
                                            </p:txEl>
                                          </p:spTgt>
                                        </p:tgtEl>
                                        <p:attrNameLst>
                                          <p:attrName>style.visibility</p:attrName>
                                        </p:attrNameLst>
                                      </p:cBhvr>
                                      <p:to>
                                        <p:strVal val="visible"/>
                                      </p:to>
                                    </p:set>
                                    <p:anim calcmode="lin" valueType="num">
                                      <p:cBhvr>
                                        <p:cTn id="18" dur="500" fill="hold"/>
                                        <p:tgtEl>
                                          <p:spTgt spid="9">
                                            <p:txEl>
                                              <p:pRg st="1" end="1"/>
                                            </p:txEl>
                                          </p:spTgt>
                                        </p:tgtEl>
                                        <p:attrNameLst>
                                          <p:attrName>ppt_w</p:attrName>
                                        </p:attrNameLst>
                                      </p:cBhvr>
                                      <p:tavLst>
                                        <p:tav tm="0">
                                          <p:val>
                                            <p:fltVal val="0"/>
                                          </p:val>
                                        </p:tav>
                                        <p:tav tm="100000">
                                          <p:val>
                                            <p:strVal val="#ppt_w"/>
                                          </p:val>
                                        </p:tav>
                                      </p:tavLst>
                                    </p:anim>
                                    <p:anim calcmode="lin" valueType="num">
                                      <p:cBhvr>
                                        <p:cTn id="19" dur="500" fill="hold"/>
                                        <p:tgtEl>
                                          <p:spTgt spid="9">
                                            <p:txEl>
                                              <p:pRg st="1" end="1"/>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dirty="0" smtClean="0"/>
              <a:t>算法实现</a:t>
            </a:r>
          </a:p>
        </p:txBody>
      </p:sp>
      <p:pic>
        <p:nvPicPr>
          <p:cNvPr id="8" name="图片 5" descr="nordribg1.jpg"/>
          <p:cNvPicPr>
            <a:picLocks noChangeAspect="1"/>
          </p:cNvPicPr>
          <p:nvPr/>
        </p:nvPicPr>
        <p:blipFill>
          <a:blip r:embed="rId3" cstate="print"/>
          <a:srcRect/>
          <a:stretch>
            <a:fillRect/>
          </a:stretch>
        </p:blipFill>
        <p:spPr bwMode="auto">
          <a:xfrm>
            <a:off x="0" y="1219200"/>
            <a:ext cx="9144000" cy="4876800"/>
          </a:xfrm>
          <a:prstGeom prst="rect">
            <a:avLst/>
          </a:prstGeom>
          <a:noFill/>
          <a:ln w="9525">
            <a:noFill/>
            <a:miter lim="800000"/>
            <a:headEnd/>
            <a:tailEnd/>
          </a:ln>
        </p:spPr>
      </p:pic>
      <p:pic>
        <p:nvPicPr>
          <p:cNvPr id="5" name="Picture 2"/>
          <p:cNvPicPr>
            <a:picLocks noChangeAspect="1" noChangeArrowheads="1"/>
          </p:cNvPicPr>
          <p:nvPr/>
        </p:nvPicPr>
        <p:blipFill>
          <a:blip r:embed="rId4" cstate="print"/>
          <a:srcRect/>
          <a:stretch>
            <a:fillRect/>
          </a:stretch>
        </p:blipFill>
        <p:spPr bwMode="auto">
          <a:xfrm>
            <a:off x="1371600" y="2286000"/>
            <a:ext cx="6705600" cy="2809875"/>
          </a:xfrm>
          <a:prstGeom prst="rect">
            <a:avLst/>
          </a:prstGeom>
          <a:noFill/>
          <a:ln w="9525">
            <a:noFill/>
            <a:miter lim="800000"/>
            <a:headEnd/>
            <a:tailEnd/>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Documents and Settings\Administrator\桌面\9.19\54268.jpg"/>
          <p:cNvPicPr>
            <a:picLocks noChangeAspect="1" noChangeArrowheads="1"/>
          </p:cNvPicPr>
          <p:nvPr/>
        </p:nvPicPr>
        <p:blipFill>
          <a:blip r:embed="rId2" cstate="print"/>
          <a:srcRect l="34545"/>
          <a:stretch>
            <a:fillRect/>
          </a:stretch>
        </p:blipFill>
        <p:spPr bwMode="auto">
          <a:xfrm>
            <a:off x="4648200" y="571500"/>
            <a:ext cx="4495800" cy="6286500"/>
          </a:xfrm>
          <a:prstGeom prst="rect">
            <a:avLst/>
          </a:prstGeom>
          <a:noFill/>
        </p:spPr>
      </p:pic>
      <p:sp>
        <p:nvSpPr>
          <p:cNvPr id="6" name="WordArt 2"/>
          <p:cNvSpPr>
            <a:spLocks noChangeArrowheads="1" noChangeShapeType="1" noTextEdit="1"/>
          </p:cNvSpPr>
          <p:nvPr/>
        </p:nvSpPr>
        <p:spPr bwMode="auto">
          <a:xfrm>
            <a:off x="533400" y="3276600"/>
            <a:ext cx="4495800" cy="685800"/>
          </a:xfrm>
          <a:prstGeom prst="rect">
            <a:avLst/>
          </a:prstGeom>
        </p:spPr>
        <p:txBody>
          <a:bodyPr wrap="none" fromWordArt="1">
            <a:prstTxWarp prst="textPlain">
              <a:avLst>
                <a:gd name="adj" fmla="val 50000"/>
              </a:avLst>
            </a:prstTxWarp>
          </a:bodyPr>
          <a:lstStyle/>
          <a:p>
            <a:pPr algn="ctr">
              <a:defRPr/>
            </a:pPr>
            <a:r>
              <a:rPr lang="zh-CN" altLang="en-US" sz="8800" b="1" kern="1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latin typeface="黑体"/>
                <a:ea typeface="黑体"/>
              </a:rPr>
              <a:t>四、仿真验证</a:t>
            </a:r>
            <a:endParaRPr lang="zh-CN" altLang="en-US" sz="8800" b="1" kern="10"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latin typeface="黑体"/>
              <a:ea typeface="黑体"/>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descr="C:\Documents and Settings\Administrator\桌面\9.19\未标题-1.jpg"/>
          <p:cNvPicPr>
            <a:picLocks noChangeAspect="1" noChangeArrowheads="1"/>
          </p:cNvPicPr>
          <p:nvPr/>
        </p:nvPicPr>
        <p:blipFill>
          <a:blip r:embed="rId3" cstate="print"/>
          <a:srcRect/>
          <a:stretch>
            <a:fillRect/>
          </a:stretch>
        </p:blipFill>
        <p:spPr bwMode="auto">
          <a:xfrm>
            <a:off x="0" y="0"/>
            <a:ext cx="9144000" cy="6858000"/>
          </a:xfrm>
          <a:prstGeom prst="rect">
            <a:avLst/>
          </a:prstGeom>
          <a:noFill/>
        </p:spPr>
      </p:pic>
      <p:sp>
        <p:nvSpPr>
          <p:cNvPr id="25603" name="Rectangle 2"/>
          <p:cNvSpPr>
            <a:spLocks noGrp="1" noChangeArrowheads="1"/>
          </p:cNvSpPr>
          <p:nvPr>
            <p:ph type="title"/>
          </p:nvPr>
        </p:nvSpPr>
        <p:spPr/>
        <p:txBody>
          <a:bodyPr/>
          <a:lstStyle/>
          <a:p>
            <a:pPr eaLnBrk="1" hangingPunct="1"/>
            <a:r>
              <a:rPr lang="zh-CN" altLang="en-US" dirty="0" smtClean="0"/>
              <a:t>仿真验证一</a:t>
            </a:r>
          </a:p>
        </p:txBody>
      </p:sp>
      <p:sp>
        <p:nvSpPr>
          <p:cNvPr id="14" name="Rectangle 11"/>
          <p:cNvSpPr>
            <a:spLocks noChangeArrowheads="1"/>
          </p:cNvSpPr>
          <p:nvPr/>
        </p:nvSpPr>
        <p:spPr bwMode="auto">
          <a:xfrm>
            <a:off x="1482407" y="2590800"/>
            <a:ext cx="4994593" cy="5349157"/>
          </a:xfrm>
          <a:prstGeom prst="rect">
            <a:avLst/>
          </a:prstGeom>
          <a:noFill/>
          <a:ln w="9525">
            <a:noFill/>
            <a:miter lim="800000"/>
            <a:headEnd/>
            <a:tailEnd/>
          </a:ln>
        </p:spPr>
        <p:txBody>
          <a:bodyPr wrap="square">
            <a:spAutoFit/>
          </a:bodyPr>
          <a:lstStyle/>
          <a:p>
            <a:pPr>
              <a:spcBef>
                <a:spcPct val="20000"/>
              </a:spcBef>
            </a:pPr>
            <a:r>
              <a:rPr lang="zh-CN" altLang="zh-CN" sz="2800" dirty="0" smtClean="0"/>
              <a:t>选用</a:t>
            </a:r>
            <a:r>
              <a:rPr lang="en-US" altLang="zh-CN" sz="2800" dirty="0" smtClean="0"/>
              <a:t>burma14.tsp</a:t>
            </a:r>
            <a:r>
              <a:rPr lang="zh-CN" altLang="zh-CN" sz="2800" dirty="0" smtClean="0"/>
              <a:t>问题进行实验仿真</a:t>
            </a:r>
            <a:r>
              <a:rPr lang="zh-CN" altLang="en-US" sz="2800" dirty="0" smtClean="0"/>
              <a:t>，</a:t>
            </a:r>
            <a:r>
              <a:rPr lang="zh-CN" altLang="zh-CN" sz="2800" dirty="0" smtClean="0"/>
              <a:t>参数设置为</a:t>
            </a:r>
            <a:r>
              <a:rPr lang="en-US" altLang="zh-CN" sz="2800" dirty="0" smtClean="0"/>
              <a:t>NP=20</a:t>
            </a:r>
            <a:r>
              <a:rPr lang="zh-CN" altLang="zh-CN" sz="2800" dirty="0" smtClean="0"/>
              <a:t>，</a:t>
            </a:r>
            <a:endParaRPr lang="en-US" altLang="zh-CN" sz="2800" dirty="0" smtClean="0"/>
          </a:p>
          <a:p>
            <a:pPr>
              <a:spcBef>
                <a:spcPct val="20000"/>
              </a:spcBef>
            </a:pPr>
            <a:r>
              <a:rPr lang="zh-CN" altLang="en-US" sz="2800" dirty="0" smtClean="0"/>
              <a:t>（</a:t>
            </a:r>
            <a:r>
              <a:rPr lang="en-US" altLang="zh-CN" sz="2800" dirty="0" smtClean="0"/>
              <a:t> employed </a:t>
            </a:r>
            <a:r>
              <a:rPr lang="en-US" altLang="zh-CN" sz="2800" dirty="0" err="1" smtClean="0"/>
              <a:t>bees+onlooker</a:t>
            </a:r>
            <a:r>
              <a:rPr lang="en-US" altLang="zh-CN" sz="2800" dirty="0" smtClean="0"/>
              <a:t> bees</a:t>
            </a:r>
            <a:r>
              <a:rPr lang="zh-CN" altLang="en-US" sz="2800" dirty="0" smtClean="0"/>
              <a:t>）</a:t>
            </a:r>
            <a:endParaRPr lang="en-US" altLang="zh-CN" sz="2800" dirty="0" smtClean="0"/>
          </a:p>
          <a:p>
            <a:pPr>
              <a:spcBef>
                <a:spcPct val="20000"/>
              </a:spcBef>
            </a:pPr>
            <a:r>
              <a:rPr lang="en-US" altLang="zh-CN" sz="2800" dirty="0" err="1" smtClean="0"/>
              <a:t>Foodnumber</a:t>
            </a:r>
            <a:r>
              <a:rPr lang="en-US" altLang="zh-CN" sz="2800" dirty="0" smtClean="0"/>
              <a:t>=10</a:t>
            </a:r>
            <a:r>
              <a:rPr lang="zh-CN" altLang="zh-CN" sz="2800" dirty="0" smtClean="0"/>
              <a:t>，</a:t>
            </a:r>
            <a:r>
              <a:rPr lang="en-US" altLang="zh-CN" sz="2800" dirty="0" smtClean="0"/>
              <a:t>limit=50</a:t>
            </a:r>
            <a:r>
              <a:rPr lang="zh-CN" altLang="zh-CN" sz="2800" dirty="0" smtClean="0"/>
              <a:t>，</a:t>
            </a:r>
            <a:r>
              <a:rPr lang="en-US" altLang="zh-CN" sz="2800" dirty="0" err="1" smtClean="0"/>
              <a:t>maxCycle</a:t>
            </a:r>
            <a:r>
              <a:rPr lang="en-US" altLang="zh-CN" sz="2800" dirty="0" smtClean="0"/>
              <a:t>=500</a:t>
            </a:r>
            <a:r>
              <a:rPr lang="zh-CN" altLang="zh-CN" sz="2800" dirty="0" smtClean="0"/>
              <a:t>。运行</a:t>
            </a:r>
            <a:r>
              <a:rPr lang="en-US" altLang="zh-CN" sz="2800" dirty="0" smtClean="0"/>
              <a:t>10</a:t>
            </a:r>
            <a:r>
              <a:rPr lang="zh-CN" altLang="zh-CN" sz="2800" dirty="0" smtClean="0"/>
              <a:t>次，得到结果如下表所示：</a:t>
            </a:r>
            <a:endParaRPr lang="en-US" altLang="zh-CN" sz="2800" dirty="0" smtClean="0"/>
          </a:p>
          <a:p>
            <a:pPr>
              <a:spcBef>
                <a:spcPct val="20000"/>
              </a:spcBef>
            </a:pPr>
            <a:endParaRPr lang="en-US" altLang="zh-CN" sz="2800" dirty="0" smtClean="0">
              <a:ea typeface="微软雅黑" pitchFamily="34" charset="-122"/>
            </a:endParaRPr>
          </a:p>
          <a:p>
            <a:pPr>
              <a:spcBef>
                <a:spcPct val="20000"/>
              </a:spcBef>
            </a:pPr>
            <a:endParaRPr lang="en-US" altLang="zh-CN" sz="2800" dirty="0" smtClean="0">
              <a:ea typeface="微软雅黑" pitchFamily="34" charset="-122"/>
            </a:endParaRPr>
          </a:p>
          <a:p>
            <a:pPr>
              <a:spcBef>
                <a:spcPct val="20000"/>
              </a:spcBef>
            </a:pPr>
            <a:endParaRPr lang="en-US" altLang="zh-CN" sz="2800" dirty="0" smtClean="0">
              <a:ea typeface="微软雅黑" pitchFamily="34" charset="-122"/>
            </a:endParaRPr>
          </a:p>
          <a:p>
            <a:pPr>
              <a:spcBef>
                <a:spcPct val="20000"/>
              </a:spcBef>
            </a:pPr>
            <a:endParaRPr lang="zh-CN" altLang="en-US" sz="2800" dirty="0">
              <a:ea typeface="微软雅黑" pitchFamily="34" charset="-122"/>
            </a:endParaRPr>
          </a:p>
        </p:txBody>
      </p:sp>
      <p:sp>
        <p:nvSpPr>
          <p:cNvPr id="5" name="TextBox 4"/>
          <p:cNvSpPr txBox="1"/>
          <p:nvPr/>
        </p:nvSpPr>
        <p:spPr>
          <a:xfrm>
            <a:off x="762000" y="5791200"/>
            <a:ext cx="9525000" cy="646331"/>
          </a:xfrm>
          <a:prstGeom prst="rect">
            <a:avLst/>
          </a:prstGeom>
          <a:noFill/>
        </p:spPr>
        <p:txBody>
          <a:bodyPr wrap="square" rtlCol="0">
            <a:spAutoFit/>
          </a:bodyPr>
          <a:lstStyle/>
          <a:p>
            <a:r>
              <a:rPr lang="en-US" altLang="zh-CN" dirty="0" smtClean="0"/>
              <a:t>TSPLIB(</a:t>
            </a:r>
            <a:r>
              <a:rPr lang="en-US" altLang="zh-CN" dirty="0" smtClean="0">
                <a:hlinkClick r:id="rId4"/>
              </a:rPr>
              <a:t>http://www.iwr.uni-heidelberg.de/groups/comopt/software/TSPLIB95/tsp/</a:t>
            </a:r>
            <a:r>
              <a:rPr lang="en-US" altLang="zh-CN" dirty="0" smtClean="0"/>
              <a:t>)</a:t>
            </a:r>
          </a:p>
          <a:p>
            <a:r>
              <a:rPr lang="en-US" altLang="zh-CN" dirty="0" smtClean="0"/>
              <a:t>TSP</a:t>
            </a:r>
            <a:r>
              <a:rPr lang="zh-CN" altLang="zh-CN" dirty="0" smtClean="0"/>
              <a:t>的标准测试库</a:t>
            </a:r>
            <a:endParaRPr lang="zh-CN" alt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nodeType="after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Scale>
                                      <p:cBhvr>
                                        <p:cTn id="7" dur="1000" decel="50000" fill="hold">
                                          <p:stCondLst>
                                            <p:cond delay="0"/>
                                          </p:stCondLst>
                                        </p:cTn>
                                        <p:tgtEl>
                                          <p:spTgt spid="14">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14">
                                            <p:txEl>
                                              <p:pRg st="0" end="0"/>
                                            </p:txEl>
                                          </p:spTgt>
                                        </p:tgtEl>
                                        <p:attrNameLst>
                                          <p:attrName>ppt_x</p:attrName>
                                          <p:attrName>ppt_y</p:attrName>
                                        </p:attrNameLst>
                                      </p:cBhvr>
                                    </p:animMotion>
                                    <p:animEffect transition="in" filter="fade">
                                      <p:cBhvr>
                                        <p:cTn id="9" dur="1000"/>
                                        <p:tgtEl>
                                          <p:spTgt spid="14">
                                            <p:txEl>
                                              <p:pRg st="0" end="0"/>
                                            </p:txEl>
                                          </p:spTgt>
                                        </p:tgtEl>
                                      </p:cBhvr>
                                    </p:animEffect>
                                  </p:childTnLst>
                                </p:cTn>
                              </p:par>
                            </p:childTnLst>
                          </p:cTn>
                        </p:par>
                        <p:par>
                          <p:cTn id="10" fill="hold">
                            <p:stCondLst>
                              <p:cond delay="1000"/>
                            </p:stCondLst>
                            <p:childTnLst>
                              <p:par>
                                <p:cTn id="11" presetID="52" presetClass="entr" presetSubtype="0" fill="hold" nodeType="afterEffect">
                                  <p:stCondLst>
                                    <p:cond delay="0"/>
                                  </p:stCondLst>
                                  <p:childTnLst>
                                    <p:set>
                                      <p:cBhvr>
                                        <p:cTn id="12" dur="1" fill="hold">
                                          <p:stCondLst>
                                            <p:cond delay="0"/>
                                          </p:stCondLst>
                                        </p:cTn>
                                        <p:tgtEl>
                                          <p:spTgt spid="14">
                                            <p:txEl>
                                              <p:pRg st="1" end="1"/>
                                            </p:txEl>
                                          </p:spTgt>
                                        </p:tgtEl>
                                        <p:attrNameLst>
                                          <p:attrName>style.visibility</p:attrName>
                                        </p:attrNameLst>
                                      </p:cBhvr>
                                      <p:to>
                                        <p:strVal val="visible"/>
                                      </p:to>
                                    </p:set>
                                    <p:animScale>
                                      <p:cBhvr>
                                        <p:cTn id="13" dur="1000" decel="50000" fill="hold">
                                          <p:stCondLst>
                                            <p:cond delay="0"/>
                                          </p:stCondLst>
                                        </p:cTn>
                                        <p:tgtEl>
                                          <p:spTgt spid="14">
                                            <p:txEl>
                                              <p:pRg st="1" end="1"/>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1000" decel="50000" fill="hold">
                                          <p:stCondLst>
                                            <p:cond delay="0"/>
                                          </p:stCondLst>
                                        </p:cTn>
                                        <p:tgtEl>
                                          <p:spTgt spid="14">
                                            <p:txEl>
                                              <p:pRg st="1" end="1"/>
                                            </p:txEl>
                                          </p:spTgt>
                                        </p:tgtEl>
                                        <p:attrNameLst>
                                          <p:attrName>ppt_x</p:attrName>
                                          <p:attrName>ppt_y</p:attrName>
                                        </p:attrNameLst>
                                      </p:cBhvr>
                                    </p:animMotion>
                                    <p:animEffect transition="in" filter="fade">
                                      <p:cBhvr>
                                        <p:cTn id="15" dur="1000"/>
                                        <p:tgtEl>
                                          <p:spTgt spid="14">
                                            <p:txEl>
                                              <p:pRg st="1" end="1"/>
                                            </p:txEl>
                                          </p:spTgt>
                                        </p:tgtEl>
                                      </p:cBhvr>
                                    </p:animEffect>
                                  </p:childTnLst>
                                </p:cTn>
                              </p:par>
                            </p:childTnLst>
                          </p:cTn>
                        </p:par>
                        <p:par>
                          <p:cTn id="16" fill="hold">
                            <p:stCondLst>
                              <p:cond delay="2000"/>
                            </p:stCondLst>
                            <p:childTnLst>
                              <p:par>
                                <p:cTn id="17" presetID="52" presetClass="entr" presetSubtype="0" fill="hold" nodeType="afterEffect">
                                  <p:stCondLst>
                                    <p:cond delay="0"/>
                                  </p:stCondLst>
                                  <p:childTnLst>
                                    <p:set>
                                      <p:cBhvr>
                                        <p:cTn id="18" dur="1" fill="hold">
                                          <p:stCondLst>
                                            <p:cond delay="0"/>
                                          </p:stCondLst>
                                        </p:cTn>
                                        <p:tgtEl>
                                          <p:spTgt spid="14">
                                            <p:txEl>
                                              <p:pRg st="2" end="2"/>
                                            </p:txEl>
                                          </p:spTgt>
                                        </p:tgtEl>
                                        <p:attrNameLst>
                                          <p:attrName>style.visibility</p:attrName>
                                        </p:attrNameLst>
                                      </p:cBhvr>
                                      <p:to>
                                        <p:strVal val="visible"/>
                                      </p:to>
                                    </p:set>
                                    <p:animScale>
                                      <p:cBhvr>
                                        <p:cTn id="19" dur="1000" decel="50000" fill="hold">
                                          <p:stCondLst>
                                            <p:cond delay="0"/>
                                          </p:stCondLst>
                                        </p:cTn>
                                        <p:tgtEl>
                                          <p:spTgt spid="14">
                                            <p:txEl>
                                              <p:pRg st="2" end="2"/>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0" dur="1000" decel="50000" fill="hold">
                                          <p:stCondLst>
                                            <p:cond delay="0"/>
                                          </p:stCondLst>
                                        </p:cTn>
                                        <p:tgtEl>
                                          <p:spTgt spid="14">
                                            <p:txEl>
                                              <p:pRg st="2" end="2"/>
                                            </p:txEl>
                                          </p:spTgt>
                                        </p:tgtEl>
                                        <p:attrNameLst>
                                          <p:attrName>ppt_x</p:attrName>
                                          <p:attrName>ppt_y</p:attrName>
                                        </p:attrNameLst>
                                      </p:cBhvr>
                                    </p:animMotion>
                                    <p:animEffect transition="in" filter="fade">
                                      <p:cBhvr>
                                        <p:cTn id="21" dur="1000"/>
                                        <p:tgtEl>
                                          <p:spTgt spid="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endParaRPr lang="zh-CN" altLang="en-US"/>
          </a:p>
        </p:txBody>
      </p:sp>
      <p:graphicFrame>
        <p:nvGraphicFramePr>
          <p:cNvPr id="4" name="表格 3"/>
          <p:cNvGraphicFramePr>
            <a:graphicFrameLocks noGrp="1"/>
          </p:cNvGraphicFramePr>
          <p:nvPr/>
        </p:nvGraphicFramePr>
        <p:xfrm>
          <a:off x="533400" y="762000"/>
          <a:ext cx="8001000" cy="5791200"/>
        </p:xfrm>
        <a:graphic>
          <a:graphicData uri="http://schemas.openxmlformats.org/drawingml/2006/table">
            <a:tbl>
              <a:tblPr/>
              <a:tblGrid>
                <a:gridCol w="1192946">
                  <a:extLst>
                    <a:ext uri="{9D8B030D-6E8A-4147-A177-3AD203B41FA5}">
                      <a16:colId xmlns:a16="http://schemas.microsoft.com/office/drawing/2014/main" val="20000"/>
                    </a:ext>
                  </a:extLst>
                </a:gridCol>
                <a:gridCol w="5446059">
                  <a:extLst>
                    <a:ext uri="{9D8B030D-6E8A-4147-A177-3AD203B41FA5}">
                      <a16:colId xmlns:a16="http://schemas.microsoft.com/office/drawing/2014/main" val="20001"/>
                    </a:ext>
                  </a:extLst>
                </a:gridCol>
                <a:gridCol w="1361995">
                  <a:extLst>
                    <a:ext uri="{9D8B030D-6E8A-4147-A177-3AD203B41FA5}">
                      <a16:colId xmlns:a16="http://schemas.microsoft.com/office/drawing/2014/main" val="20002"/>
                    </a:ext>
                  </a:extLst>
                </a:gridCol>
              </a:tblGrid>
              <a:tr h="965200">
                <a:tc>
                  <a:txBody>
                    <a:bodyPr/>
                    <a:lstStyle/>
                    <a:p>
                      <a:pPr indent="127000" algn="ctr">
                        <a:lnSpc>
                          <a:spcPct val="150000"/>
                        </a:lnSpc>
                        <a:spcAft>
                          <a:spcPts val="0"/>
                        </a:spcAft>
                      </a:pPr>
                      <a:r>
                        <a:rPr lang="zh-CN" sz="1050" kern="100" dirty="0">
                          <a:latin typeface="Times New Roman"/>
                          <a:ea typeface="宋体"/>
                          <a:cs typeface="Times New Roman"/>
                        </a:rPr>
                        <a:t>运行次数</a:t>
                      </a:r>
                      <a:endParaRPr lang="zh-CN" sz="12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zh-CN" sz="1050" kern="100">
                          <a:latin typeface="Times New Roman"/>
                          <a:ea typeface="宋体"/>
                          <a:cs typeface="Times New Roman"/>
                        </a:rPr>
                        <a:t>最优路径</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zh-CN" sz="1050" kern="100">
                          <a:latin typeface="Times New Roman"/>
                          <a:ea typeface="宋体"/>
                          <a:cs typeface="Times New Roman"/>
                        </a:rPr>
                        <a:t>最小距离</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82600">
                <a:tc>
                  <a:txBody>
                    <a:bodyPr/>
                    <a:lstStyle/>
                    <a:p>
                      <a:pPr indent="127000" algn="ctr">
                        <a:lnSpc>
                          <a:spcPct val="150000"/>
                        </a:lnSpc>
                        <a:spcAft>
                          <a:spcPts val="0"/>
                        </a:spcAft>
                      </a:pPr>
                      <a:r>
                        <a:rPr lang="en-US" sz="1050" kern="100">
                          <a:latin typeface="Times New Roman"/>
                          <a:ea typeface="宋体"/>
                          <a:cs typeface="Times New Roman"/>
                        </a:rPr>
                        <a:t>1</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en-US" sz="1050" kern="100">
                          <a:latin typeface="Times New Roman"/>
                          <a:ea typeface="宋体"/>
                          <a:cs typeface="Times New Roman"/>
                        </a:rPr>
                        <a:t>9 →11→8→13→7→5→6→12→14→4→3→2→1→10→9</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en-US" sz="1050" kern="100">
                          <a:latin typeface="Times New Roman"/>
                          <a:ea typeface="宋体"/>
                          <a:cs typeface="Times New Roman"/>
                        </a:rPr>
                        <a:t>31.8791</a:t>
                      </a:r>
                      <a:endParaRPr lang="zh-CN" sz="12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82600">
                <a:tc>
                  <a:txBody>
                    <a:bodyPr/>
                    <a:lstStyle/>
                    <a:p>
                      <a:pPr indent="127000" algn="ctr">
                        <a:lnSpc>
                          <a:spcPct val="150000"/>
                        </a:lnSpc>
                        <a:spcAft>
                          <a:spcPts val="0"/>
                        </a:spcAft>
                      </a:pPr>
                      <a:r>
                        <a:rPr lang="en-US" sz="1050" kern="100">
                          <a:latin typeface="Times New Roman"/>
                          <a:ea typeface="宋体"/>
                          <a:cs typeface="Times New Roman"/>
                        </a:rPr>
                        <a:t>2</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en-US" sz="1050" kern="100">
                          <a:latin typeface="Times New Roman"/>
                          <a:ea typeface="宋体"/>
                          <a:cs typeface="Times New Roman"/>
                        </a:rPr>
                        <a:t>6→5→4→3→14→2→1→10→9→11→8→13→7→12→6</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en-US" sz="1050" kern="100">
                          <a:latin typeface="Times New Roman"/>
                          <a:ea typeface="宋体"/>
                          <a:cs typeface="Times New Roman"/>
                        </a:rPr>
                        <a:t>30.8785</a:t>
                      </a:r>
                      <a:endParaRPr lang="zh-CN" sz="12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82600">
                <a:tc>
                  <a:txBody>
                    <a:bodyPr/>
                    <a:lstStyle/>
                    <a:p>
                      <a:pPr indent="127000" algn="ctr">
                        <a:lnSpc>
                          <a:spcPct val="150000"/>
                        </a:lnSpc>
                        <a:spcAft>
                          <a:spcPts val="0"/>
                        </a:spcAft>
                      </a:pPr>
                      <a:r>
                        <a:rPr lang="en-US" sz="1050" kern="100">
                          <a:latin typeface="Times New Roman"/>
                          <a:ea typeface="宋体"/>
                          <a:cs typeface="Times New Roman"/>
                        </a:rPr>
                        <a:t>3</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en-US" sz="1050" kern="100">
                          <a:latin typeface="Times New Roman"/>
                          <a:ea typeface="宋体"/>
                          <a:cs typeface="Times New Roman"/>
                        </a:rPr>
                        <a:t>5→4→3→14→2→1→10→9→11→8→13→7→12→6→5</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en-US" sz="1050" kern="100">
                          <a:latin typeface="Times New Roman"/>
                          <a:ea typeface="宋体"/>
                          <a:cs typeface="Times New Roman"/>
                        </a:rPr>
                        <a:t>30.8785</a:t>
                      </a:r>
                      <a:endParaRPr lang="zh-CN" sz="12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82600">
                <a:tc>
                  <a:txBody>
                    <a:bodyPr/>
                    <a:lstStyle/>
                    <a:p>
                      <a:pPr indent="127000" algn="ctr">
                        <a:lnSpc>
                          <a:spcPct val="150000"/>
                        </a:lnSpc>
                        <a:spcAft>
                          <a:spcPts val="0"/>
                        </a:spcAft>
                      </a:pPr>
                      <a:r>
                        <a:rPr lang="en-US" sz="1050" kern="100">
                          <a:latin typeface="Times New Roman"/>
                          <a:ea typeface="宋体"/>
                          <a:cs typeface="Times New Roman"/>
                        </a:rPr>
                        <a:t>4</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en-US" sz="1050" kern="100" dirty="0">
                          <a:latin typeface="Times New Roman"/>
                          <a:ea typeface="宋体"/>
                          <a:cs typeface="Times New Roman"/>
                        </a:rPr>
                        <a:t>7→12→6→5→4→3→14→2→1→9→10→11→8→13→7</a:t>
                      </a:r>
                      <a:endParaRPr lang="zh-CN" sz="12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en-US" sz="1050" kern="100">
                          <a:latin typeface="Times New Roman"/>
                          <a:ea typeface="宋体"/>
                          <a:cs typeface="Times New Roman"/>
                        </a:rPr>
                        <a:t>31.3755</a:t>
                      </a:r>
                      <a:endParaRPr lang="zh-CN" sz="12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82600">
                <a:tc>
                  <a:txBody>
                    <a:bodyPr/>
                    <a:lstStyle/>
                    <a:p>
                      <a:pPr indent="127000" algn="ctr">
                        <a:lnSpc>
                          <a:spcPct val="150000"/>
                        </a:lnSpc>
                        <a:spcAft>
                          <a:spcPts val="0"/>
                        </a:spcAft>
                      </a:pPr>
                      <a:r>
                        <a:rPr lang="en-US" sz="1050" kern="100">
                          <a:latin typeface="Times New Roman"/>
                          <a:ea typeface="宋体"/>
                          <a:cs typeface="Times New Roman"/>
                        </a:rPr>
                        <a:t>5</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en-US" sz="1050" kern="100">
                          <a:latin typeface="Times New Roman"/>
                          <a:ea typeface="宋体"/>
                          <a:cs typeface="Times New Roman"/>
                        </a:rPr>
                        <a:t>14→3→4→5→6→12→7→13→8→11→9→10→1→2→14</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en-US" sz="1050" kern="100">
                          <a:latin typeface="Times New Roman"/>
                          <a:ea typeface="宋体"/>
                          <a:cs typeface="Times New Roman"/>
                        </a:rPr>
                        <a:t>30.8785</a:t>
                      </a:r>
                      <a:endParaRPr lang="zh-CN" sz="12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82600">
                <a:tc>
                  <a:txBody>
                    <a:bodyPr/>
                    <a:lstStyle/>
                    <a:p>
                      <a:pPr indent="127000" algn="ctr">
                        <a:lnSpc>
                          <a:spcPct val="150000"/>
                        </a:lnSpc>
                        <a:spcAft>
                          <a:spcPts val="0"/>
                        </a:spcAft>
                      </a:pPr>
                      <a:r>
                        <a:rPr lang="en-US" sz="1050" kern="100">
                          <a:latin typeface="Times New Roman"/>
                          <a:ea typeface="宋体"/>
                          <a:cs typeface="Times New Roman"/>
                        </a:rPr>
                        <a:t>6</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en-US" sz="1050" kern="100">
                          <a:latin typeface="Times New Roman"/>
                          <a:ea typeface="宋体"/>
                          <a:cs typeface="Times New Roman"/>
                        </a:rPr>
                        <a:t>3→14→2→8→1→10→9→11→13→7→12→6→5→4→3</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en-US" sz="1050" kern="100">
                          <a:latin typeface="Times New Roman"/>
                          <a:ea typeface="宋体"/>
                          <a:cs typeface="Times New Roman"/>
                        </a:rPr>
                        <a:t>31.2088</a:t>
                      </a:r>
                      <a:endParaRPr lang="zh-CN" sz="12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482600">
                <a:tc>
                  <a:txBody>
                    <a:bodyPr/>
                    <a:lstStyle/>
                    <a:p>
                      <a:pPr indent="127000" algn="ctr">
                        <a:lnSpc>
                          <a:spcPct val="150000"/>
                        </a:lnSpc>
                        <a:spcAft>
                          <a:spcPts val="0"/>
                        </a:spcAft>
                      </a:pPr>
                      <a:r>
                        <a:rPr lang="en-US" sz="1050" kern="100">
                          <a:latin typeface="Times New Roman"/>
                          <a:ea typeface="宋体"/>
                          <a:cs typeface="Times New Roman"/>
                        </a:rPr>
                        <a:t>7</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en-US" sz="1050" kern="100">
                          <a:latin typeface="Times New Roman"/>
                          <a:ea typeface="宋体"/>
                          <a:cs typeface="Times New Roman"/>
                        </a:rPr>
                        <a:t>11→1→8→13→7→12→6→5→4→3→14→2→10→9→11</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en-US" sz="1050" kern="100">
                          <a:latin typeface="Times New Roman"/>
                          <a:ea typeface="宋体"/>
                          <a:cs typeface="Times New Roman"/>
                        </a:rPr>
                        <a:t>31.2269</a:t>
                      </a:r>
                      <a:endParaRPr lang="zh-CN" sz="12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482600">
                <a:tc>
                  <a:txBody>
                    <a:bodyPr/>
                    <a:lstStyle/>
                    <a:p>
                      <a:pPr indent="127000" algn="ctr">
                        <a:lnSpc>
                          <a:spcPct val="150000"/>
                        </a:lnSpc>
                        <a:spcAft>
                          <a:spcPts val="0"/>
                        </a:spcAft>
                      </a:pPr>
                      <a:r>
                        <a:rPr lang="en-US" sz="1050" kern="100">
                          <a:latin typeface="Times New Roman"/>
                          <a:ea typeface="宋体"/>
                          <a:cs typeface="Times New Roman"/>
                        </a:rPr>
                        <a:t>8</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en-US" sz="1050" kern="100" dirty="0">
                          <a:latin typeface="Times New Roman"/>
                          <a:ea typeface="宋体"/>
                          <a:cs typeface="Times New Roman"/>
                        </a:rPr>
                        <a:t>1→8→2→14→3→4→5→6→12→7→13→11→9→10→1</a:t>
                      </a:r>
                      <a:endParaRPr lang="zh-CN" sz="12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en-US" sz="1050" kern="100">
                          <a:latin typeface="Times New Roman"/>
                          <a:ea typeface="宋体"/>
                          <a:cs typeface="Times New Roman"/>
                        </a:rPr>
                        <a:t>31.2088</a:t>
                      </a:r>
                      <a:endParaRPr lang="zh-CN" sz="12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482600">
                <a:tc>
                  <a:txBody>
                    <a:bodyPr/>
                    <a:lstStyle/>
                    <a:p>
                      <a:pPr indent="127000" algn="ctr">
                        <a:lnSpc>
                          <a:spcPct val="150000"/>
                        </a:lnSpc>
                        <a:spcAft>
                          <a:spcPts val="0"/>
                        </a:spcAft>
                      </a:pPr>
                      <a:r>
                        <a:rPr lang="en-US" sz="1050" kern="100">
                          <a:latin typeface="Times New Roman"/>
                          <a:ea typeface="宋体"/>
                          <a:cs typeface="Times New Roman"/>
                        </a:rPr>
                        <a:t>9</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en-US" sz="1050" kern="100">
                          <a:latin typeface="Times New Roman"/>
                          <a:ea typeface="宋体"/>
                          <a:cs typeface="Times New Roman"/>
                        </a:rPr>
                        <a:t>11→9→10→1→2→14→3→4→5→6→12→7→13→8→11</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en-US" sz="1050" kern="100">
                          <a:latin typeface="Times New Roman"/>
                          <a:ea typeface="宋体"/>
                          <a:cs typeface="Times New Roman"/>
                        </a:rPr>
                        <a:t>30.8785</a:t>
                      </a:r>
                      <a:endParaRPr lang="zh-CN" sz="12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482600">
                <a:tc>
                  <a:txBody>
                    <a:bodyPr/>
                    <a:lstStyle/>
                    <a:p>
                      <a:pPr indent="127000" algn="ctr">
                        <a:lnSpc>
                          <a:spcPct val="150000"/>
                        </a:lnSpc>
                        <a:spcAft>
                          <a:spcPts val="0"/>
                        </a:spcAft>
                      </a:pPr>
                      <a:r>
                        <a:rPr lang="en-US" sz="1050" kern="100">
                          <a:latin typeface="Times New Roman"/>
                          <a:ea typeface="宋体"/>
                          <a:cs typeface="Times New Roman"/>
                        </a:rPr>
                        <a:t>10</a:t>
                      </a:r>
                      <a:endParaRPr lang="zh-CN" sz="12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en-US" sz="1050" kern="100" dirty="0">
                          <a:latin typeface="Times New Roman"/>
                          <a:ea typeface="宋体"/>
                          <a:cs typeface="Times New Roman"/>
                        </a:rPr>
                        <a:t>14→2→1→10→9→11→8→13→7→12→6→5→4→3→14</a:t>
                      </a:r>
                      <a:endParaRPr lang="zh-CN" sz="12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en-US" sz="1050" kern="100" dirty="0">
                          <a:latin typeface="Times New Roman"/>
                          <a:ea typeface="宋体"/>
                          <a:cs typeface="Times New Roman"/>
                        </a:rPr>
                        <a:t>30.8785</a:t>
                      </a:r>
                      <a:endParaRPr lang="zh-CN" sz="12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111618" name="Picture 2"/>
          <p:cNvPicPr>
            <a:picLocks noGrp="1" noChangeAspect="1" noChangeArrowheads="1"/>
          </p:cNvPicPr>
          <p:nvPr>
            <p:ph idx="1"/>
          </p:nvPr>
        </p:nvPicPr>
        <p:blipFill>
          <a:blip r:embed="rId2" cstate="print"/>
          <a:srcRect/>
          <a:stretch>
            <a:fillRect/>
          </a:stretch>
        </p:blipFill>
        <p:spPr bwMode="auto">
          <a:xfrm>
            <a:off x="1676400" y="1128100"/>
            <a:ext cx="5486400" cy="4663099"/>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descr="C:\Documents and Settings\Administrator\桌面\9.19\未标题-1.jpg"/>
          <p:cNvPicPr>
            <a:picLocks noChangeAspect="1" noChangeArrowheads="1"/>
          </p:cNvPicPr>
          <p:nvPr/>
        </p:nvPicPr>
        <p:blipFill>
          <a:blip r:embed="rId3" cstate="print"/>
          <a:srcRect/>
          <a:stretch>
            <a:fillRect/>
          </a:stretch>
        </p:blipFill>
        <p:spPr bwMode="auto">
          <a:xfrm>
            <a:off x="0" y="0"/>
            <a:ext cx="9144000" cy="6858000"/>
          </a:xfrm>
          <a:prstGeom prst="rect">
            <a:avLst/>
          </a:prstGeom>
          <a:noFill/>
        </p:spPr>
      </p:pic>
      <p:sp>
        <p:nvSpPr>
          <p:cNvPr id="25603" name="Rectangle 2"/>
          <p:cNvSpPr>
            <a:spLocks noGrp="1" noChangeArrowheads="1"/>
          </p:cNvSpPr>
          <p:nvPr>
            <p:ph type="title"/>
          </p:nvPr>
        </p:nvSpPr>
        <p:spPr/>
        <p:txBody>
          <a:bodyPr/>
          <a:lstStyle/>
          <a:p>
            <a:pPr eaLnBrk="1" hangingPunct="1"/>
            <a:r>
              <a:rPr lang="zh-CN" altLang="en-US" dirty="0" smtClean="0"/>
              <a:t>仿真验证二</a:t>
            </a:r>
          </a:p>
        </p:txBody>
      </p:sp>
      <p:sp>
        <p:nvSpPr>
          <p:cNvPr id="14" name="Rectangle 11"/>
          <p:cNvSpPr>
            <a:spLocks noChangeArrowheads="1"/>
          </p:cNvSpPr>
          <p:nvPr/>
        </p:nvSpPr>
        <p:spPr bwMode="auto">
          <a:xfrm>
            <a:off x="1371600" y="2133600"/>
            <a:ext cx="4994593" cy="2677656"/>
          </a:xfrm>
          <a:prstGeom prst="rect">
            <a:avLst/>
          </a:prstGeom>
          <a:noFill/>
          <a:ln w="9525">
            <a:noFill/>
            <a:miter lim="800000"/>
            <a:headEnd/>
            <a:tailEnd/>
          </a:ln>
        </p:spPr>
        <p:txBody>
          <a:bodyPr wrap="square">
            <a:spAutoFit/>
          </a:bodyPr>
          <a:lstStyle/>
          <a:p>
            <a:r>
              <a:rPr lang="zh-CN" altLang="zh-CN" sz="2800" dirty="0" smtClean="0"/>
              <a:t>选用</a:t>
            </a:r>
            <a:r>
              <a:rPr lang="en-US" altLang="zh-CN" sz="2800" dirty="0" smtClean="0"/>
              <a:t>ulysses22.tsp</a:t>
            </a:r>
            <a:r>
              <a:rPr lang="zh-CN" altLang="zh-CN" sz="2800" dirty="0" smtClean="0"/>
              <a:t>问题进行实验仿真，参数设置为</a:t>
            </a:r>
            <a:r>
              <a:rPr lang="en-US" altLang="zh-CN" sz="2800" dirty="0" smtClean="0"/>
              <a:t>NP=60,Foodnumber=30,limit=100,maxCycle=500</a:t>
            </a:r>
            <a:r>
              <a:rPr lang="zh-CN" altLang="zh-CN" sz="2800" dirty="0" smtClean="0"/>
              <a:t>。下表为人工蜂群算法运行</a:t>
            </a:r>
            <a:r>
              <a:rPr lang="en-US" altLang="zh-CN" sz="2800" dirty="0" smtClean="0"/>
              <a:t>10</a:t>
            </a:r>
            <a:r>
              <a:rPr lang="zh-CN" altLang="zh-CN" sz="2800" dirty="0" smtClean="0"/>
              <a:t>次的仿真结果。</a:t>
            </a:r>
            <a:endParaRPr lang="zh-CN" altLang="zh-CN" sz="28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nodeType="after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Scale>
                                      <p:cBhvr>
                                        <p:cTn id="7" dur="1000" decel="50000" fill="hold">
                                          <p:stCondLst>
                                            <p:cond delay="0"/>
                                          </p:stCondLst>
                                        </p:cTn>
                                        <p:tgtEl>
                                          <p:spTgt spid="14">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14">
                                            <p:txEl>
                                              <p:pRg st="0" end="0"/>
                                            </p:txEl>
                                          </p:spTgt>
                                        </p:tgtEl>
                                        <p:attrNameLst>
                                          <p:attrName>ppt_x</p:attrName>
                                          <p:attrName>ppt_y</p:attrName>
                                        </p:attrNameLst>
                                      </p:cBhvr>
                                    </p:animMotion>
                                    <p:animEffect transition="in" filter="fade">
                                      <p:cBhvr>
                                        <p:cTn id="9" dur="10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Documents and Settings\Administrator\桌面\新建文件夹\未标题-2.jpg"/>
          <p:cNvPicPr>
            <a:picLocks noChangeAspect="1" noChangeArrowheads="1"/>
          </p:cNvPicPr>
          <p:nvPr/>
        </p:nvPicPr>
        <p:blipFill>
          <a:blip r:embed="rId2" cstate="print"/>
          <a:srcRect/>
          <a:stretch>
            <a:fillRect/>
          </a:stretch>
        </p:blipFill>
        <p:spPr bwMode="auto">
          <a:xfrm>
            <a:off x="0" y="228600"/>
            <a:ext cx="9144000" cy="6858000"/>
          </a:xfrm>
          <a:prstGeom prst="rect">
            <a:avLst/>
          </a:prstGeom>
          <a:noFill/>
        </p:spPr>
      </p:pic>
      <p:pic>
        <p:nvPicPr>
          <p:cNvPr id="4" name="Picture 3" descr="C:\Documents and Settings\Administrator\桌面\新建文件夹\未标题-1.jpg"/>
          <p:cNvPicPr>
            <a:picLocks noChangeAspect="1" noChangeArrowheads="1"/>
          </p:cNvPicPr>
          <p:nvPr/>
        </p:nvPicPr>
        <p:blipFill>
          <a:blip r:embed="rId3" cstate="print"/>
          <a:srcRect/>
          <a:stretch>
            <a:fillRect/>
          </a:stretch>
        </p:blipFill>
        <p:spPr bwMode="auto">
          <a:xfrm>
            <a:off x="0" y="0"/>
            <a:ext cx="9144000" cy="6858000"/>
          </a:xfrm>
          <a:prstGeom prst="rect">
            <a:avLst/>
          </a:prstGeom>
          <a:noFill/>
        </p:spPr>
      </p:pic>
      <p:sp>
        <p:nvSpPr>
          <p:cNvPr id="6" name="WordArt 2"/>
          <p:cNvSpPr>
            <a:spLocks noChangeArrowheads="1" noChangeShapeType="1" noTextEdit="1"/>
          </p:cNvSpPr>
          <p:nvPr/>
        </p:nvSpPr>
        <p:spPr bwMode="auto">
          <a:xfrm>
            <a:off x="990600" y="2971800"/>
            <a:ext cx="4470400" cy="533400"/>
          </a:xfrm>
          <a:prstGeom prst="rect">
            <a:avLst/>
          </a:prstGeom>
        </p:spPr>
        <p:txBody>
          <a:bodyPr wrap="none" fromWordArt="1">
            <a:prstTxWarp prst="textPlain">
              <a:avLst>
                <a:gd name="adj" fmla="val 50000"/>
              </a:avLst>
            </a:prstTxWarp>
          </a:bodyPr>
          <a:lstStyle/>
          <a:p>
            <a:pPr algn="ctr">
              <a:defRPr/>
            </a:pPr>
            <a:endParaRPr lang="zh-CN" altLang="en-US" sz="3600" b="1" kern="10"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latin typeface="黑体"/>
              <a:ea typeface="黑体"/>
            </a:endParaRPr>
          </a:p>
        </p:txBody>
      </p:sp>
      <p:sp>
        <p:nvSpPr>
          <p:cNvPr id="5" name="Rectangle 2"/>
          <p:cNvSpPr>
            <a:spLocks noGrp="1" noChangeArrowheads="1"/>
          </p:cNvSpPr>
          <p:nvPr>
            <p:ph type="title"/>
          </p:nvPr>
        </p:nvSpPr>
        <p:spPr>
          <a:xfrm>
            <a:off x="914400" y="2438400"/>
            <a:ext cx="8229600" cy="639762"/>
          </a:xfrm>
        </p:spPr>
        <p:txBody>
          <a:bodyPr/>
          <a:lstStyle/>
          <a:p>
            <a:pPr eaLnBrk="1" hangingPunct="1"/>
            <a:r>
              <a:rPr lang="zh-CN" altLang="en-US" sz="4800" b="1" dirty="0" smtClean="0"/>
              <a:t>一、</a:t>
            </a:r>
            <a:r>
              <a:rPr lang="en-US" altLang="zh-CN" sz="4800" b="1" dirty="0" smtClean="0"/>
              <a:t>TSP</a:t>
            </a:r>
            <a:r>
              <a:rPr lang="zh-CN" altLang="en-US" sz="4800" b="1" dirty="0" smtClean="0"/>
              <a:t>问题 实例</a:t>
            </a:r>
            <a:endParaRPr lang="zh-CN" altLang="en-US" sz="4800" dirty="0" smtClean="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endParaRPr lang="zh-CN" altLang="en-US" dirty="0"/>
          </a:p>
        </p:txBody>
      </p:sp>
      <p:pic>
        <p:nvPicPr>
          <p:cNvPr id="112643" name="Picture 3"/>
          <p:cNvPicPr>
            <a:picLocks noChangeAspect="1" noChangeArrowheads="1"/>
          </p:cNvPicPr>
          <p:nvPr/>
        </p:nvPicPr>
        <p:blipFill>
          <a:blip r:embed="rId2" cstate="print"/>
          <a:srcRect/>
          <a:stretch>
            <a:fillRect/>
          </a:stretch>
        </p:blipFill>
        <p:spPr bwMode="auto">
          <a:xfrm>
            <a:off x="1447800" y="609600"/>
            <a:ext cx="6857999" cy="56388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13666" name="Picture 2"/>
          <p:cNvPicPr>
            <a:picLocks noChangeAspect="1" noChangeArrowheads="1"/>
          </p:cNvPicPr>
          <p:nvPr/>
        </p:nvPicPr>
        <p:blipFill>
          <a:blip r:embed="rId2" cstate="print"/>
          <a:srcRect/>
          <a:stretch>
            <a:fillRect/>
          </a:stretch>
        </p:blipFill>
        <p:spPr bwMode="auto">
          <a:xfrm>
            <a:off x="762000" y="1219200"/>
            <a:ext cx="7315200" cy="43434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114690" name="Picture 2"/>
          <p:cNvPicPr>
            <a:picLocks noGrp="1" noChangeAspect="1" noChangeArrowheads="1"/>
          </p:cNvPicPr>
          <p:nvPr>
            <p:ph idx="1"/>
          </p:nvPr>
        </p:nvPicPr>
        <p:blipFill>
          <a:blip r:embed="rId2" cstate="print"/>
          <a:srcRect/>
          <a:stretch>
            <a:fillRect/>
          </a:stretch>
        </p:blipFill>
        <p:spPr bwMode="auto">
          <a:xfrm>
            <a:off x="1066800" y="990600"/>
            <a:ext cx="6705600" cy="4691856"/>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descr="C:\Documents and Settings\Administrator\桌面\9.19\未标题-1.jpg"/>
          <p:cNvPicPr>
            <a:picLocks noChangeAspect="1" noChangeArrowheads="1"/>
          </p:cNvPicPr>
          <p:nvPr/>
        </p:nvPicPr>
        <p:blipFill>
          <a:blip r:embed="rId3" cstate="print"/>
          <a:srcRect/>
          <a:stretch>
            <a:fillRect/>
          </a:stretch>
        </p:blipFill>
        <p:spPr bwMode="auto">
          <a:xfrm>
            <a:off x="76200" y="0"/>
            <a:ext cx="9144000" cy="6858000"/>
          </a:xfrm>
          <a:prstGeom prst="rect">
            <a:avLst/>
          </a:prstGeom>
          <a:noFill/>
        </p:spPr>
      </p:pic>
      <p:sp>
        <p:nvSpPr>
          <p:cNvPr id="25603" name="Rectangle 2"/>
          <p:cNvSpPr>
            <a:spLocks noGrp="1" noChangeArrowheads="1"/>
          </p:cNvSpPr>
          <p:nvPr>
            <p:ph type="title"/>
          </p:nvPr>
        </p:nvSpPr>
        <p:spPr>
          <a:xfrm>
            <a:off x="1219200" y="1524000"/>
            <a:ext cx="8229600" cy="639762"/>
          </a:xfrm>
        </p:spPr>
        <p:txBody>
          <a:bodyPr/>
          <a:lstStyle/>
          <a:p>
            <a:r>
              <a:rPr lang="en-US" altLang="zh-CN" dirty="0" smtClean="0"/>
              <a:t/>
            </a:r>
            <a:br>
              <a:rPr lang="en-US" altLang="zh-CN" dirty="0" smtClean="0"/>
            </a:br>
            <a:r>
              <a:rPr lang="en-US" altLang="zh-CN" dirty="0" smtClean="0"/>
              <a:t/>
            </a:r>
            <a:br>
              <a:rPr lang="en-US" altLang="zh-CN" dirty="0" smtClean="0"/>
            </a:br>
            <a:r>
              <a:rPr lang="zh-CN" altLang="en-US" dirty="0" smtClean="0"/>
              <a:t>结论一</a:t>
            </a: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zh-CN" altLang="en-US" sz="2800" dirty="0" smtClean="0"/>
              <a:t>有随机性在里面每次运行结果不一样 </a:t>
            </a:r>
            <a:r>
              <a:rPr lang="en-US" altLang="zh-CN" sz="2800" dirty="0" smtClean="0"/>
              <a:t/>
            </a:r>
            <a:br>
              <a:rPr lang="en-US" altLang="zh-CN" sz="2800" dirty="0" smtClean="0"/>
            </a:br>
            <a:r>
              <a:rPr lang="zh-CN" altLang="en-US" sz="2800" dirty="0" smtClean="0"/>
              <a:t>所以以后运用算法时应多次运行，求得最优解</a:t>
            </a:r>
            <a:br>
              <a:rPr lang="zh-CN" altLang="en-US" sz="2800" dirty="0" smtClean="0"/>
            </a:br>
            <a:r>
              <a:rPr lang="zh-CN" altLang="en-US" sz="2000" dirty="0" smtClean="0"/>
              <a:t/>
            </a:r>
            <a:br>
              <a:rPr lang="zh-CN" altLang="en-US" sz="2000" dirty="0" smtClean="0"/>
            </a:br>
            <a:endParaRPr lang="zh-CN" altLang="en-US" sz="2000" dirty="0" smtClean="0"/>
          </a:p>
        </p:txBody>
      </p:sp>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914400"/>
            <a:ext cx="8229600" cy="639762"/>
          </a:xfrm>
        </p:spPr>
        <p:txBody>
          <a:bodyPr/>
          <a:lstStyle/>
          <a:p>
            <a:r>
              <a:rPr lang="zh-CN" altLang="en-US" dirty="0" smtClean="0"/>
              <a:t>扩展验证  另外</a:t>
            </a:r>
            <a:r>
              <a:rPr lang="en-US" altLang="zh-CN" dirty="0" smtClean="0"/>
              <a:t>16</a:t>
            </a:r>
            <a:r>
              <a:rPr lang="zh-CN" altLang="en-US" dirty="0" smtClean="0"/>
              <a:t>个点</a:t>
            </a:r>
            <a:r>
              <a:rPr lang="en-US" altLang="zh-CN" dirty="0" smtClean="0"/>
              <a:t/>
            </a:r>
            <a:br>
              <a:rPr lang="en-US" altLang="zh-CN" dirty="0" smtClean="0"/>
            </a:br>
            <a:r>
              <a:rPr lang="en-US" altLang="zh-CN" sz="2000" dirty="0" smtClean="0"/>
              <a:t>Elapsed time is 1.848382 seconds.</a:t>
            </a:r>
            <a:br>
              <a:rPr lang="en-US" altLang="zh-CN" sz="2000" dirty="0" smtClean="0"/>
            </a:br>
            <a:r>
              <a:rPr lang="zh-CN" altLang="en-US" sz="2000" dirty="0" smtClean="0"/>
              <a:t>最优路径</a:t>
            </a:r>
            <a:br>
              <a:rPr lang="zh-CN" altLang="en-US" sz="2000" dirty="0" smtClean="0"/>
            </a:br>
            <a:r>
              <a:rPr lang="en-US" altLang="zh-CN" sz="2000" dirty="0" smtClean="0"/>
              <a:t>1-&gt;5-&gt;3-&gt;7-&gt;2-&gt;8-&gt;15-&gt;16-&gt;10-&gt;4-&gt;11-&gt;14-&gt;6-&gt;12-&gt;9-&gt;13-&gt;1</a:t>
            </a:r>
            <a:br>
              <a:rPr lang="en-US" altLang="zh-CN" sz="2000" dirty="0" smtClean="0"/>
            </a:br>
            <a:r>
              <a:rPr lang="zh-CN" altLang="en-US" sz="2000" dirty="0" smtClean="0"/>
              <a:t>最小距离</a:t>
            </a:r>
            <a:br>
              <a:rPr lang="zh-CN" altLang="en-US" sz="2000" dirty="0" smtClean="0"/>
            </a:br>
            <a:r>
              <a:rPr lang="en-US" altLang="zh-CN" sz="2000" dirty="0" smtClean="0"/>
              <a:t>31.8571</a:t>
            </a:r>
            <a:endParaRPr lang="zh-CN" altLang="en-US" sz="2000" dirty="0"/>
          </a:p>
        </p:txBody>
      </p:sp>
      <p:pic>
        <p:nvPicPr>
          <p:cNvPr id="118786" name="Picture 2"/>
          <p:cNvPicPr>
            <a:picLocks noGrp="1" noChangeAspect="1" noChangeArrowheads="1"/>
          </p:cNvPicPr>
          <p:nvPr>
            <p:ph idx="1"/>
          </p:nvPr>
        </p:nvPicPr>
        <p:blipFill>
          <a:blip r:embed="rId2" cstate="print"/>
          <a:srcRect/>
          <a:stretch>
            <a:fillRect/>
          </a:stretch>
        </p:blipFill>
        <p:spPr bwMode="auto">
          <a:xfrm>
            <a:off x="3200400" y="2438400"/>
            <a:ext cx="5334000" cy="40005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371600"/>
            <a:ext cx="8229600" cy="639762"/>
          </a:xfrm>
        </p:spPr>
        <p:txBody>
          <a:bodyPr/>
          <a:lstStyle/>
          <a:p>
            <a:r>
              <a:rPr lang="en-US" altLang="zh-CN" dirty="0" smtClean="0"/>
              <a:t>19</a:t>
            </a:r>
            <a:r>
              <a:rPr lang="zh-CN" altLang="en-US" dirty="0" smtClean="0"/>
              <a:t>个点（极限！！）</a:t>
            </a:r>
            <a:r>
              <a:rPr lang="en-US" altLang="zh-CN" dirty="0" smtClean="0"/>
              <a:t/>
            </a:r>
            <a:br>
              <a:rPr lang="en-US" altLang="zh-CN" dirty="0" smtClean="0"/>
            </a:br>
            <a:r>
              <a:rPr lang="en-US" altLang="zh-CN" dirty="0" smtClean="0"/>
              <a:t>Elapsed time is 1.617617 seconds.</a:t>
            </a:r>
            <a:br>
              <a:rPr lang="en-US" altLang="zh-CN" dirty="0" smtClean="0"/>
            </a:br>
            <a:r>
              <a:rPr lang="zh-CN" altLang="en-US" dirty="0" smtClean="0"/>
              <a:t>最优路径</a:t>
            </a:r>
            <a:br>
              <a:rPr lang="zh-CN" altLang="en-US" dirty="0" smtClean="0"/>
            </a:br>
            <a:r>
              <a:rPr lang="en-US" altLang="zh-CN" dirty="0" smtClean="0"/>
              <a:t>9-&gt;12-&gt;6-&gt;14-&gt;11-&gt;17-&gt;16-&gt;10-&gt;4-&gt;19-&gt;15-&gt;8-&gt;2-&gt;7-&gt;3-&gt;18-&gt;5-&gt;1-&gt;13-&gt;9</a:t>
            </a:r>
            <a:br>
              <a:rPr lang="en-US" altLang="zh-CN" dirty="0" smtClean="0"/>
            </a:br>
            <a:r>
              <a:rPr lang="zh-CN" altLang="en-US" dirty="0" smtClean="0"/>
              <a:t>最小距离</a:t>
            </a:r>
            <a:br>
              <a:rPr lang="zh-CN" altLang="en-US" dirty="0" smtClean="0"/>
            </a:br>
            <a:r>
              <a:rPr lang="en-US" altLang="zh-CN" dirty="0" smtClean="0"/>
              <a:t>35.9654</a:t>
            </a:r>
            <a:endParaRPr lang="zh-CN" altLang="en-US" dirty="0"/>
          </a:p>
        </p:txBody>
      </p:sp>
      <p:pic>
        <p:nvPicPr>
          <p:cNvPr id="119810" name="Picture 2"/>
          <p:cNvPicPr>
            <a:picLocks noGrp="1" noChangeAspect="1" noChangeArrowheads="1"/>
          </p:cNvPicPr>
          <p:nvPr>
            <p:ph idx="1"/>
          </p:nvPr>
        </p:nvPicPr>
        <p:blipFill>
          <a:blip r:embed="rId2" cstate="print"/>
          <a:srcRect/>
          <a:stretch>
            <a:fillRect/>
          </a:stretch>
        </p:blipFill>
        <p:spPr bwMode="auto">
          <a:xfrm>
            <a:off x="3276600" y="2857500"/>
            <a:ext cx="5334000" cy="40005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3400" y="1219200"/>
            <a:ext cx="8229600" cy="1477962"/>
          </a:xfrm>
        </p:spPr>
        <p:txBody>
          <a:bodyPr/>
          <a:lstStyle/>
          <a:p>
            <a:r>
              <a:rPr lang="en-US" altLang="zh-CN" dirty="0" smtClean="0"/>
              <a:t>20</a:t>
            </a:r>
            <a:r>
              <a:rPr lang="zh-CN" altLang="en-US" dirty="0" smtClean="0"/>
              <a:t>个点</a:t>
            </a:r>
            <a:r>
              <a:rPr lang="en-US" altLang="zh-CN" dirty="0" smtClean="0"/>
              <a:t/>
            </a:r>
            <a:br>
              <a:rPr lang="en-US" altLang="zh-CN" dirty="0" smtClean="0"/>
            </a:br>
            <a:r>
              <a:rPr lang="en-US" altLang="zh-CN" dirty="0" smtClean="0"/>
              <a:t>Elapsed time is 0.985919 seconds.</a:t>
            </a:r>
            <a:br>
              <a:rPr lang="en-US" altLang="zh-CN" dirty="0" smtClean="0"/>
            </a:br>
            <a:r>
              <a:rPr lang="zh-CN" altLang="en-US" dirty="0" smtClean="0"/>
              <a:t>最优路径</a:t>
            </a:r>
            <a:br>
              <a:rPr lang="zh-CN" altLang="en-US" dirty="0" smtClean="0"/>
            </a:br>
            <a:r>
              <a:rPr lang="en-US" altLang="zh-CN" dirty="0" smtClean="0"/>
              <a:t>17-&gt;12-&gt;9-&gt;13-&gt;6-&gt;14-&gt;11-&gt;7-&gt;19-&gt;20-&gt;18-&gt;5-&gt;1-&gt;3-&gt;4-&gt;10-&gt;2-&gt;8-&gt;15-&gt;16-&gt;17</a:t>
            </a:r>
            <a:br>
              <a:rPr lang="en-US" altLang="zh-CN" dirty="0" smtClean="0"/>
            </a:br>
            <a:r>
              <a:rPr lang="zh-CN" altLang="en-US" dirty="0" smtClean="0"/>
              <a:t>最小距离</a:t>
            </a:r>
            <a:br>
              <a:rPr lang="zh-CN" altLang="en-US" dirty="0" smtClean="0"/>
            </a:br>
            <a:r>
              <a:rPr lang="en-US" altLang="zh-CN" dirty="0" smtClean="0"/>
              <a:t>42.0124</a:t>
            </a:r>
            <a:endParaRPr lang="zh-CN" altLang="en-US" dirty="0"/>
          </a:p>
        </p:txBody>
      </p:sp>
      <p:pic>
        <p:nvPicPr>
          <p:cNvPr id="120834" name="Picture 2"/>
          <p:cNvPicPr>
            <a:picLocks noGrp="1" noChangeAspect="1" noChangeArrowheads="1"/>
          </p:cNvPicPr>
          <p:nvPr>
            <p:ph idx="1"/>
          </p:nvPr>
        </p:nvPicPr>
        <p:blipFill>
          <a:blip r:embed="rId2" cstate="print"/>
          <a:srcRect/>
          <a:stretch>
            <a:fillRect/>
          </a:stretch>
        </p:blipFill>
        <p:spPr bwMode="auto">
          <a:xfrm>
            <a:off x="2971800" y="2857500"/>
            <a:ext cx="5334000" cy="40005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990600"/>
            <a:ext cx="8229600" cy="639762"/>
          </a:xfrm>
        </p:spPr>
        <p:txBody>
          <a:bodyPr/>
          <a:lstStyle/>
          <a:p>
            <a:r>
              <a:rPr lang="en-US" altLang="zh-CN" sz="2000" dirty="0" smtClean="0"/>
              <a:t/>
            </a:r>
            <a:br>
              <a:rPr lang="en-US" altLang="zh-CN" sz="2000" dirty="0" smtClean="0"/>
            </a:br>
            <a:r>
              <a:rPr lang="en-US" altLang="zh-CN" sz="2000" dirty="0" smtClean="0"/>
              <a:t/>
            </a:r>
            <a:br>
              <a:rPr lang="en-US" altLang="zh-CN" sz="2000" dirty="0" smtClean="0"/>
            </a:br>
            <a:r>
              <a:rPr lang="en-US" altLang="zh-CN" sz="2000" dirty="0" smtClean="0"/>
              <a:t/>
            </a:r>
            <a:br>
              <a:rPr lang="en-US" altLang="zh-CN" sz="2000" dirty="0" smtClean="0"/>
            </a:br>
            <a:r>
              <a:rPr lang="en-US" altLang="zh-CN" sz="2000" dirty="0" smtClean="0"/>
              <a:t/>
            </a:r>
            <a:br>
              <a:rPr lang="en-US" altLang="zh-CN" sz="2000" dirty="0" smtClean="0"/>
            </a:br>
            <a:r>
              <a:rPr lang="en-US" altLang="zh-CN" sz="2000" dirty="0" smtClean="0"/>
              <a:t/>
            </a:r>
            <a:br>
              <a:rPr lang="en-US" altLang="zh-CN" sz="2000" dirty="0" smtClean="0"/>
            </a:br>
            <a:r>
              <a:rPr lang="en-US" altLang="zh-CN" sz="2000" dirty="0" smtClean="0"/>
              <a:t>Elapsed time is 2.074763 seconds.</a:t>
            </a:r>
            <a:br>
              <a:rPr lang="en-US" altLang="zh-CN" sz="2000" dirty="0" smtClean="0"/>
            </a:br>
            <a:r>
              <a:rPr lang="zh-CN" altLang="en-US" sz="2000" dirty="0" smtClean="0"/>
              <a:t>最优路径</a:t>
            </a:r>
            <a:br>
              <a:rPr lang="zh-CN" altLang="en-US" sz="2000" dirty="0" smtClean="0"/>
            </a:br>
            <a:r>
              <a:rPr lang="en-US" altLang="zh-CN" sz="2000" dirty="0" smtClean="0"/>
              <a:t>3-&gt;5-&gt;1-&gt;18-&gt;17-&gt;20-&gt;14-&gt;6-&gt;13-&gt;9-&gt;23-&gt;12-&gt;15-&gt;8-&gt;21-&gt;24-&gt;2-&gt;16-&gt;4-&gt;11-&gt;10-&gt;25-&gt;22-&gt;19-&gt;7-&gt;3</a:t>
            </a:r>
            <a:br>
              <a:rPr lang="en-US" altLang="zh-CN" sz="2000" dirty="0" smtClean="0"/>
            </a:br>
            <a:r>
              <a:rPr lang="zh-CN" altLang="en-US" sz="2000" dirty="0" smtClean="0"/>
              <a:t>最小距离</a:t>
            </a:r>
            <a:br>
              <a:rPr lang="zh-CN" altLang="en-US" sz="2000" dirty="0" smtClean="0"/>
            </a:br>
            <a:r>
              <a:rPr lang="en-US" altLang="zh-CN" sz="2000" dirty="0" smtClean="0"/>
              <a:t>42.7088</a:t>
            </a:r>
            <a:endParaRPr lang="zh-CN" altLang="en-US" sz="2000" dirty="0"/>
          </a:p>
        </p:txBody>
      </p:sp>
      <p:pic>
        <p:nvPicPr>
          <p:cNvPr id="116738" name="Picture 2"/>
          <p:cNvPicPr>
            <a:picLocks noGrp="1" noChangeAspect="1" noChangeArrowheads="1"/>
          </p:cNvPicPr>
          <p:nvPr>
            <p:ph idx="1"/>
          </p:nvPr>
        </p:nvPicPr>
        <p:blipFill>
          <a:blip r:embed="rId2" cstate="print"/>
          <a:srcRect/>
          <a:stretch>
            <a:fillRect/>
          </a:stretch>
        </p:blipFill>
        <p:spPr bwMode="auto">
          <a:xfrm>
            <a:off x="3048000" y="2362200"/>
            <a:ext cx="5334000" cy="4000500"/>
          </a:xfrm>
          <a:prstGeom prst="rect">
            <a:avLst/>
          </a:prstGeom>
          <a:noFill/>
          <a:ln w="9525">
            <a:noFill/>
            <a:miter lim="800000"/>
            <a:headEnd/>
            <a:tailEnd/>
          </a:ln>
        </p:spPr>
      </p:pic>
      <p:sp>
        <p:nvSpPr>
          <p:cNvPr id="5" name="标题 1"/>
          <p:cNvSpPr txBox="1">
            <a:spLocks/>
          </p:cNvSpPr>
          <p:nvPr/>
        </p:nvSpPr>
        <p:spPr bwMode="auto">
          <a:xfrm>
            <a:off x="457200" y="274638"/>
            <a:ext cx="8229600" cy="6397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0" i="0" u="none" strike="noStrike" kern="0" cap="none" spc="0" normalizeH="0" baseline="0" noProof="0" dirty="0" smtClean="0">
                <a:ln>
                  <a:noFill/>
                </a:ln>
                <a:solidFill>
                  <a:schemeClr val="tx2"/>
                </a:solidFill>
                <a:effectLst/>
                <a:uLnTx/>
                <a:uFillTx/>
                <a:latin typeface="+mj-lt"/>
                <a:ea typeface="+mj-ea"/>
                <a:cs typeface="+mj-cs"/>
              </a:rPr>
              <a:t>  </a:t>
            </a:r>
            <a:r>
              <a:rPr kumimoji="0" lang="en-US" altLang="zh-CN" sz="3200" b="0" i="0" u="none" strike="noStrike" kern="0" cap="none" spc="0" normalizeH="0" baseline="0" noProof="0" dirty="0" smtClean="0">
                <a:ln>
                  <a:noFill/>
                </a:ln>
                <a:solidFill>
                  <a:schemeClr val="tx2"/>
                </a:solidFill>
                <a:effectLst/>
                <a:uLnTx/>
                <a:uFillTx/>
                <a:latin typeface="+mj-lt"/>
                <a:ea typeface="+mj-ea"/>
                <a:cs typeface="+mj-cs"/>
              </a:rPr>
              <a:t>25</a:t>
            </a:r>
            <a:r>
              <a:rPr kumimoji="0" lang="zh-CN" altLang="en-US" sz="3200" b="0" i="0" u="none" strike="noStrike" kern="0" cap="none" spc="0" normalizeH="0" baseline="0" noProof="0" dirty="0" smtClean="0">
                <a:ln>
                  <a:noFill/>
                </a:ln>
                <a:solidFill>
                  <a:schemeClr val="tx2"/>
                </a:solidFill>
                <a:effectLst/>
                <a:uLnTx/>
                <a:uFillTx/>
                <a:latin typeface="+mj-lt"/>
                <a:ea typeface="+mj-ea"/>
                <a:cs typeface="+mj-cs"/>
              </a:rPr>
              <a:t>个点</a:t>
            </a:r>
            <a:endParaRPr kumimoji="0" lang="zh-CN" altLang="en-US" sz="3200" b="0"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descr="C:\Documents and Settings\Administrator\桌面\9.19\未标题-1.jpg"/>
          <p:cNvPicPr>
            <a:picLocks noChangeAspect="1" noChangeArrowheads="1"/>
          </p:cNvPicPr>
          <p:nvPr/>
        </p:nvPicPr>
        <p:blipFill>
          <a:blip r:embed="rId3" cstate="print"/>
          <a:srcRect/>
          <a:stretch>
            <a:fillRect/>
          </a:stretch>
        </p:blipFill>
        <p:spPr bwMode="auto">
          <a:xfrm>
            <a:off x="0" y="0"/>
            <a:ext cx="9144000" cy="6858000"/>
          </a:xfrm>
          <a:prstGeom prst="rect">
            <a:avLst/>
          </a:prstGeom>
          <a:noFill/>
        </p:spPr>
      </p:pic>
      <p:sp>
        <p:nvSpPr>
          <p:cNvPr id="25603" name="Rectangle 2"/>
          <p:cNvSpPr>
            <a:spLocks noGrp="1" noChangeArrowheads="1"/>
          </p:cNvSpPr>
          <p:nvPr>
            <p:ph type="title"/>
          </p:nvPr>
        </p:nvSpPr>
        <p:spPr/>
        <p:txBody>
          <a:bodyPr/>
          <a:lstStyle/>
          <a:p>
            <a:pPr eaLnBrk="1" hangingPunct="1"/>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zh-CN" altLang="en-US" dirty="0" smtClean="0"/>
              <a:t>扩展验证  </a:t>
            </a:r>
            <a:r>
              <a:rPr lang="en-US" altLang="zh-CN" dirty="0" smtClean="0"/>
              <a:t>30</a:t>
            </a:r>
            <a:r>
              <a:rPr lang="zh-CN" altLang="en-US" dirty="0" smtClean="0"/>
              <a:t>个点</a:t>
            </a:r>
            <a:r>
              <a:rPr lang="en-US" altLang="zh-CN" dirty="0" smtClean="0"/>
              <a:t/>
            </a:r>
            <a:br>
              <a:rPr lang="en-US" altLang="zh-CN" dirty="0" smtClean="0"/>
            </a:br>
            <a:r>
              <a:rPr lang="en-US" altLang="zh-CN" sz="2000" dirty="0" smtClean="0"/>
              <a:t>Elapsed time is 1.664646 seconds.</a:t>
            </a:r>
            <a:br>
              <a:rPr lang="en-US" altLang="zh-CN" sz="2000" dirty="0" smtClean="0"/>
            </a:br>
            <a:r>
              <a:rPr lang="zh-CN" altLang="en-US" sz="2000" dirty="0" smtClean="0"/>
              <a:t>最优路径</a:t>
            </a:r>
            <a:br>
              <a:rPr lang="zh-CN" altLang="en-US" sz="2000" dirty="0" smtClean="0"/>
            </a:br>
            <a:r>
              <a:rPr lang="en-US" altLang="zh-CN" sz="2000" dirty="0" smtClean="0"/>
              <a:t>8-&gt;21-&gt;29-&gt;27-&gt;1-&gt;5-&gt;18-&gt;17-&gt;13-&gt;12-&gt;10-&gt;26-&gt;4-&gt;28-&gt;22-&gt;19-&gt;7-&gt;3-&gt;11-&gt;23-&gt;9-&gt;6-&gt;14-&gt;20-&gt;16-&gt;2-&gt;25-&gt;24-&gt;15-&gt;30-&gt;8</a:t>
            </a:r>
            <a:br>
              <a:rPr lang="en-US" altLang="zh-CN" sz="2000" dirty="0" smtClean="0"/>
            </a:br>
            <a:r>
              <a:rPr lang="zh-CN" altLang="en-US" sz="2000" dirty="0" smtClean="0"/>
              <a:t>最小距离</a:t>
            </a:r>
            <a:br>
              <a:rPr lang="zh-CN" altLang="en-US" sz="2000" dirty="0" smtClean="0"/>
            </a:br>
            <a:r>
              <a:rPr lang="en-US" altLang="zh-CN" sz="2000" dirty="0" smtClean="0"/>
              <a:t>66.4799</a:t>
            </a:r>
            <a:endParaRPr lang="zh-CN" altLang="en-US" sz="2000" dirty="0" smtClean="0"/>
          </a:p>
        </p:txBody>
      </p:sp>
      <p:pic>
        <p:nvPicPr>
          <p:cNvPr id="7169" name="Picture 1"/>
          <p:cNvPicPr>
            <a:picLocks noChangeAspect="1" noChangeArrowheads="1"/>
          </p:cNvPicPr>
          <p:nvPr/>
        </p:nvPicPr>
        <p:blipFill>
          <a:blip r:embed="rId4" cstate="print"/>
          <a:srcRect/>
          <a:stretch>
            <a:fillRect/>
          </a:stretch>
        </p:blipFill>
        <p:spPr bwMode="auto">
          <a:xfrm>
            <a:off x="2438400" y="2286000"/>
            <a:ext cx="5334000" cy="40005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NP=200  5000</a:t>
            </a:r>
            <a:r>
              <a:rPr lang="zh-CN" altLang="en-US" dirty="0" smtClean="0"/>
              <a:t>次 </a:t>
            </a:r>
            <a:endParaRPr lang="zh-CN" altLang="en-US" dirty="0"/>
          </a:p>
        </p:txBody>
      </p:sp>
      <p:sp>
        <p:nvSpPr>
          <p:cNvPr id="3" name="内容占位符 2"/>
          <p:cNvSpPr>
            <a:spLocks noGrp="1"/>
          </p:cNvSpPr>
          <p:nvPr>
            <p:ph idx="1"/>
          </p:nvPr>
        </p:nvSpPr>
        <p:spPr/>
        <p:txBody>
          <a:bodyPr/>
          <a:lstStyle/>
          <a:p>
            <a:r>
              <a:rPr lang="en-US" altLang="zh-CN" dirty="0" smtClean="0"/>
              <a:t>Elapsed time is 80.025833 seconds.</a:t>
            </a:r>
          </a:p>
          <a:p>
            <a:r>
              <a:rPr lang="zh-CN" altLang="en-US" dirty="0" smtClean="0"/>
              <a:t>最优路径</a:t>
            </a:r>
          </a:p>
          <a:p>
            <a:r>
              <a:rPr lang="en-US" altLang="zh-CN" dirty="0" smtClean="0"/>
              <a:t>3-&gt;7-&gt;19-&gt;22-&gt;25-&gt;24-&gt;15-&gt;30-&gt;8-&gt;21-&gt;2-&gt;16-&gt;26-&gt;10-&gt;28-&gt;4-&gt;9-&gt;12-&gt;23-&gt;13-&gt;6-&gt;14-&gt;11-&gt;20-&gt;18-&gt;5-&gt;1-&gt;17-&gt;27-&gt;29-&gt;3</a:t>
            </a:r>
          </a:p>
          <a:p>
            <a:r>
              <a:rPr lang="zh-CN" altLang="en-US" dirty="0" smtClean="0"/>
              <a:t>最小距离</a:t>
            </a:r>
          </a:p>
          <a:p>
            <a:r>
              <a:rPr lang="en-US" altLang="zh-CN" dirty="0" smtClean="0"/>
              <a:t>54.3892</a:t>
            </a:r>
          </a:p>
          <a:p>
            <a:r>
              <a:rPr lang="en-US" altLang="zh-CN" dirty="0" smtClean="0"/>
              <a:t>&gt;&gt;</a:t>
            </a:r>
            <a:endParaRPr lang="zh-CN" altLang="en-US" dirty="0"/>
          </a:p>
        </p:txBody>
      </p:sp>
      <p:pic>
        <p:nvPicPr>
          <p:cNvPr id="117763" name="Picture 3"/>
          <p:cNvPicPr>
            <a:picLocks noChangeAspect="1" noChangeArrowheads="1"/>
          </p:cNvPicPr>
          <p:nvPr/>
        </p:nvPicPr>
        <p:blipFill>
          <a:blip r:embed="rId2" cstate="print"/>
          <a:srcRect/>
          <a:stretch>
            <a:fillRect/>
          </a:stretch>
        </p:blipFill>
        <p:spPr bwMode="auto">
          <a:xfrm>
            <a:off x="3048000" y="2743200"/>
            <a:ext cx="5334000" cy="36957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Documents and Settings\Administrator\桌面\未标题-2233.png"/>
          <p:cNvPicPr>
            <a:picLocks noChangeAspect="1" noChangeArrowheads="1"/>
          </p:cNvPicPr>
          <p:nvPr/>
        </p:nvPicPr>
        <p:blipFill>
          <a:blip r:embed="rId3" cstate="print"/>
          <a:srcRect/>
          <a:stretch>
            <a:fillRect/>
          </a:stretch>
        </p:blipFill>
        <p:spPr bwMode="auto">
          <a:xfrm>
            <a:off x="561975" y="457200"/>
            <a:ext cx="8582025" cy="5781675"/>
          </a:xfrm>
          <a:prstGeom prst="rect">
            <a:avLst/>
          </a:prstGeom>
          <a:noFill/>
        </p:spPr>
      </p:pic>
      <p:sp>
        <p:nvSpPr>
          <p:cNvPr id="11266" name="Rectangle 2"/>
          <p:cNvSpPr>
            <a:spLocks noGrp="1" noChangeArrowheads="1"/>
          </p:cNvSpPr>
          <p:nvPr>
            <p:ph type="title"/>
          </p:nvPr>
        </p:nvSpPr>
        <p:spPr>
          <a:xfrm>
            <a:off x="914400" y="228600"/>
            <a:ext cx="8229600" cy="639762"/>
          </a:xfrm>
        </p:spPr>
        <p:txBody>
          <a:bodyPr/>
          <a:lstStyle/>
          <a:p>
            <a:pPr eaLnBrk="1" hangingPunct="1"/>
            <a:r>
              <a:rPr lang="en-US" altLang="zh-CN" dirty="0" smtClean="0"/>
              <a:t>TSP</a:t>
            </a:r>
            <a:r>
              <a:rPr lang="zh-CN" altLang="en-US" dirty="0" smtClean="0"/>
              <a:t>问题</a:t>
            </a:r>
          </a:p>
        </p:txBody>
      </p:sp>
      <p:sp>
        <p:nvSpPr>
          <p:cNvPr id="32773" name="Rectangle 5"/>
          <p:cNvSpPr>
            <a:spLocks noChangeArrowheads="1"/>
          </p:cNvSpPr>
          <p:nvPr/>
        </p:nvSpPr>
        <p:spPr bwMode="auto">
          <a:xfrm>
            <a:off x="609600" y="1600200"/>
            <a:ext cx="8229600" cy="4401205"/>
          </a:xfrm>
          <a:prstGeom prst="rect">
            <a:avLst/>
          </a:prstGeom>
          <a:noFill/>
          <a:ln w="9525">
            <a:noFill/>
            <a:miter lim="800000"/>
            <a:headEnd/>
            <a:tailEnd/>
          </a:ln>
          <a:effectLst/>
        </p:spPr>
        <p:txBody>
          <a:bodyPr>
            <a:spAutoFit/>
          </a:bodyPr>
          <a:lstStyle/>
          <a:p>
            <a:r>
              <a:rPr lang="zh-CN" altLang="zh-CN" sz="3200" dirty="0" smtClean="0"/>
              <a:t>很多实际问题都属于</a:t>
            </a:r>
            <a:r>
              <a:rPr lang="en-US" altLang="zh-CN" sz="3200" dirty="0" smtClean="0"/>
              <a:t>TSP</a:t>
            </a:r>
            <a:r>
              <a:rPr lang="zh-CN" altLang="zh-CN" sz="3200" dirty="0" smtClean="0"/>
              <a:t>问题的范畴</a:t>
            </a:r>
            <a:r>
              <a:rPr lang="en-US" altLang="zh-CN" sz="3200" dirty="0" smtClean="0"/>
              <a:t> </a:t>
            </a:r>
          </a:p>
          <a:p>
            <a:r>
              <a:rPr lang="en-US" altLang="zh-CN" sz="3200" dirty="0" smtClean="0"/>
              <a:t>1</a:t>
            </a:r>
            <a:r>
              <a:rPr lang="zh-CN" altLang="en-US" sz="3200" dirty="0" smtClean="0"/>
              <a:t>、</a:t>
            </a:r>
            <a:r>
              <a:rPr lang="zh-CN" altLang="zh-CN" sz="3200" dirty="0" smtClean="0"/>
              <a:t>旅游景区规划问题，描述的是游客应如何规划旅游线路，使得所经过的路径总和最小；</a:t>
            </a:r>
            <a:endParaRPr lang="en-US" altLang="zh-CN" sz="3200" dirty="0" smtClean="0"/>
          </a:p>
          <a:p>
            <a:r>
              <a:rPr lang="en-US" altLang="zh-CN" sz="3200" dirty="0" smtClean="0"/>
              <a:t>2</a:t>
            </a:r>
            <a:r>
              <a:rPr lang="zh-CN" altLang="en-US" sz="3200" dirty="0" smtClean="0"/>
              <a:t>、</a:t>
            </a:r>
            <a:r>
              <a:rPr lang="zh-CN" altLang="zh-CN" sz="3200" dirty="0" smtClean="0"/>
              <a:t>物流配送问题，对车辆的配送网络进行优化，缩短配送时间，从而提高顾客满意度；</a:t>
            </a:r>
            <a:endParaRPr lang="en-US" altLang="zh-CN" sz="3200" dirty="0" smtClean="0"/>
          </a:p>
          <a:p>
            <a:r>
              <a:rPr lang="en-US" altLang="zh-CN" sz="3200" dirty="0" smtClean="0"/>
              <a:t>3</a:t>
            </a:r>
            <a:r>
              <a:rPr lang="zh-CN" altLang="en-US" sz="3200" dirty="0" smtClean="0"/>
              <a:t>、</a:t>
            </a:r>
            <a:r>
              <a:rPr lang="zh-CN" altLang="zh-CN" sz="3200" dirty="0" smtClean="0"/>
              <a:t>公交线路规划问题只在规划路径网络，寻找最优的公交路线设置，从而满足群体的需求。</a:t>
            </a:r>
            <a:endParaRPr lang="en-US" altLang="zh-CN" sz="3200" dirty="0" smtClean="0"/>
          </a:p>
          <a:p>
            <a:r>
              <a:rPr lang="en-US" altLang="zh-CN" sz="2400" dirty="0" smtClean="0"/>
              <a: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2773"/>
                                        </p:tgtEl>
                                        <p:attrNameLst>
                                          <p:attrName>style.visibility</p:attrName>
                                        </p:attrNameLst>
                                      </p:cBhvr>
                                      <p:to>
                                        <p:strVal val="visible"/>
                                      </p:to>
                                    </p:set>
                                    <p:animEffect transition="in" filter="fade">
                                      <p:cBhvr>
                                        <p:cTn id="7" dur="1000"/>
                                        <p:tgtEl>
                                          <p:spTgt spid="327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50</a:t>
            </a:r>
            <a:r>
              <a:rPr lang="zh-CN" altLang="en-US" dirty="0" smtClean="0"/>
              <a:t>个点</a:t>
            </a:r>
            <a:endParaRPr lang="zh-CN" altLang="en-US" dirty="0"/>
          </a:p>
        </p:txBody>
      </p:sp>
      <p:sp>
        <p:nvSpPr>
          <p:cNvPr id="3" name="内容占位符 2"/>
          <p:cNvSpPr>
            <a:spLocks noGrp="1"/>
          </p:cNvSpPr>
          <p:nvPr>
            <p:ph idx="1"/>
          </p:nvPr>
        </p:nvSpPr>
        <p:spPr>
          <a:xfrm>
            <a:off x="0" y="533400"/>
            <a:ext cx="8229600" cy="5059363"/>
          </a:xfrm>
        </p:spPr>
        <p:txBody>
          <a:bodyPr/>
          <a:lstStyle/>
          <a:p>
            <a:endParaRPr lang="en-US" altLang="zh-CN" dirty="0" smtClean="0"/>
          </a:p>
          <a:p>
            <a:r>
              <a:rPr lang="en-US" altLang="zh-CN" dirty="0" smtClean="0"/>
              <a:t>Elapsed time is 2350.784131 seconds.</a:t>
            </a:r>
            <a:endParaRPr lang="zh-CN" altLang="zh-CN" dirty="0" smtClean="0"/>
          </a:p>
          <a:p>
            <a:r>
              <a:rPr lang="zh-CN" altLang="zh-CN" dirty="0" smtClean="0"/>
              <a:t>最优路径</a:t>
            </a:r>
          </a:p>
          <a:p>
            <a:r>
              <a:rPr lang="en-US" altLang="zh-CN" dirty="0" smtClean="0"/>
              <a:t>21-&gt;39-&gt;15-&gt;50-&gt;8-&gt;31-&gt;26-&gt;2-&gt;29-&gt;36-&gt;43-&gt;32-&gt;12-&gt;40-&gt;6-&gt;13-&gt;34-&gt;9-&gt;23-&gt;46-&gt;16-&gt;10-&gt;4-&gt;48-&gt;38-&gt;35-&gt;49-&gt;44-&gt;7-&gt;19-&gt;22-&gt;25-&gt;42-&gt;41-&gt;5-&gt;1-&gt;37-&gt;45-&gt;18-&gt;17-&gt;20-&gt;14-&gt;28-&gt;47-&gt;3-&gt;11-&gt;33-&gt;27-&gt;30-&gt;24-&gt;21</a:t>
            </a:r>
            <a:endParaRPr lang="zh-CN" altLang="zh-CN" dirty="0" smtClean="0"/>
          </a:p>
          <a:p>
            <a:r>
              <a:rPr lang="zh-CN" altLang="zh-CN" dirty="0" smtClean="0"/>
              <a:t>最小距离</a:t>
            </a:r>
          </a:p>
          <a:p>
            <a:r>
              <a:rPr lang="en-US" altLang="zh-CN" dirty="0" smtClean="0"/>
              <a:t>79.8903</a:t>
            </a:r>
            <a:endParaRPr lang="zh-CN" altLang="zh-CN" dirty="0" smtClean="0"/>
          </a:p>
          <a:p>
            <a:r>
              <a:rPr lang="en-US" altLang="zh-CN" dirty="0" smtClean="0"/>
              <a:t>NP=600     </a:t>
            </a:r>
            <a:r>
              <a:rPr lang="en-US" altLang="zh-CN" dirty="0" err="1" smtClean="0"/>
              <a:t>maxCycle</a:t>
            </a:r>
            <a:r>
              <a:rPr lang="en-US" altLang="zh-CN" dirty="0" smtClean="0"/>
              <a:t>=50000  </a:t>
            </a:r>
            <a:endParaRPr lang="zh-CN" altLang="zh-CN" dirty="0" smtClean="0"/>
          </a:p>
          <a:p>
            <a:endParaRPr lang="zh-CN" altLang="en-US" dirty="0"/>
          </a:p>
        </p:txBody>
      </p:sp>
      <p:pic>
        <p:nvPicPr>
          <p:cNvPr id="121860" name="Picture 4"/>
          <p:cNvPicPr>
            <a:picLocks noChangeAspect="1" noChangeArrowheads="1"/>
          </p:cNvPicPr>
          <p:nvPr/>
        </p:nvPicPr>
        <p:blipFill>
          <a:blip r:embed="rId2" cstate="print"/>
          <a:srcRect/>
          <a:stretch>
            <a:fillRect/>
          </a:stretch>
        </p:blipFill>
        <p:spPr bwMode="auto">
          <a:xfrm>
            <a:off x="3657600" y="2819400"/>
            <a:ext cx="5143500" cy="363855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descr="C:\Documents and Settings\Administrator\桌面\9.19\未标题-1.jpg"/>
          <p:cNvPicPr>
            <a:picLocks noChangeAspect="1" noChangeArrowheads="1"/>
          </p:cNvPicPr>
          <p:nvPr/>
        </p:nvPicPr>
        <p:blipFill>
          <a:blip r:embed="rId3" cstate="print"/>
          <a:srcRect/>
          <a:stretch>
            <a:fillRect/>
          </a:stretch>
        </p:blipFill>
        <p:spPr bwMode="auto">
          <a:xfrm>
            <a:off x="76200" y="0"/>
            <a:ext cx="9144000" cy="6858000"/>
          </a:xfrm>
          <a:prstGeom prst="rect">
            <a:avLst/>
          </a:prstGeom>
          <a:noFill/>
        </p:spPr>
      </p:pic>
      <p:sp>
        <p:nvSpPr>
          <p:cNvPr id="25603" name="Rectangle 2"/>
          <p:cNvSpPr>
            <a:spLocks noGrp="1" noChangeArrowheads="1"/>
          </p:cNvSpPr>
          <p:nvPr>
            <p:ph type="title"/>
          </p:nvPr>
        </p:nvSpPr>
        <p:spPr>
          <a:xfrm>
            <a:off x="1219200" y="1524000"/>
            <a:ext cx="8229600" cy="639762"/>
          </a:xfrm>
        </p:spPr>
        <p:txBody>
          <a:bodyPr/>
          <a:lstStyle/>
          <a:p>
            <a:r>
              <a:rPr lang="en-US" altLang="zh-CN" dirty="0" smtClean="0"/>
              <a:t/>
            </a:r>
            <a:br>
              <a:rPr lang="en-US" altLang="zh-CN" dirty="0" smtClean="0"/>
            </a:br>
            <a:r>
              <a:rPr lang="en-US" altLang="zh-CN" dirty="0" smtClean="0"/>
              <a:t/>
            </a:r>
            <a:br>
              <a:rPr lang="en-US" altLang="zh-CN" dirty="0" smtClean="0"/>
            </a:br>
            <a:r>
              <a:rPr lang="zh-CN" altLang="en-US" dirty="0" smtClean="0"/>
              <a:t>结论二</a:t>
            </a: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zh-CN" altLang="en-US" sz="2800" dirty="0" smtClean="0"/>
              <a:t>只适用于小规模的</a:t>
            </a:r>
            <a:r>
              <a:rPr lang="en-US" altLang="zh-CN" sz="2800" dirty="0" smtClean="0"/>
              <a:t>TSP</a:t>
            </a:r>
            <a:r>
              <a:rPr lang="zh-CN" altLang="en-US" sz="2800" dirty="0" smtClean="0"/>
              <a:t>问题</a:t>
            </a:r>
            <a:r>
              <a:rPr lang="en-US" altLang="zh-CN" sz="2800" dirty="0" smtClean="0"/>
              <a:t/>
            </a:r>
            <a:br>
              <a:rPr lang="en-US" altLang="zh-CN" sz="2800" dirty="0" smtClean="0"/>
            </a:br>
            <a:r>
              <a:rPr lang="zh-CN" altLang="en-US" sz="2800" dirty="0" smtClean="0"/>
              <a:t>如何提升解决大规模</a:t>
            </a:r>
            <a:r>
              <a:rPr lang="en-US" altLang="zh-CN" sz="2800" dirty="0" smtClean="0"/>
              <a:t>TSP</a:t>
            </a:r>
            <a:r>
              <a:rPr lang="zh-CN" altLang="en-US" sz="2800" dirty="0" smtClean="0"/>
              <a:t>问题是</a:t>
            </a:r>
            <a:r>
              <a:rPr lang="en-US" altLang="zh-CN" sz="2800" dirty="0" smtClean="0"/>
              <a:t/>
            </a:r>
            <a:br>
              <a:rPr lang="en-US" altLang="zh-CN" sz="2800" dirty="0" smtClean="0"/>
            </a:br>
            <a:r>
              <a:rPr lang="zh-CN" altLang="en-US" sz="2800" dirty="0" smtClean="0"/>
              <a:t>该算法重要研究方向</a:t>
            </a:r>
            <a:br>
              <a:rPr lang="zh-CN" altLang="en-US" sz="2800" dirty="0" smtClean="0"/>
            </a:br>
            <a:r>
              <a:rPr lang="zh-CN" altLang="en-US" sz="2000" dirty="0" smtClean="0"/>
              <a:t/>
            </a:r>
            <a:br>
              <a:rPr lang="zh-CN" altLang="en-US" sz="2000" dirty="0" smtClean="0"/>
            </a:br>
            <a:endParaRPr lang="zh-CN" altLang="en-US" sz="2000" dirty="0" smtClean="0"/>
          </a:p>
        </p:txBody>
      </p:sp>
    </p:spTree>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Limit=10                                    Limit=50 </a:t>
            </a:r>
            <a:endParaRPr lang="zh-CN" altLang="en-US" dirty="0"/>
          </a:p>
        </p:txBody>
      </p:sp>
      <p:pic>
        <p:nvPicPr>
          <p:cNvPr id="122882" name="Picture 2"/>
          <p:cNvPicPr>
            <a:picLocks noGrp="1" noChangeAspect="1" noChangeArrowheads="1"/>
          </p:cNvPicPr>
          <p:nvPr>
            <p:ph idx="1"/>
          </p:nvPr>
        </p:nvPicPr>
        <p:blipFill>
          <a:blip r:embed="rId2" cstate="print"/>
          <a:srcRect/>
          <a:stretch>
            <a:fillRect/>
          </a:stretch>
        </p:blipFill>
        <p:spPr bwMode="auto">
          <a:xfrm>
            <a:off x="533400" y="1219200"/>
            <a:ext cx="3581400" cy="4000500"/>
          </a:xfrm>
          <a:prstGeom prst="rect">
            <a:avLst/>
          </a:prstGeom>
          <a:noFill/>
          <a:ln w="9525">
            <a:noFill/>
            <a:miter lim="800000"/>
            <a:headEnd/>
            <a:tailEnd/>
          </a:ln>
        </p:spPr>
      </p:pic>
      <p:pic>
        <p:nvPicPr>
          <p:cNvPr id="122883" name="Picture 3"/>
          <p:cNvPicPr>
            <a:picLocks noChangeAspect="1" noChangeArrowheads="1"/>
          </p:cNvPicPr>
          <p:nvPr/>
        </p:nvPicPr>
        <p:blipFill>
          <a:blip r:embed="rId3" cstate="print"/>
          <a:srcRect/>
          <a:stretch>
            <a:fillRect/>
          </a:stretch>
        </p:blipFill>
        <p:spPr bwMode="auto">
          <a:xfrm>
            <a:off x="4876800" y="1219200"/>
            <a:ext cx="3657600" cy="40005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914400"/>
            <a:ext cx="8229600" cy="639762"/>
          </a:xfrm>
        </p:spPr>
        <p:txBody>
          <a:bodyPr/>
          <a:lstStyle/>
          <a:p>
            <a:r>
              <a:rPr lang="en-US" altLang="zh-CN" dirty="0" err="1" smtClean="0"/>
              <a:t>maxCycle</a:t>
            </a:r>
            <a:r>
              <a:rPr lang="en-US" altLang="zh-CN" dirty="0" smtClean="0"/>
              <a:t>=500</a:t>
            </a:r>
            <a:br>
              <a:rPr lang="en-US" altLang="zh-CN" dirty="0" smtClean="0"/>
            </a:br>
            <a:r>
              <a:rPr lang="en-US" altLang="zh-CN" sz="1800" dirty="0" smtClean="0"/>
              <a:t> Elapsed time is 9.019615 seconds.</a:t>
            </a:r>
            <a:br>
              <a:rPr lang="en-US" altLang="zh-CN" sz="1800" dirty="0" smtClean="0"/>
            </a:br>
            <a:r>
              <a:rPr lang="zh-CN" altLang="en-US" sz="1800" dirty="0" smtClean="0"/>
              <a:t>最优路径</a:t>
            </a:r>
            <a:br>
              <a:rPr lang="zh-CN" altLang="en-US" sz="1800" dirty="0" smtClean="0"/>
            </a:br>
            <a:r>
              <a:rPr lang="en-US" altLang="zh-CN" sz="1800" dirty="0" smtClean="0"/>
              <a:t>6-&gt;12-&gt;9-&gt;13-&gt;1-&gt;5-&gt;18-&gt;3-&gt;20-&gt;7-&gt;19-&gt;4-&gt;10-&gt;16-&gt;2-&gt;8-&gt;15-&gt;17-&gt;11-&gt;14-&gt;6</a:t>
            </a:r>
            <a:br>
              <a:rPr lang="en-US" altLang="zh-CN" sz="1800" dirty="0" smtClean="0"/>
            </a:br>
            <a:r>
              <a:rPr lang="zh-CN" altLang="en-US" sz="1800" dirty="0" smtClean="0"/>
              <a:t>最小距离</a:t>
            </a:r>
            <a:br>
              <a:rPr lang="zh-CN" altLang="en-US" sz="1800" dirty="0" smtClean="0"/>
            </a:br>
            <a:r>
              <a:rPr lang="en-US" altLang="zh-CN" sz="1800" dirty="0" smtClean="0"/>
              <a:t>38.8781 </a:t>
            </a:r>
            <a:br>
              <a:rPr lang="en-US" altLang="zh-CN" sz="1800" dirty="0" smtClean="0"/>
            </a:br>
            <a:endParaRPr lang="zh-CN" altLang="en-US" dirty="0"/>
          </a:p>
        </p:txBody>
      </p:sp>
      <p:pic>
        <p:nvPicPr>
          <p:cNvPr id="113666" name="Picture 2"/>
          <p:cNvPicPr>
            <a:picLocks noChangeAspect="1" noChangeArrowheads="1"/>
          </p:cNvPicPr>
          <p:nvPr/>
        </p:nvPicPr>
        <p:blipFill>
          <a:blip r:embed="rId2" cstate="print"/>
          <a:srcRect/>
          <a:stretch>
            <a:fillRect/>
          </a:stretch>
        </p:blipFill>
        <p:spPr bwMode="auto">
          <a:xfrm>
            <a:off x="3048000" y="2286000"/>
            <a:ext cx="5334000" cy="4000500"/>
          </a:xfrm>
          <a:prstGeom prst="rect">
            <a:avLst/>
          </a:prstGeom>
          <a:noFill/>
          <a:ln w="9525">
            <a:noFill/>
            <a:miter lim="800000"/>
            <a:headEnd/>
            <a:tailEnd/>
          </a:ln>
        </p:spPr>
      </p:pic>
      <p:sp>
        <p:nvSpPr>
          <p:cNvPr id="5" name="内容占位符 4"/>
          <p:cNvSpPr>
            <a:spLocks noGrp="1"/>
          </p:cNvSpPr>
          <p:nvPr>
            <p:ph idx="1"/>
          </p:nvPr>
        </p:nvSpPr>
        <p:spPr/>
        <p:txBody>
          <a:bodyPr/>
          <a:lstStyle/>
          <a:p>
            <a:endParaRPr lang="zh-CN" altLang="en-US"/>
          </a:p>
        </p:txBody>
      </p:sp>
    </p:spTree>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914400"/>
            <a:ext cx="8229600" cy="639762"/>
          </a:xfrm>
        </p:spPr>
        <p:txBody>
          <a:bodyPr/>
          <a:lstStyle/>
          <a:p>
            <a:r>
              <a:rPr lang="en-US" altLang="zh-CN" dirty="0" err="1" smtClean="0"/>
              <a:t>maxCycle</a:t>
            </a:r>
            <a:r>
              <a:rPr lang="en-US" altLang="zh-CN" dirty="0" smtClean="0"/>
              <a:t>=50</a:t>
            </a:r>
            <a:br>
              <a:rPr lang="en-US" altLang="zh-CN" dirty="0" smtClean="0"/>
            </a:br>
            <a:r>
              <a:rPr lang="en-US" altLang="zh-CN" sz="1800" dirty="0" smtClean="0"/>
              <a:t> Elapsed time is 1.628429 seconds.</a:t>
            </a:r>
            <a:br>
              <a:rPr lang="en-US" altLang="zh-CN" sz="1800" dirty="0" smtClean="0"/>
            </a:br>
            <a:r>
              <a:rPr lang="zh-CN" altLang="en-US" sz="1800" dirty="0" smtClean="0"/>
              <a:t>最优路径</a:t>
            </a:r>
            <a:br>
              <a:rPr lang="zh-CN" altLang="en-US" sz="1800" dirty="0" smtClean="0"/>
            </a:br>
            <a:r>
              <a:rPr lang="en-US" altLang="zh-CN" sz="1800" dirty="0" smtClean="0"/>
              <a:t>15-&gt;19-&gt;11-&gt;4-&gt;10-&gt;17-&gt;16-&gt;7-&gt;20-&gt;3-&gt;18-&gt;5-&gt;1-&gt;14-&gt;6-&gt;13-&gt;9-&gt;12-&gt;2-&gt;8-&gt;15</a:t>
            </a:r>
            <a:br>
              <a:rPr lang="en-US" altLang="zh-CN" sz="1800" dirty="0" smtClean="0"/>
            </a:br>
            <a:r>
              <a:rPr lang="zh-CN" altLang="en-US" sz="1800" dirty="0" smtClean="0"/>
              <a:t>最小距离</a:t>
            </a:r>
            <a:br>
              <a:rPr lang="zh-CN" altLang="en-US" sz="1800" dirty="0" smtClean="0"/>
            </a:br>
            <a:r>
              <a:rPr lang="en-US" altLang="zh-CN" sz="1800" dirty="0" smtClean="0"/>
              <a:t>43.8842 </a:t>
            </a:r>
            <a:br>
              <a:rPr lang="en-US" altLang="zh-CN" sz="1800" dirty="0" smtClean="0"/>
            </a:br>
            <a:endParaRPr lang="zh-CN" altLang="en-US" dirty="0"/>
          </a:p>
        </p:txBody>
      </p:sp>
      <p:sp>
        <p:nvSpPr>
          <p:cNvPr id="4" name="内容占位符 3"/>
          <p:cNvSpPr>
            <a:spLocks noGrp="1"/>
          </p:cNvSpPr>
          <p:nvPr>
            <p:ph idx="1"/>
          </p:nvPr>
        </p:nvSpPr>
        <p:spPr/>
        <p:txBody>
          <a:bodyPr/>
          <a:lstStyle/>
          <a:p>
            <a:endParaRPr lang="zh-CN" altLang="en-US" dirty="0"/>
          </a:p>
        </p:txBody>
      </p:sp>
      <p:pic>
        <p:nvPicPr>
          <p:cNvPr id="114690" name="Picture 2"/>
          <p:cNvPicPr>
            <a:picLocks noChangeAspect="1" noChangeArrowheads="1"/>
          </p:cNvPicPr>
          <p:nvPr/>
        </p:nvPicPr>
        <p:blipFill>
          <a:blip r:embed="rId2" cstate="print"/>
          <a:srcRect/>
          <a:stretch>
            <a:fillRect/>
          </a:stretch>
        </p:blipFill>
        <p:spPr bwMode="auto">
          <a:xfrm>
            <a:off x="2133600" y="2133600"/>
            <a:ext cx="5334000" cy="40005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914400"/>
            <a:ext cx="8229600" cy="639762"/>
          </a:xfrm>
        </p:spPr>
        <p:txBody>
          <a:bodyPr/>
          <a:lstStyle/>
          <a:p>
            <a:r>
              <a:rPr lang="en-US" altLang="zh-CN" dirty="0" smtClean="0"/>
              <a:t>NP=20</a:t>
            </a:r>
            <a:br>
              <a:rPr lang="en-US" altLang="zh-CN" dirty="0" smtClean="0"/>
            </a:br>
            <a:r>
              <a:rPr lang="en-US" altLang="zh-CN" sz="1800" dirty="0" smtClean="0"/>
              <a:t>Elapsed time is </a:t>
            </a:r>
            <a:r>
              <a:rPr lang="en-US" altLang="zh-CN" sz="1800" dirty="0" smtClean="0">
                <a:solidFill>
                  <a:srgbClr val="FF0000"/>
                </a:solidFill>
              </a:rPr>
              <a:t>1.633160 </a:t>
            </a:r>
            <a:r>
              <a:rPr lang="en-US" altLang="zh-CN" sz="1800" dirty="0" smtClean="0"/>
              <a:t>seconds.</a:t>
            </a:r>
            <a:br>
              <a:rPr lang="en-US" altLang="zh-CN" sz="1800" dirty="0" smtClean="0"/>
            </a:br>
            <a:r>
              <a:rPr lang="zh-CN" altLang="en-US" sz="1800" dirty="0" smtClean="0"/>
              <a:t>最优路径</a:t>
            </a:r>
            <a:br>
              <a:rPr lang="zh-CN" altLang="en-US" sz="1800" dirty="0" smtClean="0"/>
            </a:br>
            <a:r>
              <a:rPr lang="en-US" altLang="zh-CN" sz="1800" dirty="0" smtClean="0"/>
              <a:t>4-&gt;11-&gt;1-&gt;5-&gt;24-&gt;18-&gt;3-&gt;21-&gt;20-&gt;27-&gt;19-&gt;7-&gt;25-&gt;8-&gt;22-&gt;15-&gt;2-&gt;16-&gt;12-&gt;13-&gt;9-&gt;26-&gt;23-&gt;6-&gt;14-&gt;17-&gt;10-&gt;4</a:t>
            </a:r>
            <a:br>
              <a:rPr lang="en-US" altLang="zh-CN" sz="1800" dirty="0" smtClean="0"/>
            </a:br>
            <a:r>
              <a:rPr lang="zh-CN" altLang="en-US" sz="1800" dirty="0" smtClean="0"/>
              <a:t>最小距离</a:t>
            </a:r>
            <a:br>
              <a:rPr lang="zh-CN" altLang="en-US" sz="1800" dirty="0" smtClean="0"/>
            </a:br>
            <a:r>
              <a:rPr lang="en-US" altLang="zh-CN" sz="1800" dirty="0" smtClean="0"/>
              <a:t>54.691</a:t>
            </a:r>
            <a:br>
              <a:rPr lang="en-US" altLang="zh-CN" sz="1800" dirty="0" smtClean="0"/>
            </a:br>
            <a:endParaRPr lang="zh-CN" altLang="en-US" dirty="0"/>
          </a:p>
        </p:txBody>
      </p:sp>
      <p:pic>
        <p:nvPicPr>
          <p:cNvPr id="123906" name="Picture 2"/>
          <p:cNvPicPr>
            <a:picLocks noGrp="1" noChangeAspect="1" noChangeArrowheads="1"/>
          </p:cNvPicPr>
          <p:nvPr>
            <p:ph idx="1"/>
          </p:nvPr>
        </p:nvPicPr>
        <p:blipFill>
          <a:blip r:embed="rId2" cstate="print"/>
          <a:srcRect/>
          <a:stretch>
            <a:fillRect/>
          </a:stretch>
        </p:blipFill>
        <p:spPr bwMode="auto">
          <a:xfrm>
            <a:off x="2057400" y="1905000"/>
            <a:ext cx="5334000" cy="3733799"/>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4800" y="1066800"/>
            <a:ext cx="8229600" cy="639762"/>
          </a:xfrm>
        </p:spPr>
        <p:txBody>
          <a:bodyPr/>
          <a:lstStyle/>
          <a:p>
            <a:r>
              <a:rPr lang="en-US" altLang="zh-CN" dirty="0" smtClean="0"/>
              <a:t>NP=200</a:t>
            </a:r>
            <a:br>
              <a:rPr lang="en-US" altLang="zh-CN" dirty="0" smtClean="0"/>
            </a:br>
            <a:r>
              <a:rPr lang="en-US" altLang="zh-CN" sz="1800" dirty="0" smtClean="0"/>
              <a:t>Elapsed time is </a:t>
            </a:r>
            <a:r>
              <a:rPr lang="en-US" altLang="zh-CN" sz="1800" dirty="0" smtClean="0">
                <a:solidFill>
                  <a:srgbClr val="FF0000"/>
                </a:solidFill>
              </a:rPr>
              <a:t>9.876759</a:t>
            </a:r>
            <a:r>
              <a:rPr lang="en-US" altLang="zh-CN" sz="1800" dirty="0" smtClean="0"/>
              <a:t> seconds.</a:t>
            </a:r>
            <a:br>
              <a:rPr lang="en-US" altLang="zh-CN" sz="1800" dirty="0" smtClean="0"/>
            </a:br>
            <a:r>
              <a:rPr lang="zh-CN" altLang="en-US" sz="1800" dirty="0" smtClean="0"/>
              <a:t>最优路径</a:t>
            </a:r>
            <a:br>
              <a:rPr lang="zh-CN" altLang="en-US" sz="1800" dirty="0" smtClean="0"/>
            </a:br>
            <a:r>
              <a:rPr lang="en-US" altLang="zh-CN" sz="1800" dirty="0" smtClean="0"/>
              <a:t>14-&gt;6-&gt;23-&gt;13-&gt;9-&gt;12-&gt;26-&gt;4-&gt;10-&gt;16-&gt;2-&gt;15-&gt;8-&gt;22-&gt;17-&gt;19-&gt;21-&gt;20-&gt;25-&gt;27-&gt;7-&gt;3-&gt;18-&gt;24-&gt;5-&gt;1-&gt;11-&gt;14</a:t>
            </a:r>
            <a:br>
              <a:rPr lang="en-US" altLang="zh-CN" sz="1800" dirty="0" smtClean="0"/>
            </a:br>
            <a:r>
              <a:rPr lang="zh-CN" altLang="en-US" sz="1800" dirty="0" smtClean="0"/>
              <a:t>最小距离</a:t>
            </a:r>
            <a:br>
              <a:rPr lang="zh-CN" altLang="en-US" sz="1800" dirty="0" smtClean="0"/>
            </a:br>
            <a:r>
              <a:rPr lang="en-US" altLang="zh-CN" sz="1800" dirty="0" smtClean="0"/>
              <a:t>51.3271</a:t>
            </a:r>
            <a:br>
              <a:rPr lang="en-US" altLang="zh-CN" sz="1800" dirty="0" smtClean="0"/>
            </a:br>
            <a:r>
              <a:rPr lang="en-US" altLang="zh-CN" sz="1800" dirty="0" smtClean="0"/>
              <a:t>&gt;&gt; </a:t>
            </a:r>
            <a:br>
              <a:rPr lang="en-US" altLang="zh-CN" sz="1800" dirty="0" smtClean="0"/>
            </a:br>
            <a:endParaRPr lang="zh-CN" altLang="en-US" dirty="0"/>
          </a:p>
        </p:txBody>
      </p:sp>
      <p:sp>
        <p:nvSpPr>
          <p:cNvPr id="4" name="内容占位符 3"/>
          <p:cNvSpPr>
            <a:spLocks noGrp="1"/>
          </p:cNvSpPr>
          <p:nvPr>
            <p:ph idx="1"/>
          </p:nvPr>
        </p:nvSpPr>
        <p:spPr/>
        <p:txBody>
          <a:bodyPr/>
          <a:lstStyle/>
          <a:p>
            <a:endParaRPr lang="zh-CN" altLang="en-US" dirty="0"/>
          </a:p>
        </p:txBody>
      </p:sp>
      <p:pic>
        <p:nvPicPr>
          <p:cNvPr id="125954" name="Picture 2"/>
          <p:cNvPicPr>
            <a:picLocks noChangeAspect="1" noChangeArrowheads="1"/>
          </p:cNvPicPr>
          <p:nvPr/>
        </p:nvPicPr>
        <p:blipFill>
          <a:blip r:embed="rId2" cstate="print"/>
          <a:srcRect/>
          <a:stretch>
            <a:fillRect/>
          </a:stretch>
        </p:blipFill>
        <p:spPr bwMode="auto">
          <a:xfrm>
            <a:off x="3048000" y="2057400"/>
            <a:ext cx="5334000" cy="40005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descr="C:\Documents and Settings\Administrator\桌面\9.19\未标题-1.jpg"/>
          <p:cNvPicPr>
            <a:picLocks noChangeAspect="1" noChangeArrowheads="1"/>
          </p:cNvPicPr>
          <p:nvPr/>
        </p:nvPicPr>
        <p:blipFill>
          <a:blip r:embed="rId3" cstate="print"/>
          <a:srcRect/>
          <a:stretch>
            <a:fillRect/>
          </a:stretch>
        </p:blipFill>
        <p:spPr bwMode="auto">
          <a:xfrm>
            <a:off x="76200" y="0"/>
            <a:ext cx="9144000" cy="6858000"/>
          </a:xfrm>
          <a:prstGeom prst="rect">
            <a:avLst/>
          </a:prstGeom>
          <a:noFill/>
        </p:spPr>
      </p:pic>
      <p:sp>
        <p:nvSpPr>
          <p:cNvPr id="25603" name="Rectangle 2"/>
          <p:cNvSpPr>
            <a:spLocks noGrp="1" noChangeArrowheads="1"/>
          </p:cNvSpPr>
          <p:nvPr>
            <p:ph type="title"/>
          </p:nvPr>
        </p:nvSpPr>
        <p:spPr>
          <a:xfrm>
            <a:off x="1219200" y="1524000"/>
            <a:ext cx="8229600" cy="639762"/>
          </a:xfrm>
        </p:spPr>
        <p:txBody>
          <a:bodyPr/>
          <a:lstStyle/>
          <a:p>
            <a:r>
              <a:rPr lang="en-US" altLang="zh-CN" dirty="0" smtClean="0"/>
              <a:t/>
            </a:r>
            <a:br>
              <a:rPr lang="en-US" altLang="zh-CN" dirty="0" smtClean="0"/>
            </a:br>
            <a:r>
              <a:rPr lang="en-US" altLang="zh-CN" dirty="0" smtClean="0"/>
              <a:t/>
            </a:r>
            <a:br>
              <a:rPr lang="en-US" altLang="zh-CN" dirty="0" smtClean="0"/>
            </a:br>
            <a:r>
              <a:rPr lang="zh-CN" altLang="en-US" dirty="0" smtClean="0"/>
              <a:t>结论三：参数影响</a:t>
            </a: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sz="2800" dirty="0" smtClean="0"/>
              <a:t>NP</a:t>
            </a:r>
            <a:r>
              <a:rPr lang="zh-CN" altLang="en-US" sz="2800" dirty="0" smtClean="0"/>
              <a:t>变大后 ，导致运行时间明显增加</a:t>
            </a:r>
            <a:r>
              <a:rPr lang="en-US" altLang="zh-CN" sz="2800" dirty="0" smtClean="0"/>
              <a:t/>
            </a:r>
            <a:br>
              <a:rPr lang="en-US" altLang="zh-CN" sz="2800" dirty="0" smtClean="0"/>
            </a:br>
            <a:r>
              <a:rPr lang="zh-CN" altLang="en-US" sz="2800" dirty="0" smtClean="0"/>
              <a:t>迭代次数增加，导致效果变好 </a:t>
            </a:r>
            <a:r>
              <a:rPr lang="en-US" altLang="zh-CN" sz="2800" dirty="0" smtClean="0"/>
              <a:t/>
            </a:r>
            <a:br>
              <a:rPr lang="en-US" altLang="zh-CN" sz="2800" dirty="0" smtClean="0"/>
            </a:br>
            <a:r>
              <a:rPr lang="en-US" altLang="zh-CN" sz="2800" dirty="0" smtClean="0"/>
              <a:t>Limit</a:t>
            </a:r>
            <a:r>
              <a:rPr lang="zh-CN" altLang="en-US" sz="2800" dirty="0" smtClean="0"/>
              <a:t>变小后 ，效果变差</a:t>
            </a:r>
            <a:r>
              <a:rPr lang="zh-CN" altLang="en-US" sz="2000" dirty="0" smtClean="0"/>
              <a:t/>
            </a:r>
            <a:br>
              <a:rPr lang="zh-CN" altLang="en-US" sz="2000" dirty="0" smtClean="0"/>
            </a:br>
            <a:endParaRPr lang="zh-CN" altLang="en-US" sz="2000" dirty="0" smtClean="0"/>
          </a:p>
        </p:txBody>
      </p:sp>
    </p:spTree>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descr="C:\Documents and Settings\Administrator\桌面\9.19\未标题-1.jpg"/>
          <p:cNvPicPr>
            <a:picLocks noChangeAspect="1" noChangeArrowheads="1"/>
          </p:cNvPicPr>
          <p:nvPr/>
        </p:nvPicPr>
        <p:blipFill>
          <a:blip r:embed="rId3" cstate="print"/>
          <a:srcRect/>
          <a:stretch>
            <a:fillRect/>
          </a:stretch>
        </p:blipFill>
        <p:spPr bwMode="auto">
          <a:xfrm>
            <a:off x="76200" y="0"/>
            <a:ext cx="9144000" cy="6858000"/>
          </a:xfrm>
          <a:prstGeom prst="rect">
            <a:avLst/>
          </a:prstGeom>
          <a:noFill/>
        </p:spPr>
      </p:pic>
      <p:sp>
        <p:nvSpPr>
          <p:cNvPr id="25603" name="Rectangle 2"/>
          <p:cNvSpPr>
            <a:spLocks noGrp="1" noChangeArrowheads="1"/>
          </p:cNvSpPr>
          <p:nvPr>
            <p:ph type="title"/>
          </p:nvPr>
        </p:nvSpPr>
        <p:spPr>
          <a:xfrm>
            <a:off x="1219200" y="1524000"/>
            <a:ext cx="4343400" cy="639762"/>
          </a:xfrm>
        </p:spPr>
        <p:txBody>
          <a:bodyPr/>
          <a:lstStyle/>
          <a:p>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zh-CN" altLang="en-US" dirty="0" smtClean="0"/>
              <a:t>改良观察蜂的位置更新过程，引导搜索趋势改善寻优过程中随机性过强的缺陷同时加入摄动因子</a:t>
            </a:r>
            <a:r>
              <a:rPr lang="zh-CN" altLang="zh-CN" sz="2800" dirty="0" smtClean="0"/>
              <a:t/>
            </a:r>
            <a:br>
              <a:rPr lang="zh-CN" altLang="zh-CN" sz="2800" dirty="0" smtClean="0"/>
            </a:br>
            <a:r>
              <a:rPr lang="zh-CN" altLang="en-US" sz="2000" dirty="0" smtClean="0"/>
              <a:t/>
            </a:r>
            <a:br>
              <a:rPr lang="zh-CN" altLang="en-US" sz="2000" dirty="0" smtClean="0"/>
            </a:br>
            <a:endParaRPr lang="zh-CN" altLang="en-US" sz="2000" dirty="0" smtClean="0"/>
          </a:p>
        </p:txBody>
      </p:sp>
      <p:sp>
        <p:nvSpPr>
          <p:cNvPr id="4" name="TextBox 3"/>
          <p:cNvSpPr txBox="1"/>
          <p:nvPr/>
        </p:nvSpPr>
        <p:spPr>
          <a:xfrm>
            <a:off x="1371600" y="457200"/>
            <a:ext cx="5638800" cy="646331"/>
          </a:xfrm>
          <a:prstGeom prst="rect">
            <a:avLst/>
          </a:prstGeom>
          <a:noFill/>
        </p:spPr>
        <p:txBody>
          <a:bodyPr wrap="square" rtlCol="0">
            <a:spAutoFit/>
          </a:bodyPr>
          <a:lstStyle/>
          <a:p>
            <a:r>
              <a:rPr lang="zh-CN" altLang="en-US" sz="3600" dirty="0" smtClean="0"/>
              <a:t>算法改进：</a:t>
            </a:r>
            <a:endParaRPr lang="zh-CN" altLang="en-US" sz="3600" dirty="0"/>
          </a:p>
        </p:txBody>
      </p:sp>
      <p:sp>
        <p:nvSpPr>
          <p:cNvPr id="5" name="TextBox 4"/>
          <p:cNvSpPr txBox="1"/>
          <p:nvPr/>
        </p:nvSpPr>
        <p:spPr>
          <a:xfrm>
            <a:off x="609600" y="5181600"/>
            <a:ext cx="6934200" cy="369332"/>
          </a:xfrm>
          <a:prstGeom prst="rect">
            <a:avLst/>
          </a:prstGeom>
          <a:noFill/>
        </p:spPr>
        <p:txBody>
          <a:bodyPr wrap="square" rtlCol="0">
            <a:spAutoFit/>
          </a:bodyPr>
          <a:lstStyle/>
          <a:p>
            <a:r>
              <a:rPr lang="zh-CN" altLang="en-US" dirty="0" smtClean="0"/>
              <a:t>改进的人工蜂群算法性能   胡珂  电子科技大学  计算机应用</a:t>
            </a:r>
            <a:endParaRPr lang="zh-CN" altLang="en-US" dirty="0"/>
          </a:p>
        </p:txBody>
      </p:sp>
    </p:spTree>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descr="C:\Documents and Settings\Administrator\桌面\9.19\未标题-1.jpg"/>
          <p:cNvPicPr>
            <a:picLocks noChangeAspect="1" noChangeArrowheads="1"/>
          </p:cNvPicPr>
          <p:nvPr/>
        </p:nvPicPr>
        <p:blipFill>
          <a:blip r:embed="rId3" cstate="print"/>
          <a:srcRect/>
          <a:stretch>
            <a:fillRect/>
          </a:stretch>
        </p:blipFill>
        <p:spPr bwMode="auto">
          <a:xfrm>
            <a:off x="76200" y="0"/>
            <a:ext cx="9144000" cy="6858000"/>
          </a:xfrm>
          <a:prstGeom prst="rect">
            <a:avLst/>
          </a:prstGeom>
          <a:noFill/>
        </p:spPr>
      </p:pic>
      <p:sp>
        <p:nvSpPr>
          <p:cNvPr id="25603" name="Rectangle 2"/>
          <p:cNvSpPr>
            <a:spLocks noGrp="1" noChangeArrowheads="1"/>
          </p:cNvSpPr>
          <p:nvPr>
            <p:ph type="title"/>
          </p:nvPr>
        </p:nvSpPr>
        <p:spPr>
          <a:xfrm>
            <a:off x="1219200" y="1524000"/>
            <a:ext cx="7924800" cy="639762"/>
          </a:xfrm>
        </p:spPr>
        <p:txBody>
          <a:bodyPr/>
          <a:lstStyle/>
          <a:p>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sz="2800" dirty="0" smtClean="0"/>
              <a:t> 1.</a:t>
            </a:r>
            <a:r>
              <a:rPr lang="zh-CN" altLang="zh-CN" sz="2800" dirty="0" smtClean="0"/>
              <a:t>将传统的经典优化算法与人工蜂群算法相结合，使算法在全局搜索能力和局部搜索能力之间有一个较好的平衡，从而提高算法的整体寻优能力。</a:t>
            </a:r>
            <a:br>
              <a:rPr lang="zh-CN" altLang="zh-CN" sz="2800" dirty="0" smtClean="0"/>
            </a:br>
            <a:r>
              <a:rPr lang="en-US" altLang="zh-CN" sz="2800" dirty="0" smtClean="0"/>
              <a:t>2.</a:t>
            </a:r>
            <a:r>
              <a:rPr lang="zh-CN" altLang="zh-CN" sz="2800" dirty="0" smtClean="0"/>
              <a:t>文中算法的实现都是在固定的迭代次数下进行的，为了提高算法在处理实际问题时的运行效率，可以考虑设计一种动态调节迭代次数的终止准则。</a:t>
            </a:r>
            <a:br>
              <a:rPr lang="zh-CN" altLang="zh-CN" sz="2800" dirty="0" smtClean="0"/>
            </a:br>
            <a:r>
              <a:rPr lang="en-US" altLang="zh-CN" sz="2800" dirty="0" smtClean="0"/>
              <a:t>3.</a:t>
            </a:r>
            <a:r>
              <a:rPr lang="zh-CN" altLang="zh-CN" sz="2800" dirty="0" smtClean="0"/>
              <a:t>人工蜂群算法近年来得到了迅速的发展，但其对理论研究、收敛性的研究和算法复杂度的研究相对较少，这也是今后研究的方向之一。</a:t>
            </a:r>
            <a:br>
              <a:rPr lang="zh-CN" altLang="zh-CN" sz="2800" dirty="0" smtClean="0"/>
            </a:br>
            <a:r>
              <a:rPr lang="zh-CN" altLang="en-US" sz="2000" dirty="0" smtClean="0"/>
              <a:t/>
            </a:r>
            <a:br>
              <a:rPr lang="zh-CN" altLang="en-US" sz="2000" dirty="0" smtClean="0"/>
            </a:br>
            <a:endParaRPr lang="zh-CN" altLang="en-US" sz="2000" dirty="0" smtClean="0"/>
          </a:p>
        </p:txBody>
      </p:sp>
      <p:sp>
        <p:nvSpPr>
          <p:cNvPr id="4" name="TextBox 3"/>
          <p:cNvSpPr txBox="1"/>
          <p:nvPr/>
        </p:nvSpPr>
        <p:spPr>
          <a:xfrm>
            <a:off x="1066800" y="381000"/>
            <a:ext cx="5638800" cy="646331"/>
          </a:xfrm>
          <a:prstGeom prst="rect">
            <a:avLst/>
          </a:prstGeom>
          <a:noFill/>
        </p:spPr>
        <p:txBody>
          <a:bodyPr wrap="square" rtlCol="0">
            <a:spAutoFit/>
          </a:bodyPr>
          <a:lstStyle/>
          <a:p>
            <a:r>
              <a:rPr lang="zh-CN" altLang="en-US" sz="3600" dirty="0" smtClean="0"/>
              <a:t>扩展结论：</a:t>
            </a:r>
            <a:endParaRPr lang="zh-CN" altLang="en-US" sz="3600" dirty="0"/>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Documents and Settings\Administrator\桌面\未标题-2233.png"/>
          <p:cNvPicPr>
            <a:picLocks noChangeAspect="1" noChangeArrowheads="1"/>
          </p:cNvPicPr>
          <p:nvPr/>
        </p:nvPicPr>
        <p:blipFill>
          <a:blip r:embed="rId3" cstate="print"/>
          <a:srcRect/>
          <a:stretch>
            <a:fillRect/>
          </a:stretch>
        </p:blipFill>
        <p:spPr bwMode="auto">
          <a:xfrm>
            <a:off x="561975" y="457200"/>
            <a:ext cx="8582025" cy="5781675"/>
          </a:xfrm>
          <a:prstGeom prst="rect">
            <a:avLst/>
          </a:prstGeom>
          <a:noFill/>
        </p:spPr>
      </p:pic>
      <p:sp>
        <p:nvSpPr>
          <p:cNvPr id="11266" name="Rectangle 2"/>
          <p:cNvSpPr>
            <a:spLocks noGrp="1" noChangeArrowheads="1"/>
          </p:cNvSpPr>
          <p:nvPr>
            <p:ph type="title"/>
          </p:nvPr>
        </p:nvSpPr>
        <p:spPr>
          <a:xfrm>
            <a:off x="914400" y="228600"/>
            <a:ext cx="8229600" cy="639762"/>
          </a:xfrm>
        </p:spPr>
        <p:txBody>
          <a:bodyPr/>
          <a:lstStyle/>
          <a:p>
            <a:pPr eaLnBrk="1" hangingPunct="1"/>
            <a:r>
              <a:rPr lang="en-US" altLang="zh-CN" dirty="0" smtClean="0"/>
              <a:t>TSP</a:t>
            </a:r>
            <a:r>
              <a:rPr lang="zh-CN" altLang="en-US" dirty="0" smtClean="0"/>
              <a:t>问题</a:t>
            </a:r>
          </a:p>
        </p:txBody>
      </p:sp>
      <p:sp>
        <p:nvSpPr>
          <p:cNvPr id="32773" name="Rectangle 5"/>
          <p:cNvSpPr>
            <a:spLocks noChangeArrowheads="1"/>
          </p:cNvSpPr>
          <p:nvPr/>
        </p:nvSpPr>
        <p:spPr bwMode="auto">
          <a:xfrm>
            <a:off x="609600" y="1981200"/>
            <a:ext cx="8229600" cy="2554545"/>
          </a:xfrm>
          <a:prstGeom prst="rect">
            <a:avLst/>
          </a:prstGeom>
          <a:noFill/>
          <a:ln w="9525">
            <a:noFill/>
            <a:miter lim="800000"/>
            <a:headEnd/>
            <a:tailEnd/>
          </a:ln>
          <a:effectLst/>
        </p:spPr>
        <p:txBody>
          <a:bodyPr>
            <a:spAutoFit/>
          </a:bodyPr>
          <a:lstStyle/>
          <a:p>
            <a:r>
              <a:rPr lang="zh-CN" altLang="zh-CN" sz="3200" dirty="0" smtClean="0"/>
              <a:t>旅行商问题</a:t>
            </a:r>
            <a:r>
              <a:rPr lang="en-US" altLang="zh-CN" sz="3200" dirty="0" smtClean="0"/>
              <a:t>(TSP</a:t>
            </a:r>
            <a:r>
              <a:rPr lang="zh-CN" altLang="zh-CN" sz="3200" dirty="0" smtClean="0"/>
              <a:t>，</a:t>
            </a:r>
            <a:r>
              <a:rPr lang="en-US" altLang="zh-CN" sz="3200" dirty="0" smtClean="0"/>
              <a:t>traveling salesman problem)</a:t>
            </a:r>
            <a:r>
              <a:rPr lang="zh-CN" altLang="zh-CN" sz="3200" dirty="0" smtClean="0"/>
              <a:t>是一个为学术界广泛研究的问题，长期以来它吸引了众多学者对其进行研究</a:t>
            </a:r>
            <a:r>
              <a:rPr lang="zh-CN" altLang="en-US" sz="3200" dirty="0" smtClean="0"/>
              <a:t>。</a:t>
            </a:r>
            <a:r>
              <a:rPr lang="zh-CN" altLang="zh-CN" sz="3200" dirty="0" smtClean="0"/>
              <a:t>深入地研究</a:t>
            </a:r>
            <a:r>
              <a:rPr lang="en-US" altLang="zh-CN" sz="3200" dirty="0" smtClean="0"/>
              <a:t>TSP</a:t>
            </a:r>
            <a:r>
              <a:rPr lang="zh-CN" altLang="zh-CN" sz="3200" dirty="0" smtClean="0"/>
              <a:t>问题能够为解决实际的管理问题提供一定的理论基础。</a:t>
            </a:r>
            <a:endParaRPr lang="zh-CN" altLang="en-US" sz="3200" b="1" dirty="0">
              <a:latin typeface="+mn-ea"/>
              <a:ea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2773"/>
                                        </p:tgtEl>
                                        <p:attrNameLst>
                                          <p:attrName>style.visibility</p:attrName>
                                        </p:attrNameLst>
                                      </p:cBhvr>
                                      <p:to>
                                        <p:strVal val="visible"/>
                                      </p:to>
                                    </p:set>
                                    <p:animEffect transition="in" filter="fade">
                                      <p:cBhvr>
                                        <p:cTn id="7" dur="1000"/>
                                        <p:tgtEl>
                                          <p:spTgt spid="327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3"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5" descr="nordribg1.jpg"/>
          <p:cNvPicPr>
            <a:picLocks noChangeAspect="1"/>
          </p:cNvPicPr>
          <p:nvPr/>
        </p:nvPicPr>
        <p:blipFill>
          <a:blip r:embed="rId3" cstate="print"/>
          <a:srcRect/>
          <a:stretch>
            <a:fillRect/>
          </a:stretch>
        </p:blipFill>
        <p:spPr bwMode="auto">
          <a:xfrm>
            <a:off x="0" y="2057400"/>
            <a:ext cx="9144000" cy="2092324"/>
          </a:xfrm>
          <a:prstGeom prst="rect">
            <a:avLst/>
          </a:prstGeom>
          <a:noFill/>
          <a:ln w="9525">
            <a:noFill/>
            <a:miter lim="800000"/>
            <a:headEnd/>
            <a:tailEnd/>
          </a:ln>
        </p:spPr>
      </p:pic>
      <p:pic>
        <p:nvPicPr>
          <p:cNvPr id="8" name="Picture 2" descr="C:\Documents and Settings\Administrator\桌面\9月下载\shutterstock_19374970.png"/>
          <p:cNvPicPr>
            <a:picLocks noChangeAspect="1" noChangeArrowheads="1"/>
          </p:cNvPicPr>
          <p:nvPr/>
        </p:nvPicPr>
        <p:blipFill>
          <a:blip r:embed="rId4" cstate="print"/>
          <a:srcRect r="53785"/>
          <a:stretch>
            <a:fillRect/>
          </a:stretch>
        </p:blipFill>
        <p:spPr bwMode="auto">
          <a:xfrm>
            <a:off x="6096000" y="2687638"/>
            <a:ext cx="2209800" cy="2036762"/>
          </a:xfrm>
          <a:prstGeom prst="rect">
            <a:avLst/>
          </a:prstGeom>
          <a:noFill/>
        </p:spPr>
      </p:pic>
      <p:sp>
        <p:nvSpPr>
          <p:cNvPr id="4" name="WordArt 2"/>
          <p:cNvSpPr>
            <a:spLocks noChangeArrowheads="1" noChangeShapeType="1" noTextEdit="1"/>
          </p:cNvSpPr>
          <p:nvPr/>
        </p:nvSpPr>
        <p:spPr bwMode="auto">
          <a:xfrm>
            <a:off x="914400" y="2784764"/>
            <a:ext cx="4049486" cy="644236"/>
          </a:xfrm>
          <a:prstGeom prst="rect">
            <a:avLst/>
          </a:prstGeom>
        </p:spPr>
        <p:txBody>
          <a:bodyPr wrap="none" fromWordArt="1">
            <a:prstTxWarp prst="textPlain">
              <a:avLst>
                <a:gd name="adj" fmla="val 52841"/>
              </a:avLst>
            </a:prstTxWarp>
          </a:bodyPr>
          <a:lstStyle/>
          <a:p>
            <a:pPr algn="ctr">
              <a:defRPr/>
            </a:pPr>
            <a:r>
              <a:rPr lang="en-US" altLang="zh-CN" sz="2400" i="1" kern="10" dirty="0" smtClean="0">
                <a:ln w="18415" cmpd="sng">
                  <a:solidFill>
                    <a:srgbClr val="FFFFFF"/>
                  </a:solidFill>
                  <a:prstDash val="solid"/>
                </a:ln>
                <a:solidFill>
                  <a:srgbClr val="FFFFFF"/>
                </a:solidFill>
                <a:latin typeface="黑体"/>
                <a:ea typeface="黑体"/>
              </a:rPr>
              <a:t>THANKS</a:t>
            </a:r>
            <a:endParaRPr lang="zh-CN" altLang="en-US" sz="2400" i="1" kern="10" dirty="0">
              <a:ln w="18415" cmpd="sng">
                <a:solidFill>
                  <a:srgbClr val="FFFFFF"/>
                </a:solidFill>
                <a:prstDash val="solid"/>
              </a:ln>
              <a:solidFill>
                <a:srgbClr val="FFFFFF"/>
              </a:solidFill>
              <a:latin typeface="黑体"/>
              <a:ea typeface="黑体"/>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Documents and Settings\Administrator\桌面\9.19\stws_3874822160副本.png"/>
          <p:cNvPicPr>
            <a:picLocks noChangeAspect="1" noChangeArrowheads="1"/>
          </p:cNvPicPr>
          <p:nvPr/>
        </p:nvPicPr>
        <p:blipFill>
          <a:blip r:embed="rId3" cstate="print"/>
          <a:srcRect r="11391" b="35714"/>
          <a:stretch>
            <a:fillRect/>
          </a:stretch>
        </p:blipFill>
        <p:spPr bwMode="auto">
          <a:xfrm>
            <a:off x="2438400" y="0"/>
            <a:ext cx="6705600" cy="6858000"/>
          </a:xfrm>
          <a:prstGeom prst="rect">
            <a:avLst/>
          </a:prstGeom>
          <a:noFill/>
        </p:spPr>
      </p:pic>
      <p:sp>
        <p:nvSpPr>
          <p:cNvPr id="5" name="Rectangle 5"/>
          <p:cNvSpPr>
            <a:spLocks noChangeArrowheads="1"/>
          </p:cNvSpPr>
          <p:nvPr/>
        </p:nvSpPr>
        <p:spPr bwMode="auto">
          <a:xfrm>
            <a:off x="609600" y="1066800"/>
            <a:ext cx="1107996" cy="461665"/>
          </a:xfrm>
          <a:prstGeom prst="rect">
            <a:avLst/>
          </a:prstGeom>
          <a:noFill/>
          <a:ln w="9525">
            <a:noFill/>
            <a:miter lim="800000"/>
            <a:headEnd/>
            <a:tailEnd/>
          </a:ln>
          <a:effectLst/>
        </p:spPr>
        <p:txBody>
          <a:bodyPr wrap="none">
            <a:spAutoFit/>
          </a:bodyPr>
          <a:lstStyle/>
          <a:p>
            <a:pPr>
              <a:defRPr/>
            </a:pPr>
            <a:r>
              <a:rPr lang="zh-CN" altLang="en-US" sz="2400" dirty="0" smtClean="0">
                <a:solidFill>
                  <a:srgbClr val="FF0000"/>
                </a:solidFill>
                <a:latin typeface="+mn-ea"/>
                <a:ea typeface="+mn-ea"/>
              </a:rPr>
              <a:t>思考：</a:t>
            </a:r>
            <a:endParaRPr lang="zh-CN" altLang="en-US" sz="2400" dirty="0">
              <a:solidFill>
                <a:srgbClr val="FF0000"/>
              </a:solidFill>
              <a:latin typeface="+mn-ea"/>
              <a:ea typeface="+mn-ea"/>
            </a:endParaRPr>
          </a:p>
        </p:txBody>
      </p:sp>
      <p:sp>
        <p:nvSpPr>
          <p:cNvPr id="6" name="矩形 5"/>
          <p:cNvSpPr/>
          <p:nvPr/>
        </p:nvSpPr>
        <p:spPr>
          <a:xfrm>
            <a:off x="0" y="2057400"/>
            <a:ext cx="5761514" cy="769441"/>
          </a:xfrm>
          <a:prstGeom prst="rect">
            <a:avLst/>
          </a:prstGeom>
        </p:spPr>
        <p:txBody>
          <a:bodyPr wrap="none">
            <a:spAutoFit/>
          </a:bodyPr>
          <a:lstStyle/>
          <a:p>
            <a:pPr lvl="0">
              <a:defRPr/>
            </a:pPr>
            <a:r>
              <a:rPr lang="zh-CN" altLang="en-US" sz="4400" b="1" cap="all" dirty="0" smtClean="0">
                <a:ln w="0"/>
                <a:gradFill flip="none">
                  <a:gsLst>
                    <a:gs pos="0">
                      <a:srgbClr val="1A8DDC">
                        <a:tint val="75000"/>
                        <a:shade val="75000"/>
                        <a:satMod val="170000"/>
                      </a:srgbClr>
                    </a:gs>
                    <a:gs pos="49000">
                      <a:srgbClr val="1A8DDC">
                        <a:tint val="88000"/>
                        <a:shade val="65000"/>
                        <a:satMod val="172000"/>
                      </a:srgbClr>
                    </a:gs>
                    <a:gs pos="50000">
                      <a:srgbClr val="1A8DDC">
                        <a:shade val="65000"/>
                        <a:satMod val="130000"/>
                      </a:srgbClr>
                    </a:gs>
                    <a:gs pos="92000">
                      <a:srgbClr val="1A8DDC">
                        <a:shade val="50000"/>
                        <a:satMod val="120000"/>
                      </a:srgbClr>
                    </a:gs>
                    <a:gs pos="100000">
                      <a:srgbClr val="1A8DDC">
                        <a:shade val="48000"/>
                        <a:satMod val="120000"/>
                      </a:srgbClr>
                    </a:gs>
                  </a:gsLst>
                  <a:lin ang="5400000"/>
                </a:gradFill>
                <a:latin typeface="微软雅黑"/>
                <a:ea typeface="微软雅黑"/>
              </a:rPr>
              <a:t>谁最擅长解</a:t>
            </a:r>
            <a:r>
              <a:rPr lang="en-US" altLang="zh-CN" sz="4400" b="1" cap="all" dirty="0" smtClean="0">
                <a:ln w="0"/>
                <a:gradFill flip="none">
                  <a:gsLst>
                    <a:gs pos="0">
                      <a:srgbClr val="1A8DDC">
                        <a:tint val="75000"/>
                        <a:shade val="75000"/>
                        <a:satMod val="170000"/>
                      </a:srgbClr>
                    </a:gs>
                    <a:gs pos="49000">
                      <a:srgbClr val="1A8DDC">
                        <a:tint val="88000"/>
                        <a:shade val="65000"/>
                        <a:satMod val="172000"/>
                      </a:srgbClr>
                    </a:gs>
                    <a:gs pos="50000">
                      <a:srgbClr val="1A8DDC">
                        <a:shade val="65000"/>
                        <a:satMod val="130000"/>
                      </a:srgbClr>
                    </a:gs>
                    <a:gs pos="92000">
                      <a:srgbClr val="1A8DDC">
                        <a:shade val="50000"/>
                        <a:satMod val="120000"/>
                      </a:srgbClr>
                    </a:gs>
                    <a:gs pos="100000">
                      <a:srgbClr val="1A8DDC">
                        <a:shade val="48000"/>
                        <a:satMod val="120000"/>
                      </a:srgbClr>
                    </a:gs>
                  </a:gsLst>
                  <a:lin ang="5400000"/>
                </a:gradFill>
                <a:latin typeface="微软雅黑"/>
                <a:ea typeface="微软雅黑"/>
              </a:rPr>
              <a:t>TSP</a:t>
            </a:r>
            <a:r>
              <a:rPr lang="zh-CN" altLang="en-US" sz="4400" b="1" cap="all" dirty="0" smtClean="0">
                <a:ln w="0"/>
                <a:gradFill flip="none">
                  <a:gsLst>
                    <a:gs pos="0">
                      <a:srgbClr val="1A8DDC">
                        <a:tint val="75000"/>
                        <a:shade val="75000"/>
                        <a:satMod val="170000"/>
                      </a:srgbClr>
                    </a:gs>
                    <a:gs pos="49000">
                      <a:srgbClr val="1A8DDC">
                        <a:tint val="88000"/>
                        <a:shade val="65000"/>
                        <a:satMod val="172000"/>
                      </a:srgbClr>
                    </a:gs>
                    <a:gs pos="50000">
                      <a:srgbClr val="1A8DDC">
                        <a:shade val="65000"/>
                        <a:satMod val="130000"/>
                      </a:srgbClr>
                    </a:gs>
                    <a:gs pos="92000">
                      <a:srgbClr val="1A8DDC">
                        <a:shade val="50000"/>
                        <a:satMod val="120000"/>
                      </a:srgbClr>
                    </a:gs>
                    <a:gs pos="100000">
                      <a:srgbClr val="1A8DDC">
                        <a:shade val="48000"/>
                        <a:satMod val="120000"/>
                      </a:srgbClr>
                    </a:gs>
                  </a:gsLst>
                  <a:lin ang="5400000"/>
                </a:gradFill>
                <a:latin typeface="微软雅黑"/>
                <a:ea typeface="微软雅黑"/>
              </a:rPr>
              <a:t>问题？</a:t>
            </a:r>
            <a:endParaRPr lang="zh-CN" altLang="en-US" sz="4400" b="1" cap="all" dirty="0">
              <a:ln w="0"/>
              <a:gradFill flip="none">
                <a:gsLst>
                  <a:gs pos="0">
                    <a:srgbClr val="1A8DDC">
                      <a:tint val="75000"/>
                      <a:shade val="75000"/>
                      <a:satMod val="170000"/>
                    </a:srgbClr>
                  </a:gs>
                  <a:gs pos="49000">
                    <a:srgbClr val="1A8DDC">
                      <a:tint val="88000"/>
                      <a:shade val="65000"/>
                      <a:satMod val="172000"/>
                    </a:srgbClr>
                  </a:gs>
                  <a:gs pos="50000">
                    <a:srgbClr val="1A8DDC">
                      <a:shade val="65000"/>
                      <a:satMod val="130000"/>
                    </a:srgbClr>
                  </a:gs>
                  <a:gs pos="92000">
                    <a:srgbClr val="1A8DDC">
                      <a:shade val="50000"/>
                      <a:satMod val="120000"/>
                    </a:srgbClr>
                  </a:gs>
                  <a:gs pos="100000">
                    <a:srgbClr val="1A8DDC">
                      <a:shade val="48000"/>
                      <a:satMod val="120000"/>
                    </a:srgbClr>
                  </a:gs>
                </a:gsLst>
                <a:lin ang="5400000"/>
              </a:gradFill>
              <a:latin typeface="微软雅黑"/>
              <a:ea typeface="微软雅黑"/>
            </a:endParaRPr>
          </a:p>
        </p:txBody>
      </p:sp>
      <p:pic>
        <p:nvPicPr>
          <p:cNvPr id="8" name="图片 7" descr="u=1704305551,1089265785&amp;fm=23&amp;gp=0.jpg"/>
          <p:cNvPicPr>
            <a:picLocks noChangeAspect="1"/>
          </p:cNvPicPr>
          <p:nvPr/>
        </p:nvPicPr>
        <p:blipFill>
          <a:blip r:embed="rId4" cstate="print"/>
          <a:stretch>
            <a:fillRect/>
          </a:stretch>
        </p:blipFill>
        <p:spPr>
          <a:xfrm>
            <a:off x="990600" y="3276600"/>
            <a:ext cx="3742754" cy="211455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ppt_x"/>
                                          </p:val>
                                        </p:tav>
                                        <p:tav tm="100000">
                                          <p:val>
                                            <p:strVal val="#ppt_x"/>
                                          </p:val>
                                        </p:tav>
                                      </p:tavLst>
                                    </p:anim>
                                    <p:anim calcmode="lin" valueType="num">
                                      <p:cBhvr additive="base">
                                        <p:cTn id="1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Documents and Settings\Administrator\桌面\未标题-2233.png"/>
          <p:cNvPicPr>
            <a:picLocks noChangeAspect="1" noChangeArrowheads="1"/>
          </p:cNvPicPr>
          <p:nvPr/>
        </p:nvPicPr>
        <p:blipFill>
          <a:blip r:embed="rId3" cstate="print"/>
          <a:srcRect/>
          <a:stretch>
            <a:fillRect/>
          </a:stretch>
        </p:blipFill>
        <p:spPr bwMode="auto">
          <a:xfrm>
            <a:off x="561975" y="533400"/>
            <a:ext cx="8582025" cy="5781675"/>
          </a:xfrm>
          <a:prstGeom prst="rect">
            <a:avLst/>
          </a:prstGeom>
          <a:noFill/>
        </p:spPr>
      </p:pic>
      <p:sp>
        <p:nvSpPr>
          <p:cNvPr id="11266" name="Rectangle 2"/>
          <p:cNvSpPr>
            <a:spLocks noGrp="1" noChangeArrowheads="1"/>
          </p:cNvSpPr>
          <p:nvPr>
            <p:ph type="title"/>
          </p:nvPr>
        </p:nvSpPr>
        <p:spPr>
          <a:xfrm>
            <a:off x="914400" y="457200"/>
            <a:ext cx="8229600" cy="639762"/>
          </a:xfrm>
        </p:spPr>
        <p:txBody>
          <a:bodyPr/>
          <a:lstStyle/>
          <a:p>
            <a:pPr eaLnBrk="1" hangingPunct="1"/>
            <a:r>
              <a:rPr lang="zh-CN" altLang="zh-CN" dirty="0" smtClean="0"/>
              <a:t>群体智能算法</a:t>
            </a:r>
            <a:br>
              <a:rPr lang="zh-CN" altLang="zh-CN" dirty="0" smtClean="0"/>
            </a:br>
            <a:endParaRPr lang="zh-CN" altLang="en-US" dirty="0" smtClean="0"/>
          </a:p>
        </p:txBody>
      </p:sp>
      <p:sp>
        <p:nvSpPr>
          <p:cNvPr id="32773" name="Rectangle 5"/>
          <p:cNvSpPr>
            <a:spLocks noChangeArrowheads="1"/>
          </p:cNvSpPr>
          <p:nvPr/>
        </p:nvSpPr>
        <p:spPr bwMode="auto">
          <a:xfrm>
            <a:off x="609600" y="914400"/>
            <a:ext cx="8229600" cy="5693866"/>
          </a:xfrm>
          <a:prstGeom prst="rect">
            <a:avLst/>
          </a:prstGeom>
          <a:noFill/>
          <a:ln w="9525">
            <a:noFill/>
            <a:miter lim="800000"/>
            <a:headEnd/>
            <a:tailEnd/>
          </a:ln>
          <a:effectLst/>
        </p:spPr>
        <p:txBody>
          <a:bodyPr>
            <a:spAutoFit/>
          </a:bodyPr>
          <a:lstStyle/>
          <a:p>
            <a:r>
              <a:rPr lang="zh-CN" altLang="zh-CN" sz="2800" dirty="0" smtClean="0"/>
              <a:t>群体智能算法</a:t>
            </a:r>
            <a:r>
              <a:rPr lang="en-US" altLang="zh-CN" sz="2800" dirty="0" smtClean="0"/>
              <a:t>(Swarm Intelligence Algorithm</a:t>
            </a:r>
            <a:r>
              <a:rPr lang="zh-CN" altLang="zh-CN" sz="2800" dirty="0" smtClean="0"/>
              <a:t>，</a:t>
            </a:r>
            <a:r>
              <a:rPr lang="en-US" altLang="zh-CN" sz="2800" dirty="0" smtClean="0"/>
              <a:t>SIA)</a:t>
            </a:r>
            <a:r>
              <a:rPr lang="zh-CN" altLang="zh-CN" sz="2800" dirty="0" smtClean="0"/>
              <a:t>是模拟自然界生物的群体行为而构造的随机优化算法，是在群体智能领域中随着计算智能研究的逐步深入而产生的一种新兴的计算智能模式，它是群体智能研究中的一个重要分支。群体智能算法是从某种由大量个体表现出来的群体行为出发，从它们的群体行为中提取模型，为这些行为建立一些规则，从而提出优化算法。在群体智能算法中，每一个个体都是具有经验和智慧的智能体</a:t>
            </a:r>
            <a:r>
              <a:rPr lang="en-US" altLang="zh-CN" sz="2800" dirty="0" smtClean="0"/>
              <a:t>(Agent)</a:t>
            </a:r>
            <a:r>
              <a:rPr lang="zh-CN" altLang="zh-CN" sz="2800" dirty="0" smtClean="0"/>
              <a:t>，个体之间存在互相作用机制，通过相互作用形成强大的群体智慧，并用于解决那些因为难以建立有效的形式化模型而用传统优化方法又难以解决甚至无法解决的问题。</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2773"/>
                                        </p:tgtEl>
                                        <p:attrNameLst>
                                          <p:attrName>style.visibility</p:attrName>
                                        </p:attrNameLst>
                                      </p:cBhvr>
                                      <p:to>
                                        <p:strVal val="visible"/>
                                      </p:to>
                                    </p:set>
                                    <p:animEffect transition="in" filter="fade">
                                      <p:cBhvr>
                                        <p:cTn id="7" dur="1000"/>
                                        <p:tgtEl>
                                          <p:spTgt spid="327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Documents and Settings\Administrator\桌面\未标题-2233.png"/>
          <p:cNvPicPr>
            <a:picLocks noChangeAspect="1" noChangeArrowheads="1"/>
          </p:cNvPicPr>
          <p:nvPr/>
        </p:nvPicPr>
        <p:blipFill>
          <a:blip r:embed="rId3" cstate="print"/>
          <a:srcRect/>
          <a:stretch>
            <a:fillRect/>
          </a:stretch>
        </p:blipFill>
        <p:spPr bwMode="auto">
          <a:xfrm>
            <a:off x="561975" y="533400"/>
            <a:ext cx="8582025" cy="5781675"/>
          </a:xfrm>
          <a:prstGeom prst="rect">
            <a:avLst/>
          </a:prstGeom>
          <a:noFill/>
        </p:spPr>
      </p:pic>
      <p:sp>
        <p:nvSpPr>
          <p:cNvPr id="11266" name="Rectangle 2"/>
          <p:cNvSpPr>
            <a:spLocks noGrp="1" noChangeArrowheads="1"/>
          </p:cNvSpPr>
          <p:nvPr>
            <p:ph type="title"/>
          </p:nvPr>
        </p:nvSpPr>
        <p:spPr>
          <a:xfrm>
            <a:off x="914400" y="457200"/>
            <a:ext cx="8229600" cy="639762"/>
          </a:xfrm>
        </p:spPr>
        <p:txBody>
          <a:bodyPr/>
          <a:lstStyle/>
          <a:p>
            <a:pPr eaLnBrk="1" hangingPunct="1"/>
            <a:r>
              <a:rPr lang="zh-CN" altLang="zh-CN" dirty="0" smtClean="0"/>
              <a:t>群体智能算法</a:t>
            </a:r>
            <a:br>
              <a:rPr lang="zh-CN" altLang="zh-CN" dirty="0" smtClean="0"/>
            </a:br>
            <a:endParaRPr lang="zh-CN" altLang="en-US" dirty="0" smtClean="0"/>
          </a:p>
        </p:txBody>
      </p:sp>
      <p:sp>
        <p:nvSpPr>
          <p:cNvPr id="32773" name="Rectangle 5"/>
          <p:cNvSpPr>
            <a:spLocks noChangeArrowheads="1"/>
          </p:cNvSpPr>
          <p:nvPr/>
        </p:nvSpPr>
        <p:spPr bwMode="auto">
          <a:xfrm>
            <a:off x="685800" y="1425476"/>
            <a:ext cx="8229600" cy="4524315"/>
          </a:xfrm>
          <a:prstGeom prst="rect">
            <a:avLst/>
          </a:prstGeom>
          <a:noFill/>
          <a:ln w="9525">
            <a:noFill/>
            <a:miter lim="800000"/>
            <a:headEnd/>
            <a:tailEnd/>
          </a:ln>
          <a:effectLst/>
        </p:spPr>
        <p:txBody>
          <a:bodyPr>
            <a:spAutoFit/>
          </a:bodyPr>
          <a:lstStyle/>
          <a:p>
            <a:r>
              <a:rPr lang="zh-CN" altLang="zh-CN" sz="3200" dirty="0" smtClean="0"/>
              <a:t>自上世纪</a:t>
            </a:r>
            <a:r>
              <a:rPr lang="en-US" altLang="zh-CN" sz="3200" dirty="0" smtClean="0"/>
              <a:t>90</a:t>
            </a:r>
            <a:r>
              <a:rPr lang="zh-CN" altLang="zh-CN" sz="3200" dirty="0" smtClean="0"/>
              <a:t>年代基于蚂蚁觅食行为的蚁群算法</a:t>
            </a:r>
            <a:r>
              <a:rPr lang="en-US" altLang="zh-CN" sz="3200" dirty="0" smtClean="0"/>
              <a:t>(Ant Colony Optimization</a:t>
            </a:r>
            <a:r>
              <a:rPr lang="zh-CN" altLang="zh-CN" sz="3200" dirty="0" smtClean="0"/>
              <a:t>，</a:t>
            </a:r>
            <a:r>
              <a:rPr lang="en-US" altLang="zh-CN" sz="3200" dirty="0" smtClean="0"/>
              <a:t>ACO)</a:t>
            </a:r>
            <a:r>
              <a:rPr lang="zh-CN" altLang="zh-CN" sz="3200" dirty="0" smtClean="0"/>
              <a:t>提出以来，相继产生了以飞翔的鸟类为模型的粒子群算法（</a:t>
            </a:r>
            <a:r>
              <a:rPr lang="en-US" altLang="zh-CN" sz="3200" dirty="0" smtClean="0"/>
              <a:t>Particle Swarm Optimization</a:t>
            </a:r>
            <a:r>
              <a:rPr lang="zh-CN" altLang="zh-CN" sz="3200" dirty="0" smtClean="0"/>
              <a:t>，</a:t>
            </a:r>
            <a:r>
              <a:rPr lang="en-US" altLang="zh-CN" sz="3200" dirty="0" smtClean="0"/>
              <a:t>PSO</a:t>
            </a:r>
            <a:r>
              <a:rPr lang="zh-CN" altLang="zh-CN" sz="3200" dirty="0" smtClean="0"/>
              <a:t>）、基于鱼类觅食行为的人工鱼群算法（</a:t>
            </a:r>
            <a:r>
              <a:rPr lang="en-US" altLang="zh-CN" sz="3200" dirty="0" smtClean="0"/>
              <a:t>Artificial Fish swarm Algorithm</a:t>
            </a:r>
            <a:r>
              <a:rPr lang="zh-CN" altLang="zh-CN" sz="3200" dirty="0" smtClean="0"/>
              <a:t>，</a:t>
            </a:r>
            <a:r>
              <a:rPr lang="en-US" altLang="zh-CN" sz="3200" dirty="0" smtClean="0"/>
              <a:t>AFA</a:t>
            </a:r>
            <a:r>
              <a:rPr lang="zh-CN" altLang="zh-CN" sz="3200" dirty="0" smtClean="0"/>
              <a:t>）、基于青蛙觅食行为的蛙跳算法</a:t>
            </a:r>
            <a:r>
              <a:rPr lang="en-US" altLang="zh-CN" sz="3200" dirty="0" smtClean="0"/>
              <a:t>(Shuffled Frog Leaping Algorithm</a:t>
            </a:r>
            <a:r>
              <a:rPr lang="zh-CN" altLang="zh-CN" sz="3200" dirty="0" smtClean="0"/>
              <a:t>，</a:t>
            </a:r>
            <a:r>
              <a:rPr lang="en-US" altLang="zh-CN" sz="3200" dirty="0" smtClean="0"/>
              <a:t>SFLA)</a:t>
            </a:r>
            <a:r>
              <a:rPr lang="zh-CN" altLang="zh-CN" sz="3200" dirty="0" smtClean="0"/>
              <a:t>以及模拟蜜蜂行为的人工蜂群算法（</a:t>
            </a:r>
            <a:r>
              <a:rPr lang="en-US" altLang="zh-CN" sz="3200" dirty="0" smtClean="0"/>
              <a:t>Artificial Bee Colony</a:t>
            </a:r>
            <a:r>
              <a:rPr lang="zh-CN" altLang="zh-CN" sz="3200" dirty="0" smtClean="0"/>
              <a:t>，</a:t>
            </a:r>
            <a:r>
              <a:rPr lang="en-US" altLang="zh-CN" sz="3200" dirty="0" smtClean="0"/>
              <a:t>ABC</a:t>
            </a:r>
            <a:r>
              <a:rPr lang="zh-CN" altLang="zh-CN" sz="3200" dirty="0" smtClean="0"/>
              <a:t>）等。</a:t>
            </a:r>
            <a:endParaRPr lang="zh-CN" altLang="en-US" sz="3200" b="1" dirty="0">
              <a:latin typeface="+mn-ea"/>
              <a:ea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2773"/>
                                        </p:tgtEl>
                                        <p:attrNameLst>
                                          <p:attrName>style.visibility</p:attrName>
                                        </p:attrNameLst>
                                      </p:cBhvr>
                                      <p:to>
                                        <p:strVal val="visible"/>
                                      </p:to>
                                    </p:set>
                                    <p:animEffect transition="in" filter="fade">
                                      <p:cBhvr>
                                        <p:cTn id="7" dur="1000"/>
                                        <p:tgtEl>
                                          <p:spTgt spid="327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Documents and Settings\Administrator\桌面\未标题-2.jpg"/>
          <p:cNvPicPr>
            <a:picLocks noChangeAspect="1" noChangeArrowheads="1"/>
          </p:cNvPicPr>
          <p:nvPr/>
        </p:nvPicPr>
        <p:blipFill>
          <a:blip r:embed="rId3" cstate="print"/>
          <a:srcRect b="4444"/>
          <a:stretch>
            <a:fillRect/>
          </a:stretch>
        </p:blipFill>
        <p:spPr bwMode="auto">
          <a:xfrm>
            <a:off x="0" y="152400"/>
            <a:ext cx="9144000" cy="6553200"/>
          </a:xfrm>
          <a:prstGeom prst="rect">
            <a:avLst/>
          </a:prstGeom>
          <a:noFill/>
        </p:spPr>
      </p:pic>
      <p:sp>
        <p:nvSpPr>
          <p:cNvPr id="8194" name="Rectangle 2"/>
          <p:cNvSpPr>
            <a:spLocks noGrp="1" noChangeArrowheads="1"/>
          </p:cNvSpPr>
          <p:nvPr>
            <p:ph type="title"/>
          </p:nvPr>
        </p:nvSpPr>
        <p:spPr>
          <a:xfrm>
            <a:off x="533400" y="1600200"/>
            <a:ext cx="8610600" cy="1295400"/>
          </a:xfrm>
        </p:spPr>
        <p:txBody>
          <a:bodyPr/>
          <a:lstStyle/>
          <a:p>
            <a:pPr eaLnBrk="1" hangingPunct="1"/>
            <a:r>
              <a:rPr lang="zh-CN" altLang="en-US" sz="5400" b="1" dirty="0" smtClean="0"/>
              <a:t>二、人工蜂群算法的原理</a:t>
            </a:r>
          </a:p>
        </p:txBody>
      </p:sp>
      <p:sp>
        <p:nvSpPr>
          <p:cNvPr id="8198" name="Rectangle 7"/>
          <p:cNvSpPr>
            <a:spLocks noChangeArrowheads="1"/>
          </p:cNvSpPr>
          <p:nvPr/>
        </p:nvSpPr>
        <p:spPr bwMode="auto">
          <a:xfrm>
            <a:off x="-4598988" y="2790825"/>
            <a:ext cx="9144001" cy="0"/>
          </a:xfrm>
          <a:prstGeom prst="rect">
            <a:avLst/>
          </a:prstGeom>
          <a:noFill/>
          <a:ln w="9525">
            <a:noFill/>
            <a:miter lim="800000"/>
            <a:headEnd/>
            <a:tailEnd/>
          </a:ln>
        </p:spPr>
        <p:txBody>
          <a:bodyPr wrap="none" anchor="ctr">
            <a:spAutoFit/>
          </a:bodyPr>
          <a:lstStyle/>
          <a:p>
            <a:endParaRPr lang="zh-CN" altLang="en-US"/>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1A8DDC"/>
      </a:accent1>
      <a:accent2>
        <a:srgbClr val="1083BC"/>
      </a:accent2>
      <a:accent3>
        <a:srgbClr val="FFFFFF"/>
      </a:accent3>
      <a:accent4>
        <a:srgbClr val="000000"/>
      </a:accent4>
      <a:accent5>
        <a:srgbClr val="ABC5EB"/>
      </a:accent5>
      <a:accent6>
        <a:srgbClr val="0D76AA"/>
      </a:accent6>
      <a:hlink>
        <a:srgbClr val="0B5D8F"/>
      </a:hlink>
      <a:folHlink>
        <a:srgbClr val="14B1E2"/>
      </a:folHlink>
    </a:clrScheme>
    <a:fontScheme name="自定义设计方案">
      <a:majorFont>
        <a:latin typeface="Arial"/>
        <a:ea typeface="黑体"/>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自定义设计方案 1">
        <a:dk1>
          <a:srgbClr val="000000"/>
        </a:dk1>
        <a:lt1>
          <a:srgbClr val="FFFFFF"/>
        </a:lt1>
        <a:dk2>
          <a:srgbClr val="000000"/>
        </a:dk2>
        <a:lt2>
          <a:srgbClr val="808080"/>
        </a:lt2>
        <a:accent1>
          <a:srgbClr val="1A8DDC"/>
        </a:accent1>
        <a:accent2>
          <a:srgbClr val="1083BC"/>
        </a:accent2>
        <a:accent3>
          <a:srgbClr val="FFFFFF"/>
        </a:accent3>
        <a:accent4>
          <a:srgbClr val="000000"/>
        </a:accent4>
        <a:accent5>
          <a:srgbClr val="ABC5EB"/>
        </a:accent5>
        <a:accent6>
          <a:srgbClr val="0D76AA"/>
        </a:accent6>
        <a:hlink>
          <a:srgbClr val="0B5D8F"/>
        </a:hlink>
        <a:folHlink>
          <a:srgbClr val="14B1E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ordridesign.com ">
  <a:themeElements>
    <a:clrScheme name="nordridesign.com  1">
      <a:dk1>
        <a:srgbClr val="1C1C1C"/>
      </a:dk1>
      <a:lt1>
        <a:srgbClr val="FFFFFF"/>
      </a:lt1>
      <a:dk2>
        <a:srgbClr val="000000"/>
      </a:dk2>
      <a:lt2>
        <a:srgbClr val="808080"/>
      </a:lt2>
      <a:accent1>
        <a:srgbClr val="336699"/>
      </a:accent1>
      <a:accent2>
        <a:srgbClr val="003366"/>
      </a:accent2>
      <a:accent3>
        <a:srgbClr val="FFFFFF"/>
      </a:accent3>
      <a:accent4>
        <a:srgbClr val="161616"/>
      </a:accent4>
      <a:accent5>
        <a:srgbClr val="ADB8CA"/>
      </a:accent5>
      <a:accent6>
        <a:srgbClr val="002D5C"/>
      </a:accent6>
      <a:hlink>
        <a:srgbClr val="3399FF"/>
      </a:hlink>
      <a:folHlink>
        <a:srgbClr val="336699"/>
      </a:folHlink>
    </a:clrScheme>
    <a:fontScheme name="nordridesign.com ">
      <a:majorFont>
        <a:latin typeface="Arial"/>
        <a:ea typeface="华文细黑"/>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DDDDDD"/>
            </a:gs>
            <a:gs pos="100000">
              <a:schemeClr val="bg1"/>
            </a:gs>
          </a:gsLst>
          <a:lin ang="5400000" scaled="1"/>
        </a:gradFill>
        <a:ln w="9525" cap="flat" cmpd="sng" algn="ctr">
          <a:solidFill>
            <a:schemeClr val="accent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sz="1800" b="1" i="0" u="none" strike="noStrike" cap="none" normalizeH="0" baseline="0" smtClean="0">
            <a:ln>
              <a:noFill/>
            </a:ln>
            <a:solidFill>
              <a:schemeClr val="tx1"/>
            </a:solidFill>
            <a:effectLst/>
            <a:latin typeface="Arial" charset="0"/>
            <a:ea typeface="华文细黑" pitchFamily="2" charset="-122"/>
          </a:defRPr>
        </a:defPPr>
      </a:lstStyle>
    </a:spDef>
    <a:lnDef>
      <a:spPr bwMode="auto">
        <a:xfrm>
          <a:off x="0" y="0"/>
          <a:ext cx="1" cy="1"/>
        </a:xfrm>
        <a:custGeom>
          <a:avLst/>
          <a:gdLst/>
          <a:ahLst/>
          <a:cxnLst/>
          <a:rect l="0" t="0" r="0" b="0"/>
          <a:pathLst/>
        </a:custGeom>
        <a:gradFill rotWithShape="0">
          <a:gsLst>
            <a:gs pos="0">
              <a:srgbClr val="DDDDDD"/>
            </a:gs>
            <a:gs pos="100000">
              <a:schemeClr val="bg1"/>
            </a:gs>
          </a:gsLst>
          <a:lin ang="5400000" scaled="1"/>
        </a:gradFill>
        <a:ln w="9525" cap="flat" cmpd="sng" algn="ctr">
          <a:solidFill>
            <a:schemeClr val="accent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sz="1800" b="1" i="0" u="none" strike="noStrike" cap="none" normalizeH="0" baseline="0" smtClean="0">
            <a:ln>
              <a:noFill/>
            </a:ln>
            <a:solidFill>
              <a:schemeClr val="tx1"/>
            </a:solidFill>
            <a:effectLst/>
            <a:latin typeface="Arial" charset="0"/>
            <a:ea typeface="华文细黑" pitchFamily="2" charset="-122"/>
          </a:defRPr>
        </a:defPPr>
      </a:lstStyle>
    </a:lnDef>
  </a:objectDefaults>
  <a:extraClrSchemeLst>
    <a:extraClrScheme>
      <a:clrScheme name="nordridesign.com  1">
        <a:dk1>
          <a:srgbClr val="1C1C1C"/>
        </a:dk1>
        <a:lt1>
          <a:srgbClr val="FFFFFF"/>
        </a:lt1>
        <a:dk2>
          <a:srgbClr val="000000"/>
        </a:dk2>
        <a:lt2>
          <a:srgbClr val="808080"/>
        </a:lt2>
        <a:accent1>
          <a:srgbClr val="336699"/>
        </a:accent1>
        <a:accent2>
          <a:srgbClr val="003366"/>
        </a:accent2>
        <a:accent3>
          <a:srgbClr val="FFFFFF"/>
        </a:accent3>
        <a:accent4>
          <a:srgbClr val="161616"/>
        </a:accent4>
        <a:accent5>
          <a:srgbClr val="ADB8CA"/>
        </a:accent5>
        <a:accent6>
          <a:srgbClr val="002D5C"/>
        </a:accent6>
        <a:hlink>
          <a:srgbClr val="3399FF"/>
        </a:hlink>
        <a:folHlink>
          <a:srgbClr val="336699"/>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BaoSteel">
  <a:themeElements>
    <a:clrScheme name="nordridesign.com 7">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66B2FE"/>
      </a:folHlink>
    </a:clrScheme>
    <a:fontScheme name="NordriDesign_免费商务模板系列">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1"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1"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NordriDesign_免费商务模板系列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ordriDesign_免费商务模板系列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ordriDesign_免费商务模板系列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ordriDesign_免费商务模板系列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ordriDesign_免费商务模板系列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ordriDesign_免费商务模板系列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ordriDesign_免费商务模板系列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ordriDesign_免费商务模板系列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ordriDesign_免费商务模板系列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ordriDesign_免费商务模板系列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ordriDesign_免费商务模板系列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ordriDesign_免费商务模板系列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NordriDesign_免费商务模板系列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
      <a:clrScheme name="nordridesign.com 1">
        <a:dk1>
          <a:srgbClr val="000000"/>
        </a:dk1>
        <a:lt1>
          <a:srgbClr val="FFFFFF"/>
        </a:lt1>
        <a:dk2>
          <a:srgbClr val="000000"/>
        </a:dk2>
        <a:lt2>
          <a:srgbClr val="C0C0C0"/>
        </a:lt2>
        <a:accent1>
          <a:srgbClr val="DFE0BE"/>
        </a:accent1>
        <a:accent2>
          <a:srgbClr val="D1D46B"/>
        </a:accent2>
        <a:accent3>
          <a:srgbClr val="FFFFFF"/>
        </a:accent3>
        <a:accent4>
          <a:srgbClr val="000000"/>
        </a:accent4>
        <a:accent5>
          <a:srgbClr val="ECEDDB"/>
        </a:accent5>
        <a:accent6>
          <a:srgbClr val="BDC060"/>
        </a:accent6>
        <a:hlink>
          <a:srgbClr val="3A3B11"/>
        </a:hlink>
        <a:folHlink>
          <a:srgbClr val="EAEBBB"/>
        </a:folHlink>
      </a:clrScheme>
      <a:clrMap bg1="lt1" tx1="dk1" bg2="lt2" tx2="dk2" accent1="accent1" accent2="accent2" accent3="accent3" accent4="accent4" accent5="accent5" accent6="accent6" hlink="hlink" folHlink="folHlink"/>
    </a:extraClrScheme>
    <a:extraClrScheme>
      <a:clrScheme name="nordridesign.com 2">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7575"/>
        </a:folHlink>
      </a:clrScheme>
      <a:clrMap bg1="lt1" tx1="dk1" bg2="lt2" tx2="dk2" accent1="accent1" accent2="accent2" accent3="accent3" accent4="accent4" accent5="accent5" accent6="accent6" hlink="hlink" folHlink="folHlink"/>
    </a:extraClrScheme>
    <a:extraClrScheme>
      <a:clrScheme name="nordridesign.com 3">
        <a:dk1>
          <a:srgbClr val="000000"/>
        </a:dk1>
        <a:lt1>
          <a:srgbClr val="FFFFFF"/>
        </a:lt1>
        <a:dk2>
          <a:srgbClr val="000000"/>
        </a:dk2>
        <a:lt2>
          <a:srgbClr val="B2B2B2"/>
        </a:lt2>
        <a:accent1>
          <a:srgbClr val="BF59B8"/>
        </a:accent1>
        <a:accent2>
          <a:srgbClr val="884183"/>
        </a:accent2>
        <a:accent3>
          <a:srgbClr val="FFFFFF"/>
        </a:accent3>
        <a:accent4>
          <a:srgbClr val="000000"/>
        </a:accent4>
        <a:accent5>
          <a:srgbClr val="DCB5D8"/>
        </a:accent5>
        <a:accent6>
          <a:srgbClr val="7B3A76"/>
        </a:accent6>
        <a:hlink>
          <a:srgbClr val="371535"/>
        </a:hlink>
        <a:folHlink>
          <a:srgbClr val="D99FD5"/>
        </a:folHlink>
      </a:clrScheme>
      <a:clrMap bg1="lt1" tx1="dk1" bg2="lt2" tx2="dk2" accent1="accent1" accent2="accent2" accent3="accent3" accent4="accent4" accent5="accent5" accent6="accent6" hlink="hlink" folHlink="folHlink"/>
    </a:extraClrScheme>
    <a:extraClrScheme>
      <a:clrScheme name="nordridesign.com 4">
        <a:dk1>
          <a:srgbClr val="000000"/>
        </a:dk1>
        <a:lt1>
          <a:srgbClr val="FFFFFF"/>
        </a:lt1>
        <a:dk2>
          <a:srgbClr val="000000"/>
        </a:dk2>
        <a:lt2>
          <a:srgbClr val="C0C0C0"/>
        </a:lt2>
        <a:accent1>
          <a:srgbClr val="B2B2B2"/>
        </a:accent1>
        <a:accent2>
          <a:srgbClr val="5F5F5F"/>
        </a:accent2>
        <a:accent3>
          <a:srgbClr val="FFFFFF"/>
        </a:accent3>
        <a:accent4>
          <a:srgbClr val="000000"/>
        </a:accent4>
        <a:accent5>
          <a:srgbClr val="D5D5D5"/>
        </a:accent5>
        <a:accent6>
          <a:srgbClr val="555555"/>
        </a:accent6>
        <a:hlink>
          <a:srgbClr val="1C1C1C"/>
        </a:hlink>
        <a:folHlink>
          <a:srgbClr val="DDDDDD"/>
        </a:folHlink>
      </a:clrScheme>
      <a:clrMap bg1="lt1" tx1="dk1" bg2="lt2" tx2="dk2" accent1="accent1" accent2="accent2" accent3="accent3" accent4="accent4" accent5="accent5" accent6="accent6" hlink="hlink" folHlink="folHlink"/>
    </a:extraClrScheme>
    <a:extraClrScheme>
      <a:clrScheme name="nordridesign.com 5">
        <a:dk1>
          <a:srgbClr val="000000"/>
        </a:dk1>
        <a:lt1>
          <a:srgbClr val="FFFFFF"/>
        </a:lt1>
        <a:dk2>
          <a:srgbClr val="000000"/>
        </a:dk2>
        <a:lt2>
          <a:srgbClr val="808080"/>
        </a:lt2>
        <a:accent1>
          <a:srgbClr val="FFCC00"/>
        </a:accent1>
        <a:accent2>
          <a:srgbClr val="FF8A15"/>
        </a:accent2>
        <a:accent3>
          <a:srgbClr val="FFFFFF"/>
        </a:accent3>
        <a:accent4>
          <a:srgbClr val="000000"/>
        </a:accent4>
        <a:accent5>
          <a:srgbClr val="FFE2AA"/>
        </a:accent5>
        <a:accent6>
          <a:srgbClr val="E77D12"/>
        </a:accent6>
        <a:hlink>
          <a:srgbClr val="463900"/>
        </a:hlink>
        <a:folHlink>
          <a:srgbClr val="FFF0AF"/>
        </a:folHlink>
      </a:clrScheme>
      <a:clrMap bg1="lt1" tx1="dk1" bg2="lt2" tx2="dk2" accent1="accent1" accent2="accent2" accent3="accent3" accent4="accent4" accent5="accent5" accent6="accent6" hlink="hlink" folHlink="folHlink"/>
    </a:extraClrScheme>
    <a:extraClrScheme>
      <a:clrScheme name="nordridesign.com 6">
        <a:dk1>
          <a:srgbClr val="000000"/>
        </a:dk1>
        <a:lt1>
          <a:srgbClr val="FFFFFF"/>
        </a:lt1>
        <a:dk2>
          <a:srgbClr val="000000"/>
        </a:dk2>
        <a:lt2>
          <a:srgbClr val="808080"/>
        </a:lt2>
        <a:accent1>
          <a:srgbClr val="FF9021"/>
        </a:accent1>
        <a:accent2>
          <a:srgbClr val="DA5800"/>
        </a:accent2>
        <a:accent3>
          <a:srgbClr val="FFFFFF"/>
        </a:accent3>
        <a:accent4>
          <a:srgbClr val="000000"/>
        </a:accent4>
        <a:accent5>
          <a:srgbClr val="FFC6AB"/>
        </a:accent5>
        <a:accent6>
          <a:srgbClr val="C54F00"/>
        </a:accent6>
        <a:hlink>
          <a:srgbClr val="963D00"/>
        </a:hlink>
        <a:folHlink>
          <a:srgbClr val="FFC78F"/>
        </a:folHlink>
      </a:clrScheme>
      <a:clrMap bg1="lt1" tx1="dk1" bg2="lt2" tx2="dk2" accent1="accent1" accent2="accent2" accent3="accent3" accent4="accent4" accent5="accent5" accent6="accent6" hlink="hlink" folHlink="folHlink"/>
    </a:extraClrScheme>
    <a:extraClrScheme>
      <a:clrScheme name="nordridesign.com 7">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66B2FE"/>
        </a:folHlink>
      </a:clrScheme>
      <a:clrMap bg1="lt1" tx1="dk1" bg2="lt2" tx2="dk2" accent1="accent1" accent2="accent2" accent3="accent3" accent4="accent4" accent5="accent5" accent6="accent6" hlink="hlink" folHlink="folHlink"/>
    </a:extraClrScheme>
    <a:extraClrScheme>
      <a:clrScheme name="nordridesign.com 8">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ADE971"/>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自定义设计方案">
  <a:themeElements>
    <a:clrScheme name="自定义设计方案 1">
      <a:dk1>
        <a:srgbClr val="000000"/>
      </a:dk1>
      <a:lt1>
        <a:srgbClr val="FFFFFF"/>
      </a:lt1>
      <a:dk2>
        <a:srgbClr val="000000"/>
      </a:dk2>
      <a:lt2>
        <a:srgbClr val="808080"/>
      </a:lt2>
      <a:accent1>
        <a:srgbClr val="1A8DDC"/>
      </a:accent1>
      <a:accent2>
        <a:srgbClr val="1083BC"/>
      </a:accent2>
      <a:accent3>
        <a:srgbClr val="FFFFFF"/>
      </a:accent3>
      <a:accent4>
        <a:srgbClr val="000000"/>
      </a:accent4>
      <a:accent5>
        <a:srgbClr val="ABC5EB"/>
      </a:accent5>
      <a:accent6>
        <a:srgbClr val="0D76AA"/>
      </a:accent6>
      <a:hlink>
        <a:srgbClr val="0B5D8F"/>
      </a:hlink>
      <a:folHlink>
        <a:srgbClr val="14B1E2"/>
      </a:folHlink>
    </a:clrScheme>
    <a:fontScheme name="自定义设计方案">
      <a:majorFont>
        <a:latin typeface="Arial"/>
        <a:ea typeface="黑体"/>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自定义设计方案 1">
        <a:dk1>
          <a:srgbClr val="000000"/>
        </a:dk1>
        <a:lt1>
          <a:srgbClr val="FFFFFF"/>
        </a:lt1>
        <a:dk2>
          <a:srgbClr val="000000"/>
        </a:dk2>
        <a:lt2>
          <a:srgbClr val="808080"/>
        </a:lt2>
        <a:accent1>
          <a:srgbClr val="1A8DDC"/>
        </a:accent1>
        <a:accent2>
          <a:srgbClr val="1083BC"/>
        </a:accent2>
        <a:accent3>
          <a:srgbClr val="FFFFFF"/>
        </a:accent3>
        <a:accent4>
          <a:srgbClr val="000000"/>
        </a:accent4>
        <a:accent5>
          <a:srgbClr val="ABC5EB"/>
        </a:accent5>
        <a:accent6>
          <a:srgbClr val="0D76AA"/>
        </a:accent6>
        <a:hlink>
          <a:srgbClr val="0B5D8F"/>
        </a:hlink>
        <a:folHlink>
          <a:srgbClr val="14B1E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6453</TotalTime>
  <Words>5317</Words>
  <Application>Microsoft Office PowerPoint</Application>
  <PresentationFormat>全屏显示(4:3)</PresentationFormat>
  <Paragraphs>321</Paragraphs>
  <Slides>50</Slides>
  <Notes>32</Notes>
  <HiddenSlides>0</HiddenSlides>
  <MMClips>0</MMClips>
  <ScaleCrop>false</ScaleCrop>
  <HeadingPairs>
    <vt:vector size="8" baseType="variant">
      <vt:variant>
        <vt:lpstr>已用的字体</vt:lpstr>
      </vt:variant>
      <vt:variant>
        <vt:i4>9</vt:i4>
      </vt:variant>
      <vt:variant>
        <vt:lpstr>主题</vt:lpstr>
      </vt:variant>
      <vt:variant>
        <vt:i4>4</vt:i4>
      </vt:variant>
      <vt:variant>
        <vt:lpstr>嵌入 OLE 服务器</vt:lpstr>
      </vt:variant>
      <vt:variant>
        <vt:i4>1</vt:i4>
      </vt:variant>
      <vt:variant>
        <vt:lpstr>幻灯片标题</vt:lpstr>
      </vt:variant>
      <vt:variant>
        <vt:i4>50</vt:i4>
      </vt:variant>
    </vt:vector>
  </HeadingPairs>
  <TitlesOfParts>
    <vt:vector size="64" baseType="lpstr">
      <vt:lpstr>MS UI Gothic</vt:lpstr>
      <vt:lpstr>黑体</vt:lpstr>
      <vt:lpstr>华文细黑</vt:lpstr>
      <vt:lpstr>宋体</vt:lpstr>
      <vt:lpstr>微软雅黑</vt:lpstr>
      <vt:lpstr>Arial</vt:lpstr>
      <vt:lpstr>Calibri</vt:lpstr>
      <vt:lpstr>Times New Roman</vt:lpstr>
      <vt:lpstr>Wingdings</vt:lpstr>
      <vt:lpstr>自定义设计方案</vt:lpstr>
      <vt:lpstr>nordridesign.com </vt:lpstr>
      <vt:lpstr>BaoSteel</vt:lpstr>
      <vt:lpstr>1_自定义设计方案</vt:lpstr>
      <vt:lpstr>Equation</vt:lpstr>
      <vt:lpstr>PowerPoint 演示文稿</vt:lpstr>
      <vt:lpstr>PowerPoint 演示文稿</vt:lpstr>
      <vt:lpstr>一、TSP问题 实例</vt:lpstr>
      <vt:lpstr>TSP问题</vt:lpstr>
      <vt:lpstr>TSP问题</vt:lpstr>
      <vt:lpstr>PowerPoint 演示文稿</vt:lpstr>
      <vt:lpstr>群体智能算法 </vt:lpstr>
      <vt:lpstr>群体智能算法 </vt:lpstr>
      <vt:lpstr>二、人工蜂群算法的原理</vt:lpstr>
      <vt:lpstr>算法原理</vt:lpstr>
      <vt:lpstr>算法原理</vt:lpstr>
      <vt:lpstr>算法原理</vt:lpstr>
      <vt:lpstr>算法原理</vt:lpstr>
      <vt:lpstr>算法原理</vt:lpstr>
      <vt:lpstr>算法原理</vt:lpstr>
      <vt:lpstr>算法原理</vt:lpstr>
      <vt:lpstr>算法原理</vt:lpstr>
      <vt:lpstr>算法流程</vt:lpstr>
      <vt:lpstr>算法流程</vt:lpstr>
      <vt:lpstr>算法特点</vt:lpstr>
      <vt:lpstr>PowerPoint 演示文稿</vt:lpstr>
      <vt:lpstr>算法实现</vt:lpstr>
      <vt:lpstr>算法实现</vt:lpstr>
      <vt:lpstr>算法实现</vt:lpstr>
      <vt:lpstr>PowerPoint 演示文稿</vt:lpstr>
      <vt:lpstr>仿真验证一</vt:lpstr>
      <vt:lpstr>PowerPoint 演示文稿</vt:lpstr>
      <vt:lpstr>PowerPoint 演示文稿</vt:lpstr>
      <vt:lpstr>仿真验证二</vt:lpstr>
      <vt:lpstr>PowerPoint 演示文稿</vt:lpstr>
      <vt:lpstr>PowerPoint 演示文稿</vt:lpstr>
      <vt:lpstr>PowerPoint 演示文稿</vt:lpstr>
      <vt:lpstr>  结论一     有随机性在里面每次运行结果不一样  所以以后运用算法时应多次运行，求得最优解  </vt:lpstr>
      <vt:lpstr>扩展验证  另外16个点 Elapsed time is 1.848382 seconds. 最优路径 1-&gt;5-&gt;3-&gt;7-&gt;2-&gt;8-&gt;15-&gt;16-&gt;10-&gt;4-&gt;11-&gt;14-&gt;6-&gt;12-&gt;9-&gt;13-&gt;1 最小距离 31.8571</vt:lpstr>
      <vt:lpstr>19个点（极限！！） Elapsed time is 1.617617 seconds. 最优路径 9-&gt;12-&gt;6-&gt;14-&gt;11-&gt;17-&gt;16-&gt;10-&gt;4-&gt;19-&gt;15-&gt;8-&gt;2-&gt;7-&gt;3-&gt;18-&gt;5-&gt;1-&gt;13-&gt;9 最小距离 35.9654</vt:lpstr>
      <vt:lpstr>20个点 Elapsed time is 0.985919 seconds. 最优路径 17-&gt;12-&gt;9-&gt;13-&gt;6-&gt;14-&gt;11-&gt;7-&gt;19-&gt;20-&gt;18-&gt;5-&gt;1-&gt;3-&gt;4-&gt;10-&gt;2-&gt;8-&gt;15-&gt;16-&gt;17 最小距离 42.0124</vt:lpstr>
      <vt:lpstr>     Elapsed time is 2.074763 seconds. 最优路径 3-&gt;5-&gt;1-&gt;18-&gt;17-&gt;20-&gt;14-&gt;6-&gt;13-&gt;9-&gt;23-&gt;12-&gt;15-&gt;8-&gt;21-&gt;24-&gt;2-&gt;16-&gt;4-&gt;11-&gt;10-&gt;25-&gt;22-&gt;19-&gt;7-&gt;3 最小距离 42.7088</vt:lpstr>
      <vt:lpstr>   扩展验证  30个点 Elapsed time is 1.664646 seconds. 最优路径 8-&gt;21-&gt;29-&gt;27-&gt;1-&gt;5-&gt;18-&gt;17-&gt;13-&gt;12-&gt;10-&gt;26-&gt;4-&gt;28-&gt;22-&gt;19-&gt;7-&gt;3-&gt;11-&gt;23-&gt;9-&gt;6-&gt;14-&gt;20-&gt;16-&gt;2-&gt;25-&gt;24-&gt;15-&gt;30-&gt;8 最小距离 66.4799</vt:lpstr>
      <vt:lpstr>NP=200  5000次 </vt:lpstr>
      <vt:lpstr>50个点</vt:lpstr>
      <vt:lpstr>  结论二     只适用于小规模的TSP问题 如何提升解决大规模TSP问题是 该算法重要研究方向  </vt:lpstr>
      <vt:lpstr>Limit=10                                    Limit=50 </vt:lpstr>
      <vt:lpstr>maxCycle=500  Elapsed time is 9.019615 seconds. 最优路径 6-&gt;12-&gt;9-&gt;13-&gt;1-&gt;5-&gt;18-&gt;3-&gt;20-&gt;7-&gt;19-&gt;4-&gt;10-&gt;16-&gt;2-&gt;8-&gt;15-&gt;17-&gt;11-&gt;14-&gt;6 最小距离 38.8781  </vt:lpstr>
      <vt:lpstr>maxCycle=50  Elapsed time is 1.628429 seconds. 最优路径 15-&gt;19-&gt;11-&gt;4-&gt;10-&gt;17-&gt;16-&gt;7-&gt;20-&gt;3-&gt;18-&gt;5-&gt;1-&gt;14-&gt;6-&gt;13-&gt;9-&gt;12-&gt;2-&gt;8-&gt;15 最小距离 43.8842  </vt:lpstr>
      <vt:lpstr>NP=20 Elapsed time is 1.633160 seconds. 最优路径 4-&gt;11-&gt;1-&gt;5-&gt;24-&gt;18-&gt;3-&gt;21-&gt;20-&gt;27-&gt;19-&gt;7-&gt;25-&gt;8-&gt;22-&gt;15-&gt;2-&gt;16-&gt;12-&gt;13-&gt;9-&gt;26-&gt;23-&gt;6-&gt;14-&gt;17-&gt;10-&gt;4 最小距离 54.691 </vt:lpstr>
      <vt:lpstr>NP=200 Elapsed time is 9.876759 seconds. 最优路径 14-&gt;6-&gt;23-&gt;13-&gt;9-&gt;12-&gt;26-&gt;4-&gt;10-&gt;16-&gt;2-&gt;15-&gt;8-&gt;22-&gt;17-&gt;19-&gt;21-&gt;20-&gt;25-&gt;27-&gt;7-&gt;3-&gt;18-&gt;24-&gt;5-&gt;1-&gt;11-&gt;14 最小距离 51.3271 &gt;&gt;  </vt:lpstr>
      <vt:lpstr>  结论三：参数影响     NP变大后 ，导致运行时间明显增加 迭代次数增加，导致效果变好  Limit变小后 ，效果变差 </vt:lpstr>
      <vt:lpstr>       改良观察蜂的位置更新过程，引导搜索趋势改善寻优过程中随机性过强的缺陷同时加入摄动因子  </vt:lpstr>
      <vt:lpstr>        1.将传统的经典优化算法与人工蜂群算法相结合，使算法在全局搜索能力和局部搜索能力之间有一个较好的平衡，从而提高算法的整体寻优能力。 2.文中算法的实现都是在固定的迭代次数下进行的，为了提高算法在处理实际问题时的运行效率，可以考虑设计一种动态调节迭代次数的终止准则。 3.人工蜂群算法近年来得到了迅速的发展，但其对理论研究、收敛性的研究和算法复杂度的研究相对较少，这也是今后研究的方向之一。  </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767</cp:lastModifiedBy>
  <cp:revision>525</cp:revision>
  <cp:lastPrinted>1601-01-01T00:00:00Z</cp:lastPrinted>
  <dcterms:created xsi:type="dcterms:W3CDTF">1601-01-01T00:00:00Z</dcterms:created>
  <dcterms:modified xsi:type="dcterms:W3CDTF">2015-11-28T00:19:25Z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