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3"/>
  </p:notesMasterIdLst>
  <p:sldIdLst>
    <p:sldId id="415" r:id="rId2"/>
    <p:sldId id="381" r:id="rId3"/>
    <p:sldId id="382" r:id="rId4"/>
    <p:sldId id="396" r:id="rId5"/>
    <p:sldId id="418" r:id="rId6"/>
    <p:sldId id="398" r:id="rId7"/>
    <p:sldId id="414" r:id="rId8"/>
    <p:sldId id="399" r:id="rId9"/>
    <p:sldId id="400" r:id="rId10"/>
    <p:sldId id="401" r:id="rId11"/>
    <p:sldId id="403" r:id="rId12"/>
    <p:sldId id="404" r:id="rId13"/>
    <p:sldId id="416" r:id="rId14"/>
    <p:sldId id="405" r:id="rId15"/>
    <p:sldId id="417" r:id="rId16"/>
    <p:sldId id="406" r:id="rId17"/>
    <p:sldId id="419" r:id="rId18"/>
    <p:sldId id="407" r:id="rId19"/>
    <p:sldId id="408" r:id="rId20"/>
    <p:sldId id="422" r:id="rId21"/>
    <p:sldId id="423" r:id="rId22"/>
    <p:sldId id="424" r:id="rId23"/>
    <p:sldId id="421" r:id="rId24"/>
    <p:sldId id="425" r:id="rId25"/>
    <p:sldId id="409" r:id="rId26"/>
    <p:sldId id="426" r:id="rId27"/>
    <p:sldId id="410" r:id="rId28"/>
    <p:sldId id="427" r:id="rId29"/>
    <p:sldId id="411" r:id="rId30"/>
    <p:sldId id="413" r:id="rId31"/>
    <p:sldId id="428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144">
          <p15:clr>
            <a:srgbClr val="A4A3A4"/>
          </p15:clr>
        </p15:guide>
        <p15:guide id="3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66"/>
    <a:srgbClr val="0000FF"/>
    <a:srgbClr val="0066FF"/>
    <a:srgbClr val="FFCC99"/>
    <a:srgbClr val="FF3300"/>
    <a:srgbClr val="CCFF66"/>
    <a:srgbClr val="FFFF66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9311" autoAdjust="0"/>
  </p:normalViewPr>
  <p:slideViewPr>
    <p:cSldViewPr>
      <p:cViewPr>
        <p:scale>
          <a:sx n="66" d="100"/>
          <a:sy n="66" d="100"/>
        </p:scale>
        <p:origin x="1262" y="346"/>
      </p:cViewPr>
      <p:guideLst>
        <p:guide orient="horz" pos="144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6" Type="http://schemas.openxmlformats.org/officeDocument/2006/relationships/image" Target="../media/image26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4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4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4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8.wmf"/><Relationship Id="rId5" Type="http://schemas.openxmlformats.org/officeDocument/2006/relationships/image" Target="../media/image49.wmf"/><Relationship Id="rId4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A54ED9D-22A3-4B52-8D0E-4414644E11B4}" type="datetimeFigureOut">
              <a:rPr lang="zh-CN" altLang="en-US"/>
              <a:pPr>
                <a:defRPr/>
              </a:pPr>
              <a:t>2019/7/7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ABB6CA-8AC6-4EF3-86B6-0FFD726129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08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368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总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1941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80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Microsoft_Word_97_-_2003___12.doc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Microsoft_Word_97_-_2003___14.doc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Microsoft_Word_97_-_2003___15.doc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2.w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Microsoft_Word_97_-_2003___2.doc"/><Relationship Id="rId7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__3.doc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Microsoft_Word_97_-_2003___5.doc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Microsoft_Word_97_-_2003___17.doc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7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7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__7.doc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8347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57070"/>
              </p:ext>
            </p:extLst>
          </p:nvPr>
        </p:nvGraphicFramePr>
        <p:xfrm>
          <a:off x="1604251" y="1124744"/>
          <a:ext cx="2828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9" name="Equation" r:id="rId3" imgW="2832100" imgH="393700" progId="Equation.DSMT4">
                  <p:embed/>
                </p:oleObj>
              </mc:Choice>
              <mc:Fallback>
                <p:oleObj name="Equation" r:id="rId3" imgW="28321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251" y="1124744"/>
                        <a:ext cx="28289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714309"/>
              </p:ext>
            </p:extLst>
          </p:nvPr>
        </p:nvGraphicFramePr>
        <p:xfrm>
          <a:off x="1593850" y="1613083"/>
          <a:ext cx="1308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0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613083"/>
                        <a:ext cx="1308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110061"/>
              </p:ext>
            </p:extLst>
          </p:nvPr>
        </p:nvGraphicFramePr>
        <p:xfrm>
          <a:off x="3063875" y="1573395"/>
          <a:ext cx="1406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1" name="Equation" r:id="rId7" imgW="1409400" imgH="393480" progId="Equation.DSMT4">
                  <p:embed/>
                </p:oleObj>
              </mc:Choice>
              <mc:Fallback>
                <p:oleObj name="Equation" r:id="rId7" imgW="14094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1573395"/>
                        <a:ext cx="1406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862545"/>
              </p:ext>
            </p:extLst>
          </p:nvPr>
        </p:nvGraphicFramePr>
        <p:xfrm>
          <a:off x="4665663" y="1587683"/>
          <a:ext cx="1730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2" name="Equation" r:id="rId9" imgW="1726920" imgH="393480" progId="Equation.DSMT4">
                  <p:embed/>
                </p:oleObj>
              </mc:Choice>
              <mc:Fallback>
                <p:oleObj name="Equation" r:id="rId9" imgW="17269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1587683"/>
                        <a:ext cx="1730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28739" y="548680"/>
            <a:ext cx="52394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6.8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考虑初值问题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90756"/>
              </p:ext>
            </p:extLst>
          </p:nvPr>
        </p:nvGraphicFramePr>
        <p:xfrm>
          <a:off x="2627784" y="2206025"/>
          <a:ext cx="3381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3" name="Equation" r:id="rId11" imgW="3378200" imgH="431800" progId="Equation.DSMT4">
                  <p:embed/>
                </p:oleObj>
              </mc:Choice>
              <mc:Fallback>
                <p:oleObj name="Equation" r:id="rId11" imgW="33782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206025"/>
                        <a:ext cx="33813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72836"/>
              </p:ext>
            </p:extLst>
          </p:nvPr>
        </p:nvGraphicFramePr>
        <p:xfrm>
          <a:off x="2269747" y="2782089"/>
          <a:ext cx="49244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4" name="Equation" r:id="rId13" imgW="4927320" imgH="1612800" progId="Equation.DSMT4">
                  <p:embed/>
                </p:oleObj>
              </mc:Choice>
              <mc:Fallback>
                <p:oleObj name="Equation" r:id="rId13" imgW="4927320" imgH="1612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747" y="2782089"/>
                        <a:ext cx="4924425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42515"/>
              </p:ext>
            </p:extLst>
          </p:nvPr>
        </p:nvGraphicFramePr>
        <p:xfrm>
          <a:off x="2353091" y="5646672"/>
          <a:ext cx="1790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5" name="Equation" r:id="rId15" imgW="1790700" imgH="393700" progId="Equation.DSMT4">
                  <p:embed/>
                </p:oleObj>
              </mc:Choice>
              <mc:Fallback>
                <p:oleObj name="Equation" r:id="rId15" imgW="17907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091" y="5646672"/>
                        <a:ext cx="17907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74204"/>
              </p:ext>
            </p:extLst>
          </p:nvPr>
        </p:nvGraphicFramePr>
        <p:xfrm>
          <a:off x="2337675" y="6122192"/>
          <a:ext cx="1362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6" name="Equation" r:id="rId17" imgW="1358310" imgH="431613" progId="Equation.DSMT4">
                  <p:embed/>
                </p:oleObj>
              </mc:Choice>
              <mc:Fallback>
                <p:oleObj name="Equation" r:id="rId17" imgW="1358310" imgH="43161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675" y="6122192"/>
                        <a:ext cx="13620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059150"/>
              </p:ext>
            </p:extLst>
          </p:nvPr>
        </p:nvGraphicFramePr>
        <p:xfrm>
          <a:off x="2269747" y="4428130"/>
          <a:ext cx="2257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7" name="Equation" r:id="rId19" imgW="2260600" imgH="482600" progId="Equation.DSMT4">
                  <p:embed/>
                </p:oleObj>
              </mc:Choice>
              <mc:Fallback>
                <p:oleObj name="Equation" r:id="rId19" imgW="2260600" imgH="482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747" y="4428130"/>
                        <a:ext cx="22574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818289" y="2206025"/>
            <a:ext cx="1712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解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1352054" y="5086345"/>
            <a:ext cx="36067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上述初值问题可以写成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-1670050" y="6397239"/>
            <a:ext cx="36067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-1670050" y="7480916"/>
            <a:ext cx="2084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95700" y="320966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03648" y="4366265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令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404664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）把一阶方程组写成接受两个参数</a:t>
            </a:r>
            <a:r>
              <a:rPr lang="en-US" altLang="zh-CN" sz="2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，返回一个列向量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r>
              <a:rPr lang="en-US" altLang="zh-CN" sz="2800" b="1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F.m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4936" y="3573016"/>
            <a:ext cx="8145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尽管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不一定用到参数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必须接受此两参数</a:t>
            </a: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4936" y="4304764"/>
            <a:ext cx="4514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这里向量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dy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必须是列向量。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393" y="292494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4936" y="1628800"/>
            <a:ext cx="71994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dy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=F(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t,y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711835">
              <a:spcAft>
                <a:spcPts val="0"/>
              </a:spcAft>
            </a:pPr>
            <a:r>
              <a:rPr lang="en-US" altLang="zh-CN" sz="2800" b="1" kern="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dy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=[y(2);y(3);3*y(3)+y(2)*y(1)];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511500"/>
              </p:ext>
            </p:extLst>
          </p:nvPr>
        </p:nvGraphicFramePr>
        <p:xfrm>
          <a:off x="1259632" y="5086345"/>
          <a:ext cx="49244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3" imgW="4927320" imgH="1612800" progId="Equation.DSMT4">
                  <p:embed/>
                </p:oleObj>
              </mc:Choice>
              <mc:Fallback>
                <p:oleObj name="Equation" r:id="rId3" imgW="492732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086345"/>
                        <a:ext cx="4924425" cy="1609725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solidFill>
                          <a:srgbClr val="FF99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92696"/>
            <a:ext cx="81369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）用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解决此问题的函数形式为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711835">
              <a:spcAft>
                <a:spcPts val="0"/>
              </a:spcAft>
            </a:pP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[T,Y]=solver('F',tspan,y0)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这里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solver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ode45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ode23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ode113</a:t>
            </a: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kern="0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是用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文件定义的常微分方程组</a:t>
            </a: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kern="0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b="1" kern="0" dirty="0" err="1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tspan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=[t0 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tfinal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是求解区间</a:t>
            </a: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kern="0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是初值列向量</a:t>
            </a: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kern="0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命令窗口输入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711835">
              <a:spcAft>
                <a:spcPts val="0"/>
              </a:spcAft>
            </a:pP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[T,Y]=ode45('F',[0 1],[0;1;-1])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就得到上述常微分方程的数值解</a:t>
            </a: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kern="0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这里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和时刻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是一一对应的</a:t>
            </a: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kern="0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(:,1)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是初值问题的解</a:t>
            </a: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kern="0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(:,2)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是解的导数</a:t>
            </a:r>
            <a:r>
              <a:rPr lang="zh-CN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kern="0" dirty="0" smtClean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(:,3)</a:t>
            </a:r>
            <a:r>
              <a:rPr lang="zh-CN" altLang="zh-CN" sz="2800" b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是解的二阶导数。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27584" y="548680"/>
            <a:ext cx="6192688" cy="3528392"/>
          </a:xfrm>
          <a:prstGeom prst="rect">
            <a:avLst/>
          </a:prstGeom>
          <a:solidFill>
            <a:srgbClr val="FFCC66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华文中宋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6443" y="4828043"/>
            <a:ext cx="7188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0" u="none" strike="noStrike" baseline="0" dirty="0" smtClean="0">
                <a:solidFill>
                  <a:srgbClr val="0000FF"/>
                </a:solidFill>
                <a:latin typeface="+mn-lt"/>
              </a:rPr>
              <a:t>function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dy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=F(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t,y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es-ES" altLang="zh-CN" sz="2800" b="1" dirty="0">
                <a:solidFill>
                  <a:srgbClr val="000000"/>
                </a:solidFill>
                <a:latin typeface="+mn-lt"/>
              </a:rPr>
              <a:t>dy=[y(2);y(3);3*y(3)+y(2)*y(1)];</a:t>
            </a:r>
          </a:p>
        </p:txBody>
      </p:sp>
      <p:sp>
        <p:nvSpPr>
          <p:cNvPr id="3" name="矩形 2"/>
          <p:cNvSpPr/>
          <p:nvPr/>
        </p:nvSpPr>
        <p:spPr>
          <a:xfrm>
            <a:off x="1056443" y="5930116"/>
            <a:ext cx="496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800" b="1" dirty="0">
                <a:solidFill>
                  <a:srgbClr val="000000"/>
                </a:solidFill>
                <a:latin typeface="+mn-lt"/>
              </a:rPr>
              <a:t>[T,Y]=ode45(</a:t>
            </a:r>
            <a:r>
              <a:rPr lang="fr-FR" altLang="zh-CN" sz="2800" b="1" i="0" u="none" strike="noStrike" baseline="0" dirty="0" smtClean="0">
                <a:solidFill>
                  <a:srgbClr val="A020F0"/>
                </a:solidFill>
                <a:latin typeface="+mn-lt"/>
              </a:rPr>
              <a:t>'F'</a:t>
            </a:r>
            <a:r>
              <a:rPr lang="fr-FR" altLang="zh-CN" sz="2800" b="1" dirty="0">
                <a:solidFill>
                  <a:srgbClr val="000000"/>
                </a:solidFill>
                <a:latin typeface="+mn-lt"/>
              </a:rPr>
              <a:t>,[0 1],[0;1;-1])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984815"/>
              </p:ext>
            </p:extLst>
          </p:nvPr>
        </p:nvGraphicFramePr>
        <p:xfrm>
          <a:off x="1331640" y="548680"/>
          <a:ext cx="2828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2" name="Equation" r:id="rId3" imgW="2832100" imgH="393700" progId="Equation.DSMT4">
                  <p:embed/>
                </p:oleObj>
              </mc:Choice>
              <mc:Fallback>
                <p:oleObj name="Equation" r:id="rId3" imgW="2832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48680"/>
                        <a:ext cx="28289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73302"/>
              </p:ext>
            </p:extLst>
          </p:nvPr>
        </p:nvGraphicFramePr>
        <p:xfrm>
          <a:off x="1321239" y="1037019"/>
          <a:ext cx="1308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3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239" y="1037019"/>
                        <a:ext cx="1308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64664"/>
              </p:ext>
            </p:extLst>
          </p:nvPr>
        </p:nvGraphicFramePr>
        <p:xfrm>
          <a:off x="2791264" y="997331"/>
          <a:ext cx="1406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4" name="Equation" r:id="rId7" imgW="1409400" imgH="393480" progId="Equation.DSMT4">
                  <p:embed/>
                </p:oleObj>
              </mc:Choice>
              <mc:Fallback>
                <p:oleObj name="Equation" r:id="rId7" imgW="1409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264" y="997331"/>
                        <a:ext cx="1406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994963"/>
              </p:ext>
            </p:extLst>
          </p:nvPr>
        </p:nvGraphicFramePr>
        <p:xfrm>
          <a:off x="4393052" y="1011619"/>
          <a:ext cx="1730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5" name="Equation" r:id="rId9" imgW="1726920" imgH="393480" progId="Equation.DSMT4">
                  <p:embed/>
                </p:oleObj>
              </mc:Choice>
              <mc:Fallback>
                <p:oleObj name="Equation" r:id="rId9" imgW="1726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052" y="1011619"/>
                        <a:ext cx="1730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120674"/>
              </p:ext>
            </p:extLst>
          </p:nvPr>
        </p:nvGraphicFramePr>
        <p:xfrm>
          <a:off x="1569489" y="1629620"/>
          <a:ext cx="3381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6" name="Equation" r:id="rId11" imgW="3378200" imgH="431800" progId="Equation.DSMT4">
                  <p:embed/>
                </p:oleObj>
              </mc:Choice>
              <mc:Fallback>
                <p:oleObj name="Equation" r:id="rId11" imgW="3378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489" y="1629620"/>
                        <a:ext cx="33813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41838"/>
              </p:ext>
            </p:extLst>
          </p:nvPr>
        </p:nvGraphicFramePr>
        <p:xfrm>
          <a:off x="1478978" y="2261003"/>
          <a:ext cx="49244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7" name="Equation" r:id="rId13" imgW="4927320" imgH="1612800" progId="Equation.DSMT4">
                  <p:embed/>
                </p:oleObj>
              </mc:Choice>
              <mc:Fallback>
                <p:oleObj name="Equation" r:id="rId13" imgW="492732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978" y="2261003"/>
                        <a:ext cx="4924425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1115616" y="1629961"/>
            <a:ext cx="36067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7584" y="4293096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C00000"/>
                </a:solidFill>
              </a:rPr>
              <a:t>Matlab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代码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234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777573"/>
              </p:ext>
            </p:extLst>
          </p:nvPr>
        </p:nvGraphicFramePr>
        <p:xfrm>
          <a:off x="465138" y="188913"/>
          <a:ext cx="7967662" cy="532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9" name="Document" r:id="rId3" imgW="7684247" imgH="5135919" progId="Word.Document.8">
                  <p:embed/>
                </p:oleObj>
              </mc:Choice>
              <mc:Fallback>
                <p:oleObj name="Document" r:id="rId3" imgW="7684247" imgH="513591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88913"/>
                        <a:ext cx="7967662" cy="532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802043"/>
              </p:ext>
            </p:extLst>
          </p:nvPr>
        </p:nvGraphicFramePr>
        <p:xfrm>
          <a:off x="2651163" y="3140373"/>
          <a:ext cx="2109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0" name="Equation" r:id="rId5" imgW="2108160" imgH="431640" progId="Equation.DSMT4">
                  <p:embed/>
                </p:oleObj>
              </mc:Choice>
              <mc:Fallback>
                <p:oleObj name="Equation" r:id="rId5" imgW="2108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63" y="3140373"/>
                        <a:ext cx="21097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832861"/>
              </p:ext>
            </p:extLst>
          </p:nvPr>
        </p:nvGraphicFramePr>
        <p:xfrm>
          <a:off x="2287588" y="3716338"/>
          <a:ext cx="59912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1" name="Equation" r:id="rId7" imgW="5994360" imgH="1028520" progId="Equation.DSMT4">
                  <p:embed/>
                </p:oleObj>
              </mc:Choice>
              <mc:Fallback>
                <p:oleObj name="Equation" r:id="rId7" imgW="599436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716338"/>
                        <a:ext cx="59912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551126"/>
              </p:ext>
            </p:extLst>
          </p:nvPr>
        </p:nvGraphicFramePr>
        <p:xfrm>
          <a:off x="2353091" y="6004956"/>
          <a:ext cx="1790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2" name="Equation" r:id="rId9" imgW="1790700" imgH="393700" progId="Equation.DSMT4">
                  <p:embed/>
                </p:oleObj>
              </mc:Choice>
              <mc:Fallback>
                <p:oleObj name="Equation" r:id="rId9" imgW="1790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091" y="6004956"/>
                        <a:ext cx="17907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795956"/>
              </p:ext>
            </p:extLst>
          </p:nvPr>
        </p:nvGraphicFramePr>
        <p:xfrm>
          <a:off x="4760950" y="5985905"/>
          <a:ext cx="1362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3" name="Equation" r:id="rId11" imgW="1358310" imgH="431613" progId="Equation.DSMT4">
                  <p:embed/>
                </p:oleObj>
              </mc:Choice>
              <mc:Fallback>
                <p:oleObj name="Equation" r:id="rId11" imgW="135831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50" y="5985905"/>
                        <a:ext cx="13620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28815"/>
              </p:ext>
            </p:extLst>
          </p:nvPr>
        </p:nvGraphicFramePr>
        <p:xfrm>
          <a:off x="2505075" y="4786313"/>
          <a:ext cx="17875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4" name="Equation" r:id="rId13" imgW="1790640" imgH="482400" progId="Equation.DSMT4">
                  <p:embed/>
                </p:oleObj>
              </mc:Choice>
              <mc:Fallback>
                <p:oleObj name="Equation" r:id="rId13" imgW="1790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786313"/>
                        <a:ext cx="17875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818289" y="3140373"/>
            <a:ext cx="17120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解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352054" y="5444629"/>
            <a:ext cx="36067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上述初值问题可以写成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-1670050" y="7480916"/>
            <a:ext cx="2084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95700" y="396194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3648" y="4724549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令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2852936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latin typeface="+mj-lt"/>
              </a:rPr>
              <a:t>dy</a:t>
            </a:r>
            <a:r>
              <a:rPr lang="en-US" altLang="zh-CN" sz="2800" b="1" dirty="0" smtClean="0">
                <a:latin typeface="+mj-lt"/>
              </a:rPr>
              <a:t>=@(</a:t>
            </a:r>
            <a:r>
              <a:rPr lang="en-US" altLang="zh-CN" sz="2800" b="1" dirty="0" err="1" smtClean="0">
                <a:latin typeface="+mj-lt"/>
              </a:rPr>
              <a:t>t,y</a:t>
            </a:r>
            <a:r>
              <a:rPr lang="en-US" altLang="zh-CN" sz="2800" b="1" dirty="0" smtClean="0">
                <a:latin typeface="+mj-lt"/>
              </a:rPr>
              <a:t>) [y(2);1000*(1-y(1)^2)*y(2)-y(1)]; </a:t>
            </a:r>
            <a:r>
              <a:rPr lang="en-US" altLang="zh-CN" sz="2800" b="1" dirty="0" smtClean="0">
                <a:solidFill>
                  <a:srgbClr val="00B050"/>
                </a:solidFill>
                <a:latin typeface="+mj-lt"/>
              </a:rPr>
              <a:t>%</a:t>
            </a:r>
            <a:r>
              <a:rPr lang="zh-CN" altLang="en-US" sz="2800" b="1" dirty="0" smtClean="0">
                <a:solidFill>
                  <a:srgbClr val="00B050"/>
                </a:solidFill>
                <a:latin typeface="+mj-lt"/>
              </a:rPr>
              <a:t>定义匿名函数</a:t>
            </a:r>
          </a:p>
          <a:p>
            <a:r>
              <a:rPr lang="en-US" altLang="zh-CN" sz="2800" b="1" dirty="0" smtClean="0">
                <a:latin typeface="+mj-lt"/>
              </a:rPr>
              <a:t>[</a:t>
            </a:r>
            <a:r>
              <a:rPr lang="en-US" altLang="zh-CN" sz="2800" b="1" dirty="0" err="1" smtClean="0">
                <a:latin typeface="+mj-lt"/>
              </a:rPr>
              <a:t>t,y</a:t>
            </a:r>
            <a:r>
              <a:rPr lang="en-US" altLang="zh-CN" sz="2800" b="1" dirty="0" smtClean="0">
                <a:latin typeface="+mj-lt"/>
              </a:rPr>
              <a:t>]=ode15s(</a:t>
            </a:r>
            <a:r>
              <a:rPr lang="en-US" altLang="zh-CN" sz="2800" b="1" dirty="0" err="1" smtClean="0">
                <a:latin typeface="+mj-lt"/>
              </a:rPr>
              <a:t>dy</a:t>
            </a:r>
            <a:r>
              <a:rPr lang="en-US" altLang="zh-CN" sz="2800" b="1" dirty="0" smtClean="0">
                <a:latin typeface="+mj-lt"/>
              </a:rPr>
              <a:t>,[0 3000],[2;0]);</a:t>
            </a:r>
            <a:r>
              <a:rPr lang="en-US" altLang="zh-CN" sz="2800" b="1" dirty="0" smtClean="0">
                <a:solidFill>
                  <a:srgbClr val="00B050"/>
                </a:solidFill>
                <a:latin typeface="+mj-lt"/>
              </a:rPr>
              <a:t>  %</a:t>
            </a:r>
            <a:r>
              <a:rPr lang="zh-CN" altLang="en-US" sz="2800" b="1" dirty="0" smtClean="0">
                <a:solidFill>
                  <a:srgbClr val="00B050"/>
                </a:solidFill>
                <a:latin typeface="+mj-lt"/>
              </a:rPr>
              <a:t>求数值解</a:t>
            </a:r>
          </a:p>
          <a:p>
            <a:r>
              <a:rPr lang="en-US" altLang="zh-CN" sz="2800" b="1" dirty="0" smtClean="0">
                <a:latin typeface="+mj-lt"/>
              </a:rPr>
              <a:t>plot(</a:t>
            </a:r>
            <a:r>
              <a:rPr lang="en-US" altLang="zh-CN" sz="2800" b="1" dirty="0" err="1" smtClean="0">
                <a:latin typeface="+mj-lt"/>
              </a:rPr>
              <a:t>t,y</a:t>
            </a:r>
            <a:r>
              <a:rPr lang="en-US" altLang="zh-CN" sz="2800" b="1" dirty="0" smtClean="0">
                <a:latin typeface="+mj-lt"/>
              </a:rPr>
              <a:t>(:,1),'*')</a:t>
            </a:r>
          </a:p>
          <a:p>
            <a:r>
              <a:rPr lang="en-US" altLang="zh-CN" sz="2800" b="1" dirty="0" smtClean="0">
                <a:latin typeface="+mj-lt"/>
              </a:rPr>
              <a:t>title('Solution of van der Pol </a:t>
            </a:r>
            <a:r>
              <a:rPr lang="en-US" altLang="zh-CN" sz="2800" b="1" dirty="0" err="1" smtClean="0">
                <a:latin typeface="+mj-lt"/>
              </a:rPr>
              <a:t>Equation,mu</a:t>
            </a:r>
            <a:r>
              <a:rPr lang="en-US" altLang="zh-CN" sz="2800" b="1" dirty="0" smtClean="0">
                <a:latin typeface="+mj-lt"/>
              </a:rPr>
              <a:t>=1000');</a:t>
            </a:r>
          </a:p>
          <a:p>
            <a:r>
              <a:rPr lang="en-US" altLang="zh-CN" sz="2800" b="1" dirty="0" err="1" smtClean="0">
                <a:latin typeface="+mj-lt"/>
              </a:rPr>
              <a:t>xlabel</a:t>
            </a:r>
            <a:r>
              <a:rPr lang="en-US" altLang="zh-CN" sz="2800" b="1" dirty="0" smtClean="0">
                <a:latin typeface="+mj-lt"/>
              </a:rPr>
              <a:t>('time t');</a:t>
            </a:r>
          </a:p>
          <a:p>
            <a:r>
              <a:rPr lang="en-US" altLang="zh-CN" sz="2800" b="1" dirty="0" err="1" smtClean="0">
                <a:latin typeface="+mj-lt"/>
              </a:rPr>
              <a:t>ylabel</a:t>
            </a:r>
            <a:r>
              <a:rPr lang="en-US" altLang="zh-CN" sz="2800" b="1" dirty="0" smtClean="0">
                <a:latin typeface="+mj-lt"/>
              </a:rPr>
              <a:t>('solution y');</a:t>
            </a:r>
            <a:endParaRPr lang="zh-CN" altLang="en-US" sz="2800" b="1" dirty="0">
              <a:latin typeface="+mj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919043"/>
              </p:ext>
            </p:extLst>
          </p:nvPr>
        </p:nvGraphicFramePr>
        <p:xfrm>
          <a:off x="1115616" y="692696"/>
          <a:ext cx="59912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5" name="Equation" r:id="rId3" imgW="5994360" imgH="1028520" progId="Equation.DSMT4">
                  <p:embed/>
                </p:oleObj>
              </mc:Choice>
              <mc:Fallback>
                <p:oleObj name="Equation" r:id="rId3" imgW="599436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92696"/>
                        <a:ext cx="5991225" cy="1025525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solidFill>
                          <a:srgbClr val="FF99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1560" y="2132856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C00000"/>
                </a:solidFill>
              </a:rPr>
              <a:t>Matlab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代码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346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93524"/>
              </p:ext>
            </p:extLst>
          </p:nvPr>
        </p:nvGraphicFramePr>
        <p:xfrm>
          <a:off x="479425" y="550863"/>
          <a:ext cx="8359775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Document" r:id="rId3" imgW="8178753" imgH="5813013" progId="Word.Document.8">
                  <p:embed/>
                </p:oleObj>
              </mc:Choice>
              <mc:Fallback>
                <p:oleObj name="Document" r:id="rId3" imgW="8178753" imgH="58130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550863"/>
                        <a:ext cx="8359775" cy="593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118349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sigma</a:t>
            </a:r>
            <a:r>
              <a:rPr lang="en-US" altLang="zh-CN" sz="2400" dirty="0" smtClean="0"/>
              <a:t>=10</a:t>
            </a:r>
            <a:r>
              <a:rPr lang="en-US" altLang="zh-CN" sz="2400" dirty="0"/>
              <a:t>; beta=28; </a:t>
            </a:r>
            <a:r>
              <a:rPr lang="en-US" altLang="zh-CN" sz="2400" dirty="0" smtClean="0"/>
              <a:t>lambda=8/3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f=@(</a:t>
            </a:r>
            <a:r>
              <a:rPr lang="en-US" altLang="zh-CN" sz="2400" dirty="0" err="1"/>
              <a:t>t,Y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sigma</a:t>
            </a:r>
            <a:r>
              <a:rPr lang="en-US" altLang="zh-CN" sz="2400" dirty="0" smtClean="0"/>
              <a:t>*(</a:t>
            </a:r>
            <a:r>
              <a:rPr lang="en-US" altLang="zh-CN" sz="2400" dirty="0"/>
              <a:t>Y(2)-Y(1))</a:t>
            </a:r>
          </a:p>
          <a:p>
            <a:r>
              <a:rPr lang="en-US" altLang="zh-CN" sz="2400" dirty="0"/>
              <a:t>beta*Y(1)-Y(2)-Y(1)*Y(3)</a:t>
            </a:r>
          </a:p>
          <a:p>
            <a:r>
              <a:rPr lang="en-US" altLang="zh-CN" sz="2400" dirty="0"/>
              <a:t>-</a:t>
            </a:r>
            <a:r>
              <a:rPr lang="en-US" altLang="zh-CN" sz="2400" dirty="0" smtClean="0"/>
              <a:t>lambda*Y(3</a:t>
            </a:r>
            <a:r>
              <a:rPr lang="en-US" altLang="zh-CN" sz="2400" dirty="0"/>
              <a:t>)+Y(1)*Y(2)];   </a:t>
            </a:r>
            <a:r>
              <a:rPr lang="en-US" altLang="zh-CN" sz="2400" dirty="0">
                <a:solidFill>
                  <a:srgbClr val="00B050"/>
                </a:solidFill>
              </a:rPr>
              <a:t>%</a:t>
            </a:r>
            <a:r>
              <a:rPr lang="zh-CN" altLang="en-US" sz="2400" dirty="0">
                <a:solidFill>
                  <a:srgbClr val="00B050"/>
                </a:solidFill>
              </a:rPr>
              <a:t>定义微分方程组右端项的匿名函数</a:t>
            </a:r>
          </a:p>
          <a:p>
            <a:r>
              <a:rPr lang="en-US" altLang="zh-CN" sz="2400" dirty="0"/>
              <a:t>[</a:t>
            </a:r>
            <a:r>
              <a:rPr lang="en-US" altLang="zh-CN" sz="2400" dirty="0" err="1"/>
              <a:t>t,y</a:t>
            </a:r>
            <a:r>
              <a:rPr lang="en-US" altLang="zh-CN" sz="2400" dirty="0"/>
              <a:t>]=ode45(f,[0,30],[5,13,17])   </a:t>
            </a:r>
            <a:r>
              <a:rPr lang="en-US" altLang="zh-CN" sz="2400" dirty="0">
                <a:solidFill>
                  <a:srgbClr val="00B050"/>
                </a:solidFill>
              </a:rPr>
              <a:t>%</a:t>
            </a:r>
            <a:r>
              <a:rPr lang="zh-CN" altLang="en-US" sz="2400" dirty="0">
                <a:solidFill>
                  <a:srgbClr val="00B050"/>
                </a:solidFill>
              </a:rPr>
              <a:t>求数值解</a:t>
            </a:r>
          </a:p>
          <a:p>
            <a:r>
              <a:rPr lang="en-US" altLang="zh-CN" sz="2400" dirty="0"/>
              <a:t>subplot(2,2,1)</a:t>
            </a:r>
          </a:p>
          <a:p>
            <a:r>
              <a:rPr lang="en-US" altLang="zh-CN" sz="2400" dirty="0"/>
              <a:t>plot(</a:t>
            </a:r>
            <a:r>
              <a:rPr lang="en-US" altLang="zh-CN" sz="2400" dirty="0" err="1"/>
              <a:t>t,y</a:t>
            </a:r>
            <a:r>
              <a:rPr lang="en-US" altLang="zh-CN" sz="2400" dirty="0"/>
              <a:t>(:,1),'*')  </a:t>
            </a:r>
            <a:r>
              <a:rPr lang="en-US" altLang="zh-CN" sz="2400" dirty="0">
                <a:solidFill>
                  <a:srgbClr val="00B050"/>
                </a:solidFill>
              </a:rPr>
              <a:t>%</a:t>
            </a:r>
            <a:r>
              <a:rPr lang="zh-CN" altLang="en-US" sz="2400" dirty="0">
                <a:solidFill>
                  <a:srgbClr val="00B050"/>
                </a:solidFill>
              </a:rPr>
              <a:t>画出</a:t>
            </a:r>
            <a:r>
              <a:rPr lang="en-US" altLang="zh-CN" sz="2400" dirty="0">
                <a:solidFill>
                  <a:srgbClr val="00B050"/>
                </a:solidFill>
              </a:rPr>
              <a:t>x</a:t>
            </a:r>
            <a:r>
              <a:rPr lang="zh-CN" altLang="en-US" sz="2400" dirty="0">
                <a:solidFill>
                  <a:srgbClr val="00B050"/>
                </a:solidFill>
              </a:rPr>
              <a:t>的曲线</a:t>
            </a:r>
          </a:p>
          <a:p>
            <a:r>
              <a:rPr lang="en-US" altLang="zh-CN" sz="2400" dirty="0"/>
              <a:t>subplot(2,2,2)</a:t>
            </a:r>
          </a:p>
          <a:p>
            <a:r>
              <a:rPr lang="en-US" altLang="zh-CN" sz="2400" dirty="0"/>
              <a:t>plot(</a:t>
            </a:r>
            <a:r>
              <a:rPr lang="en-US" altLang="zh-CN" sz="2400" dirty="0" err="1"/>
              <a:t>t,y</a:t>
            </a:r>
            <a:r>
              <a:rPr lang="en-US" altLang="zh-CN" sz="2400" dirty="0"/>
              <a:t>(:,2),'X')  </a:t>
            </a:r>
            <a:r>
              <a:rPr lang="en-US" altLang="zh-CN" sz="2400" dirty="0">
                <a:solidFill>
                  <a:srgbClr val="00B050"/>
                </a:solidFill>
              </a:rPr>
              <a:t>%</a:t>
            </a:r>
            <a:r>
              <a:rPr lang="zh-CN" altLang="en-US" sz="2400" dirty="0">
                <a:solidFill>
                  <a:srgbClr val="00B050"/>
                </a:solidFill>
              </a:rPr>
              <a:t>画出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zh-CN" altLang="en-US" sz="2400" dirty="0">
                <a:solidFill>
                  <a:srgbClr val="00B050"/>
                </a:solidFill>
              </a:rPr>
              <a:t>的曲线</a:t>
            </a:r>
          </a:p>
          <a:p>
            <a:r>
              <a:rPr lang="en-US" altLang="zh-CN" sz="2400" dirty="0"/>
              <a:t>subplot(2,2,3)</a:t>
            </a:r>
          </a:p>
          <a:p>
            <a:r>
              <a:rPr lang="en-US" altLang="zh-CN" sz="2400" dirty="0"/>
              <a:t>plot(</a:t>
            </a:r>
            <a:r>
              <a:rPr lang="en-US" altLang="zh-CN" sz="2400" dirty="0" err="1"/>
              <a:t>t,y</a:t>
            </a:r>
            <a:r>
              <a:rPr lang="en-US" altLang="zh-CN" sz="2400" dirty="0"/>
              <a:t>(:,3),'o')  </a:t>
            </a:r>
            <a:r>
              <a:rPr lang="en-US" altLang="zh-CN" sz="2400" dirty="0">
                <a:solidFill>
                  <a:srgbClr val="00B050"/>
                </a:solidFill>
              </a:rPr>
              <a:t>%</a:t>
            </a:r>
            <a:r>
              <a:rPr lang="zh-CN" altLang="en-US" sz="2400" dirty="0">
                <a:solidFill>
                  <a:srgbClr val="00B050"/>
                </a:solidFill>
              </a:rPr>
              <a:t>画出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zh-CN" altLang="en-US" sz="2400" dirty="0">
                <a:solidFill>
                  <a:srgbClr val="00B050"/>
                </a:solidFill>
              </a:rPr>
              <a:t>的曲线</a:t>
            </a:r>
          </a:p>
          <a:p>
            <a:r>
              <a:rPr lang="en-US" altLang="zh-CN" sz="2400" dirty="0"/>
              <a:t>subplot(2,2,4)       </a:t>
            </a:r>
          </a:p>
          <a:p>
            <a:r>
              <a:rPr lang="en-US" altLang="zh-CN" sz="2400" dirty="0"/>
              <a:t>plot3(y(:,1),y(:,2),y(:,3)) </a:t>
            </a:r>
            <a:r>
              <a:rPr lang="en-US" altLang="zh-CN" sz="2400" dirty="0">
                <a:solidFill>
                  <a:srgbClr val="00B050"/>
                </a:solidFill>
              </a:rPr>
              <a:t>%</a:t>
            </a:r>
            <a:r>
              <a:rPr lang="zh-CN" altLang="en-US" sz="2400" dirty="0">
                <a:solidFill>
                  <a:srgbClr val="00B050"/>
                </a:solidFill>
              </a:rPr>
              <a:t>画出空间的轨线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3568" y="404664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C00000"/>
                </a:solidFill>
              </a:rPr>
              <a:t>Matlab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代码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342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427038" y="884238"/>
          <a:ext cx="8466137" cy="597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Document" r:id="rId3" imgW="8200952" imgH="5818328" progId="Word.Document.8">
                  <p:embed/>
                </p:oleObj>
              </mc:Choice>
              <mc:Fallback>
                <p:oleObj name="Document" r:id="rId3" imgW="8200952" imgH="58183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884238"/>
                        <a:ext cx="8466137" cy="597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116013" y="273506"/>
            <a:ext cx="46310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6.6  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边值问题的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数值解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473075" y="568325"/>
          <a:ext cx="8466138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Document" r:id="rId3" imgW="8200952" imgH="2856617" progId="Word.Document.8">
                  <p:embed/>
                </p:oleObj>
              </mc:Choice>
              <mc:Fallback>
                <p:oleObj name="Document" r:id="rId3" imgW="8200952" imgH="28566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68325"/>
                        <a:ext cx="8466138" cy="293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288497"/>
              </p:ext>
            </p:extLst>
          </p:nvPr>
        </p:nvGraphicFramePr>
        <p:xfrm>
          <a:off x="468313" y="981075"/>
          <a:ext cx="7862887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Document" r:id="rId3" imgW="7808592" imgH="5277235" progId="Word.Document.8">
                  <p:embed/>
                </p:oleObj>
              </mc:Choice>
              <mc:Fallback>
                <p:oleObj name="Document" r:id="rId3" imgW="7808592" imgH="52772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7862887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1042988" y="3333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 </a:t>
            </a:r>
            <a:r>
              <a:rPr lang="zh-CN" altLang="en-US" sz="2800" b="1">
                <a:solidFill>
                  <a:srgbClr val="FF0000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初值问题的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800" b="1">
                <a:solidFill>
                  <a:srgbClr val="FF0000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数值解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49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27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79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430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795832"/>
              </p:ext>
            </p:extLst>
          </p:nvPr>
        </p:nvGraphicFramePr>
        <p:xfrm>
          <a:off x="473075" y="552451"/>
          <a:ext cx="8193174" cy="430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4" name="Document" r:id="rId3" imgW="8193174" imgH="4300447" progId="Word.Document.8">
                  <p:embed/>
                </p:oleObj>
              </mc:Choice>
              <mc:Fallback>
                <p:oleObj name="Document" r:id="rId3" imgW="8193174" imgH="43004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52451"/>
                        <a:ext cx="8193174" cy="4300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349773"/>
              </p:ext>
            </p:extLst>
          </p:nvPr>
        </p:nvGraphicFramePr>
        <p:xfrm>
          <a:off x="1907704" y="3889880"/>
          <a:ext cx="31908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5" name="Equation" r:id="rId5" imgW="3187440" imgH="838080" progId="Equation.DSMT4">
                  <p:embed/>
                </p:oleObj>
              </mc:Choice>
              <mc:Fallback>
                <p:oleObj name="Equation" r:id="rId5" imgW="31874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889880"/>
                        <a:ext cx="31908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80228"/>
              </p:ext>
            </p:extLst>
          </p:nvPr>
        </p:nvGraphicFramePr>
        <p:xfrm>
          <a:off x="1483604" y="4691248"/>
          <a:ext cx="517842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6" name="Equation" r:id="rId7" imgW="5181480" imgH="1917360" progId="Equation.DSMT4">
                  <p:embed/>
                </p:oleObj>
              </mc:Choice>
              <mc:Fallback>
                <p:oleObj name="Equation" r:id="rId7" imgW="5181480" imgH="1917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604" y="4691248"/>
                        <a:ext cx="5178425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818289" y="4115283"/>
            <a:ext cx="8111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解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53540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897192"/>
              </p:ext>
            </p:extLst>
          </p:nvPr>
        </p:nvGraphicFramePr>
        <p:xfrm>
          <a:off x="6999727" y="4936852"/>
          <a:ext cx="16017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7" name="Equation" r:id="rId9" imgW="1600200" imgH="977760" progId="Equation.DSMT4">
                  <p:embed/>
                </p:oleObj>
              </mc:Choice>
              <mc:Fallback>
                <p:oleObj name="Equation" r:id="rId9" imgW="160020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727" y="4936852"/>
                        <a:ext cx="1601788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703705"/>
            <a:ext cx="79208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clc</a:t>
            </a:r>
            <a:r>
              <a:rPr lang="en-US" altLang="zh-CN" sz="2400" b="1" dirty="0"/>
              <a:t>, clear</a:t>
            </a:r>
          </a:p>
          <a:p>
            <a:r>
              <a:rPr lang="en-US" altLang="zh-CN" sz="2400" b="1" dirty="0" err="1"/>
              <a:t>yprime</a:t>
            </a:r>
            <a:r>
              <a:rPr lang="en-US" altLang="zh-CN" sz="2400" b="1" dirty="0"/>
              <a:t>=@(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)[y(2);(y(1)-1)*(1+y(2)^2)^(3/2)];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定义一阶方程组的匿名函数</a:t>
            </a:r>
          </a:p>
          <a:p>
            <a:r>
              <a:rPr lang="en-US" altLang="zh-CN" sz="2400" b="1" dirty="0"/>
              <a:t>res=@(</a:t>
            </a:r>
            <a:r>
              <a:rPr lang="en-US" altLang="zh-CN" sz="2400" b="1" dirty="0" err="1"/>
              <a:t>ya,yb</a:t>
            </a:r>
            <a:r>
              <a:rPr lang="en-US" altLang="zh-CN" sz="2400" b="1" dirty="0"/>
              <a:t>)[</a:t>
            </a:r>
            <a:r>
              <a:rPr lang="en-US" altLang="zh-CN" sz="2400" b="1" dirty="0" err="1"/>
              <a:t>ya</a:t>
            </a:r>
            <a:r>
              <a:rPr lang="en-US" altLang="zh-CN" sz="2400" b="1" dirty="0"/>
              <a:t>(1);</a:t>
            </a:r>
            <a:r>
              <a:rPr lang="en-US" altLang="zh-CN" sz="2400" b="1" dirty="0" err="1"/>
              <a:t>yb</a:t>
            </a:r>
            <a:r>
              <a:rPr lang="en-US" altLang="zh-CN" sz="2400" b="1" dirty="0"/>
              <a:t>(1)];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定义边值条件的匿名函数</a:t>
            </a:r>
          </a:p>
          <a:p>
            <a:r>
              <a:rPr lang="en-US" altLang="zh-CN" sz="2400" b="1" dirty="0" err="1"/>
              <a:t>yinit</a:t>
            </a:r>
            <a:r>
              <a:rPr lang="en-US" altLang="zh-CN" sz="2400" b="1" dirty="0"/>
              <a:t>=@(x)[x.^2;2*x];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定义初始猜测解的匿名函数，这里换了另外一个初始猜测解</a:t>
            </a:r>
          </a:p>
          <a:p>
            <a:r>
              <a:rPr lang="en-US" altLang="zh-CN" sz="2400" b="1" dirty="0" err="1"/>
              <a:t>solinit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bvpinit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linspace</a:t>
            </a:r>
            <a:r>
              <a:rPr lang="en-US" altLang="zh-CN" sz="2400" b="1" dirty="0"/>
              <a:t>(-1,1,20),</a:t>
            </a:r>
            <a:r>
              <a:rPr lang="en-US" altLang="zh-CN" sz="2400" b="1" dirty="0" err="1"/>
              <a:t>yinit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给出初始猜测解的结构</a:t>
            </a:r>
          </a:p>
          <a:p>
            <a:r>
              <a:rPr lang="en-US" altLang="zh-CN" sz="2400" b="1" dirty="0"/>
              <a:t>sol=bvp4c(</a:t>
            </a:r>
            <a:r>
              <a:rPr lang="en-US" altLang="zh-CN" sz="2400" b="1" dirty="0" err="1"/>
              <a:t>yprime,res,solinit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计算数值解</a:t>
            </a:r>
          </a:p>
          <a:p>
            <a:r>
              <a:rPr lang="en-US" altLang="zh-CN" sz="2400" b="1" dirty="0"/>
              <a:t>fill(</a:t>
            </a:r>
            <a:r>
              <a:rPr lang="en-US" altLang="zh-CN" sz="2400" b="1" dirty="0" err="1"/>
              <a:t>sol.x,sol.y</a:t>
            </a:r>
            <a:r>
              <a:rPr lang="en-US" altLang="zh-CN" sz="2400" b="1" dirty="0"/>
              <a:t>(1,:),[0.7,0.7,0.7])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填充解曲线</a:t>
            </a:r>
          </a:p>
          <a:p>
            <a:r>
              <a:rPr lang="en-US" altLang="zh-CN" sz="2400" b="1" dirty="0"/>
              <a:t>axis([-1,1,0,1])</a:t>
            </a:r>
          </a:p>
          <a:p>
            <a:r>
              <a:rPr lang="en-US" altLang="zh-CN" sz="2400" b="1" dirty="0" err="1"/>
              <a:t>xlabel</a:t>
            </a:r>
            <a:r>
              <a:rPr lang="en-US" altLang="zh-CN" sz="2400" b="1" dirty="0"/>
              <a:t>('x','FontSize',12)</a:t>
            </a:r>
          </a:p>
          <a:p>
            <a:r>
              <a:rPr lang="en-US" altLang="zh-CN" sz="2400" b="1" dirty="0" err="1"/>
              <a:t>ylabel</a:t>
            </a:r>
            <a:r>
              <a:rPr lang="en-US" altLang="zh-CN" sz="2400" b="1" dirty="0"/>
              <a:t>('h','Rotation',0,'FontSize',12)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052736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C00000"/>
                </a:solidFill>
              </a:rPr>
              <a:t>Matlab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代码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04487"/>
              </p:ext>
            </p:extLst>
          </p:nvPr>
        </p:nvGraphicFramePr>
        <p:xfrm>
          <a:off x="3635896" y="233804"/>
          <a:ext cx="3627036" cy="1342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0" name="Equation" r:id="rId3" imgW="5181480" imgH="1917360" progId="Equation.DSMT4">
                  <p:embed/>
                </p:oleObj>
              </mc:Choice>
              <mc:Fallback>
                <p:oleObj name="Equation" r:id="rId3" imgW="5181480" imgH="1917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33804"/>
                        <a:ext cx="3627036" cy="1342152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solidFill>
                          <a:srgbClr val="FF99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60923"/>
              </p:ext>
            </p:extLst>
          </p:nvPr>
        </p:nvGraphicFramePr>
        <p:xfrm>
          <a:off x="7596336" y="562664"/>
          <a:ext cx="1120140" cy="68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1" name="Equation" r:id="rId5" imgW="1600200" imgH="977760" progId="Equation.DSMT4">
                  <p:embed/>
                </p:oleObj>
              </mc:Choice>
              <mc:Fallback>
                <p:oleObj name="Equation" r:id="rId5" imgW="160020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62664"/>
                        <a:ext cx="1120140" cy="684432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solidFill>
                          <a:srgbClr val="FF99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7382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28519"/>
              </p:ext>
            </p:extLst>
          </p:nvPr>
        </p:nvGraphicFramePr>
        <p:xfrm>
          <a:off x="477838" y="260648"/>
          <a:ext cx="8193174" cy="581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name="Document" r:id="rId3" imgW="8193174" imgH="5818168" progId="Word.Document.8">
                  <p:embed/>
                </p:oleObj>
              </mc:Choice>
              <mc:Fallback>
                <p:oleObj name="Document" r:id="rId3" imgW="8193174" imgH="58181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60648"/>
                        <a:ext cx="8193174" cy="5818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284474"/>
              </p:ext>
            </p:extLst>
          </p:nvPr>
        </p:nvGraphicFramePr>
        <p:xfrm>
          <a:off x="1835696" y="4117545"/>
          <a:ext cx="2085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2" name="Equation" r:id="rId5" imgW="2082600" imgH="431640" progId="Equation.DSMT4">
                  <p:embed/>
                </p:oleObj>
              </mc:Choice>
              <mc:Fallback>
                <p:oleObj name="Equation" r:id="rId5" imgW="2082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117545"/>
                        <a:ext cx="2085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109214"/>
              </p:ext>
            </p:extLst>
          </p:nvPr>
        </p:nvGraphicFramePr>
        <p:xfrm>
          <a:off x="1765070" y="4824691"/>
          <a:ext cx="190341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name="Equation" r:id="rId7" imgW="1904760" imgH="1257120" progId="Equation.DSMT4">
                  <p:embed/>
                </p:oleObj>
              </mc:Choice>
              <mc:Fallback>
                <p:oleObj name="Equation" r:id="rId7" imgW="1904760" imgH="1257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070" y="4824691"/>
                        <a:ext cx="1903412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818289" y="4115283"/>
            <a:ext cx="8111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CC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解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设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5274" y="517018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91231"/>
              </p:ext>
            </p:extLst>
          </p:nvPr>
        </p:nvGraphicFramePr>
        <p:xfrm>
          <a:off x="4427984" y="4668996"/>
          <a:ext cx="2376487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Equation" r:id="rId9" imgW="2374560" imgH="1536480" progId="Equation.DSMT4">
                  <p:embed/>
                </p:oleObj>
              </mc:Choice>
              <mc:Fallback>
                <p:oleObj name="Equation" r:id="rId9" imgW="2374560" imgH="1536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668996"/>
                        <a:ext cx="2376487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052736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C00000"/>
                </a:solidFill>
              </a:rPr>
              <a:t>Matlab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代码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8404"/>
              </p:ext>
            </p:extLst>
          </p:nvPr>
        </p:nvGraphicFramePr>
        <p:xfrm>
          <a:off x="3349246" y="217641"/>
          <a:ext cx="1333332" cy="879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6" name="Equation" r:id="rId3" imgW="1904760" imgH="1257120" progId="Equation.DSMT4">
                  <p:embed/>
                </p:oleObj>
              </mc:Choice>
              <mc:Fallback>
                <p:oleObj name="Equation" r:id="rId3" imgW="1904760" imgH="1257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246" y="217641"/>
                        <a:ext cx="1333332" cy="879984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solidFill>
                          <a:srgbClr val="FF99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30350"/>
              </p:ext>
            </p:extLst>
          </p:nvPr>
        </p:nvGraphicFramePr>
        <p:xfrm>
          <a:off x="5292080" y="34439"/>
          <a:ext cx="1662192" cy="1075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name="Equation" r:id="rId5" imgW="2374560" imgH="1536480" progId="Equation.DSMT4">
                  <p:embed/>
                </p:oleObj>
              </mc:Choice>
              <mc:Fallback>
                <p:oleObj name="Equation" r:id="rId5" imgW="2374560" imgH="1536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4439"/>
                        <a:ext cx="1662192" cy="1075536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solidFill>
                          <a:srgbClr val="FF99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11560" y="1703705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clc</a:t>
            </a:r>
            <a:r>
              <a:rPr lang="en-US" altLang="zh-CN" sz="2400" b="1" dirty="0"/>
              <a:t>, clear</a:t>
            </a:r>
          </a:p>
          <a:p>
            <a:r>
              <a:rPr lang="en-US" altLang="zh-CN" sz="2400" b="1" dirty="0" err="1"/>
              <a:t>eq</a:t>
            </a:r>
            <a:r>
              <a:rPr lang="en-US" altLang="zh-CN" sz="2400" b="1" dirty="0"/>
              <a:t>=@(</a:t>
            </a:r>
            <a:r>
              <a:rPr lang="en-US" altLang="zh-CN" sz="2400" b="1" dirty="0" err="1"/>
              <a:t>x,y,mu</a:t>
            </a:r>
            <a:r>
              <a:rPr lang="en-US" altLang="zh-CN" sz="2400" b="1" dirty="0"/>
              <a:t>)[y(2);-mu*y(1)];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定义一阶方程组的匿名函数</a:t>
            </a:r>
          </a:p>
          <a:p>
            <a:r>
              <a:rPr lang="en-US" altLang="zh-CN" sz="2400" b="1" dirty="0" err="1"/>
              <a:t>bd</a:t>
            </a:r>
            <a:r>
              <a:rPr lang="en-US" altLang="zh-CN" sz="2400" b="1" dirty="0"/>
              <a:t>=@(</a:t>
            </a:r>
            <a:r>
              <a:rPr lang="en-US" altLang="zh-CN" sz="2400" b="1" dirty="0" err="1"/>
              <a:t>ya,yb,mu</a:t>
            </a:r>
            <a:r>
              <a:rPr lang="en-US" altLang="zh-CN" sz="2400" b="1" dirty="0"/>
              <a:t>)[</a:t>
            </a:r>
            <a:r>
              <a:rPr lang="en-US" altLang="zh-CN" sz="2400" b="1" dirty="0" err="1"/>
              <a:t>ya</a:t>
            </a:r>
            <a:r>
              <a:rPr lang="en-US" altLang="zh-CN" sz="2400" b="1" dirty="0"/>
              <a:t>(1);</a:t>
            </a:r>
            <a:r>
              <a:rPr lang="en-US" altLang="zh-CN" sz="2400" b="1" dirty="0" err="1"/>
              <a:t>ya</a:t>
            </a:r>
            <a:r>
              <a:rPr lang="en-US" altLang="zh-CN" sz="2400" b="1" dirty="0"/>
              <a:t>(2)-1;yb(1)+</a:t>
            </a:r>
            <a:r>
              <a:rPr lang="en-US" altLang="zh-CN" sz="2400" b="1" dirty="0" err="1"/>
              <a:t>yb</a:t>
            </a:r>
            <a:r>
              <a:rPr lang="en-US" altLang="zh-CN" sz="2400" b="1" dirty="0"/>
              <a:t>(2)]; 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定义边值条件的匿名函数</a:t>
            </a:r>
          </a:p>
          <a:p>
            <a:r>
              <a:rPr lang="en-US" altLang="zh-CN" sz="2400" b="1" dirty="0"/>
              <a:t>guess=@(x)[sin(2*x);2*cos(2*x)];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定义初始猜测解的匿名函数</a:t>
            </a:r>
          </a:p>
          <a:p>
            <a:r>
              <a:rPr lang="en-US" altLang="zh-CN" sz="2400" b="1" dirty="0" err="1"/>
              <a:t>guess_structure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bvpinit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linspace</a:t>
            </a:r>
            <a:r>
              <a:rPr lang="en-US" altLang="zh-CN" sz="2400" b="1" dirty="0"/>
              <a:t>(0,1,10),guess,5);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给出初始猜测解的结构</a:t>
            </a:r>
            <a:r>
              <a:rPr lang="en-US" altLang="zh-CN" sz="2400" b="1" dirty="0">
                <a:solidFill>
                  <a:srgbClr val="00B050"/>
                </a:solidFill>
              </a:rPr>
              <a:t>,mu=5</a:t>
            </a:r>
          </a:p>
          <a:p>
            <a:r>
              <a:rPr lang="en-US" altLang="zh-CN" sz="2400" b="1" dirty="0"/>
              <a:t>sol=bvp4c(</a:t>
            </a:r>
            <a:r>
              <a:rPr lang="en-US" altLang="zh-CN" sz="2400" b="1" dirty="0" err="1"/>
              <a:t>eq,bd,guess_structure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B050"/>
                </a:solidFill>
              </a:rPr>
              <a:t>%</a:t>
            </a:r>
            <a:r>
              <a:rPr lang="zh-CN" altLang="en-US" sz="2400" b="1" dirty="0">
                <a:solidFill>
                  <a:srgbClr val="00B050"/>
                </a:solidFill>
              </a:rPr>
              <a:t>计算数值解</a:t>
            </a:r>
          </a:p>
          <a:p>
            <a:r>
              <a:rPr lang="en-US" altLang="zh-CN" sz="2400" b="1" dirty="0"/>
              <a:t>plot(</a:t>
            </a:r>
            <a:r>
              <a:rPr lang="en-US" altLang="zh-CN" sz="2400" b="1" dirty="0" err="1"/>
              <a:t>sol.x,sol.y</a:t>
            </a:r>
            <a:r>
              <a:rPr lang="en-US" altLang="zh-CN" sz="2400" b="1" dirty="0"/>
              <a:t>(1,:),'-',</a:t>
            </a:r>
            <a:r>
              <a:rPr lang="en-US" altLang="zh-CN" sz="2400" b="1" dirty="0" err="1"/>
              <a:t>sol.x,sol.yp</a:t>
            </a:r>
            <a:r>
              <a:rPr lang="en-US" altLang="zh-CN" sz="2400" b="1" dirty="0"/>
              <a:t>(1,:),'--','LineWidth',2)</a:t>
            </a:r>
          </a:p>
          <a:p>
            <a:r>
              <a:rPr lang="en-US" altLang="zh-CN" sz="2400" b="1" dirty="0" err="1"/>
              <a:t>xlabel</a:t>
            </a:r>
            <a:r>
              <a:rPr lang="en-US" altLang="zh-CN" sz="2400" b="1" dirty="0"/>
              <a:t>('x','FontSize',12)</a:t>
            </a:r>
          </a:p>
          <a:p>
            <a:r>
              <a:rPr lang="en-US" altLang="zh-CN" sz="2400" b="1" dirty="0"/>
              <a:t>legend('y_1','y_2')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88483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139623"/>
              </p:ext>
            </p:extLst>
          </p:nvPr>
        </p:nvGraphicFramePr>
        <p:xfrm>
          <a:off x="474663" y="555625"/>
          <a:ext cx="8461375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Document" r:id="rId3" imgW="8193174" imgH="5206904" progId="Word.Document.8">
                  <p:embed/>
                </p:oleObj>
              </mc:Choice>
              <mc:Fallback>
                <p:oleObj name="Document" r:id="rId3" imgW="8193174" imgH="52069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555625"/>
                        <a:ext cx="8461375" cy="537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858639"/>
              </p:ext>
            </p:extLst>
          </p:nvPr>
        </p:nvGraphicFramePr>
        <p:xfrm>
          <a:off x="716945" y="116632"/>
          <a:ext cx="7784514" cy="336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9" name="Document" r:id="rId3" imgW="7784514" imgH="3364255" progId="Word.Document.8">
                  <p:embed/>
                </p:oleObj>
              </mc:Choice>
              <mc:Fallback>
                <p:oleObj name="Document" r:id="rId3" imgW="7784514" imgH="33642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45" y="116632"/>
                        <a:ext cx="7784514" cy="3364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358684"/>
              </p:ext>
            </p:extLst>
          </p:nvPr>
        </p:nvGraphicFramePr>
        <p:xfrm>
          <a:off x="694449" y="3480887"/>
          <a:ext cx="6725782" cy="197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0" name="Document" r:id="rId5" imgW="6725782" imgH="1978783" progId="Word.Document.8">
                  <p:embed/>
                </p:oleObj>
              </mc:Choice>
              <mc:Fallback>
                <p:oleObj name="Document" r:id="rId5" imgW="6725782" imgH="19787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49" y="3480887"/>
                        <a:ext cx="6725782" cy="1978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96359"/>
              </p:ext>
            </p:extLst>
          </p:nvPr>
        </p:nvGraphicFramePr>
        <p:xfrm>
          <a:off x="726499" y="6034399"/>
          <a:ext cx="76501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1" name="Document" r:id="rId7" imgW="7637887" imgH="1096367" progId="Word.Document.8">
                  <p:embed/>
                </p:oleObj>
              </mc:Choice>
              <mc:Fallback>
                <p:oleObj name="Document" r:id="rId7" imgW="7637887" imgH="10963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99" y="6034399"/>
                        <a:ext cx="76501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377565"/>
              </p:ext>
            </p:extLst>
          </p:nvPr>
        </p:nvGraphicFramePr>
        <p:xfrm>
          <a:off x="694449" y="5393049"/>
          <a:ext cx="77136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2" name="Document" r:id="rId9" imgW="7784873" imgH="1195972" progId="Word.Document.8">
                  <p:embed/>
                </p:oleObj>
              </mc:Choice>
              <mc:Fallback>
                <p:oleObj name="Document" r:id="rId9" imgW="7784873" imgH="1195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49" y="5393049"/>
                        <a:ext cx="771366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4818"/>
              </p:ext>
            </p:extLst>
          </p:nvPr>
        </p:nvGraphicFramePr>
        <p:xfrm>
          <a:off x="468313" y="1491133"/>
          <a:ext cx="8466137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4" name="Document" r:id="rId3" imgW="8193174" imgH="4482963" progId="Word.Document.8">
                  <p:embed/>
                </p:oleObj>
              </mc:Choice>
              <mc:Fallback>
                <p:oleObj name="Document" r:id="rId3" imgW="8193174" imgH="44829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91133"/>
                        <a:ext cx="8466137" cy="460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213650"/>
              </p:ext>
            </p:extLst>
          </p:nvPr>
        </p:nvGraphicFramePr>
        <p:xfrm>
          <a:off x="617538" y="646113"/>
          <a:ext cx="32734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5" name="Equation" r:id="rId5" imgW="3276360" imgH="393480" progId="Equation.DSMT4">
                  <p:embed/>
                </p:oleObj>
              </mc:Choice>
              <mc:Fallback>
                <p:oleObj name="Equation" r:id="rId5" imgW="327636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646113"/>
                        <a:ext cx="32734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11401"/>
              </p:ext>
            </p:extLst>
          </p:nvPr>
        </p:nvGraphicFramePr>
        <p:xfrm>
          <a:off x="4024313" y="642938"/>
          <a:ext cx="16351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6" name="Equation" r:id="rId7" imgW="1638000" imgH="393480" progId="Equation.DSMT4">
                  <p:embed/>
                </p:oleObj>
              </mc:Choice>
              <mc:Fallback>
                <p:oleObj name="Equation" r:id="rId7" imgW="163800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642938"/>
                        <a:ext cx="16351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58219"/>
              </p:ext>
            </p:extLst>
          </p:nvPr>
        </p:nvGraphicFramePr>
        <p:xfrm>
          <a:off x="5953125" y="655638"/>
          <a:ext cx="1752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7" name="Equation" r:id="rId9" imgW="1752480" imgH="393480" progId="Equation.DSMT4">
                  <p:embed/>
                </p:oleObj>
              </mc:Choice>
              <mc:Fallback>
                <p:oleObj name="Equation" r:id="rId9" imgW="175248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655638"/>
                        <a:ext cx="17526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916832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clc</a:t>
            </a:r>
            <a:r>
              <a:rPr lang="en-US" altLang="zh-CN" sz="2000" dirty="0"/>
              <a:t>, clear</a:t>
            </a:r>
          </a:p>
          <a:p>
            <a:r>
              <a:rPr lang="en-US" altLang="zh-CN" sz="2000" dirty="0" err="1"/>
              <a:t>eq</a:t>
            </a:r>
            <a:r>
              <a:rPr lang="en-US" altLang="zh-CN" sz="2000" dirty="0"/>
              <a:t>=@(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)[0.5*y(1)*(y(3)-y(1))/y(2)</a:t>
            </a:r>
          </a:p>
          <a:p>
            <a:r>
              <a:rPr lang="en-US" altLang="zh-CN" sz="2000" dirty="0"/>
              <a:t>          -0.5*(y(3)-y(1))</a:t>
            </a:r>
          </a:p>
          <a:p>
            <a:r>
              <a:rPr lang="en-US" altLang="zh-CN" sz="2000" dirty="0"/>
              <a:t>          (0.9-1000*(y(3)-y(5))-0.5*y(3)*(y(3)-y(1)))/y(4)</a:t>
            </a:r>
          </a:p>
          <a:p>
            <a:r>
              <a:rPr lang="en-US" altLang="zh-CN" sz="2000" dirty="0"/>
              <a:t>          0.5*(y(3)-y(1))</a:t>
            </a:r>
          </a:p>
          <a:p>
            <a:r>
              <a:rPr lang="en-US" altLang="zh-CN" sz="2000" dirty="0"/>
              <a:t>          100*(y(3)-y(5))];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zh-CN" altLang="en-US" sz="2000" dirty="0">
                <a:solidFill>
                  <a:srgbClr val="00B050"/>
                </a:solidFill>
              </a:rPr>
              <a:t>定义一阶方程组的匿名函数</a:t>
            </a:r>
          </a:p>
          <a:p>
            <a:r>
              <a:rPr lang="en-US" altLang="zh-CN" sz="2000" dirty="0" err="1"/>
              <a:t>bd</a:t>
            </a:r>
            <a:r>
              <a:rPr lang="en-US" altLang="zh-CN" sz="2000" dirty="0"/>
              <a:t>=@(</a:t>
            </a:r>
            <a:r>
              <a:rPr lang="en-US" altLang="zh-CN" sz="2000" dirty="0" err="1"/>
              <a:t>ya,yb</a:t>
            </a:r>
            <a:r>
              <a:rPr lang="en-US" altLang="zh-CN" sz="2000" dirty="0"/>
              <a:t>)[</a:t>
            </a:r>
            <a:r>
              <a:rPr lang="en-US" altLang="zh-CN" sz="2000" dirty="0" err="1"/>
              <a:t>ya</a:t>
            </a:r>
            <a:r>
              <a:rPr lang="en-US" altLang="zh-CN" sz="2000" dirty="0"/>
              <a:t>(1)-1;ya(2)-1;ya(3)-1;ya(4)+10;yb(3)-</a:t>
            </a:r>
            <a:r>
              <a:rPr lang="en-US" altLang="zh-CN" sz="2000" dirty="0" err="1"/>
              <a:t>yb</a:t>
            </a:r>
            <a:r>
              <a:rPr lang="en-US" altLang="zh-CN" sz="2000" dirty="0"/>
              <a:t>(5)];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zh-CN" altLang="en-US" sz="2000" dirty="0">
                <a:solidFill>
                  <a:srgbClr val="00B050"/>
                </a:solidFill>
              </a:rPr>
              <a:t>定义边值条件的匿名函数</a:t>
            </a:r>
          </a:p>
          <a:p>
            <a:r>
              <a:rPr lang="en-US" altLang="zh-CN" sz="2000" dirty="0"/>
              <a:t>guess=@(x)[1;1;-4.5*x.^2+8.91*x+1;-10;-4.5*x.^2+9*x+0.91];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zh-CN" altLang="en-US" sz="2000" dirty="0">
                <a:solidFill>
                  <a:srgbClr val="00B050"/>
                </a:solidFill>
              </a:rPr>
              <a:t>定义初始猜测解的匿名函数</a:t>
            </a:r>
          </a:p>
          <a:p>
            <a:r>
              <a:rPr lang="en-US" altLang="zh-CN" sz="2000" dirty="0" err="1"/>
              <a:t>guess_structure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bvpinit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linspace</a:t>
            </a:r>
            <a:r>
              <a:rPr lang="en-US" altLang="zh-CN" sz="2000" dirty="0"/>
              <a:t>(0,1,5),guess);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zh-CN" altLang="en-US" sz="2000" dirty="0">
                <a:solidFill>
                  <a:srgbClr val="00B050"/>
                </a:solidFill>
              </a:rPr>
              <a:t>给出初始猜测解的结构</a:t>
            </a:r>
          </a:p>
          <a:p>
            <a:r>
              <a:rPr lang="en-US" altLang="zh-CN" sz="2000" dirty="0"/>
              <a:t>sol=bvp4c(</a:t>
            </a:r>
            <a:r>
              <a:rPr lang="en-US" altLang="zh-CN" sz="2000" dirty="0" err="1"/>
              <a:t>eq,bd,guess_structure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zh-CN" altLang="en-US" sz="2000" dirty="0">
                <a:solidFill>
                  <a:srgbClr val="00B050"/>
                </a:solidFill>
              </a:rPr>
              <a:t>计算数值解</a:t>
            </a:r>
          </a:p>
          <a:p>
            <a:r>
              <a:rPr lang="en-US" altLang="zh-CN" sz="2000" dirty="0"/>
              <a:t>plot(</a:t>
            </a:r>
            <a:r>
              <a:rPr lang="en-US" altLang="zh-CN" sz="2000" dirty="0" err="1"/>
              <a:t>sol.x,sol.y</a:t>
            </a:r>
            <a:r>
              <a:rPr lang="en-US" altLang="zh-CN" sz="2000" dirty="0"/>
              <a:t>(1,:),'-*',</a:t>
            </a:r>
            <a:r>
              <a:rPr lang="en-US" altLang="zh-CN" sz="2000" dirty="0" err="1"/>
              <a:t>sol.x,sol.y</a:t>
            </a:r>
            <a:r>
              <a:rPr lang="en-US" altLang="zh-CN" sz="2000" dirty="0"/>
              <a:t>(2,:),'-D',</a:t>
            </a:r>
            <a:r>
              <a:rPr lang="en-US" altLang="zh-CN" sz="2000" dirty="0" err="1"/>
              <a:t>sol.x,sol.y</a:t>
            </a:r>
            <a:r>
              <a:rPr lang="en-US" altLang="zh-CN" sz="2000" dirty="0"/>
              <a:t>(3,:),':S',</a:t>
            </a:r>
            <a:r>
              <a:rPr lang="en-US" altLang="zh-CN" sz="2000" dirty="0" err="1"/>
              <a:t>sol.x,sol.y</a:t>
            </a:r>
            <a:r>
              <a:rPr lang="en-US" altLang="zh-CN" sz="2000" dirty="0"/>
              <a:t>(4,:),'-.O',</a:t>
            </a:r>
            <a:r>
              <a:rPr lang="en-US" altLang="zh-CN" sz="2000" dirty="0" err="1"/>
              <a:t>sol.x,sol.y</a:t>
            </a:r>
            <a:r>
              <a:rPr lang="en-US" altLang="zh-CN" sz="2000" dirty="0"/>
              <a:t>(5,:),'--P')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zh-CN" altLang="en-US" sz="2000" dirty="0">
                <a:solidFill>
                  <a:srgbClr val="00B050"/>
                </a:solidFill>
              </a:rPr>
              <a:t>画出</a:t>
            </a:r>
            <a:r>
              <a:rPr lang="en-US" altLang="zh-CN" sz="2000" dirty="0">
                <a:solidFill>
                  <a:srgbClr val="00B050"/>
                </a:solidFill>
              </a:rPr>
              <a:t>5</a:t>
            </a:r>
            <a:r>
              <a:rPr lang="zh-CN" altLang="en-US" sz="2000" dirty="0">
                <a:solidFill>
                  <a:srgbClr val="00B050"/>
                </a:solidFill>
              </a:rPr>
              <a:t>条解曲线</a:t>
            </a:r>
          </a:p>
          <a:p>
            <a:r>
              <a:rPr lang="en-US" altLang="zh-CN" sz="2000" dirty="0"/>
              <a:t>legend('</a:t>
            </a:r>
            <a:r>
              <a:rPr lang="en-US" altLang="zh-CN" sz="2000" dirty="0" err="1"/>
              <a:t>u','v','w','z','y','Location','southwest</a:t>
            </a:r>
            <a:r>
              <a:rPr lang="en-US" altLang="zh-CN" sz="2000" dirty="0"/>
              <a:t>') 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zh-CN" altLang="en-US" sz="2000" dirty="0">
                <a:solidFill>
                  <a:srgbClr val="00B050"/>
                </a:solidFill>
              </a:rPr>
              <a:t>图注标注在左下角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093423"/>
              </p:ext>
            </p:extLst>
          </p:nvPr>
        </p:nvGraphicFramePr>
        <p:xfrm>
          <a:off x="2123728" y="116632"/>
          <a:ext cx="3779520" cy="157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Equation" r:id="rId3" imgW="6299200" imgH="2628900" progId="Equation.DSMT4">
                  <p:embed/>
                </p:oleObj>
              </mc:Choice>
              <mc:Fallback>
                <p:oleObj name="Equation" r:id="rId3" imgW="6299200" imgH="262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16632"/>
                        <a:ext cx="3779520" cy="157734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solidFill>
                          <a:srgbClr val="FF99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001534"/>
              </p:ext>
            </p:extLst>
          </p:nvPr>
        </p:nvGraphicFramePr>
        <p:xfrm>
          <a:off x="6062568" y="146291"/>
          <a:ext cx="1965816" cy="23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Equation" r:id="rId5" imgW="3276360" imgH="393480" progId="Equation.DSMT4">
                  <p:embed/>
                </p:oleObj>
              </mc:Choice>
              <mc:Fallback>
                <p:oleObj name="Equation" r:id="rId5" imgW="327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568" y="146291"/>
                        <a:ext cx="1965816" cy="236088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solidFill>
                          <a:srgbClr val="FF99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775280"/>
              </p:ext>
            </p:extLst>
          </p:nvPr>
        </p:nvGraphicFramePr>
        <p:xfrm>
          <a:off x="6054429" y="557058"/>
          <a:ext cx="982800" cy="23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Equation" r:id="rId7" imgW="1638000" imgH="393480" progId="Equation.DSMT4">
                  <p:embed/>
                </p:oleObj>
              </mc:Choice>
              <mc:Fallback>
                <p:oleObj name="Equation" r:id="rId7" imgW="1638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429" y="557058"/>
                        <a:ext cx="982800" cy="236088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solidFill>
                          <a:srgbClr val="FF99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265735"/>
              </p:ext>
            </p:extLst>
          </p:nvPr>
        </p:nvGraphicFramePr>
        <p:xfrm>
          <a:off x="7120912" y="557058"/>
          <a:ext cx="1051488" cy="23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8" name="Equation" r:id="rId9" imgW="1752480" imgH="393480" progId="Equation.DSMT4">
                  <p:embed/>
                </p:oleObj>
              </mc:Choice>
              <mc:Fallback>
                <p:oleObj name="Equation" r:id="rId9" imgW="1752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912" y="557058"/>
                        <a:ext cx="1051488" cy="236088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solidFill>
                          <a:srgbClr val="FF99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773492"/>
              </p:ext>
            </p:extLst>
          </p:nvPr>
        </p:nvGraphicFramePr>
        <p:xfrm>
          <a:off x="6078800" y="1029150"/>
          <a:ext cx="2453640" cy="162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9" name="Equation" r:id="rId11" imgW="4089400" imgH="2705100" progId="Equation.DSMT4">
                  <p:embed/>
                </p:oleObj>
              </mc:Choice>
              <mc:Fallback>
                <p:oleObj name="Equation" r:id="rId11" imgW="4089400" imgH="270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800" y="1029150"/>
                        <a:ext cx="2453640" cy="1623060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>
                        <a:solidFill>
                          <a:srgbClr val="FF99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2316" y="688161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C00000"/>
                </a:solidFill>
              </a:rPr>
              <a:t>Matlab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代码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051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289547"/>
              </p:ext>
            </p:extLst>
          </p:nvPr>
        </p:nvGraphicFramePr>
        <p:xfrm>
          <a:off x="611560" y="980728"/>
          <a:ext cx="7732404" cy="149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9" name="Document" r:id="rId3" imgW="7732404" imgH="1494785" progId="Word.Document.8">
                  <p:embed/>
                </p:oleObj>
              </mc:Choice>
              <mc:Fallback>
                <p:oleObj name="Document" r:id="rId3" imgW="7732404" imgH="1494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80728"/>
                        <a:ext cx="7732404" cy="1494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442709"/>
              </p:ext>
            </p:extLst>
          </p:nvPr>
        </p:nvGraphicFramePr>
        <p:xfrm>
          <a:off x="603250" y="2636838"/>
          <a:ext cx="7986713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Document" r:id="rId5" imgW="7729888" imgH="2193094" progId="Word.Document.8">
                  <p:embed/>
                </p:oleObj>
              </mc:Choice>
              <mc:Fallback>
                <p:oleObj name="Document" r:id="rId5" imgW="7729888" imgH="21930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636838"/>
                        <a:ext cx="7986713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34280"/>
              </p:ext>
            </p:extLst>
          </p:nvPr>
        </p:nvGraphicFramePr>
        <p:xfrm>
          <a:off x="323529" y="190624"/>
          <a:ext cx="8568952" cy="6334720"/>
        </p:xfrm>
        <a:graphic>
          <a:graphicData uri="http://schemas.openxmlformats.org/drawingml/2006/table">
            <a:tbl>
              <a:tblPr/>
              <a:tblGrid>
                <a:gridCol w="1080119"/>
                <a:gridCol w="936104"/>
                <a:gridCol w="720080"/>
                <a:gridCol w="5832649"/>
              </a:tblGrid>
              <a:tr h="180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函数名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用途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精度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原理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065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ode45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非刚性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中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Runge-Kutta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</a:rPr>
                        <a:t>的四五阶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算法，大多数情况下首选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57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ode23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非刚性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低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基于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Bogacki-Shampine2-3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阶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</a:rPr>
                        <a:t>Runge-Kutta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公式，精确要求不高且轻度刚性方程，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ode23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的效率可能好于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ode45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464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ode113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非刚性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低到高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基于变阶次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Adams-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</a:rPr>
                        <a:t>Bashforth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</a:rPr>
                        <a:t>MoutlonPECE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算法。在对误差要求严格的场合或者输入参数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</a:rPr>
                        <a:t>doefun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代表的函数本身计算量很大情况比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ode45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效率高。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ode113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可以看成一个多步解算器，因为它会利用前几次时间节点上的解计器当前时间节点的解。因此它不适应与非连续系统。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510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ode15s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刚性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低到中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基于数值差分公式（后向差分公式，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BDFs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也叫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Gear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方法），因此效率不是很高。同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ode113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一样，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ode15s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也是一个多步计算器。当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ode45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求解失败，或者非常慢，并且怀疑问题是刚性的，可以考虑用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ode15s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5109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ode23s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刚性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低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基于修正的二阶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effectLst/>
                        </a:rPr>
                        <a:t>Rosenbrock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公式。由于是单步解算器，当精度要求不高时，它效率可能会高于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ode15s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。可以解决一些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</a:rPr>
                        <a:t>ode15s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求解起来效率不太高的刚性问题。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6854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ode23tb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刚性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低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</a:rPr>
                        <a:t>低阶方法，使用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TR-BDF2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</a:rPr>
                        <a:t>方法，即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Runge-Kutta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</a:rPr>
                        <a:t>公式，第一级采用梯形法则，第二级采用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GEAR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法。当方程是刚性的，并且求解要求精度不高时可以使用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685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ode23t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中等刚性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低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</a:rPr>
                        <a:t>使用自由内插法的梯形法则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430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45085"/>
              </p:ext>
            </p:extLst>
          </p:nvPr>
        </p:nvGraphicFramePr>
        <p:xfrm>
          <a:off x="609600" y="987425"/>
          <a:ext cx="8156575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3" name="Document" r:id="rId3" imgW="8017032" imgH="2513123" progId="Word.Document.8">
                  <p:embed/>
                </p:oleObj>
              </mc:Choice>
              <mc:Fallback>
                <p:oleObj name="Document" r:id="rId3" imgW="8017032" imgH="25131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87425"/>
                        <a:ext cx="8156575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73138" y="3333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6.5.1  ode23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ode45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的使用</a:t>
            </a:r>
            <a:endParaRPr lang="zh-CN" altLang="en-US" dirty="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1021482" y="4221088"/>
            <a:ext cx="574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这里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solver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ode45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ode23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ode113</a:t>
            </a:r>
            <a:endParaRPr kumimoji="0" lang="zh-CN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86274"/>
              </p:ext>
            </p:extLst>
          </p:nvPr>
        </p:nvGraphicFramePr>
        <p:xfrm>
          <a:off x="6769594" y="4960624"/>
          <a:ext cx="1117115" cy="39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4" name="Equation" r:id="rId5" imgW="1117115" imgH="393529" progId="Equation.DSMT4">
                  <p:embed/>
                </p:oleObj>
              </mc:Choice>
              <mc:Fallback>
                <p:oleObj name="Equation" r:id="rId5" imgW="1117115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594" y="4960624"/>
                        <a:ext cx="1117115" cy="3935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770701" y="5354633"/>
            <a:ext cx="48333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tspan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=[t0,tfinal]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是求解区间，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0796" y="2996952"/>
            <a:ext cx="6743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zh-CN" sz="2800" b="1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sz="2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的函数形式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7443" y="3573016"/>
            <a:ext cx="4014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altLang="zh-CN" sz="2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kern="1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t,y</a:t>
            </a:r>
            <a:r>
              <a:rPr lang="en-US" altLang="zh-CN" sz="2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]=solver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(‘F’,tspan,y0</a:t>
            </a:r>
            <a:r>
              <a:rPr lang="en-US" altLang="zh-CN" sz="2800" b="1" kern="1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0701" y="4827929"/>
            <a:ext cx="5051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是用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文件定义的右端的函数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736871" y="5949861"/>
            <a:ext cx="1736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是</a:t>
            </a: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初值</a:t>
            </a:r>
            <a:r>
              <a:rPr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Calibri" panose="020F0502020204030204" pitchFamily="34" charset="0"/>
              </a:rPr>
              <a:t>.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609600" y="984250"/>
          <a:ext cx="8147050" cy="509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Document" r:id="rId3" imgW="8022073" imgH="5019241" progId="Word.Document.8">
                  <p:embed/>
                </p:oleObj>
              </mc:Choice>
              <mc:Fallback>
                <p:oleObj name="Document" r:id="rId3" imgW="8022073" imgH="50192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84250"/>
                        <a:ext cx="8147050" cy="509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99020"/>
              </p:ext>
            </p:extLst>
          </p:nvPr>
        </p:nvGraphicFramePr>
        <p:xfrm>
          <a:off x="466725" y="549275"/>
          <a:ext cx="80184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Document" r:id="rId3" imgW="7684247" imgH="1539733" progId="Word.Document.8">
                  <p:embed/>
                </p:oleObj>
              </mc:Choice>
              <mc:Fallback>
                <p:oleObj name="Document" r:id="rId3" imgW="7684247" imgH="15397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549275"/>
                        <a:ext cx="801846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83568" y="2548285"/>
            <a:ext cx="7848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doty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=@(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) -2*y+2*x^2+2*x; %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定义匿名函数</a:t>
            </a:r>
            <a:endParaRPr lang="en-US" altLang="zh-CN" sz="2800" b="1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CN" sz="2800" b="1" dirty="0" smtClean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]=ode45(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doty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,[0,0.5],1)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plot(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x,y</a:t>
            </a:r>
            <a:r>
              <a:rPr lang="en-US" altLang="zh-CN" sz="2800" b="1" dirty="0" smtClean="0">
                <a:solidFill>
                  <a:srgbClr val="000000"/>
                </a:solidFill>
                <a:latin typeface="+mn-lt"/>
              </a:rPr>
              <a:t>);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564509"/>
            <a:ext cx="74761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0" u="none" strike="noStrike" baseline="0" dirty="0" smtClean="0">
                <a:solidFill>
                  <a:srgbClr val="0000FF"/>
                </a:solidFill>
                <a:latin typeface="+mn-lt"/>
              </a:rPr>
              <a:t>function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dy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=F(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</a:rPr>
              <a:t>t,y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es-ES" altLang="zh-CN" sz="2800" b="1" dirty="0">
                <a:solidFill>
                  <a:srgbClr val="000000"/>
                </a:solidFill>
                <a:latin typeface="+mn-lt"/>
              </a:rPr>
              <a:t>dy=[y(2);y(3);3*y(3)+y(2)*y(1)];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584" y="191683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方法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584" y="404025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+mn-lt"/>
              </a:rPr>
              <a:t>方法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6464" y="5644629"/>
            <a:ext cx="7047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[</a:t>
            </a:r>
            <a:r>
              <a:rPr lang="en-US" altLang="zh-CN" sz="2800" b="1" dirty="0" err="1">
                <a:solidFill>
                  <a:srgbClr val="000000"/>
                </a:solidFill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</a:rPr>
              <a:t>]=ode45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(‘F’,[</a:t>
            </a:r>
            <a:r>
              <a:rPr lang="en-US" altLang="zh-CN" sz="2800" b="1" dirty="0">
                <a:solidFill>
                  <a:srgbClr val="000000"/>
                </a:solidFill>
              </a:rPr>
              <a:t>0,0.5],1)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plot(</a:t>
            </a:r>
            <a:r>
              <a:rPr lang="en-US" altLang="zh-CN" sz="2800" b="1" dirty="0" err="1">
                <a:solidFill>
                  <a:srgbClr val="000000"/>
                </a:solidFill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</a:rPr>
              <a:t>);</a:t>
            </a: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8650"/>
              </p:ext>
            </p:extLst>
          </p:nvPr>
        </p:nvGraphicFramePr>
        <p:xfrm>
          <a:off x="468313" y="333375"/>
          <a:ext cx="8386762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2" name="Document" r:id="rId3" imgW="8095017" imgH="1625313" progId="Word.Document.8">
                  <p:embed/>
                </p:oleObj>
              </mc:Choice>
              <mc:Fallback>
                <p:oleObj name="Document" r:id="rId3" imgW="8095017" imgH="16253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3375"/>
                        <a:ext cx="8386762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468313" y="1701800"/>
          <a:ext cx="8229600" cy="515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3" name="Document" r:id="rId5" imgW="7964559" imgH="5021844" progId="Word.Document.8">
                  <p:embed/>
                </p:oleObj>
              </mc:Choice>
              <mc:Fallback>
                <p:oleObj name="Document" r:id="rId5" imgW="7964559" imgH="502184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1800"/>
                        <a:ext cx="8229600" cy="515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内容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华文中宋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1-3节 行列式定义</Template>
  <TotalTime>5720</TotalTime>
  <Words>1211</Words>
  <Application>Microsoft Office PowerPoint</Application>
  <PresentationFormat>全屏显示(4:3)</PresentationFormat>
  <Paragraphs>145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华文中宋</vt:lpstr>
      <vt:lpstr>宋体</vt:lpstr>
      <vt:lpstr>Arial</vt:lpstr>
      <vt:lpstr>Calibri</vt:lpstr>
      <vt:lpstr>Times New Roman</vt:lpstr>
      <vt:lpstr>内容模板</vt:lpstr>
      <vt:lpstr>Document</vt:lpstr>
      <vt:lpstr>Equation</vt:lpstr>
      <vt:lpstr>Microsoft Word 97 - 2003 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刘仁南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§1.1 二阶与三阶行列式</dc:title>
  <dc:creator>刘仁南</dc:creator>
  <cp:lastModifiedBy>zhu-hp</cp:lastModifiedBy>
  <cp:revision>427</cp:revision>
  <dcterms:created xsi:type="dcterms:W3CDTF">2001-02-28T05:39:44Z</dcterms:created>
  <dcterms:modified xsi:type="dcterms:W3CDTF">2019-07-07T13:50:47Z</dcterms:modified>
</cp:coreProperties>
</file>