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8" r:id="rId4"/>
    <p:sldId id="259" r:id="rId5"/>
    <p:sldId id="25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355" r:id="rId19"/>
    <p:sldId id="347" r:id="rId20"/>
    <p:sldId id="352" r:id="rId21"/>
    <p:sldId id="353" r:id="rId22"/>
    <p:sldId id="348" r:id="rId23"/>
    <p:sldId id="350" r:id="rId24"/>
    <p:sldId id="351" r:id="rId25"/>
    <p:sldId id="349" r:id="rId26"/>
    <p:sldId id="354" r:id="rId27"/>
    <p:sldId id="281" r:id="rId28"/>
    <p:sldId id="286" r:id="rId29"/>
    <p:sldId id="287" r:id="rId30"/>
    <p:sldId id="282" r:id="rId31"/>
    <p:sldId id="283" r:id="rId32"/>
    <p:sldId id="284" r:id="rId33"/>
    <p:sldId id="285" r:id="rId34"/>
    <p:sldId id="288" r:id="rId35"/>
    <p:sldId id="289" r:id="rId36"/>
    <p:sldId id="290" r:id="rId37"/>
    <p:sldId id="291" r:id="rId38"/>
    <p:sldId id="292" r:id="rId39"/>
    <p:sldId id="293" r:id="rId40"/>
    <p:sldId id="369" r:id="rId41"/>
    <p:sldId id="370" r:id="rId42"/>
    <p:sldId id="371" r:id="rId43"/>
    <p:sldId id="372" r:id="rId44"/>
    <p:sldId id="373" r:id="rId45"/>
    <p:sldId id="294"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374" r:id="rId78"/>
    <p:sldId id="427" r:id="rId79"/>
    <p:sldId id="339" r:id="rId80"/>
    <p:sldId id="340" r:id="rId81"/>
    <p:sldId id="341" r:id="rId82"/>
    <p:sldId id="342" r:id="rId83"/>
    <p:sldId id="343" r:id="rId84"/>
    <p:sldId id="356" r:id="rId85"/>
    <p:sldId id="357" r:id="rId86"/>
    <p:sldId id="358" r:id="rId87"/>
    <p:sldId id="359" r:id="rId88"/>
    <p:sldId id="360" r:id="rId89"/>
    <p:sldId id="361" r:id="rId90"/>
    <p:sldId id="362" r:id="rId91"/>
    <p:sldId id="363" r:id="rId92"/>
    <p:sldId id="364" r:id="rId93"/>
    <p:sldId id="365" r:id="rId94"/>
    <p:sldId id="366" r:id="rId95"/>
    <p:sldId id="367" r:id="rId96"/>
    <p:sldId id="368" r:id="rId97"/>
    <p:sldId id="376" r:id="rId98"/>
    <p:sldId id="377" r:id="rId99"/>
    <p:sldId id="378" r:id="rId100"/>
    <p:sldId id="379" r:id="rId101"/>
    <p:sldId id="380" r:id="rId102"/>
    <p:sldId id="381" r:id="rId103"/>
    <p:sldId id="382" r:id="rId104"/>
    <p:sldId id="383" r:id="rId105"/>
    <p:sldId id="384" r:id="rId106"/>
    <p:sldId id="385" r:id="rId107"/>
    <p:sldId id="386" r:id="rId108"/>
    <p:sldId id="387" r:id="rId109"/>
    <p:sldId id="388" r:id="rId110"/>
    <p:sldId id="389" r:id="rId111"/>
    <p:sldId id="390" r:id="rId112"/>
    <p:sldId id="391" r:id="rId113"/>
    <p:sldId id="392" r:id="rId114"/>
    <p:sldId id="393" r:id="rId115"/>
    <p:sldId id="394" r:id="rId116"/>
    <p:sldId id="395" r:id="rId1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13" autoAdjust="0"/>
  </p:normalViewPr>
  <p:slideViewPr>
    <p:cSldViewPr>
      <p:cViewPr varScale="1">
        <p:scale>
          <a:sx n="92" d="100"/>
          <a:sy n="92" d="100"/>
        </p:scale>
        <p:origin x="-1125" y="-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0" Type="http://schemas.openxmlformats.org/officeDocument/2006/relationships/tableStyles" Target="tableStyles.xml"/><Relationship Id="rId12" Type="http://schemas.openxmlformats.org/officeDocument/2006/relationships/slide" Target="slides/slide10.xml"/><Relationship Id="rId119" Type="http://schemas.openxmlformats.org/officeDocument/2006/relationships/viewProps" Target="viewProps.xml"/><Relationship Id="rId118" Type="http://schemas.openxmlformats.org/officeDocument/2006/relationships/presProps" Target="presProps.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2.xml"/><Relationship Id="rId8" Type="http://schemas.openxmlformats.org/officeDocument/2006/relationships/slide" Target="slides/slide11.xml"/><Relationship Id="rId7" Type="http://schemas.openxmlformats.org/officeDocument/2006/relationships/slide" Target="slides/slide10.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7.xml"/><Relationship Id="rId39" Type="http://schemas.openxmlformats.org/officeDocument/2006/relationships/slide" Target="slides/slide114.xml"/><Relationship Id="rId38" Type="http://schemas.openxmlformats.org/officeDocument/2006/relationships/slide" Target="slides/slide95.xml"/><Relationship Id="rId37" Type="http://schemas.openxmlformats.org/officeDocument/2006/relationships/slide" Target="slides/slide82.xml"/><Relationship Id="rId36" Type="http://schemas.openxmlformats.org/officeDocument/2006/relationships/slide" Target="slides/slide81.xml"/><Relationship Id="rId35" Type="http://schemas.openxmlformats.org/officeDocument/2006/relationships/slide" Target="slides/slide80.xml"/><Relationship Id="rId34" Type="http://schemas.openxmlformats.org/officeDocument/2006/relationships/slide" Target="slides/slide79.xml"/><Relationship Id="rId33" Type="http://schemas.openxmlformats.org/officeDocument/2006/relationships/slide" Target="slides/slide78.xml"/><Relationship Id="rId32" Type="http://schemas.openxmlformats.org/officeDocument/2006/relationships/slide" Target="slides/slide66.xml"/><Relationship Id="rId31" Type="http://schemas.openxmlformats.org/officeDocument/2006/relationships/slide" Target="slides/slide63.xml"/><Relationship Id="rId30" Type="http://schemas.openxmlformats.org/officeDocument/2006/relationships/slide" Target="slides/slide62.xml"/><Relationship Id="rId3" Type="http://schemas.openxmlformats.org/officeDocument/2006/relationships/slide" Target="slides/slide6.xml"/><Relationship Id="rId29" Type="http://schemas.openxmlformats.org/officeDocument/2006/relationships/slide" Target="slides/slide61.xml"/><Relationship Id="rId28" Type="http://schemas.openxmlformats.org/officeDocument/2006/relationships/slide" Target="slides/slide54.xml"/><Relationship Id="rId27" Type="http://schemas.openxmlformats.org/officeDocument/2006/relationships/slide" Target="slides/slide50.xml"/><Relationship Id="rId26" Type="http://schemas.openxmlformats.org/officeDocument/2006/relationships/slide" Target="slides/slide44.xml"/><Relationship Id="rId25" Type="http://schemas.openxmlformats.org/officeDocument/2006/relationships/slide" Target="slides/slide43.xml"/><Relationship Id="rId24" Type="http://schemas.openxmlformats.org/officeDocument/2006/relationships/slide" Target="slides/slide42.xml"/><Relationship Id="rId23" Type="http://schemas.openxmlformats.org/officeDocument/2006/relationships/slide" Target="slides/slide41.xml"/><Relationship Id="rId22" Type="http://schemas.openxmlformats.org/officeDocument/2006/relationships/slide" Target="slides/slide39.xml"/><Relationship Id="rId21" Type="http://schemas.openxmlformats.org/officeDocument/2006/relationships/slide" Target="slides/slide38.xml"/><Relationship Id="rId20" Type="http://schemas.openxmlformats.org/officeDocument/2006/relationships/slide" Target="slides/slide36.xml"/><Relationship Id="rId2" Type="http://schemas.openxmlformats.org/officeDocument/2006/relationships/slide" Target="slides/slide5.xml"/><Relationship Id="rId19" Type="http://schemas.openxmlformats.org/officeDocument/2006/relationships/slide" Target="slides/slide35.xml"/><Relationship Id="rId18" Type="http://schemas.openxmlformats.org/officeDocument/2006/relationships/slide" Target="slides/slide34.xml"/><Relationship Id="rId17" Type="http://schemas.openxmlformats.org/officeDocument/2006/relationships/slide" Target="slides/slide32.xml"/><Relationship Id="rId16" Type="http://schemas.openxmlformats.org/officeDocument/2006/relationships/slide" Target="slides/slide31.xml"/><Relationship Id="rId15" Type="http://schemas.openxmlformats.org/officeDocument/2006/relationships/slide" Target="slides/slide30.xml"/><Relationship Id="rId14" Type="http://schemas.openxmlformats.org/officeDocument/2006/relationships/slide" Target="slides/slide26.xml"/><Relationship Id="rId13" Type="http://schemas.openxmlformats.org/officeDocument/2006/relationships/slide" Target="slides/slide17.xml"/><Relationship Id="rId12" Type="http://schemas.openxmlformats.org/officeDocument/2006/relationships/slide" Target="slides/slide16.xml"/><Relationship Id="rId11" Type="http://schemas.openxmlformats.org/officeDocument/2006/relationships/slide" Target="slides/slide14.xml"/><Relationship Id="rId10" Type="http://schemas.openxmlformats.org/officeDocument/2006/relationships/slide" Target="slides/slide13.xml"/><Relationship Id="rId1"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0.png"/></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88.wmf"/><Relationship Id="rId8" Type="http://schemas.openxmlformats.org/officeDocument/2006/relationships/image" Target="../media/image87.wmf"/><Relationship Id="rId7" Type="http://schemas.openxmlformats.org/officeDocument/2006/relationships/image" Target="../media/image86.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81.wmf"/><Relationship Id="rId12" Type="http://schemas.openxmlformats.org/officeDocument/2006/relationships/image" Target="../media/image91.wmf"/><Relationship Id="rId11" Type="http://schemas.openxmlformats.org/officeDocument/2006/relationships/image" Target="../media/image90.wmf"/><Relationship Id="rId10" Type="http://schemas.openxmlformats.org/officeDocument/2006/relationships/image" Target="../media/image89.wmf"/><Relationship Id="rId1" Type="http://schemas.openxmlformats.org/officeDocument/2006/relationships/image" Target="../media/image8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105.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6.png"/></Relationships>
</file>

<file path=ppt/drawings/_rels/vmlDrawing29.vml.rels><?xml version="1.0" encoding="UTF-8" standalone="yes"?>
<Relationships xmlns="http://schemas.openxmlformats.org/package/2006/relationships"><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1.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22.png"/></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image" Target="../media/image123.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100 374,'2'1,"8"2,0-2,-1 0,1 0,-2-1,2 2,-6-2,0 0,-1 0,0 0,-1 0,1 0,1 0,1-1,-1 1,-1 0,2 0,-1 0,-2 0,0 0,1 0,-2 0,1 0,-1 0,0 0,3 0,-1 0,0 0,0-2,-1 2,0 0,-1 0,3 0,-1 0,-2 0,2 0,1 0,-3 0,1 0,-1 0,0 0,2 0,-1 0,0 0,3 0,0 0,0 0,-3 0,-1 0,0 0,0 0,1 0,-1 0,1 0,-1 0,0 0,1 0,0 1,1-1,0 0,-2 0,1 0,0 0,1 0,0 0,0 0,0 0,-2 0,1 0,0 0,-1 0,0 0,0 0,1 0,0 0,1-1,-3 0,2 1,-1-1,0 1,-1-1,0 0,1 0,0 0,-1 0,1 1,-1-3,0 1,0-1,1 0,-1 0,0 1,0 0,0 0,0 0,0 1,0 0,0 0,0-1,0 1,0-2,0 1,0 1,0-2,-2 0,2 2,-1-2,1 1,0 0,0 1,-1-1,1 0,0 0,0 1,-1 0,1 0,-1 0,0 0,0 1,-1-2,0 2,1 0,-1 0,-1 0,1 0,-1 0,1 0,-1 1,-2 0,1-1,0 2,-1-2,1 1,-5 0,4-1,-1 2,3-1,0-1,1 0,0 1,-3-1,3 0,0 0,-2 0,0 0,2 0,1 0,-4 0,2 0,0 0,2 0,-2 0,0 0,1 0,-1 0,-1 0,1 0,2 0,-2 0,-1 0,2 0,1 0,-2 0,2 0,-2 1,2-1,0 0,0 1,-1-1,-2 2,3-2,0 0,0 0,0 1,0-1,0 1,1 0,0 1,-1 1,-1-1,2-1,-1 1,0 0,1-1,-1 1,0 2,1-2,-1-1,1 0,0 0,0 0,0 1,0-1,0 0,0 1,0 0,-1 0,1-1,0 1,0-1,0 0,0 0,0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311 210,'1'0,"3"0,5 4,-3-3,-2-1,1 2,2-1,-4-1,-1 0,-1 0,0 0,0 0,0 0,1-1,0 1,-1 0,1-1,-1 1,1-1,1 0,-1 1,-1-1,3 0,-3 1,2-1,-1 0,-1 1,0 0,0-1,0 1,1 0,-1 0,2-2,-1 1,0 1,-1-1,1 0,-1 0,2-1,-2 2,2-2,-2 1,-1 0,0 0,0-1,0 1,0 0,0 0,0-1,0 1,0 0,0 0,0-1,-1 0,-1 0,-1-2,0 3,2 0,-2-1,0 2,0-1,0 0,0 0,-2 1,1 0,0-1,2 1,0 0,0 0,-1 0,2 0,-1 0,1 0,0 0,-4 1,3 0,1-1,-2 1,2 1,-1-2,1 0,-1 1,1 0,0 0,0 0,1 0,-1 2,1-2,0 0,0 1,-1-1,1 0,0 0,0 1,0-1,0 0,0 0,-2 0,1 0,0-1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281 212,'2'0,"0"0,0 0,-1 0,0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468 271,'4'0,"2"1,0-1,3 1,-1-1,0 2,-4-2,1 0,0 1,-4-1,1 0,1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585 266,'0'1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499 269,'0'1,"0"0,1-1,1 0,2 1,1 0,-1 1,3-1,-1 0,-1 1,-1-2,0 0,-2 1,0-1,-1 0,1-1,0 1,-2-1,2 0,-1 0,0 0,1-1,-2 1,1 0,0 0,-1 0,0-1,0 1,1 1,-1-1,0 0,0 0,0 0,0-1,0-1,0 0,0 2,0-2,0 2,0-1,0 1,-1-3,1 2,-1 0,-1-1,2 2,-1-2,-2-2,3 4,-2-1,2 1,-1 0,0 0,-1 0,1 1,0 0,0 0,-1-1,-2-1,2 1,1 1,-1 0,-1-2,1 1,-1 0,1 0,0 1,0-1,-1 0,-1 1,1 0,2 0,-3 0,2 0,1 0,-3 0,3 1,0-1,-2 1,1 0,1 0,-1 0,-1-1,0 2,0 0,-1-1,1 1,2-1,-1 1,1-1,0 0,0 1,-1 0,1-1,0 0,1 0,0 0,-1 0,1 1,0-1,0 1,0 0,0 0,0 1,0 0,0-2,0 0,0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578 262,'2'0,"0"0,1 0,4 2,-1 0,0-1,2 0,1 1,-2-2,-2 1,-2-1,-2 0,0 0,1 0,-1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568 276,'4'0,"5"0,2 0,0 0,1 0,-2 0,1 1,-6-1,-2 0,-1 0,0 0,-1 0,0 0,0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462 321,'-1'1,"1"1,2-2,0 2,3 0,-2-2,0 1,0 0,0 0,3-1,-2 1,-1-1,1 0,0 0,-3 0,1 0,0 0,0 0,1 0,-1 0,1 0,0 0,0 0,-1-1,0 0,-1 1,1-2,1 1,-1 0,-1 0,-1 0,3 0,0-2,-1 2,0 0,-1-1,0 1,-1 0,1 0,0 0,0-1,-1 0,0 1,2 0,-2 0,0-1,0 0,0 1,0-2,0 1,0 1,0 0,0-1,0 1,0-1,0 0,-1 1,0-1,0 0,0 2,-1-2,1 1,-2 0,1 0,-1 0,0-1,-1 0,2 1,-3-2,2 2,1 1,0 0,-2 0,1 0,1 0,0 0,-1 0,-1 0,1 0,2 0,-2 0,2 0,-1 0,1 0,0 1,0-1,0 0,-1 1,-1 1,1-1,1 0,-3 1,4-1,-1 0,-1 1,2-1,0 0,0 0,-1 1,1-1,0 0,0 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590 321,'4'0,"2"0,3 1,1 0,0-1,-3 1,-2-1,1 2,-4-2,0 0,0 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605 328,'5'0,"3"0,-1 0,3 0,-3 0,-3 0,0 0,0 0,1 0,-4 0,2 0,-2 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746 491,'1'0,"2"0,4 0,1 0,2 0,2 0,2 0,-3 0,-2 2,0-1,-6-1,0 0,1 1,2 0,-5-1,3 0,3 0,1 0,-1 0,-1 0,-1 0,-2 0,0 0,-1 0,1 0,1 0,0 0,-1 0,-1 0,1 0,2 0,-1 0,1 0,0 0,0 0,-2 0,0 0,0 0,-1 0,-1 0,0 0,1 0,0 0,0 0,-1 0,0 0,2 0,-1 0,-1 0,0-1,0 1,0-1,1 1,-1 0,1-1,-1 1,0 0,-1-1,1 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90 201,'0'1,"0"0,0 0,0 0,0 1,0-1,0 0,0 0,0 0,1 1,0-1,1 1,-1-2,4 3,-3-1,0-2,0 0,-1 2,2-2,-1 0,1 1,-1-1,-1 1,2 1,2-1,-2 0,3 2,-2-3,4 1,-3 0,-3-1,2 2,-2-2,-1 0,1 0,-1 0,3 0,-1 0,-2 0,1 0,0 0,0 0,0 0,1-1,3-1,-2 1,-1 1,3 0,-2-1,-3 1,0 0,0-1,2 0,-1-1,1 1,-2-1,1 2,0-1,-1-1,1 1,-1-1,0-1,0 1,0-1,0 2,0 1,-1-2,1 1,2-3,-3 3,1-1,0 1,0-2,0 2,0-1,-1 0,0 0,1 2,-1-3,0 2,0-1,0 1,0 0,0 0,0 0,0 0,0 0,0-1,0 1,-1 0,0-1,0 2,1-1,-2 0,-1-1,1 1,-1 0,1-1,0 1,-1 0,-2 0,1 1,-4-2,3 1,-2 1,2-1,0 0,2 1,0-1,1 1,-1 0,1 0,-2 0,1-1,1 1,0 0,1 0,-1 0,0 0,0 0,-1 0,-1 0,2 0,-1 0,1 0,1 0,-1 0,0 0,-1 0,1 0,1 0,-2 0,-1 0,3 0,-1 0,1 0,-1 0,0 0,0 0,0 2,-2 0,2-1,0 1,-1 0,3-1,-1-1,1 1,-1-1,0 1,1 0,-1-1,1 1,-2 1,2 0,-1-1,1 1,-1 0,0-1,1 1,0 0,0 0,0-1,0 2,0 0,0 0,0-1,0 0,0-1,1 1,1 2,-2-3,0 0,1-1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325 421,'2'0,"2"0,0 0,0 0,2 0,-3 0,0 0,-1 0,-1 0,1 0,3 0,-4 0,2 0,0 0,-1 0,1 0,0 0,1 0,2 0,-3 0,-2 0,2 0,0 0,2 0,-4 0,0 0,0 0,1 0,0 0,1 0,0 0,-2 0,1-1,-1 1,0-1,0 1,0-1,0 0,0 1,0 0,0 0,0-2,0 2,0 0,0 0,0-1,0 1,2-3,-2 3,-1-1,2 0,-1-1,2 0,-2 1,0 0,-1 0,0 0,1-1,-1 1,0-1,0 1,0 0,0 0,0 0,0 0,0 0,0 0,0 0,0 0,0 0,0-1,0 1,0 0,0 0,0 0,0-1,0 0,-1 1,-1 1,1-1,-1 0,-2 0,0 1,1 0,1 0,-1 0,0 0,0 0,0 0,0 0,0 0,-1 0,1 0,0 0,0 0,0 0,0 0,-1 0,1 0,-1 0,3 0,-2 0,1 0,1 0,0 0,0 0,0 0,-1 0,0 0,-2 0,2 0,-2 0,0 1,0-1,1 1,0 0,2-1,0 0,0 0,-1 2,0-1,1-1,-1 1,-1 1,0 0,1 0,0 0,1-1,-1 1,1-2,1 1,0 0,-1-1,1 1,-2 1,1-1,1 0,-1 1,0-2,1 1,0 0,0 0,0 1,0-1,0 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487 408,'3'0,"5"0,3 0,4 4,7 2,0 0,-4-3,-3-2,-4 1,-2-1,-5-1,0 0,-2 0,1 0,-1 0,0 0,-1-1,0 0,0 1,-1-1,2 0,0 1,-1 0,0-1,2 0,-1 0,-1 1,0-1,0 1,0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218 406,'1'0,"-1"1,0 1,0 1,0-1,0 0,0 0,0 0,0-1,0 1,0-1,-1-4,-2 0,-1-1,3 3,0 0,-2 1,-3 4,0-2,0 1,4-2,-2 2,2-1,1-2,-1 2,0 0,1-2,-1-2,2 1,-2 1,0 0,-1 0,-3 1,3 1,-3 2,1 1,3-4,1 0,0 0,-1-1,0-3,-2-3,0 4,0-3,2 2,-1 0,2 1,0 2,0 0,-3 0,-1 3,-1 3,-2-2,3 1,3-4,1 0,1-3,0 1,0-2,0 1,0 1,0 0,0 0,-1 1,0 0,-1 0,0 2,2-1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149 265,'2'0,"6"0,7 0,4 0,-7 0,10 4,-2-3,-2 0,-5 2,1-2,-4 0,-3-1,1 1,-2-1,0 0,1 0,0 0,0 0,0 0,1 0,-1 0,-1 2,-2-1,5 0,-5-1,2 0,-2 0,-1 1,0-1,-2 0,2 0,-2 0,1 0,-1 0,0 0,1 0,-1 0,0 0,0 0,0 1,1-1,1 1,-1-1,2 0,2 0,-3 1,4 0,-4 0,0-1,0 0,-2 0,2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583 522,'0'1,"0"2,0-1,0 0,0 0,0 0,0 1,1 0,-1-2,1-1,1 0,1-1,0-1,0 0,-1 0,-1 1,-1-1,2 0,-1 1,0 0,0 0,0 1,1 0,0 3,0-1,0 0,-1-1,0 2,0-2,1 1,-1-2,3 0,2 0,2 0,-1-1,3-3,-4 2,-2 1,1-1,-4 2,0-1,0 1,0 0,0 2,0-1,0 0,0 0,0-1,5 0,3 0,0-1,1-2,0 3,-2-1,-1-1,-2 1,-2 1,0 0,-2 0,0 0,-1 4,0 0,0-3,0 0,1-1,2 0,3 0,5 0,-1 0,-3-3,-3 2,1 1,-2-1,-1 1,-1 0,0 0,-1 1,2 0,-1-1,2 0,1 0,5-2,-3 1,0-2,-1 2,-2 0,1-1,-3 2,-1 4,0 0,0 0,0-3,10-4,0-1,1 2,-5-2,-3 3,2-2,-4 3,-1 4,0 2,0-4,0-1,1-1,5 0,2-2,-2 1,-2 1,-3 0,-1 1,2 0,-1-1,1 0,-1-1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425 572,'0'2,"0"0,0-1,0 2,1-2,2 2,0-3,0 1,4 0,-1 2,-3-3,0 0,2 1,2-1,2 2,-2-1,-1-1,3 0,-4 0,1 0,-1 0,-2 0,1 0,-3 0,3-2,-1 0,2 1,-2-1,2 0,-4 1,2 0,1-1,-2 2,2-2,-2 1,1 0,-1 0,0 0,-1 0,2 0,-1-1,0 1,0 0,-2 0,2 0,-2 0,0 0,0-1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544 528,'-3'-2,"0"1,2 0,0 1,0 0,0 0,0 0,0-1,-3-1,2 2,-1 0,2 0,-2 0,0 0,1 1,0 0,0-1,-3 2,2 0,-2 0,2-1,-5 3,4-3,-2 2,4-2,-2 1,3-2,-2 1,1 0,0 1,1-2,-1 1,1 0,-1-1,1 0,1 1,-2 1,2-1,-1 0,1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109 608,'0'1,"0"1,0 0,-2 2,1-1,1 1,0-2,0 0,0 1,0-2,0 0,1-1,2 0,1 0,3 0,2-4,-3 1,1 1,-3-1,-2 2,0-1,0 1,-1 1,0 0,0 0,-1 3,1 0,0-2,0-1,2 0,0 0,2 0,2-1,1-2,1 0,1 1,-7 1,-1 1,-1 0,1 0,-1 0,0 0,0 0,1 0,-1 1,1 2,0 2,0-2,2 0,-4-2,2-1,0 0,4 0,0 0,-1 0,2-1,1-3,-2 2,2-2,0 0,-6 4,-1-1,0 1,-1 3,0 2,3-1,-2-2,0-2,3 0,2 0,2 0,-1 0,2-1,-3 1,-2-1,-3 1,1-1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743 621,'0'1,"0"1,6 1,4-1,1-1,2 1,0-2,-4 0,-1 0,-2 0,-2 0,-1 0,-1 0,1 0,1-1,2-1,-4 2,4-2,-3 1,3-1,-2 1,3-1,-3 1,-1-1,2 0,-2 0,-2 2,-1-1,1 1,0-2,1 1,-2 0,2-1,-2 1,0-1,1 0,-1 0,1-1,-1 1,0 1,0 0,0 0,0 0,0 0,0-1,0 1,0 0,0 0,0 0,-2-1,2 1,-3-2,2 2,0 0,-1-1,1 1,-2 0,-1 1,2-2,-2 2,0 0,-1 0,3 0,-1 0,0 0,-2 0,2 0,-2 0,-1 0,2 0,1 0,0 0,0 0,0 0,1 0,-2 1,1 0,1-1,-1 1,2 0,-4 0,2-1,1 0,1 1,-3 0,0 0,0 0,2 0,0 0,-3 0,2 0,0 0,1-1,-1 2,1-1,-1 1,1-1,1 1,-2 1,3-2,0 0,0 2,0 1,0-1,0-1,1 2,0-1,1 0,-1-2,1 1,-1-1,0-1,0 1,0-1,0 1,0-1,1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818 682,'-1'0,"2"1,-1 0,1 0,2-1,-1 1,-1 0,2-1,0 0,0 1,1-1,0 0,3 0,-1 0,-2 0,2-2,-2 2,2-3,-2 2,0-2,-1 2,0 0,-1-1,2 0,-2 0,0 2,0-1,-1 0,1-1,0 0,-1 2,0-2,0 2,0-2,0-1,0 2,0 0,-1 0,0 0,0-2,2 1,-2 1,0-2,1 2,-1 0,0 0,0 0,0 0,0-1,0 1,0 0,0 0,0 0,-1 0,-1-1,-1 2,0-1,0 1,0 0,-3 0,-1 0,2 0,1 0,-2 1,3-1,-2 2,-2 1,5-3,1 1,-3 0,1 0,1 0,1 0,-3 0,3-1,-1 0,-1 3,0-3,3 1,-4 1,2-1,0 0,0 0,1 0,0 0,0-1,0 1,0 1,-1-1,1 2,-2 1,2-3,1 3,0 1,0-1,0-2,0 2,0-1,0 0,0-2,0 1,0 0,1-1,2 0,0-1,-2 0,1 0,-1 0,1 0,-1 0,1-2,-1 2</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7:10:3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105 217,'2'0,"3"0,2 0,0 0,-1 0,-1 0,1 0,-2 0,-1 0,-1 0,-1 0,1 0,0 0,-1 0,1 0,1 0,0 0,0 0,-2 0,1 0,2 0,-2 0,0 0,-1 0,0 0,0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589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smtClean="0"/>
              <a:t>单击此处编辑母版标题样式</a:t>
            </a:r>
          </a:p>
        </p:txBody>
      </p:sp>
      <p:sp>
        <p:nvSpPr>
          <p:cNvPr id="16589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65892"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p>
        </p:txBody>
      </p:sp>
      <p:sp>
        <p:nvSpPr>
          <p:cNvPr id="165893"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p>
        </p:txBody>
      </p:sp>
      <p:sp>
        <p:nvSpPr>
          <p:cNvPr id="165894" name="Rectangle 6"/>
          <p:cNvSpPr>
            <a:spLocks noGrp="1" noChangeArrowheads="1"/>
          </p:cNvSpPr>
          <p:nvPr>
            <p:ph type="sldNum" sz="quarter" idx="4"/>
          </p:nvPr>
        </p:nvSpPr>
        <p:spPr>
          <a:xfrm>
            <a:off x="6553200" y="6076950"/>
            <a:ext cx="2289175" cy="476250"/>
          </a:xfrm>
        </p:spPr>
        <p:txBody>
          <a:bodyPr/>
          <a:lstStyle>
            <a:lvl1pPr>
              <a:defRPr/>
            </a:lvl1pPr>
          </a:lstStyle>
          <a:p>
            <a:fld id="{E10742E3-ACC8-460B-B751-441F08726B54}"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fade">
                                      <p:cBhvr>
                                        <p:cTn id="7" dur="2000"/>
                                        <p:tgtEl>
                                          <p:spTgt spid="1658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1">
                                            <p:txEl>
                                              <p:pRg st="0" end="0"/>
                                            </p:txEl>
                                          </p:spTgt>
                                        </p:tgtEl>
                                        <p:attrNameLst>
                                          <p:attrName>style.visibility</p:attrName>
                                        </p:attrNameLst>
                                      </p:cBhvr>
                                      <p:to>
                                        <p:strVal val="visible"/>
                                      </p:to>
                                    </p:set>
                                    <p:animEffect transition="in" filter="wipe(left)">
                                      <p:cBhvr>
                                        <p:cTn id="12" dur="500"/>
                                        <p:tgtEl>
                                          <p:spTgt spid="1658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p:bldP spid="165891" grpId="0" build="p">
        <p:tmplLst>
          <p:tmpl lvl="1">
            <p:tnLst>
              <p:par>
                <p:cTn presetID="22" presetClass="entr" presetSubtype="8" fill="hold" nodeType="clickEffect">
                  <p:stCondLst>
                    <p:cond delay="0"/>
                  </p:stCondLst>
                  <p:childTnLst>
                    <p:set>
                      <p:cBhvr>
                        <p:cTn dur="1" fill="hold">
                          <p:stCondLst>
                            <p:cond delay="0"/>
                          </p:stCondLst>
                        </p:cTn>
                        <p:tgtEl>
                          <p:spTgt spid="165891"/>
                        </p:tgtEl>
                        <p:attrNameLst>
                          <p:attrName>style.visibility</p:attrName>
                        </p:attrNameLst>
                      </p:cBhvr>
                      <p:to>
                        <p:strVal val="visible"/>
                      </p:to>
                    </p:set>
                    <p:animEffect transition="in" filter="wipe(left)">
                      <p:cBhvr>
                        <p:cTn dur="500"/>
                        <p:tgtEl>
                          <p:spTgt spid="165891"/>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2ED207-D37F-442F-A32A-8C337FE4E860}"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E5ADDA2-9319-406B-86D4-E2C2DEFC59B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3" name="日期占位符 2"/>
          <p:cNvSpPr>
            <a:spLocks noGrp="1"/>
          </p:cNvSpPr>
          <p:nvPr>
            <p:ph type="dt" sz="half" idx="10"/>
          </p:nvPr>
        </p:nvSpPr>
        <p:spPr>
          <a:xfrm>
            <a:off x="301625" y="6019800"/>
            <a:ext cx="2289175"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019800"/>
            <a:ext cx="2289175" cy="476250"/>
          </a:xfrm>
        </p:spPr>
        <p:txBody>
          <a:bodyPr/>
          <a:lstStyle>
            <a:lvl1pPr>
              <a:defRPr/>
            </a:lvl1pPr>
          </a:lstStyle>
          <a:p>
            <a:fld id="{2F82C929-5AE3-4223-8A5B-2F32BDB9482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4"/>
          <p:cNvSpPr>
            <a:spLocks noGrp="1"/>
          </p:cNvSpPr>
          <p:nvPr>
            <p:ph type="dt" sz="half" idx="10"/>
          </p:nvPr>
        </p:nvSpPr>
        <p:spPr>
          <a:xfrm>
            <a:off x="301625" y="6019800"/>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019800"/>
            <a:ext cx="2289175" cy="476250"/>
          </a:xfrm>
        </p:spPr>
        <p:txBody>
          <a:bodyPr/>
          <a:lstStyle>
            <a:lvl1pPr>
              <a:defRPr/>
            </a:lvl1pPr>
          </a:lstStyle>
          <a:p>
            <a:fld id="{E977E2DB-A0E6-4FD7-96D7-16A3A20AA137}"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en-US"/>
          </a:p>
        </p:txBody>
      </p:sp>
      <p:sp>
        <p:nvSpPr>
          <p:cNvPr id="3" name="表格占位符 2"/>
          <p:cNvSpPr>
            <a:spLocks noGrp="1"/>
          </p:cNvSpPr>
          <p:nvPr>
            <p:ph type="tbl" idx="1"/>
          </p:nvPr>
        </p:nvSpPr>
        <p:spPr>
          <a:xfrm>
            <a:off x="304800" y="1981200"/>
            <a:ext cx="8540750" cy="3886200"/>
          </a:xfrm>
        </p:spPr>
        <p:txBody>
          <a:bodyPr/>
          <a:lstStyle/>
          <a:p>
            <a:endParaRPr lang="en-US"/>
          </a:p>
        </p:txBody>
      </p:sp>
      <p:sp>
        <p:nvSpPr>
          <p:cNvPr id="4" name="日期占位符 3"/>
          <p:cNvSpPr>
            <a:spLocks noGrp="1"/>
          </p:cNvSpPr>
          <p:nvPr>
            <p:ph type="dt" sz="half" idx="10"/>
          </p:nvPr>
        </p:nvSpPr>
        <p:spPr>
          <a:xfrm>
            <a:off x="301625" y="6019800"/>
            <a:ext cx="2289175"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019800"/>
            <a:ext cx="2289175" cy="476250"/>
          </a:xfrm>
        </p:spPr>
        <p:txBody>
          <a:bodyPr/>
          <a:lstStyle>
            <a:lvl1pPr>
              <a:defRPr/>
            </a:lvl1pPr>
          </a:lstStyle>
          <a:p>
            <a:fld id="{D3BB8AD0-0965-4659-9345-65BD7154082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DCD9D79-6967-4D2E-8910-AB5D77B1878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475A693-36A4-4F0A-9E44-6ADC7A60481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E6409CF-271F-497E-AFB8-A8035083796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E21C58A-EF7C-41C2-A908-5C454C569A84}"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2C9C0F0-FA15-4368-9E85-1829CD89C7F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C02CDFC-799E-4B96-A2A8-C84C9056570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61AE4AD-54DD-4445-ACB7-7F1D0FEC76E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36FBB66-706B-464C-8813-42B7604362C5}"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jpeg"/><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6486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6486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p>
        </p:txBody>
      </p:sp>
      <p:sp>
        <p:nvSpPr>
          <p:cNvPr id="16486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zh-CN"/>
          </a:p>
        </p:txBody>
      </p:sp>
      <p:sp>
        <p:nvSpPr>
          <p:cNvPr id="16486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zh-CN"/>
          </a:p>
        </p:txBody>
      </p:sp>
      <p:sp>
        <p:nvSpPr>
          <p:cNvPr id="16487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6C0EB58-F51C-4E86-9E1D-47F33208C0CD}" type="slidenum">
              <a:rPr lang="en-US" altLang="zh-CN"/>
            </a:fld>
            <a:endParaRPr lang="en-US" altLang="zh-CN"/>
          </a:p>
        </p:txBody>
      </p:sp>
      <p:pic>
        <p:nvPicPr>
          <p:cNvPr id="7" name="图片 6"/>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3175"/>
            <a:ext cx="97155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fade">
                                      <p:cBhvr>
                                        <p:cTn id="7" dur="2000"/>
                                        <p:tgtEl>
                                          <p:spTgt spid="164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867">
                                            <p:txEl>
                                              <p:pRg st="0" end="0"/>
                                            </p:txEl>
                                          </p:spTgt>
                                        </p:tgtEl>
                                        <p:attrNameLst>
                                          <p:attrName>style.visibility</p:attrName>
                                        </p:attrNameLst>
                                      </p:cBhvr>
                                      <p:to>
                                        <p:strVal val="visible"/>
                                      </p:to>
                                    </p:set>
                                    <p:animEffect transition="in" filter="wipe(left)">
                                      <p:cBhvr>
                                        <p:cTn id="12" dur="500"/>
                                        <p:tgtEl>
                                          <p:spTgt spid="164867">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4867">
                                            <p:txEl>
                                              <p:pRg st="1" end="1"/>
                                            </p:txEl>
                                          </p:spTgt>
                                        </p:tgtEl>
                                        <p:attrNameLst>
                                          <p:attrName>style.visibility</p:attrName>
                                        </p:attrNameLst>
                                      </p:cBhvr>
                                      <p:to>
                                        <p:strVal val="visible"/>
                                      </p:to>
                                    </p:set>
                                    <p:animEffect transition="in" filter="wipe(left)">
                                      <p:cBhvr>
                                        <p:cTn id="15" dur="500"/>
                                        <p:tgtEl>
                                          <p:spTgt spid="164867">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4867">
                                            <p:txEl>
                                              <p:pRg st="2" end="2"/>
                                            </p:txEl>
                                          </p:spTgt>
                                        </p:tgtEl>
                                        <p:attrNameLst>
                                          <p:attrName>style.visibility</p:attrName>
                                        </p:attrNameLst>
                                      </p:cBhvr>
                                      <p:to>
                                        <p:strVal val="visible"/>
                                      </p:to>
                                    </p:set>
                                    <p:animEffect transition="in" filter="wipe(left)">
                                      <p:cBhvr>
                                        <p:cTn id="18" dur="500"/>
                                        <p:tgtEl>
                                          <p:spTgt spid="164867">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4867">
                                            <p:txEl>
                                              <p:pRg st="3" end="3"/>
                                            </p:txEl>
                                          </p:spTgt>
                                        </p:tgtEl>
                                        <p:attrNameLst>
                                          <p:attrName>style.visibility</p:attrName>
                                        </p:attrNameLst>
                                      </p:cBhvr>
                                      <p:to>
                                        <p:strVal val="visible"/>
                                      </p:to>
                                    </p:set>
                                    <p:animEffect transition="in" filter="wipe(left)">
                                      <p:cBhvr>
                                        <p:cTn id="21" dur="500"/>
                                        <p:tgtEl>
                                          <p:spTgt spid="164867">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4867">
                                            <p:txEl>
                                              <p:pRg st="4" end="4"/>
                                            </p:txEl>
                                          </p:spTgt>
                                        </p:tgtEl>
                                        <p:attrNameLst>
                                          <p:attrName>style.visibility</p:attrName>
                                        </p:attrNameLst>
                                      </p:cBhvr>
                                      <p:to>
                                        <p:strVal val="visible"/>
                                      </p:to>
                                    </p:set>
                                    <p:animEffect transition="in" filter="wipe(left)">
                                      <p:cBhvr>
                                        <p:cTn id="24" dur="500"/>
                                        <p:tgtEl>
                                          <p:spTgt spid="164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p:bldP spid="164867" grpId="0" build="p">
        <p:tmplLst>
          <p:tmpl lvl="1">
            <p:tnLst>
              <p:par>
                <p:cTn presetID="22" presetClass="entr" presetSubtype="8" fill="hold" nodeType="clickEffect">
                  <p:stCondLst>
                    <p:cond delay="0"/>
                  </p:stCondLst>
                  <p:childTnLst>
                    <p:set>
                      <p:cBhvr>
                        <p:cTn dur="1" fill="hold">
                          <p:stCondLst>
                            <p:cond delay="0"/>
                          </p:stCondLst>
                        </p:cTn>
                        <p:tgtEl>
                          <p:spTgt spid="164867"/>
                        </p:tgtEl>
                        <p:attrNameLst>
                          <p:attrName>style.visibility</p:attrName>
                        </p:attrNameLst>
                      </p:cBhvr>
                      <p:to>
                        <p:strVal val="visible"/>
                      </p:to>
                    </p:set>
                    <p:animEffect transition="in" filter="wipe(left)">
                      <p:cBhvr>
                        <p:cTn dur="500"/>
                        <p:tgtEl>
                          <p:spTgt spid="164867"/>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164867"/>
                        </p:tgtEl>
                        <p:attrNameLst>
                          <p:attrName>style.visibility</p:attrName>
                        </p:attrNameLst>
                      </p:cBhvr>
                      <p:to>
                        <p:strVal val="visible"/>
                      </p:to>
                    </p:set>
                    <p:animEffect transition="in" filter="wipe(left)">
                      <p:cBhvr>
                        <p:cTn dur="500"/>
                        <p:tgtEl>
                          <p:spTgt spid="164867"/>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64867"/>
                        </p:tgtEl>
                        <p:attrNameLst>
                          <p:attrName>style.visibility</p:attrName>
                        </p:attrNameLst>
                      </p:cBhvr>
                      <p:to>
                        <p:strVal val="visible"/>
                      </p:to>
                    </p:set>
                    <p:animEffect transition="in" filter="wipe(left)">
                      <p:cBhvr>
                        <p:cTn dur="500"/>
                        <p:tgtEl>
                          <p:spTgt spid="164867"/>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64867"/>
                        </p:tgtEl>
                        <p:attrNameLst>
                          <p:attrName>style.visibility</p:attrName>
                        </p:attrNameLst>
                      </p:cBhvr>
                      <p:to>
                        <p:strVal val="visible"/>
                      </p:to>
                    </p:set>
                    <p:animEffect transition="in" filter="wipe(left)">
                      <p:cBhvr>
                        <p:cTn dur="500"/>
                        <p:tgtEl>
                          <p:spTgt spid="164867"/>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64867"/>
                        </p:tgtEl>
                        <p:attrNameLst>
                          <p:attrName>style.visibility</p:attrName>
                        </p:attrNameLst>
                      </p:cBhvr>
                      <p:to>
                        <p:strVal val="visible"/>
                      </p:to>
                    </p:set>
                    <p:animEffect transition="in" filter="wipe(left)">
                      <p:cBhvr>
                        <p:cTn dur="500"/>
                        <p:tgtEl>
                          <p:spTgt spid="164867"/>
                        </p:tgtEl>
                      </p:cBhvr>
                    </p:animEffect>
                  </p:childTnLst>
                </p:cTn>
              </p:par>
            </p:tnLst>
          </p:tmpl>
        </p:tmplLst>
      </p:bldP>
    </p:bld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Workbook1.xls"/></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24.png"/><Relationship Id="rId7" Type="http://schemas.openxmlformats.org/officeDocument/2006/relationships/customXml" Target="../ink/ink4.xml"/><Relationship Id="rId6" Type="http://schemas.openxmlformats.org/officeDocument/2006/relationships/image" Target="../media/image23.png"/><Relationship Id="rId5" Type="http://schemas.openxmlformats.org/officeDocument/2006/relationships/customXml" Target="../ink/ink3.xml"/><Relationship Id="rId4" Type="http://schemas.openxmlformats.org/officeDocument/2006/relationships/image" Target="../media/image22.png"/><Relationship Id="rId3" Type="http://schemas.openxmlformats.org/officeDocument/2006/relationships/customXml" Target="../ink/ink2.xml"/><Relationship Id="rId2" Type="http://schemas.openxmlformats.org/officeDocument/2006/relationships/image" Target="../media/image21.png"/><Relationship Id="rId17" Type="http://schemas.openxmlformats.org/officeDocument/2006/relationships/slideLayout" Target="../slideLayouts/slideLayout2.xml"/><Relationship Id="rId16" Type="http://schemas.openxmlformats.org/officeDocument/2006/relationships/image" Target="../media/image28.png"/><Relationship Id="rId15" Type="http://schemas.openxmlformats.org/officeDocument/2006/relationships/customXml" Target="../ink/ink8.xml"/><Relationship Id="rId14" Type="http://schemas.openxmlformats.org/officeDocument/2006/relationships/image" Target="../media/image27.png"/><Relationship Id="rId13" Type="http://schemas.openxmlformats.org/officeDocument/2006/relationships/customXml" Target="../ink/ink7.xml"/><Relationship Id="rId12" Type="http://schemas.openxmlformats.org/officeDocument/2006/relationships/image" Target="../media/image26.png"/><Relationship Id="rId11" Type="http://schemas.openxmlformats.org/officeDocument/2006/relationships/customXml" Target="../ink/ink6.xml"/><Relationship Id="rId10" Type="http://schemas.openxmlformats.org/officeDocument/2006/relationships/image" Target="../media/image25.png"/><Relationship Id="rId1" Type="http://schemas.openxmlformats.org/officeDocument/2006/relationships/customXml" Target="../ink/ink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customXml" Target="../ink/ink11.xml"/><Relationship Id="rId8" Type="http://schemas.openxmlformats.org/officeDocument/2006/relationships/image" Target="../media/image32.png"/><Relationship Id="rId7" Type="http://schemas.openxmlformats.org/officeDocument/2006/relationships/customXml" Target="../ink/ink10.xml"/><Relationship Id="rId6" Type="http://schemas.openxmlformats.org/officeDocument/2006/relationships/image" Target="../media/image31.png"/><Relationship Id="rId5" Type="http://schemas.openxmlformats.org/officeDocument/2006/relationships/customXml" Target="../ink/ink9.xml"/><Relationship Id="rId4" Type="http://schemas.openxmlformats.org/officeDocument/2006/relationships/image" Target="../media/image30.wmf"/><Relationship Id="rId36" Type="http://schemas.openxmlformats.org/officeDocument/2006/relationships/vmlDrawing" Target="../drawings/vmlDrawing3.vml"/><Relationship Id="rId35" Type="http://schemas.openxmlformats.org/officeDocument/2006/relationships/slideLayout" Target="../slideLayouts/slideLayout2.xml"/><Relationship Id="rId34" Type="http://schemas.openxmlformats.org/officeDocument/2006/relationships/image" Target="../media/image45.png"/><Relationship Id="rId33" Type="http://schemas.openxmlformats.org/officeDocument/2006/relationships/customXml" Target="../ink/ink23.xml"/><Relationship Id="rId32" Type="http://schemas.openxmlformats.org/officeDocument/2006/relationships/image" Target="../media/image44.png"/><Relationship Id="rId31" Type="http://schemas.openxmlformats.org/officeDocument/2006/relationships/customXml" Target="../ink/ink22.xml"/><Relationship Id="rId30" Type="http://schemas.openxmlformats.org/officeDocument/2006/relationships/image" Target="../media/image43.png"/><Relationship Id="rId3" Type="http://schemas.openxmlformats.org/officeDocument/2006/relationships/oleObject" Target="../embeddings/oleObject3.bin"/><Relationship Id="rId29" Type="http://schemas.openxmlformats.org/officeDocument/2006/relationships/customXml" Target="../ink/ink21.xml"/><Relationship Id="rId28" Type="http://schemas.openxmlformats.org/officeDocument/2006/relationships/image" Target="../media/image42.png"/><Relationship Id="rId27" Type="http://schemas.openxmlformats.org/officeDocument/2006/relationships/customXml" Target="../ink/ink20.xml"/><Relationship Id="rId26" Type="http://schemas.openxmlformats.org/officeDocument/2006/relationships/image" Target="../media/image41.png"/><Relationship Id="rId25" Type="http://schemas.openxmlformats.org/officeDocument/2006/relationships/customXml" Target="../ink/ink19.xml"/><Relationship Id="rId24" Type="http://schemas.openxmlformats.org/officeDocument/2006/relationships/image" Target="../media/image40.png"/><Relationship Id="rId23" Type="http://schemas.openxmlformats.org/officeDocument/2006/relationships/customXml" Target="../ink/ink18.xml"/><Relationship Id="rId22" Type="http://schemas.openxmlformats.org/officeDocument/2006/relationships/image" Target="../media/image39.png"/><Relationship Id="rId21" Type="http://schemas.openxmlformats.org/officeDocument/2006/relationships/customXml" Target="../ink/ink17.xml"/><Relationship Id="rId20" Type="http://schemas.openxmlformats.org/officeDocument/2006/relationships/image" Target="../media/image38.png"/><Relationship Id="rId2" Type="http://schemas.openxmlformats.org/officeDocument/2006/relationships/image" Target="../media/image29.wmf"/><Relationship Id="rId19" Type="http://schemas.openxmlformats.org/officeDocument/2006/relationships/customXml" Target="../ink/ink16.xml"/><Relationship Id="rId18" Type="http://schemas.openxmlformats.org/officeDocument/2006/relationships/image" Target="../media/image37.png"/><Relationship Id="rId17" Type="http://schemas.openxmlformats.org/officeDocument/2006/relationships/customXml" Target="../ink/ink15.xml"/><Relationship Id="rId16" Type="http://schemas.openxmlformats.org/officeDocument/2006/relationships/image" Target="../media/image36.png"/><Relationship Id="rId15" Type="http://schemas.openxmlformats.org/officeDocument/2006/relationships/customXml" Target="../ink/ink14.xml"/><Relationship Id="rId14" Type="http://schemas.openxmlformats.org/officeDocument/2006/relationships/image" Target="../media/image35.png"/><Relationship Id="rId13" Type="http://schemas.openxmlformats.org/officeDocument/2006/relationships/customXml" Target="../ink/ink13.xml"/><Relationship Id="rId12" Type="http://schemas.openxmlformats.org/officeDocument/2006/relationships/image" Target="../media/image34.png"/><Relationship Id="rId11" Type="http://schemas.openxmlformats.org/officeDocument/2006/relationships/customXml" Target="../ink/ink12.xml"/><Relationship Id="rId10" Type="http://schemas.openxmlformats.org/officeDocument/2006/relationships/image" Target="../media/image33.png"/><Relationship Id="rId1"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customXml" Target="../ink/ink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50.wmf"/><Relationship Id="rId7" Type="http://schemas.openxmlformats.org/officeDocument/2006/relationships/oleObject" Target="../embeddings/oleObject7.bin"/><Relationship Id="rId6" Type="http://schemas.openxmlformats.org/officeDocument/2006/relationships/image" Target="../media/image49.wmf"/><Relationship Id="rId5" Type="http://schemas.openxmlformats.org/officeDocument/2006/relationships/oleObject" Target="../embeddings/oleObject6.bin"/><Relationship Id="rId4" Type="http://schemas.openxmlformats.org/officeDocument/2006/relationships/image" Target="../media/image48.wmf"/><Relationship Id="rId3" Type="http://schemas.openxmlformats.org/officeDocument/2006/relationships/oleObject" Target="../embeddings/oleObject5.bin"/><Relationship Id="rId2" Type="http://schemas.openxmlformats.org/officeDocument/2006/relationships/image" Target="../media/image47.wmf"/><Relationship Id="rId14" Type="http://schemas.openxmlformats.org/officeDocument/2006/relationships/vmlDrawing" Target="../drawings/vmlDrawing4.vml"/><Relationship Id="rId13" Type="http://schemas.openxmlformats.org/officeDocument/2006/relationships/slideLayout" Target="../slideLayouts/slideLayout2.xml"/><Relationship Id="rId12" Type="http://schemas.openxmlformats.org/officeDocument/2006/relationships/image" Target="../media/image52.wmf"/><Relationship Id="rId11" Type="http://schemas.openxmlformats.org/officeDocument/2006/relationships/oleObject" Target="../embeddings/oleObject9.bin"/><Relationship Id="rId10" Type="http://schemas.openxmlformats.org/officeDocument/2006/relationships/image" Target="../media/image51.wmf"/><Relationship Id="rId1"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54.wmf"/><Relationship Id="rId3" Type="http://schemas.openxmlformats.org/officeDocument/2006/relationships/oleObject" Target="../embeddings/oleObject11.bin"/><Relationship Id="rId2" Type="http://schemas.openxmlformats.org/officeDocument/2006/relationships/image" Target="../media/image53.wmf"/><Relationship Id="rId1" Type="http://schemas.openxmlformats.org/officeDocument/2006/relationships/oleObject" Target="../embeddings/oleObject10.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55.wmf"/><Relationship Id="rId1" Type="http://schemas.openxmlformats.org/officeDocument/2006/relationships/oleObject" Target="../embeddings/oleObject12.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3.xml"/><Relationship Id="rId2" Type="http://schemas.openxmlformats.org/officeDocument/2006/relationships/image" Target="../media/image56.wmf"/><Relationship Id="rId1" Type="http://schemas.openxmlformats.org/officeDocument/2006/relationships/oleObject" Target="../embeddings/oleObject13.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3.xml"/><Relationship Id="rId2" Type="http://schemas.openxmlformats.org/officeDocument/2006/relationships/image" Target="../media/image57.wmf"/><Relationship Id="rId1"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59.wmf"/><Relationship Id="rId3" Type="http://schemas.openxmlformats.org/officeDocument/2006/relationships/oleObject" Target="../embeddings/oleObject16.bin"/><Relationship Id="rId2" Type="http://schemas.openxmlformats.org/officeDocument/2006/relationships/image" Target="../media/image58.wmf"/><Relationship Id="rId1" Type="http://schemas.openxmlformats.org/officeDocument/2006/relationships/oleObject" Target="../embeddings/oleObject1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60.png"/><Relationship Id="rId1" Type="http://schemas.openxmlformats.org/officeDocument/2006/relationships/oleObject" Target="../embeddings/oleObject17.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4.wmf"/><Relationship Id="rId7" Type="http://schemas.openxmlformats.org/officeDocument/2006/relationships/oleObject" Target="../embeddings/oleObject21.bin"/><Relationship Id="rId6" Type="http://schemas.openxmlformats.org/officeDocument/2006/relationships/image" Target="../media/image63.wmf"/><Relationship Id="rId5" Type="http://schemas.openxmlformats.org/officeDocument/2006/relationships/oleObject" Target="../embeddings/oleObject20.bin"/><Relationship Id="rId4" Type="http://schemas.openxmlformats.org/officeDocument/2006/relationships/image" Target="../media/image62.wmf"/><Relationship Id="rId3" Type="http://schemas.openxmlformats.org/officeDocument/2006/relationships/oleObject" Target="../embeddings/oleObject19.bin"/><Relationship Id="rId2" Type="http://schemas.openxmlformats.org/officeDocument/2006/relationships/image" Target="../media/image61.wmf"/><Relationship Id="rId10" Type="http://schemas.openxmlformats.org/officeDocument/2006/relationships/vmlDrawing" Target="../drawings/vmlDrawing11.vml"/><Relationship Id="rId1" Type="http://schemas.openxmlformats.org/officeDocument/2006/relationships/oleObject" Target="../embeddings/oleObject18.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65.wmf"/><Relationship Id="rId1" Type="http://schemas.openxmlformats.org/officeDocument/2006/relationships/oleObject" Target="../embeddings/oleObject22.bin"/></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66.wmf"/><Relationship Id="rId1" Type="http://schemas.openxmlformats.org/officeDocument/2006/relationships/oleObject" Target="../embeddings/oleObject23.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0.wmf"/><Relationship Id="rId7" Type="http://schemas.openxmlformats.org/officeDocument/2006/relationships/oleObject" Target="../embeddings/oleObject27.bin"/><Relationship Id="rId6" Type="http://schemas.openxmlformats.org/officeDocument/2006/relationships/image" Target="../media/image69.wmf"/><Relationship Id="rId5" Type="http://schemas.openxmlformats.org/officeDocument/2006/relationships/oleObject" Target="../embeddings/oleObject26.bin"/><Relationship Id="rId4" Type="http://schemas.openxmlformats.org/officeDocument/2006/relationships/image" Target="../media/image68.wmf"/><Relationship Id="rId3" Type="http://schemas.openxmlformats.org/officeDocument/2006/relationships/oleObject" Target="../embeddings/oleObject25.bin"/><Relationship Id="rId2" Type="http://schemas.openxmlformats.org/officeDocument/2006/relationships/image" Target="../media/image67.wmf"/><Relationship Id="rId10" Type="http://schemas.openxmlformats.org/officeDocument/2006/relationships/vmlDrawing" Target="../drawings/vmlDrawing14.vml"/><Relationship Id="rId1" Type="http://schemas.openxmlformats.org/officeDocument/2006/relationships/oleObject" Target="../embeddings/oleObject24.bin"/></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71.png"/><Relationship Id="rId1"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65.wmf"/><Relationship Id="rId1" Type="http://schemas.openxmlformats.org/officeDocument/2006/relationships/oleObject" Target="../embeddings/oleObject29.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72.wmf"/><Relationship Id="rId1" Type="http://schemas.openxmlformats.org/officeDocument/2006/relationships/oleObject" Target="../embeddings/oleObject30.bin"/></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77.wmf"/><Relationship Id="rId7" Type="http://schemas.openxmlformats.org/officeDocument/2006/relationships/oleObject" Target="../embeddings/oleObject34.bin"/><Relationship Id="rId6" Type="http://schemas.openxmlformats.org/officeDocument/2006/relationships/image" Target="../media/image76.wmf"/><Relationship Id="rId5" Type="http://schemas.openxmlformats.org/officeDocument/2006/relationships/oleObject" Target="../embeddings/oleObject33.bin"/><Relationship Id="rId4" Type="http://schemas.openxmlformats.org/officeDocument/2006/relationships/image" Target="../media/image75.wmf"/><Relationship Id="rId3" Type="http://schemas.openxmlformats.org/officeDocument/2006/relationships/oleObject" Target="../embeddings/oleObject32.bin"/><Relationship Id="rId2" Type="http://schemas.openxmlformats.org/officeDocument/2006/relationships/image" Target="../media/image74.wmf"/><Relationship Id="rId14" Type="http://schemas.openxmlformats.org/officeDocument/2006/relationships/vmlDrawing" Target="../drawings/vmlDrawing18.vml"/><Relationship Id="rId13" Type="http://schemas.openxmlformats.org/officeDocument/2006/relationships/slideLayout" Target="../slideLayouts/slideLayout2.xml"/><Relationship Id="rId12" Type="http://schemas.openxmlformats.org/officeDocument/2006/relationships/image" Target="../media/image79.wmf"/><Relationship Id="rId11" Type="http://schemas.openxmlformats.org/officeDocument/2006/relationships/oleObject" Target="../embeddings/oleObject36.bin"/><Relationship Id="rId10" Type="http://schemas.openxmlformats.org/officeDocument/2006/relationships/image" Target="../media/image78.wmf"/><Relationship Id="rId1" Type="http://schemas.openxmlformats.org/officeDocument/2006/relationships/oleObject" Target="../embeddings/oleObject31.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83.wmf"/><Relationship Id="rId7" Type="http://schemas.openxmlformats.org/officeDocument/2006/relationships/oleObject" Target="../embeddings/oleObject40.bin"/><Relationship Id="rId6" Type="http://schemas.openxmlformats.org/officeDocument/2006/relationships/image" Target="../media/image82.wmf"/><Relationship Id="rId5" Type="http://schemas.openxmlformats.org/officeDocument/2006/relationships/oleObject" Target="../embeddings/oleObject39.bin"/><Relationship Id="rId4" Type="http://schemas.openxmlformats.org/officeDocument/2006/relationships/image" Target="../media/image81.wmf"/><Relationship Id="rId3" Type="http://schemas.openxmlformats.org/officeDocument/2006/relationships/oleObject" Target="../embeddings/oleObject38.bin"/><Relationship Id="rId26" Type="http://schemas.openxmlformats.org/officeDocument/2006/relationships/vmlDrawing" Target="../drawings/vmlDrawing19.vml"/><Relationship Id="rId25" Type="http://schemas.openxmlformats.org/officeDocument/2006/relationships/slideLayout" Target="../slideLayouts/slideLayout2.xml"/><Relationship Id="rId24" Type="http://schemas.openxmlformats.org/officeDocument/2006/relationships/image" Target="../media/image91.wmf"/><Relationship Id="rId23" Type="http://schemas.openxmlformats.org/officeDocument/2006/relationships/oleObject" Target="../embeddings/oleObject48.bin"/><Relationship Id="rId22" Type="http://schemas.openxmlformats.org/officeDocument/2006/relationships/image" Target="../media/image90.wmf"/><Relationship Id="rId21" Type="http://schemas.openxmlformats.org/officeDocument/2006/relationships/oleObject" Target="../embeddings/oleObject47.bin"/><Relationship Id="rId20" Type="http://schemas.openxmlformats.org/officeDocument/2006/relationships/image" Target="../media/image89.wmf"/><Relationship Id="rId2" Type="http://schemas.openxmlformats.org/officeDocument/2006/relationships/image" Target="../media/image80.wmf"/><Relationship Id="rId19" Type="http://schemas.openxmlformats.org/officeDocument/2006/relationships/oleObject" Target="../embeddings/oleObject46.bin"/><Relationship Id="rId18" Type="http://schemas.openxmlformats.org/officeDocument/2006/relationships/image" Target="../media/image88.wmf"/><Relationship Id="rId17" Type="http://schemas.openxmlformats.org/officeDocument/2006/relationships/oleObject" Target="../embeddings/oleObject45.bin"/><Relationship Id="rId16" Type="http://schemas.openxmlformats.org/officeDocument/2006/relationships/image" Target="../media/image87.wmf"/><Relationship Id="rId15" Type="http://schemas.openxmlformats.org/officeDocument/2006/relationships/oleObject" Target="../embeddings/oleObject44.bin"/><Relationship Id="rId14" Type="http://schemas.openxmlformats.org/officeDocument/2006/relationships/image" Target="../media/image86.wmf"/><Relationship Id="rId13" Type="http://schemas.openxmlformats.org/officeDocument/2006/relationships/oleObject" Target="../embeddings/oleObject43.bin"/><Relationship Id="rId12" Type="http://schemas.openxmlformats.org/officeDocument/2006/relationships/image" Target="../media/image85.wmf"/><Relationship Id="rId11" Type="http://schemas.openxmlformats.org/officeDocument/2006/relationships/oleObject" Target="../embeddings/oleObject42.bin"/><Relationship Id="rId10" Type="http://schemas.openxmlformats.org/officeDocument/2006/relationships/image" Target="../media/image84.wmf"/><Relationship Id="rId1" Type="http://schemas.openxmlformats.org/officeDocument/2006/relationships/oleObject" Target="../embeddings/oleObject37.bin"/></Relationships>
</file>

<file path=ppt/slides/_rels/slide6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5.wmf"/><Relationship Id="rId7" Type="http://schemas.openxmlformats.org/officeDocument/2006/relationships/oleObject" Target="../embeddings/oleObject52.bin"/><Relationship Id="rId6" Type="http://schemas.openxmlformats.org/officeDocument/2006/relationships/image" Target="../media/image94.wmf"/><Relationship Id="rId5" Type="http://schemas.openxmlformats.org/officeDocument/2006/relationships/oleObject" Target="../embeddings/oleObject51.bin"/><Relationship Id="rId4" Type="http://schemas.openxmlformats.org/officeDocument/2006/relationships/image" Target="../media/image93.wmf"/><Relationship Id="rId3" Type="http://schemas.openxmlformats.org/officeDocument/2006/relationships/oleObject" Target="../embeddings/oleObject50.bin"/><Relationship Id="rId2" Type="http://schemas.openxmlformats.org/officeDocument/2006/relationships/image" Target="../media/image92.wmf"/><Relationship Id="rId10" Type="http://schemas.openxmlformats.org/officeDocument/2006/relationships/vmlDrawing" Target="../drawings/vmlDrawing20.vml"/><Relationship Id="rId1" Type="http://schemas.openxmlformats.org/officeDocument/2006/relationships/oleObject" Target="../embeddings/oleObject49.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2.xml"/><Relationship Id="rId6" Type="http://schemas.openxmlformats.org/officeDocument/2006/relationships/image" Target="../media/image98.wmf"/><Relationship Id="rId5" Type="http://schemas.openxmlformats.org/officeDocument/2006/relationships/oleObject" Target="../embeddings/oleObject55.bin"/><Relationship Id="rId4" Type="http://schemas.openxmlformats.org/officeDocument/2006/relationships/image" Target="../media/image97.wmf"/><Relationship Id="rId3" Type="http://schemas.openxmlformats.org/officeDocument/2006/relationships/oleObject" Target="../embeddings/oleObject54.bin"/><Relationship Id="rId2" Type="http://schemas.openxmlformats.org/officeDocument/2006/relationships/image" Target="../media/image96.wmf"/><Relationship Id="rId1" Type="http://schemas.openxmlformats.org/officeDocument/2006/relationships/oleObject" Target="../embeddings/oleObject53.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102.wmf"/><Relationship Id="rId7" Type="http://schemas.openxmlformats.org/officeDocument/2006/relationships/oleObject" Target="../embeddings/oleObject59.bin"/><Relationship Id="rId6" Type="http://schemas.openxmlformats.org/officeDocument/2006/relationships/image" Target="../media/image101.wmf"/><Relationship Id="rId5" Type="http://schemas.openxmlformats.org/officeDocument/2006/relationships/oleObject" Target="../embeddings/oleObject58.bin"/><Relationship Id="rId4" Type="http://schemas.openxmlformats.org/officeDocument/2006/relationships/image" Target="../media/image100.wmf"/><Relationship Id="rId3" Type="http://schemas.openxmlformats.org/officeDocument/2006/relationships/oleObject" Target="../embeddings/oleObject57.bin"/><Relationship Id="rId2" Type="http://schemas.openxmlformats.org/officeDocument/2006/relationships/image" Target="../media/image99.wmf"/><Relationship Id="rId16" Type="http://schemas.openxmlformats.org/officeDocument/2006/relationships/vmlDrawing" Target="../drawings/vmlDrawing22.vml"/><Relationship Id="rId15" Type="http://schemas.openxmlformats.org/officeDocument/2006/relationships/slideLayout" Target="../slideLayouts/slideLayout2.xml"/><Relationship Id="rId14" Type="http://schemas.openxmlformats.org/officeDocument/2006/relationships/image" Target="../media/image105.wmf"/><Relationship Id="rId13" Type="http://schemas.openxmlformats.org/officeDocument/2006/relationships/oleObject" Target="../embeddings/oleObject62.bin"/><Relationship Id="rId12" Type="http://schemas.openxmlformats.org/officeDocument/2006/relationships/image" Target="../media/image104.wmf"/><Relationship Id="rId11" Type="http://schemas.openxmlformats.org/officeDocument/2006/relationships/oleObject" Target="../embeddings/oleObject61.bin"/><Relationship Id="rId10" Type="http://schemas.openxmlformats.org/officeDocument/2006/relationships/image" Target="../media/image103.wmf"/><Relationship Id="rId1" Type="http://schemas.openxmlformats.org/officeDocument/2006/relationships/oleObject" Target="../embeddings/oleObject56.bin"/></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106.wmf"/><Relationship Id="rId1" Type="http://schemas.openxmlformats.org/officeDocument/2006/relationships/oleObject" Target="../embeddings/oleObject63.bin"/></Relationships>
</file>

<file path=ppt/slides/_rels/slide73.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108.wmf"/><Relationship Id="rId3" Type="http://schemas.openxmlformats.org/officeDocument/2006/relationships/oleObject" Target="../embeddings/oleObject65.bin"/><Relationship Id="rId2" Type="http://schemas.openxmlformats.org/officeDocument/2006/relationships/image" Target="../media/image107.wmf"/><Relationship Id="rId1" Type="http://schemas.openxmlformats.org/officeDocument/2006/relationships/oleObject" Target="../embeddings/oleObject64.bin"/></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oleObject" Target="../embeddings/oleObject70.bin"/><Relationship Id="rId7" Type="http://schemas.openxmlformats.org/officeDocument/2006/relationships/oleObject" Target="../embeddings/oleObject69.bin"/><Relationship Id="rId6" Type="http://schemas.openxmlformats.org/officeDocument/2006/relationships/image" Target="../media/image110.wmf"/><Relationship Id="rId5" Type="http://schemas.openxmlformats.org/officeDocument/2006/relationships/oleObject" Target="../embeddings/oleObject68.bin"/><Relationship Id="rId4" Type="http://schemas.openxmlformats.org/officeDocument/2006/relationships/image" Target="../media/image109.wmf"/><Relationship Id="rId3" Type="http://schemas.openxmlformats.org/officeDocument/2006/relationships/oleObject" Target="../embeddings/oleObject67.bin"/><Relationship Id="rId2" Type="http://schemas.openxmlformats.org/officeDocument/2006/relationships/image" Target="../media/image74.wmf"/><Relationship Id="rId12" Type="http://schemas.openxmlformats.org/officeDocument/2006/relationships/vmlDrawing" Target="../drawings/vmlDrawing25.vml"/><Relationship Id="rId11" Type="http://schemas.openxmlformats.org/officeDocument/2006/relationships/slideLayout" Target="../slideLayouts/slideLayout2.xml"/><Relationship Id="rId10" Type="http://schemas.openxmlformats.org/officeDocument/2006/relationships/image" Target="../media/image111.wmf"/><Relationship Id="rId1" Type="http://schemas.openxmlformats.org/officeDocument/2006/relationships/oleObject" Target="../embeddings/oleObject66.bin"/></Relationships>
</file>

<file path=ppt/slides/_rels/slide75.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114.wmf"/><Relationship Id="rId5" Type="http://schemas.openxmlformats.org/officeDocument/2006/relationships/oleObject" Target="../embeddings/oleObject74.bin"/><Relationship Id="rId4" Type="http://schemas.openxmlformats.org/officeDocument/2006/relationships/image" Target="../media/image113.wmf"/><Relationship Id="rId3" Type="http://schemas.openxmlformats.org/officeDocument/2006/relationships/oleObject" Target="../embeddings/oleObject73.bin"/><Relationship Id="rId2" Type="http://schemas.openxmlformats.org/officeDocument/2006/relationships/image" Target="../media/image112.wmf"/><Relationship Id="rId1" Type="http://schemas.openxmlformats.org/officeDocument/2006/relationships/oleObject" Target="../embeddings/oleObject7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5" Type="http://schemas.openxmlformats.org/officeDocument/2006/relationships/vmlDrawing" Target="../drawings/vmlDrawing27.vml"/><Relationship Id="rId4" Type="http://schemas.openxmlformats.org/officeDocument/2006/relationships/slideLayout" Target="../slideLayouts/slideLayout2.xml"/><Relationship Id="rId3" Type="http://schemas.openxmlformats.org/officeDocument/2006/relationships/oleObject" Target="../embeddings/oleObject76.bin"/><Relationship Id="rId2" Type="http://schemas.openxmlformats.org/officeDocument/2006/relationships/image" Target="../media/image115.wmf"/><Relationship Id="rId1" Type="http://schemas.openxmlformats.org/officeDocument/2006/relationships/oleObject" Target="../embeddings/oleObject75.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116.png"/><Relationship Id="rId1" Type="http://schemas.openxmlformats.org/officeDocument/2006/relationships/oleObject" Target="../embeddings/oleObject77.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0.wmf"/><Relationship Id="rId7" Type="http://schemas.openxmlformats.org/officeDocument/2006/relationships/oleObject" Target="../embeddings/oleObject81.bin"/><Relationship Id="rId6" Type="http://schemas.openxmlformats.org/officeDocument/2006/relationships/image" Target="../media/image119.wmf"/><Relationship Id="rId5" Type="http://schemas.openxmlformats.org/officeDocument/2006/relationships/oleObject" Target="../embeddings/oleObject80.bin"/><Relationship Id="rId4" Type="http://schemas.openxmlformats.org/officeDocument/2006/relationships/image" Target="../media/image118.wmf"/><Relationship Id="rId3" Type="http://schemas.openxmlformats.org/officeDocument/2006/relationships/oleObject" Target="../embeddings/oleObject79.bin"/><Relationship Id="rId2" Type="http://schemas.openxmlformats.org/officeDocument/2006/relationships/image" Target="../media/image117.wmf"/><Relationship Id="rId10" Type="http://schemas.openxmlformats.org/officeDocument/2006/relationships/vmlDrawing" Target="../drawings/vmlDrawing29.vml"/><Relationship Id="rId1" Type="http://schemas.openxmlformats.org/officeDocument/2006/relationships/oleObject" Target="../embeddings/oleObject78.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7.xml"/><Relationship Id="rId2" Type="http://schemas.openxmlformats.org/officeDocument/2006/relationships/image" Target="../media/image121.png"/><Relationship Id="rId1" Type="http://schemas.openxmlformats.org/officeDocument/2006/relationships/oleObject" Target="../embeddings/oleObject8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4.xml"/><Relationship Id="rId2" Type="http://schemas.openxmlformats.org/officeDocument/2006/relationships/image" Target="../media/image122.png"/><Relationship Id="rId1" Type="http://schemas.openxmlformats.org/officeDocument/2006/relationships/oleObject" Target="../embeddings/oleObject83.bin"/></Relationships>
</file>

<file path=ppt/slides/_rels/slide94.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2.xml"/><Relationship Id="rId4" Type="http://schemas.openxmlformats.org/officeDocument/2006/relationships/image" Target="../media/image124.png"/><Relationship Id="rId3" Type="http://schemas.openxmlformats.org/officeDocument/2006/relationships/oleObject" Target="../embeddings/oleObject85.bin"/><Relationship Id="rId2" Type="http://schemas.openxmlformats.org/officeDocument/2006/relationships/image" Target="../media/image123.png"/><Relationship Id="rId1" Type="http://schemas.openxmlformats.org/officeDocument/2006/relationships/oleObject" Target="../embeddings/oleObject84.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7.xml"/><Relationship Id="rId2" Type="http://schemas.openxmlformats.org/officeDocument/2006/relationships/image" Target="../media/image125.wmf"/><Relationship Id="rId1" Type="http://schemas.openxmlformats.org/officeDocument/2006/relationships/oleObject" Target="../embeddings/oleObject8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p:txBody>
          <a:bodyPr/>
          <a:lstStyle/>
          <a:p>
            <a:r>
              <a:rPr lang="zh-CN" altLang="en-US"/>
              <a:t>群智能理论及粒子群优化算法</a:t>
            </a:r>
          </a:p>
        </p:txBody>
      </p:sp>
      <p:sp>
        <p:nvSpPr>
          <p:cNvPr id="2" name="副标题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395288" y="476250"/>
            <a:ext cx="7942262" cy="871538"/>
          </a:xfrm>
        </p:spPr>
        <p:txBody>
          <a:bodyPr/>
          <a:lstStyle/>
          <a:p>
            <a:r>
              <a:rPr lang="en-US" altLang="zh-CN"/>
              <a:t>Swarm Intelligence(</a:t>
            </a:r>
            <a:r>
              <a:rPr lang="zh-CN" altLang="en-US"/>
              <a:t>续</a:t>
            </a:r>
            <a:r>
              <a:rPr lang="en-US" altLang="zh-CN"/>
              <a:t>)</a:t>
            </a:r>
          </a:p>
        </p:txBody>
      </p:sp>
      <p:sp>
        <p:nvSpPr>
          <p:cNvPr id="11267" name="Rectangle 3"/>
          <p:cNvSpPr>
            <a:spLocks noGrp="1" noRot="1" noChangeArrowheads="1"/>
          </p:cNvSpPr>
          <p:nvPr>
            <p:ph type="body" idx="1"/>
          </p:nvPr>
        </p:nvSpPr>
        <p:spPr>
          <a:xfrm>
            <a:off x="323850" y="1600200"/>
            <a:ext cx="8569325" cy="5141913"/>
          </a:xfrm>
        </p:spPr>
        <p:txBody>
          <a:bodyPr/>
          <a:lstStyle/>
          <a:p>
            <a:pPr>
              <a:buFont typeface="Wingdings" pitchFamily="2" charset="2"/>
              <a:buNone/>
            </a:pPr>
            <a:r>
              <a:rPr lang="en-US" altLang="zh-CN"/>
              <a:t>     </a:t>
            </a:r>
            <a:r>
              <a:rPr lang="zh-CN" altLang="en-US"/>
              <a:t>目前，已有的基于</a:t>
            </a:r>
            <a:r>
              <a:rPr lang="en-US" altLang="zh-CN"/>
              <a:t>SI</a:t>
            </a:r>
            <a:r>
              <a:rPr lang="zh-CN" altLang="en-US"/>
              <a:t>的优化算法都是源于对动物社会通过协作解决问题行为的模拟，它主要强调对社会系统中个体之间相互协同作用的模拟。这一点与</a:t>
            </a:r>
            <a:r>
              <a:rPr lang="en-US" altLang="zh-CN"/>
              <a:t>EC</a:t>
            </a:r>
            <a:r>
              <a:rPr lang="zh-CN" altLang="en-US"/>
              <a:t>不同，</a:t>
            </a:r>
            <a:r>
              <a:rPr lang="en-US" altLang="zh-CN"/>
              <a:t>EC</a:t>
            </a:r>
            <a:r>
              <a:rPr lang="zh-CN" altLang="en-US"/>
              <a:t>是对生物演化中适者生存的模拟。与</a:t>
            </a:r>
            <a:r>
              <a:rPr lang="en-US" altLang="zh-CN"/>
              <a:t>EC</a:t>
            </a:r>
            <a:r>
              <a:rPr lang="zh-CN" altLang="en-US"/>
              <a:t>一样的是，</a:t>
            </a:r>
            <a:r>
              <a:rPr lang="en-US" altLang="zh-CN"/>
              <a:t>SI</a:t>
            </a:r>
            <a:r>
              <a:rPr lang="zh-CN" altLang="en-US"/>
              <a:t>的目的并不是为了忠实地模拟自然现象，而是利用他们的某些特点去解决实际问题。另一个与</a:t>
            </a:r>
            <a:r>
              <a:rPr lang="en-US" altLang="zh-CN"/>
              <a:t>EC</a:t>
            </a:r>
            <a:r>
              <a:rPr lang="zh-CN" altLang="en-US"/>
              <a:t>的相同点是</a:t>
            </a:r>
            <a:r>
              <a:rPr lang="en-US" altLang="zh-CN"/>
              <a:t>,</a:t>
            </a:r>
            <a:r>
              <a:rPr lang="zh-CN" altLang="en-US"/>
              <a:t>基于</a:t>
            </a:r>
            <a:r>
              <a:rPr lang="en-US" altLang="zh-CN"/>
              <a:t>SI</a:t>
            </a:r>
            <a:r>
              <a:rPr lang="zh-CN" altLang="en-US"/>
              <a:t>的优化算法也是概率搜索算法。</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rrowheads="1"/>
          </p:cNvSpPr>
          <p:nvPr>
            <p:ph type="title"/>
          </p:nvPr>
        </p:nvSpPr>
        <p:spPr/>
        <p:txBody>
          <a:bodyPr/>
          <a:lstStyle/>
          <a:p>
            <a:r>
              <a:rPr lang="zh-CN" altLang="en-US"/>
              <a:t>带时间窗车辆路径问题（续）</a:t>
            </a:r>
          </a:p>
        </p:txBody>
      </p:sp>
      <p:sp>
        <p:nvSpPr>
          <p:cNvPr id="147459" name="Rectangle 3"/>
          <p:cNvSpPr>
            <a:spLocks noGrp="1" noRot="1" noChangeArrowheads="1"/>
          </p:cNvSpPr>
          <p:nvPr>
            <p:ph type="body" idx="1"/>
          </p:nvPr>
        </p:nvSpPr>
        <p:spPr/>
        <p:txBody>
          <a:bodyPr/>
          <a:lstStyle/>
          <a:p>
            <a:pPr>
              <a:buFont typeface="Wingdings" pitchFamily="2" charset="2"/>
              <a:buNone/>
            </a:pPr>
            <a:r>
              <a:rPr lang="en-US" altLang="zh-CN"/>
              <a:t>  </a:t>
            </a:r>
            <a:r>
              <a:rPr lang="zh-CN" altLang="en-US"/>
              <a:t>这个模型通用性很强，经过参数的不同设定，可以将其转换为其他组合优化问题的数学模型。若</a:t>
            </a:r>
            <a:r>
              <a:rPr lang="en-US" altLang="zh-CN"/>
              <a:t>(1)</a:t>
            </a:r>
            <a:r>
              <a:rPr lang="zh-CN" altLang="en-US"/>
              <a:t>中</a:t>
            </a:r>
            <a:r>
              <a:rPr lang="en-US" altLang="zh-CN" i="1"/>
              <a:t>ET</a:t>
            </a:r>
            <a:r>
              <a:rPr lang="en-US" altLang="zh-CN" i="1" baseline="-25000"/>
              <a:t>i</a:t>
            </a:r>
            <a:r>
              <a:rPr lang="en-US" altLang="zh-CN"/>
              <a:t>=0,</a:t>
            </a:r>
            <a:r>
              <a:rPr lang="en-US" altLang="zh-CN" i="1"/>
              <a:t> LT</a:t>
            </a:r>
            <a:r>
              <a:rPr lang="en-US" altLang="zh-CN" i="1" baseline="-25000"/>
              <a:t>i</a:t>
            </a:r>
            <a:r>
              <a:rPr lang="en-US" altLang="zh-CN"/>
              <a:t>→∞</a:t>
            </a:r>
            <a:r>
              <a:rPr lang="zh-CN" altLang="en-US"/>
              <a:t>，则</a:t>
            </a:r>
            <a:r>
              <a:rPr lang="en-US" altLang="zh-CN"/>
              <a:t>VRPTW</a:t>
            </a:r>
            <a:r>
              <a:rPr lang="zh-CN" altLang="en-US"/>
              <a:t>模型就变成了普通的</a:t>
            </a:r>
            <a:r>
              <a:rPr lang="en-US" altLang="zh-CN"/>
              <a:t>VRP</a:t>
            </a:r>
            <a:r>
              <a:rPr lang="zh-CN" altLang="en-US"/>
              <a:t>模型；若仅有一个车辆被利用，则该问题就变成了</a:t>
            </a:r>
            <a:r>
              <a:rPr lang="en-US" altLang="zh-CN"/>
              <a:t>TSP</a:t>
            </a:r>
            <a:r>
              <a:rPr lang="zh-CN" altLang="en-US"/>
              <a:t>问题；若去掉约束</a:t>
            </a:r>
            <a:r>
              <a:rPr lang="en-US" altLang="zh-CN"/>
              <a:t>(2)</a:t>
            </a:r>
            <a:r>
              <a:rPr lang="zh-CN" altLang="en-US"/>
              <a:t>，则变成了</a:t>
            </a:r>
            <a:r>
              <a:rPr lang="en-US" altLang="zh-CN"/>
              <a:t>m</a:t>
            </a:r>
            <a:r>
              <a:rPr lang="zh-CN" altLang="en-US"/>
              <a:t>－</a:t>
            </a:r>
            <a:r>
              <a:rPr lang="en-US" altLang="zh-CN"/>
              <a:t>TSPTW</a:t>
            </a:r>
            <a:r>
              <a:rPr lang="zh-CN" altLang="en-US"/>
              <a:t>问题。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rrowheads="1"/>
          </p:cNvSpPr>
          <p:nvPr>
            <p:ph type="title"/>
          </p:nvPr>
        </p:nvSpPr>
        <p:spPr/>
        <p:txBody>
          <a:bodyPr/>
          <a:lstStyle/>
          <a:p>
            <a:r>
              <a:rPr lang="zh-CN" altLang="en-US"/>
              <a:t>带时间窗车辆路径问题（续）</a:t>
            </a:r>
          </a:p>
        </p:txBody>
      </p:sp>
      <p:sp>
        <p:nvSpPr>
          <p:cNvPr id="148483" name="Rectangle 3"/>
          <p:cNvSpPr>
            <a:spLocks noGrp="1" noRot="1" noChangeArrowheads="1"/>
          </p:cNvSpPr>
          <p:nvPr>
            <p:ph type="body" idx="1"/>
          </p:nvPr>
        </p:nvSpPr>
        <p:spPr/>
        <p:txBody>
          <a:bodyPr/>
          <a:lstStyle/>
          <a:p>
            <a:pPr>
              <a:buFont typeface="Wingdings" pitchFamily="2" charset="2"/>
              <a:buNone/>
            </a:pPr>
            <a:r>
              <a:rPr lang="en-US" altLang="zh-CN"/>
              <a:t>  </a:t>
            </a:r>
            <a:r>
              <a:rPr lang="zh-CN" altLang="en-US"/>
              <a:t>如何找到一个合适的表达方法，使粒子与解对应，是实现算法的关键问题之一。构造一个</a:t>
            </a:r>
            <a:r>
              <a:rPr lang="en-US" altLang="zh-CN"/>
              <a:t>2</a:t>
            </a:r>
            <a:r>
              <a:rPr lang="en-US" altLang="zh-CN" i="1"/>
              <a:t>L</a:t>
            </a:r>
            <a:r>
              <a:rPr lang="zh-CN" altLang="en-US"/>
              <a:t>维的空间对应有</a:t>
            </a:r>
            <a:r>
              <a:rPr lang="en-US" altLang="zh-CN" i="1"/>
              <a:t>L</a:t>
            </a:r>
            <a:r>
              <a:rPr lang="zh-CN" altLang="en-US"/>
              <a:t>个发货点任务的</a:t>
            </a:r>
            <a:r>
              <a:rPr lang="en-US" altLang="zh-CN"/>
              <a:t>VRP</a:t>
            </a:r>
            <a:r>
              <a:rPr lang="zh-CN" altLang="en-US"/>
              <a:t>问题，每个发货点任务对应两维：完成该任务车辆的编号</a:t>
            </a:r>
            <a:r>
              <a:rPr lang="en-US" altLang="zh-CN" i="1"/>
              <a:t>k</a:t>
            </a:r>
            <a:r>
              <a:rPr lang="zh-CN" altLang="en-US"/>
              <a:t>，该任务在</a:t>
            </a:r>
            <a:r>
              <a:rPr lang="en-US" altLang="zh-CN" i="1"/>
              <a:t>k</a:t>
            </a:r>
            <a:r>
              <a:rPr lang="zh-CN" altLang="en-US"/>
              <a:t>车行驶路径中的次序</a:t>
            </a:r>
            <a:r>
              <a:rPr lang="en-US" altLang="zh-CN" i="1"/>
              <a:t>r</a:t>
            </a:r>
            <a:r>
              <a:rPr lang="zh-CN" altLang="en-US"/>
              <a:t>。为表达和计算方便，将每个粒子对应的</a:t>
            </a:r>
            <a:r>
              <a:rPr lang="en-US" altLang="zh-CN"/>
              <a:t>2</a:t>
            </a:r>
            <a:r>
              <a:rPr lang="en-US" altLang="zh-CN" i="1"/>
              <a:t>L</a:t>
            </a:r>
            <a:r>
              <a:rPr lang="zh-CN" altLang="en-US"/>
              <a:t>维向量</a:t>
            </a:r>
            <a:r>
              <a:rPr lang="en-US" altLang="zh-CN" i="1"/>
              <a:t>X</a:t>
            </a:r>
            <a:r>
              <a:rPr lang="zh-CN" altLang="en-US"/>
              <a:t>分成两个</a:t>
            </a:r>
            <a:r>
              <a:rPr lang="en-US" altLang="zh-CN" i="1"/>
              <a:t>L</a:t>
            </a:r>
            <a:r>
              <a:rPr lang="zh-CN" altLang="en-US"/>
              <a:t>维向量：</a:t>
            </a:r>
            <a:r>
              <a:rPr lang="en-US" altLang="zh-CN" i="1"/>
              <a:t>Xv </a:t>
            </a:r>
            <a:r>
              <a:rPr lang="en-US" altLang="zh-CN"/>
              <a:t>(</a:t>
            </a:r>
            <a:r>
              <a:rPr lang="zh-CN" altLang="en-US"/>
              <a:t>表示各任务对应的车辆</a:t>
            </a:r>
            <a:r>
              <a:rPr lang="en-US" altLang="zh-CN"/>
              <a:t>)</a:t>
            </a:r>
            <a:r>
              <a:rPr lang="zh-CN" altLang="en-US"/>
              <a:t>和</a:t>
            </a:r>
            <a:r>
              <a:rPr lang="en-US" altLang="zh-CN" i="1"/>
              <a:t>Xr</a:t>
            </a:r>
            <a:r>
              <a:rPr lang="en-US" altLang="zh-CN"/>
              <a:t>(</a:t>
            </a:r>
            <a:r>
              <a:rPr lang="zh-CN" altLang="en-US"/>
              <a:t>表示各任务在对应的车辆路径中的执行次序</a:t>
            </a:r>
            <a:r>
              <a:rPr lang="en-US" altLang="zh-CN"/>
              <a:t>)</a:t>
            </a:r>
            <a:r>
              <a:rPr lang="zh-CN" altLang="en-US"/>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304800" y="914400"/>
            <a:ext cx="8610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cs typeface="Arial" pitchFamily="34" charset="0"/>
              </a:rPr>
              <a:t>例如，设</a:t>
            </a:r>
            <a:r>
              <a:rPr lang="en-US" altLang="zh-CN" sz="3200">
                <a:cs typeface="Arial" pitchFamily="34" charset="0"/>
              </a:rPr>
              <a:t>VRP</a:t>
            </a:r>
            <a:r>
              <a:rPr lang="zh-CN" altLang="en-US" sz="3200">
                <a:cs typeface="Arial" pitchFamily="34" charset="0"/>
              </a:rPr>
              <a:t>问题中发货点任务数为</a:t>
            </a:r>
            <a:r>
              <a:rPr lang="en-US" altLang="zh-CN" sz="3200">
                <a:cs typeface="Arial" pitchFamily="34" charset="0"/>
              </a:rPr>
              <a:t>7</a:t>
            </a:r>
            <a:r>
              <a:rPr lang="zh-CN" altLang="en-US" sz="3200">
                <a:cs typeface="Arial" pitchFamily="34" charset="0"/>
              </a:rPr>
              <a:t>，车辆数为</a:t>
            </a:r>
            <a:r>
              <a:rPr lang="en-US" altLang="zh-CN" sz="3200">
                <a:cs typeface="Arial" pitchFamily="34" charset="0"/>
              </a:rPr>
              <a:t>3</a:t>
            </a:r>
            <a:r>
              <a:rPr lang="zh-CN" altLang="en-US" sz="3200">
                <a:cs typeface="Arial" pitchFamily="34" charset="0"/>
              </a:rPr>
              <a:t>，若某粒子的位置向量</a:t>
            </a:r>
            <a:r>
              <a:rPr lang="en-US" altLang="zh-CN" sz="3200" i="1">
                <a:cs typeface="Arial" pitchFamily="34" charset="0"/>
              </a:rPr>
              <a:t>X</a:t>
            </a:r>
            <a:r>
              <a:rPr lang="zh-CN" altLang="en-US" sz="3200">
                <a:cs typeface="Arial" pitchFamily="34" charset="0"/>
              </a:rPr>
              <a:t>为：</a:t>
            </a:r>
            <a:endParaRPr lang="zh-CN" altLang="en-US" sz="3200">
              <a:cs typeface="Arial" pitchFamily="34" charset="0"/>
            </a:endParaRPr>
          </a:p>
          <a:p>
            <a:r>
              <a:rPr lang="zh-CN" altLang="en-US" sz="3200">
                <a:cs typeface="Arial" pitchFamily="34" charset="0"/>
              </a:rPr>
              <a:t>发货点任务号</a:t>
            </a:r>
            <a:r>
              <a:rPr lang="en-US" altLang="zh-CN" sz="3200">
                <a:cs typeface="Arial" pitchFamily="34" charset="0"/>
              </a:rPr>
              <a:t>:    1    2    3    4    5    6    7</a:t>
            </a:r>
            <a:endParaRPr lang="en-US" altLang="zh-CN" sz="3200" i="1">
              <a:cs typeface="Arial" pitchFamily="34" charset="0"/>
            </a:endParaRPr>
          </a:p>
          <a:p>
            <a:r>
              <a:rPr lang="en-US" altLang="zh-CN" sz="3200" i="1">
                <a:cs typeface="Arial" pitchFamily="34" charset="0"/>
              </a:rPr>
              <a:t>              Xv </a:t>
            </a:r>
            <a:r>
              <a:rPr lang="en-US" altLang="zh-CN" sz="3200">
                <a:cs typeface="Arial" pitchFamily="34" charset="0"/>
              </a:rPr>
              <a:t> </a:t>
            </a:r>
            <a:r>
              <a:rPr lang="zh-CN" altLang="en-US" sz="3200">
                <a:cs typeface="Arial" pitchFamily="34" charset="0"/>
              </a:rPr>
              <a:t>：   </a:t>
            </a:r>
            <a:r>
              <a:rPr lang="en-US" altLang="zh-CN" sz="3200">
                <a:cs typeface="Arial" pitchFamily="34" charset="0"/>
              </a:rPr>
              <a:t>1    2    2    2    2    3    3</a:t>
            </a:r>
            <a:endParaRPr lang="en-US" altLang="zh-CN" sz="3200" i="1">
              <a:cs typeface="Arial" pitchFamily="34" charset="0"/>
            </a:endParaRPr>
          </a:p>
          <a:p>
            <a:r>
              <a:rPr lang="en-US" altLang="zh-CN" sz="3200" i="1">
                <a:cs typeface="Arial" pitchFamily="34" charset="0"/>
              </a:rPr>
              <a:t>               Xr  </a:t>
            </a:r>
            <a:r>
              <a:rPr lang="zh-CN" altLang="en-US" sz="3200">
                <a:cs typeface="Arial" pitchFamily="34" charset="0"/>
              </a:rPr>
              <a:t>：   </a:t>
            </a:r>
            <a:r>
              <a:rPr lang="en-US" altLang="zh-CN" sz="3200">
                <a:cs typeface="Arial" pitchFamily="34" charset="0"/>
              </a:rPr>
              <a:t>1    4    3    1    2    2    1</a:t>
            </a:r>
            <a:endParaRPr lang="en-US" altLang="zh-CN" sz="3200">
              <a:cs typeface="Arial" pitchFamily="34" charset="0"/>
            </a:endParaRPr>
          </a:p>
          <a:p>
            <a:r>
              <a:rPr lang="zh-CN" altLang="en-US" sz="3200">
                <a:cs typeface="Arial" pitchFamily="34" charset="0"/>
              </a:rPr>
              <a:t>则该粒子对应解路径为：</a:t>
            </a:r>
            <a:endParaRPr lang="zh-CN" altLang="en-US" sz="3200">
              <a:cs typeface="Arial" pitchFamily="34" charset="0"/>
            </a:endParaRPr>
          </a:p>
          <a:p>
            <a:r>
              <a:rPr lang="zh-CN" altLang="en-US" sz="3200">
                <a:cs typeface="Arial" pitchFamily="34" charset="0"/>
              </a:rPr>
              <a:t>车</a:t>
            </a:r>
            <a:r>
              <a:rPr lang="en-US" altLang="zh-CN" sz="3200">
                <a:cs typeface="Arial" pitchFamily="34" charset="0"/>
              </a:rPr>
              <a:t>1</a:t>
            </a:r>
            <a:r>
              <a:rPr lang="zh-CN" altLang="en-US" sz="3200">
                <a:cs typeface="Arial" pitchFamily="34" charset="0"/>
              </a:rPr>
              <a:t>：</a:t>
            </a:r>
            <a:r>
              <a:rPr lang="en-US" altLang="zh-CN" sz="3200">
                <a:cs typeface="Arial" pitchFamily="34" charset="0"/>
              </a:rPr>
              <a:t>0 </a:t>
            </a:r>
            <a:r>
              <a:rPr lang="en-US" altLang="zh-CN" sz="3200">
                <a:cs typeface="Arial" pitchFamily="34" charset="0"/>
                <a:sym typeface="Wingdings" pitchFamily="2" charset="2"/>
              </a:rPr>
              <a:t></a:t>
            </a:r>
            <a:r>
              <a:rPr lang="en-US" altLang="zh-CN" sz="3200">
                <a:cs typeface="Arial" pitchFamily="34" charset="0"/>
              </a:rPr>
              <a:t> 1 </a:t>
            </a:r>
            <a:r>
              <a:rPr lang="en-US" altLang="zh-CN" sz="3200">
                <a:cs typeface="Arial" pitchFamily="34" charset="0"/>
                <a:sym typeface="Wingdings" pitchFamily="2" charset="2"/>
              </a:rPr>
              <a:t></a:t>
            </a:r>
            <a:r>
              <a:rPr lang="en-US" altLang="zh-CN" sz="3200">
                <a:cs typeface="Arial" pitchFamily="34" charset="0"/>
              </a:rPr>
              <a:t> 0</a:t>
            </a:r>
            <a:endParaRPr lang="en-US" altLang="zh-CN" sz="3200">
              <a:cs typeface="Arial" pitchFamily="34" charset="0"/>
            </a:endParaRPr>
          </a:p>
          <a:p>
            <a:r>
              <a:rPr lang="zh-CN" altLang="en-US" sz="3200">
                <a:cs typeface="Arial" pitchFamily="34" charset="0"/>
              </a:rPr>
              <a:t>车</a:t>
            </a:r>
            <a:r>
              <a:rPr lang="en-US" altLang="zh-CN" sz="3200">
                <a:cs typeface="Arial" pitchFamily="34" charset="0"/>
              </a:rPr>
              <a:t>2</a:t>
            </a:r>
            <a:r>
              <a:rPr lang="zh-CN" altLang="en-US" sz="3200">
                <a:cs typeface="Arial" pitchFamily="34" charset="0"/>
              </a:rPr>
              <a:t>：</a:t>
            </a:r>
            <a:r>
              <a:rPr lang="en-US" altLang="zh-CN" sz="3200">
                <a:cs typeface="Arial" pitchFamily="34" charset="0"/>
              </a:rPr>
              <a:t>0 </a:t>
            </a:r>
            <a:r>
              <a:rPr lang="en-US" altLang="zh-CN" sz="3200">
                <a:cs typeface="Arial" pitchFamily="34" charset="0"/>
                <a:sym typeface="Wingdings" pitchFamily="2" charset="2"/>
              </a:rPr>
              <a:t></a:t>
            </a:r>
            <a:r>
              <a:rPr lang="en-US" altLang="zh-CN" sz="3200">
                <a:cs typeface="Arial" pitchFamily="34" charset="0"/>
              </a:rPr>
              <a:t> 4 </a:t>
            </a:r>
            <a:r>
              <a:rPr lang="en-US" altLang="zh-CN" sz="3200">
                <a:cs typeface="Arial" pitchFamily="34" charset="0"/>
                <a:sym typeface="Wingdings" pitchFamily="2" charset="2"/>
              </a:rPr>
              <a:t></a:t>
            </a:r>
            <a:r>
              <a:rPr lang="en-US" altLang="zh-CN" sz="3200">
                <a:cs typeface="Arial" pitchFamily="34" charset="0"/>
              </a:rPr>
              <a:t>5 </a:t>
            </a:r>
            <a:r>
              <a:rPr lang="en-US" altLang="zh-CN" sz="3200">
                <a:cs typeface="Arial" pitchFamily="34" charset="0"/>
                <a:sym typeface="Wingdings" pitchFamily="2" charset="2"/>
              </a:rPr>
              <a:t></a:t>
            </a:r>
            <a:r>
              <a:rPr lang="en-US" altLang="zh-CN" sz="3200">
                <a:cs typeface="Arial" pitchFamily="34" charset="0"/>
              </a:rPr>
              <a:t> 3</a:t>
            </a:r>
            <a:r>
              <a:rPr lang="en-US" altLang="zh-CN" sz="3200">
                <a:cs typeface="Arial" pitchFamily="34" charset="0"/>
                <a:sym typeface="Wingdings" pitchFamily="2" charset="2"/>
              </a:rPr>
              <a:t></a:t>
            </a:r>
            <a:r>
              <a:rPr lang="en-US" altLang="zh-CN" sz="3200">
                <a:cs typeface="Arial" pitchFamily="34" charset="0"/>
              </a:rPr>
              <a:t> 2</a:t>
            </a:r>
            <a:r>
              <a:rPr lang="en-US" altLang="zh-CN" sz="3200">
                <a:cs typeface="Arial" pitchFamily="34" charset="0"/>
                <a:sym typeface="Wingdings" pitchFamily="2" charset="2"/>
              </a:rPr>
              <a:t></a:t>
            </a:r>
            <a:r>
              <a:rPr lang="en-US" altLang="zh-CN" sz="3200">
                <a:cs typeface="Arial" pitchFamily="34" charset="0"/>
              </a:rPr>
              <a:t> 0</a:t>
            </a:r>
            <a:endParaRPr lang="en-US" altLang="zh-CN" sz="3200">
              <a:cs typeface="Arial" pitchFamily="34" charset="0"/>
            </a:endParaRPr>
          </a:p>
          <a:p>
            <a:r>
              <a:rPr lang="zh-CN" altLang="en-US" sz="3200">
                <a:cs typeface="Arial" pitchFamily="34" charset="0"/>
              </a:rPr>
              <a:t>车</a:t>
            </a:r>
            <a:r>
              <a:rPr lang="en-US" altLang="zh-CN" sz="3200">
                <a:cs typeface="Arial" pitchFamily="34" charset="0"/>
              </a:rPr>
              <a:t>3</a:t>
            </a:r>
            <a:r>
              <a:rPr lang="zh-CN" altLang="en-US" sz="3200">
                <a:cs typeface="Arial" pitchFamily="34" charset="0"/>
              </a:rPr>
              <a:t>：</a:t>
            </a:r>
            <a:r>
              <a:rPr lang="en-US" altLang="zh-CN" sz="3200">
                <a:cs typeface="Arial" pitchFamily="34" charset="0"/>
              </a:rPr>
              <a:t>0 </a:t>
            </a:r>
            <a:r>
              <a:rPr lang="en-US" altLang="zh-CN" sz="3200">
                <a:cs typeface="Arial" pitchFamily="34" charset="0"/>
                <a:sym typeface="Wingdings" pitchFamily="2" charset="2"/>
              </a:rPr>
              <a:t></a:t>
            </a:r>
            <a:r>
              <a:rPr lang="en-US" altLang="zh-CN" sz="3200">
                <a:cs typeface="Arial" pitchFamily="34" charset="0"/>
              </a:rPr>
              <a:t> 7</a:t>
            </a:r>
            <a:r>
              <a:rPr lang="en-US" altLang="zh-CN" sz="3200">
                <a:cs typeface="Arial" pitchFamily="34" charset="0"/>
                <a:sym typeface="Wingdings" pitchFamily="2" charset="2"/>
              </a:rPr>
              <a:t></a:t>
            </a:r>
            <a:r>
              <a:rPr lang="en-US" altLang="zh-CN" sz="3200">
                <a:cs typeface="Arial" pitchFamily="34" charset="0"/>
              </a:rPr>
              <a:t> 6</a:t>
            </a:r>
            <a:r>
              <a:rPr lang="en-US" altLang="zh-CN" sz="3200">
                <a:cs typeface="Arial" pitchFamily="34" charset="0"/>
                <a:sym typeface="Wingdings" pitchFamily="2" charset="2"/>
              </a:rPr>
              <a:t></a:t>
            </a:r>
            <a:r>
              <a:rPr lang="en-US" altLang="zh-CN" sz="3200">
                <a:cs typeface="Arial" pitchFamily="34" charset="0"/>
              </a:rPr>
              <a:t> 0</a:t>
            </a:r>
            <a:endParaRPr lang="en-US" altLang="zh-CN" sz="3200">
              <a:cs typeface="Arial" pitchFamily="34" charset="0"/>
            </a:endParaRPr>
          </a:p>
          <a:p>
            <a:r>
              <a:rPr lang="zh-CN" altLang="en-US" sz="3200">
                <a:cs typeface="Arial" pitchFamily="34" charset="0"/>
              </a:rPr>
              <a:t>粒子速度向量</a:t>
            </a:r>
            <a:r>
              <a:rPr lang="en-US" altLang="zh-CN" sz="3200" i="1">
                <a:cs typeface="Arial" pitchFamily="34" charset="0"/>
              </a:rPr>
              <a:t>V</a:t>
            </a:r>
            <a:r>
              <a:rPr lang="zh-CN" altLang="en-US" sz="3200">
                <a:cs typeface="Arial" pitchFamily="34" charset="0"/>
              </a:rPr>
              <a:t>与之对应表示为</a:t>
            </a:r>
            <a:r>
              <a:rPr lang="en-US" altLang="zh-CN" sz="3200" i="1">
                <a:cs typeface="Arial" pitchFamily="34" charset="0"/>
              </a:rPr>
              <a:t>Vv</a:t>
            </a:r>
            <a:r>
              <a:rPr lang="zh-CN" altLang="en-US" sz="3200">
                <a:cs typeface="Arial" pitchFamily="34" charset="0"/>
              </a:rPr>
              <a:t>和</a:t>
            </a:r>
            <a:r>
              <a:rPr lang="en-US" altLang="zh-CN" sz="3200" i="1">
                <a:cs typeface="Arial" pitchFamily="34" charset="0"/>
              </a:rPr>
              <a:t>Vr</a:t>
            </a:r>
            <a:r>
              <a:rPr lang="zh-CN" altLang="en-US" sz="3200">
                <a:cs typeface="Arial" pitchFamily="34" charset="0"/>
              </a:rPr>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rrowheads="1"/>
          </p:cNvSpPr>
          <p:nvPr>
            <p:ph type="body" idx="1"/>
          </p:nvPr>
        </p:nvSpPr>
        <p:spPr/>
        <p:txBody>
          <a:bodyPr/>
          <a:lstStyle/>
          <a:p>
            <a:pPr>
              <a:buFont typeface="Wingdings" pitchFamily="2" charset="2"/>
              <a:buNone/>
            </a:pPr>
            <a:r>
              <a:rPr lang="en-US" altLang="zh-CN"/>
              <a:t>   </a:t>
            </a:r>
            <a:r>
              <a:rPr lang="zh-CN" altLang="en-US"/>
              <a:t>该表示方法的最大优点是使每个发货点都得到车辆的配送服务，并限制每个发货点的需求仅能由某一车辆来完成，使解的可行化过程计算大大减少。虽然该表示方法的维数较高，但由于</a:t>
            </a:r>
            <a:r>
              <a:rPr lang="en-US" altLang="zh-CN"/>
              <a:t>PSO</a:t>
            </a:r>
            <a:r>
              <a:rPr lang="zh-CN" altLang="en-US"/>
              <a:t>算法在多维寻优问题有着非常好的特性，维数的增加并未增加计算的复杂性，这一点在实验结果中可以看到。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rrowheads="1"/>
          </p:cNvSpPr>
          <p:nvPr>
            <p:ph type="body" idx="1"/>
          </p:nvPr>
        </p:nvSpPr>
        <p:spPr>
          <a:xfrm>
            <a:off x="152400" y="228600"/>
            <a:ext cx="8991600" cy="6477000"/>
          </a:xfrm>
        </p:spPr>
        <p:txBody>
          <a:bodyPr/>
          <a:lstStyle/>
          <a:p>
            <a:pPr>
              <a:buFont typeface="Wingdings" pitchFamily="2" charset="2"/>
              <a:buNone/>
            </a:pPr>
            <a:r>
              <a:rPr lang="en-US" altLang="zh-CN" sz="2800"/>
              <a:t>VRP</a:t>
            </a:r>
            <a:r>
              <a:rPr lang="zh-CN" altLang="en-US" sz="2800"/>
              <a:t>问题为整数规划问题，因此在算法实现过程中要作相应修改。具体实现步骤如下：</a:t>
            </a:r>
            <a:endParaRPr lang="zh-CN" altLang="en-US" sz="2800"/>
          </a:p>
          <a:p>
            <a:pPr>
              <a:buFont typeface="Wingdings" pitchFamily="2" charset="2"/>
              <a:buNone/>
            </a:pPr>
            <a:r>
              <a:rPr lang="en-US" altLang="zh-CN" sz="2800"/>
              <a:t>Step1</a:t>
            </a:r>
            <a:r>
              <a:rPr lang="zh-CN" altLang="en-US" sz="2800"/>
              <a:t>：初始化粒子群。</a:t>
            </a:r>
            <a:endParaRPr lang="zh-CN" altLang="en-US" sz="2800"/>
          </a:p>
          <a:p>
            <a:pPr>
              <a:buFont typeface="Wingdings" pitchFamily="2" charset="2"/>
              <a:buNone/>
            </a:pPr>
            <a:r>
              <a:rPr lang="zh-CN" altLang="en-US" sz="2800"/>
              <a:t>    </a:t>
            </a:r>
            <a:r>
              <a:rPr lang="en-US" altLang="zh-CN" sz="2800"/>
              <a:t>1.1 </a:t>
            </a:r>
            <a:r>
              <a:rPr lang="zh-CN" altLang="en-US" sz="2800"/>
              <a:t>粒子群划分成若干个两两相互重叠的相邻子群；</a:t>
            </a:r>
            <a:endParaRPr lang="zh-CN" altLang="en-US" sz="2800"/>
          </a:p>
          <a:p>
            <a:pPr>
              <a:buFont typeface="Wingdings" pitchFamily="2" charset="2"/>
              <a:buNone/>
            </a:pPr>
            <a:r>
              <a:rPr lang="zh-CN" altLang="en-US" sz="2800"/>
              <a:t>    </a:t>
            </a:r>
            <a:r>
              <a:rPr lang="en-US" altLang="zh-CN" sz="2800"/>
              <a:t>1.2 </a:t>
            </a:r>
            <a:r>
              <a:rPr lang="zh-CN" altLang="en-US" sz="2800"/>
              <a:t>每个粒子位置向量</a:t>
            </a:r>
            <a:r>
              <a:rPr lang="en-US" altLang="zh-CN" sz="2800" i="1"/>
              <a:t>Xv</a:t>
            </a:r>
            <a:r>
              <a:rPr lang="zh-CN" altLang="en-US" sz="2800"/>
              <a:t>的每一维随机取</a:t>
            </a:r>
            <a:r>
              <a:rPr lang="en-US" altLang="zh-CN" sz="2800" i="1"/>
              <a:t>1</a:t>
            </a:r>
            <a:r>
              <a:rPr lang="zh-CN" altLang="en-US" sz="2800" i="1"/>
              <a:t>～</a:t>
            </a:r>
            <a:r>
              <a:rPr lang="en-US" altLang="zh-CN" sz="2800" i="1"/>
              <a:t>K</a:t>
            </a:r>
            <a:r>
              <a:rPr lang="zh-CN" altLang="en-US" sz="2800"/>
              <a:t>（车辆数）之间的整数，</a:t>
            </a:r>
            <a:r>
              <a:rPr lang="en-US" altLang="zh-CN" sz="2800" i="1"/>
              <a:t>Xr</a:t>
            </a:r>
            <a:r>
              <a:rPr lang="zh-CN" altLang="en-US" sz="2800"/>
              <a:t>的每一维随机取</a:t>
            </a:r>
            <a:r>
              <a:rPr lang="en-US" altLang="zh-CN" sz="2800" i="1"/>
              <a:t>1</a:t>
            </a:r>
            <a:r>
              <a:rPr lang="zh-CN" altLang="en-US" sz="2800" i="1"/>
              <a:t>～</a:t>
            </a:r>
            <a:r>
              <a:rPr lang="en-US" altLang="zh-CN" sz="2800" i="1"/>
              <a:t>L</a:t>
            </a:r>
            <a:r>
              <a:rPr lang="en-US" altLang="zh-CN" sz="2800"/>
              <a:t>(</a:t>
            </a:r>
            <a:r>
              <a:rPr lang="zh-CN" altLang="en-US" sz="2800"/>
              <a:t>发货点任务数</a:t>
            </a:r>
            <a:r>
              <a:rPr lang="en-US" altLang="zh-CN" sz="2800"/>
              <a:t>)</a:t>
            </a:r>
            <a:r>
              <a:rPr lang="zh-CN" altLang="en-US" sz="2800"/>
              <a:t>之间的实数；</a:t>
            </a:r>
            <a:endParaRPr lang="zh-CN" altLang="en-US" sz="2800"/>
          </a:p>
          <a:p>
            <a:pPr>
              <a:buFont typeface="Wingdings" pitchFamily="2" charset="2"/>
              <a:buNone/>
            </a:pPr>
            <a:r>
              <a:rPr lang="zh-CN" altLang="en-US" sz="2800"/>
              <a:t>    </a:t>
            </a:r>
            <a:r>
              <a:rPr lang="en-US" altLang="zh-CN" sz="2800"/>
              <a:t>1.3 </a:t>
            </a:r>
            <a:r>
              <a:rPr lang="zh-CN" altLang="en-US" sz="2800"/>
              <a:t>每个速度向量</a:t>
            </a:r>
            <a:r>
              <a:rPr lang="en-US" altLang="zh-CN" sz="2800" i="1"/>
              <a:t>Vv</a:t>
            </a:r>
            <a:r>
              <a:rPr lang="zh-CN" altLang="en-US" sz="2800"/>
              <a:t>的每一维随机取</a:t>
            </a:r>
            <a:r>
              <a:rPr lang="en-US" altLang="zh-CN" sz="2800" i="1"/>
              <a:t>-(K-1)</a:t>
            </a:r>
            <a:r>
              <a:rPr lang="zh-CN" altLang="en-US" sz="2800"/>
              <a:t>～</a:t>
            </a:r>
            <a:r>
              <a:rPr lang="en-US" altLang="zh-CN" sz="2800" i="1"/>
              <a:t>(K-1)</a:t>
            </a:r>
            <a:r>
              <a:rPr lang="zh-CN" altLang="en-US" sz="2800"/>
              <a:t>（车辆数）之间的整数，</a:t>
            </a:r>
            <a:r>
              <a:rPr lang="en-US" altLang="zh-CN" sz="2800" i="1"/>
              <a:t>Vr</a:t>
            </a:r>
            <a:r>
              <a:rPr lang="zh-CN" altLang="en-US" sz="2800"/>
              <a:t>的每一维随机取</a:t>
            </a:r>
            <a:r>
              <a:rPr lang="en-US" altLang="zh-CN" sz="2800" i="1"/>
              <a:t>-(L-1)</a:t>
            </a:r>
            <a:r>
              <a:rPr lang="zh-CN" altLang="en-US" sz="2800"/>
              <a:t>～</a:t>
            </a:r>
            <a:r>
              <a:rPr lang="en-US" altLang="zh-CN" sz="2800" i="1"/>
              <a:t>(L-1)</a:t>
            </a:r>
            <a:r>
              <a:rPr lang="zh-CN" altLang="en-US" sz="2800"/>
              <a:t>之间的实数；</a:t>
            </a:r>
            <a:endParaRPr lang="zh-CN" altLang="en-US" sz="2800"/>
          </a:p>
          <a:p>
            <a:pPr>
              <a:buFont typeface="Wingdings" pitchFamily="2" charset="2"/>
              <a:buNone/>
            </a:pPr>
            <a:r>
              <a:rPr lang="zh-CN" altLang="en-US" sz="2800"/>
              <a:t>    </a:t>
            </a:r>
            <a:r>
              <a:rPr lang="en-US" altLang="zh-CN" sz="2800"/>
              <a:t>1.4 </a:t>
            </a:r>
            <a:r>
              <a:rPr lang="zh-CN" altLang="en-US" sz="2800"/>
              <a:t>用评价函数</a:t>
            </a:r>
            <a:r>
              <a:rPr lang="en-US" altLang="zh-CN" sz="2800"/>
              <a:t>Eval</a:t>
            </a:r>
            <a:r>
              <a:rPr lang="zh-CN" altLang="en-US" sz="2800"/>
              <a:t>评价所有粒子； </a:t>
            </a:r>
            <a:endParaRPr lang="zh-CN" altLang="en-US" sz="2800"/>
          </a:p>
          <a:p>
            <a:pPr>
              <a:buFont typeface="Wingdings" pitchFamily="2" charset="2"/>
              <a:buNone/>
            </a:pPr>
            <a:r>
              <a:rPr lang="zh-CN" altLang="en-US" sz="2800"/>
              <a:t>    </a:t>
            </a:r>
            <a:r>
              <a:rPr lang="en-US" altLang="zh-CN" sz="2800"/>
              <a:t>1.5 </a:t>
            </a:r>
            <a:r>
              <a:rPr lang="zh-CN" altLang="en-US" sz="2800"/>
              <a:t>将初始评价值作为个体历史最优解</a:t>
            </a:r>
            <a:r>
              <a:rPr lang="en-US" altLang="zh-CN" sz="2800" i="1"/>
              <a:t>Pi</a:t>
            </a:r>
            <a:r>
              <a:rPr lang="zh-CN" altLang="en-US" sz="2800"/>
              <a:t>，并寻找各子群内的最优解</a:t>
            </a:r>
            <a:r>
              <a:rPr lang="en-US" altLang="zh-CN" sz="2800" i="1"/>
              <a:t>Pl</a:t>
            </a:r>
            <a:r>
              <a:rPr lang="zh-CN" altLang="en-US" sz="2800"/>
              <a:t>和总群体内最优解</a:t>
            </a:r>
            <a:r>
              <a:rPr lang="en-US" altLang="zh-CN" sz="2800" i="1"/>
              <a:t>Pg</a:t>
            </a:r>
            <a:r>
              <a:rPr lang="zh-CN" altLang="en-US" sz="2800"/>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rrowheads="1"/>
          </p:cNvSpPr>
          <p:nvPr>
            <p:ph type="body" idx="1"/>
          </p:nvPr>
        </p:nvSpPr>
        <p:spPr>
          <a:xfrm>
            <a:off x="457200" y="381000"/>
            <a:ext cx="8458200" cy="6096000"/>
          </a:xfrm>
        </p:spPr>
        <p:txBody>
          <a:bodyPr/>
          <a:lstStyle/>
          <a:p>
            <a:pPr>
              <a:lnSpc>
                <a:spcPct val="90000"/>
              </a:lnSpc>
              <a:buFont typeface="Wingdings" pitchFamily="2" charset="2"/>
              <a:buNone/>
            </a:pPr>
            <a:endParaRPr lang="en-US" altLang="zh-CN" sz="2800"/>
          </a:p>
          <a:p>
            <a:pPr>
              <a:lnSpc>
                <a:spcPct val="90000"/>
              </a:lnSpc>
              <a:buFont typeface="Wingdings" pitchFamily="2" charset="2"/>
              <a:buNone/>
            </a:pPr>
            <a:r>
              <a:rPr lang="en-US" altLang="zh-CN" sz="2800"/>
              <a:t>Step2</a:t>
            </a:r>
            <a:r>
              <a:rPr lang="zh-CN" altLang="en-US" sz="2800"/>
              <a:t>：重复执行以下步骤，直到满足终止条件或达到最大迭代次数。</a:t>
            </a:r>
            <a:endParaRPr lang="zh-CN" altLang="en-US" sz="2800"/>
          </a:p>
          <a:p>
            <a:pPr>
              <a:lnSpc>
                <a:spcPct val="90000"/>
              </a:lnSpc>
              <a:buFont typeface="Wingdings" pitchFamily="2" charset="2"/>
              <a:buNone/>
            </a:pPr>
            <a:r>
              <a:rPr lang="zh-CN" altLang="en-US" sz="2800"/>
              <a:t>	</a:t>
            </a:r>
            <a:r>
              <a:rPr lang="en-US" altLang="zh-CN" sz="2800"/>
              <a:t>2.1 </a:t>
            </a:r>
            <a:r>
              <a:rPr lang="zh-CN" altLang="en-US" sz="2800"/>
              <a:t>对每一个粒子，按式</a:t>
            </a:r>
            <a:r>
              <a:rPr lang="en-US" altLang="zh-CN" sz="2800"/>
              <a:t>(1)</a:t>
            </a:r>
            <a:r>
              <a:rPr lang="zh-CN" altLang="en-US" sz="2800"/>
              <a:t>计算</a:t>
            </a:r>
            <a:r>
              <a:rPr lang="zh-CN" altLang="en-US" sz="2800" i="1"/>
              <a:t>Ｖ</a:t>
            </a:r>
            <a:r>
              <a:rPr lang="en-US" altLang="zh-CN" sz="2800" i="1"/>
              <a:t>v</a:t>
            </a:r>
            <a:r>
              <a:rPr lang="zh-CN" altLang="en-US" sz="2800"/>
              <a:t>、</a:t>
            </a:r>
            <a:r>
              <a:rPr lang="zh-CN" altLang="en-US" sz="2800" i="1"/>
              <a:t>Ｖ</a:t>
            </a:r>
            <a:r>
              <a:rPr lang="en-US" altLang="zh-CN" sz="2800" i="1"/>
              <a:t>r</a:t>
            </a:r>
            <a:r>
              <a:rPr lang="zh-CN" altLang="en-US" sz="2800"/>
              <a:t>；按照式</a:t>
            </a:r>
            <a:r>
              <a:rPr lang="en-US" altLang="zh-CN" sz="2800"/>
              <a:t>(2)</a:t>
            </a:r>
            <a:r>
              <a:rPr lang="zh-CN" altLang="en-US" sz="2800"/>
              <a:t>计算</a:t>
            </a:r>
            <a:r>
              <a:rPr lang="en-US" altLang="zh-CN" sz="2800" i="1"/>
              <a:t>Xv</a:t>
            </a:r>
            <a:r>
              <a:rPr lang="zh-CN" altLang="en-US" sz="2800"/>
              <a:t>、</a:t>
            </a:r>
            <a:r>
              <a:rPr lang="en-US" altLang="zh-CN" sz="2800" i="1"/>
              <a:t>Xr</a:t>
            </a:r>
            <a:r>
              <a:rPr lang="zh-CN" altLang="en-US" sz="2800"/>
              <a:t>，其中</a:t>
            </a:r>
            <a:r>
              <a:rPr lang="en-US" altLang="zh-CN" sz="2800" i="1"/>
              <a:t>Xv</a:t>
            </a:r>
            <a:r>
              <a:rPr lang="zh-CN" altLang="en-US" sz="2800"/>
              <a:t>向上取整；当</a:t>
            </a:r>
            <a:r>
              <a:rPr lang="zh-CN" altLang="en-US" sz="2800" i="1"/>
              <a:t>Ｖ、</a:t>
            </a:r>
            <a:r>
              <a:rPr lang="en-US" altLang="zh-CN" sz="2800" i="1"/>
              <a:t>X</a:t>
            </a:r>
            <a:r>
              <a:rPr lang="zh-CN" altLang="en-US" sz="2800"/>
              <a:t>超过其范围时按边界取值；</a:t>
            </a:r>
            <a:endParaRPr lang="zh-CN" altLang="en-US" sz="2800"/>
          </a:p>
          <a:p>
            <a:pPr>
              <a:lnSpc>
                <a:spcPct val="90000"/>
              </a:lnSpc>
              <a:buFont typeface="Wingdings" pitchFamily="2" charset="2"/>
              <a:buNone/>
            </a:pPr>
            <a:r>
              <a:rPr lang="zh-CN" altLang="en-US" sz="2800"/>
              <a:t>   </a:t>
            </a:r>
            <a:r>
              <a:rPr lang="en-US" altLang="zh-CN" sz="2800"/>
              <a:t>2.2 </a:t>
            </a:r>
            <a:r>
              <a:rPr lang="zh-CN" altLang="en-US" sz="2800"/>
              <a:t>用评价函数</a:t>
            </a:r>
            <a:r>
              <a:rPr lang="en-US" altLang="zh-CN" sz="2800"/>
              <a:t>Eval</a:t>
            </a:r>
            <a:r>
              <a:rPr lang="zh-CN" altLang="en-US" sz="2800"/>
              <a:t>评价所有粒子；</a:t>
            </a:r>
            <a:endParaRPr lang="zh-CN" altLang="en-US" sz="2800"/>
          </a:p>
          <a:p>
            <a:pPr>
              <a:lnSpc>
                <a:spcPct val="90000"/>
              </a:lnSpc>
              <a:buFont typeface="Wingdings" pitchFamily="2" charset="2"/>
              <a:buNone/>
            </a:pPr>
            <a:r>
              <a:rPr lang="zh-CN" altLang="en-US" sz="2800"/>
              <a:t>   </a:t>
            </a:r>
            <a:r>
              <a:rPr lang="en-US" altLang="zh-CN" sz="2800"/>
              <a:t>2.3 </a:t>
            </a:r>
            <a:r>
              <a:rPr lang="zh-CN" altLang="en-US" sz="2800"/>
              <a:t>若某个粒子的当前评价值优于其历史最优评价值，则记当前评价值为该历史最优评价值，同时将当前位置向量记为该粒子历史最优位置</a:t>
            </a:r>
            <a:r>
              <a:rPr lang="en-US" altLang="zh-CN" sz="2800" i="1"/>
              <a:t>P</a:t>
            </a:r>
            <a:r>
              <a:rPr lang="en-US" altLang="zh-CN" sz="2800" i="1" baseline="-25000"/>
              <a:t>i</a:t>
            </a:r>
            <a:r>
              <a:rPr lang="en-US" altLang="zh-CN" sz="2800"/>
              <a:t>;</a:t>
            </a:r>
            <a:endParaRPr lang="en-US" altLang="zh-CN" sz="2800"/>
          </a:p>
          <a:p>
            <a:pPr>
              <a:lnSpc>
                <a:spcPct val="90000"/>
              </a:lnSpc>
              <a:buFont typeface="Wingdings" pitchFamily="2" charset="2"/>
              <a:buNone/>
            </a:pPr>
            <a:r>
              <a:rPr lang="en-US" altLang="zh-CN" sz="2800"/>
              <a:t>   2.4 </a:t>
            </a:r>
            <a:r>
              <a:rPr lang="zh-CN" altLang="en-US" sz="2800"/>
              <a:t>寻找当前各相邻子群内最优和总群体内最优解，若优于历史最优解则更新</a:t>
            </a:r>
            <a:r>
              <a:rPr lang="en-US" altLang="zh-CN" sz="2800" i="1"/>
              <a:t>P</a:t>
            </a:r>
            <a:r>
              <a:rPr lang="en-US" altLang="zh-CN" sz="2800" i="1" baseline="-25000"/>
              <a:t>l</a:t>
            </a:r>
            <a:r>
              <a:rPr lang="en-US" altLang="zh-CN" sz="2800" i="1"/>
              <a:t> </a:t>
            </a:r>
            <a:r>
              <a:rPr lang="zh-CN" altLang="en-US" sz="2800"/>
              <a:t>、</a:t>
            </a:r>
            <a:r>
              <a:rPr lang="en-US" altLang="zh-CN" sz="2800" i="1"/>
              <a:t>Pg</a:t>
            </a:r>
            <a:r>
              <a:rPr lang="zh-CN" altLang="en-US" sz="2800"/>
              <a:t>。对于子群内有多个体同为最优值的情况，则随机取其中一个为子群内当前最优解。 </a:t>
            </a:r>
            <a:endParaRPr lang="zh-CN" altLang="en-US" sz="2800"/>
          </a:p>
          <a:p>
            <a:pPr>
              <a:lnSpc>
                <a:spcPct val="90000"/>
              </a:lnSpc>
              <a:buFont typeface="Wingdings" pitchFamily="2" charset="2"/>
              <a:buNone/>
            </a:pPr>
            <a:endParaRPr lang="zh-CN" altLang="en-US" sz="280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rrowheads="1"/>
          </p:cNvSpPr>
          <p:nvPr>
            <p:ph type="body" idx="1"/>
          </p:nvPr>
        </p:nvSpPr>
        <p:spPr>
          <a:xfrm>
            <a:off x="457200" y="533400"/>
            <a:ext cx="8534400" cy="5592763"/>
          </a:xfrm>
        </p:spPr>
        <p:txBody>
          <a:bodyPr/>
          <a:lstStyle/>
          <a:p>
            <a:pPr>
              <a:buFont typeface="Wingdings" pitchFamily="2" charset="2"/>
              <a:buNone/>
            </a:pPr>
            <a:r>
              <a:rPr lang="zh-CN" altLang="en-US"/>
              <a:t>其中，评价函数</a:t>
            </a:r>
            <a:r>
              <a:rPr lang="en-US" altLang="zh-CN"/>
              <a:t>Eval</a:t>
            </a:r>
            <a:r>
              <a:rPr lang="zh-CN" altLang="en-US"/>
              <a:t>完成以下任务</a:t>
            </a:r>
            <a:r>
              <a:rPr lang="en-US" altLang="zh-CN"/>
              <a:t>:</a:t>
            </a:r>
            <a:endParaRPr lang="en-US" altLang="zh-CN"/>
          </a:p>
          <a:p>
            <a:pPr>
              <a:buFont typeface="Wingdings" pitchFamily="2" charset="2"/>
              <a:buNone/>
            </a:pPr>
            <a:r>
              <a:rPr lang="en-US" altLang="zh-CN"/>
              <a:t>1</a:t>
            </a:r>
            <a:r>
              <a:rPr lang="zh-CN" altLang="en-US"/>
              <a:t>、根据公式计算该粒子所代表路径方案的行驶成本</a:t>
            </a:r>
            <a:r>
              <a:rPr lang="en-US" altLang="zh-CN" i="1"/>
              <a:t>Z</a:t>
            </a:r>
            <a:r>
              <a:rPr lang="zh-CN" altLang="en-US"/>
              <a:t>，在计算中发货点任务的执行次序要根据对应</a:t>
            </a:r>
            <a:r>
              <a:rPr lang="en-US" altLang="zh-CN" i="1"/>
              <a:t>Xr</a:t>
            </a:r>
            <a:r>
              <a:rPr lang="zh-CN" altLang="en-US"/>
              <a:t>值的大小顺序，由小到大执行。</a:t>
            </a:r>
            <a:endParaRPr lang="zh-CN" altLang="en-US"/>
          </a:p>
          <a:p>
            <a:pPr>
              <a:buFont typeface="Wingdings" pitchFamily="2" charset="2"/>
              <a:buNone/>
            </a:pPr>
            <a:r>
              <a:rPr lang="en-US" altLang="zh-CN"/>
              <a:t>2</a:t>
            </a:r>
            <a:r>
              <a:rPr lang="zh-CN" altLang="en-US"/>
              <a:t>、将</a:t>
            </a:r>
            <a:r>
              <a:rPr lang="en-US" altLang="zh-CN" i="1"/>
              <a:t>Xr</a:t>
            </a:r>
            <a:r>
              <a:rPr lang="zh-CN" altLang="en-US"/>
              <a:t>按执行顺序进行重新整数序规范。例如，某粒子迭代一次后结果如下：</a:t>
            </a:r>
            <a:endParaRPr lang="zh-CN" altLang="en-US" i="1"/>
          </a:p>
          <a:p>
            <a:pPr>
              <a:buFont typeface="Wingdings" pitchFamily="2" charset="2"/>
              <a:buNone/>
            </a:pPr>
            <a:r>
              <a:rPr lang="zh-CN" altLang="en-US" sz="2400" i="1"/>
              <a:t>                              </a:t>
            </a:r>
            <a:r>
              <a:rPr lang="en-US" altLang="zh-CN" sz="2400" i="1"/>
              <a:t>Xv </a:t>
            </a:r>
            <a:r>
              <a:rPr lang="en-US" altLang="zh-CN" sz="2400"/>
              <a:t> </a:t>
            </a:r>
            <a:r>
              <a:rPr lang="zh-CN" altLang="en-US" sz="2400"/>
              <a:t>：   </a:t>
            </a:r>
            <a:r>
              <a:rPr lang="en-US" altLang="zh-CN" sz="2400"/>
              <a:t>1     2     2       2       2      3      3</a:t>
            </a:r>
            <a:endParaRPr lang="en-US" altLang="zh-CN" sz="2400" i="1"/>
          </a:p>
          <a:p>
            <a:pPr>
              <a:buFont typeface="Wingdings" pitchFamily="2" charset="2"/>
              <a:buNone/>
            </a:pPr>
            <a:r>
              <a:rPr lang="en-US" altLang="zh-CN" sz="2400" i="1"/>
              <a:t>                               Xr  </a:t>
            </a:r>
            <a:r>
              <a:rPr lang="zh-CN" altLang="en-US" sz="2400"/>
              <a:t>：   </a:t>
            </a:r>
            <a:r>
              <a:rPr lang="en-US" altLang="zh-CN" sz="2400"/>
              <a:t>5    3.2   6.2   1.2    2.5   0.5    4.2</a:t>
            </a:r>
            <a:endParaRPr lang="en-US" altLang="zh-CN" sz="2400"/>
          </a:p>
          <a:p>
            <a:pPr>
              <a:buFont typeface="Wingdings" pitchFamily="2" charset="2"/>
              <a:buNone/>
            </a:pPr>
            <a:r>
              <a:rPr lang="zh-CN" altLang="en-US" sz="2400"/>
              <a:t>则评价后重新规范的</a:t>
            </a:r>
            <a:r>
              <a:rPr lang="en-US" altLang="zh-CN" sz="2400" i="1"/>
              <a:t>Xr</a:t>
            </a:r>
            <a:r>
              <a:rPr lang="zh-CN" altLang="en-US" sz="2400"/>
              <a:t>是：</a:t>
            </a:r>
            <a:r>
              <a:rPr lang="en-US" altLang="zh-CN" sz="2400"/>
              <a:t>1     3      4       1      2       1      2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rrowheads="1"/>
          </p:cNvSpPr>
          <p:nvPr>
            <p:ph type="body" sz="half" idx="1"/>
          </p:nvPr>
        </p:nvSpPr>
        <p:spPr>
          <a:xfrm>
            <a:off x="457200" y="1295400"/>
            <a:ext cx="8001000" cy="1447800"/>
          </a:xfrm>
        </p:spPr>
        <p:txBody>
          <a:bodyPr/>
          <a:lstStyle/>
          <a:p>
            <a:pPr>
              <a:buFont typeface="Wingdings" pitchFamily="2" charset="2"/>
              <a:buNone/>
            </a:pPr>
            <a:r>
              <a:rPr lang="zh-CN" altLang="en-US" sz="2800" b="1"/>
              <a:t>实验１</a:t>
            </a:r>
            <a:r>
              <a:rPr lang="zh-CN" altLang="en-US" sz="2800"/>
              <a:t>：采用了无时间窗</a:t>
            </a:r>
            <a:r>
              <a:rPr lang="en-US" altLang="zh-CN" sz="2800"/>
              <a:t>VRP</a:t>
            </a:r>
            <a:r>
              <a:rPr lang="zh-CN" altLang="en-US" sz="2800"/>
              <a:t>的例子，问题为一个有</a:t>
            </a:r>
            <a:r>
              <a:rPr lang="en-US" altLang="zh-CN" sz="2800"/>
              <a:t>7</a:t>
            </a:r>
            <a:r>
              <a:rPr lang="zh-CN" altLang="en-US" sz="2800"/>
              <a:t>个发货点任务的车辆路径问题，各任务点的坐标及货运量见下表：</a:t>
            </a:r>
          </a:p>
        </p:txBody>
      </p:sp>
      <p:graphicFrame>
        <p:nvGraphicFramePr>
          <p:cNvPr id="154627" name="Group 3"/>
          <p:cNvGraphicFramePr>
            <a:graphicFrameLocks noGrp="1"/>
          </p:cNvGraphicFramePr>
          <p:nvPr>
            <p:ph sz="half" idx="2"/>
          </p:nvPr>
        </p:nvGraphicFramePr>
        <p:xfrm>
          <a:off x="533400" y="3048000"/>
          <a:ext cx="8382000" cy="3733800"/>
        </p:xfrm>
        <a:graphic>
          <a:graphicData uri="http://schemas.openxmlformats.org/drawingml/2006/table">
            <a:tbl>
              <a:tblPr/>
              <a:tblGrid>
                <a:gridCol w="1163638"/>
                <a:gridCol w="901700"/>
                <a:gridCol w="903287"/>
                <a:gridCol w="901700"/>
                <a:gridCol w="901700"/>
                <a:gridCol w="901700"/>
                <a:gridCol w="904875"/>
                <a:gridCol w="901700"/>
                <a:gridCol w="901700"/>
              </a:tblGrid>
              <a:tr h="546100">
                <a:tc gridSpan="9">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各发货点坐标及货运量</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c hMerge="1">
                  <a:tcPr/>
                </a:tc>
              </a:tr>
              <a:tr h="549275">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序 号</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坐 标</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(18,54)</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(22,60)</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(58,69)</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(71,71)</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(83,46)</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(91,38)</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(24,42)</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(18,40)</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4075">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货运量</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a:t>
                      </a:r>
                      <a:r>
                        <a:rPr kumimoji="0" lang="en-US" altLang="zh-CN" sz="2400" b="0"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i</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0.89</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0.14</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0.28</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0.33</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0.21</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0.41</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0.57</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38250">
                <a:tc gridSpan="9">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800" b="1" i="0" u="none" strike="noStrike" cap="none" normalizeH="0" baseline="0" smtClean="0">
                          <a:ln>
                            <a:noFill/>
                          </a:ln>
                          <a:solidFill>
                            <a:schemeClr val="tx1"/>
                          </a:solidFill>
                          <a:effectLst/>
                          <a:latin typeface="Arial" pitchFamily="34" charset="0"/>
                          <a:ea typeface="宋体" pitchFamily="2" charset="-122"/>
                        </a:rPr>
                        <a:t>注：</a:t>
                      </a:r>
                      <a:r>
                        <a:rPr kumimoji="0" lang="zh-CN" altLang="en-US" sz="2800" b="0" i="0" u="none" strike="noStrike" cap="none" normalizeH="0" baseline="0" smtClean="0">
                          <a:ln>
                            <a:noFill/>
                          </a:ln>
                          <a:solidFill>
                            <a:schemeClr val="tx1"/>
                          </a:solidFill>
                          <a:effectLst/>
                          <a:latin typeface="Arial" pitchFamily="34" charset="0"/>
                          <a:ea typeface="宋体" pitchFamily="2" charset="-122"/>
                        </a:rPr>
                        <a:t>序号</a:t>
                      </a:r>
                      <a:r>
                        <a:rPr kumimoji="0" lang="en-US" altLang="zh-CN" sz="2800" b="0" i="0" u="none" strike="noStrike" cap="none" normalizeH="0" baseline="0" smtClean="0">
                          <a:ln>
                            <a:noFill/>
                          </a:ln>
                          <a:solidFill>
                            <a:schemeClr val="tx1"/>
                          </a:solidFill>
                          <a:effectLst/>
                          <a:latin typeface="Arial" pitchFamily="34" charset="0"/>
                          <a:ea typeface="宋体" pitchFamily="2" charset="-122"/>
                        </a:rPr>
                        <a:t>0</a:t>
                      </a:r>
                      <a:r>
                        <a:rPr kumimoji="0" lang="zh-CN" altLang="en-US" sz="2800" b="0" i="0" u="none" strike="noStrike" cap="none" normalizeH="0" baseline="0" smtClean="0">
                          <a:ln>
                            <a:noFill/>
                          </a:ln>
                          <a:solidFill>
                            <a:schemeClr val="tx1"/>
                          </a:solidFill>
                          <a:effectLst/>
                          <a:latin typeface="Arial" pitchFamily="34" charset="0"/>
                          <a:ea typeface="宋体" pitchFamily="2" charset="-122"/>
                        </a:rPr>
                        <a:t>表示中心仓库，设车辆容量皆为</a:t>
                      </a:r>
                      <a:r>
                        <a:rPr kumimoji="0" lang="en-US" altLang="zh-CN" sz="2800" b="0" i="1" u="none" strike="noStrike" cap="none" normalizeH="0" baseline="0" smtClean="0">
                          <a:ln>
                            <a:noFill/>
                          </a:ln>
                          <a:solidFill>
                            <a:schemeClr val="tx1"/>
                          </a:solidFill>
                          <a:effectLst/>
                          <a:latin typeface="Arial" pitchFamily="34" charset="0"/>
                          <a:ea typeface="宋体" pitchFamily="2" charset="-122"/>
                        </a:rPr>
                        <a:t>q</a:t>
                      </a:r>
                      <a:r>
                        <a:rPr kumimoji="0" lang="en-US" altLang="zh-CN" sz="2800" b="0" i="0" u="none" strike="noStrike" cap="none" normalizeH="0" baseline="0" smtClean="0">
                          <a:ln>
                            <a:noFill/>
                          </a:ln>
                          <a:solidFill>
                            <a:schemeClr val="tx1"/>
                          </a:solidFill>
                          <a:effectLst/>
                          <a:latin typeface="Arial" pitchFamily="34" charset="0"/>
                          <a:ea typeface="宋体" pitchFamily="2" charset="-122"/>
                        </a:rPr>
                        <a:t>=1.0</a:t>
                      </a:r>
                      <a:r>
                        <a:rPr kumimoji="0" lang="zh-CN" altLang="en-US" sz="2800" b="0" i="0" u="none" strike="noStrike" cap="none" normalizeH="0" baseline="0" smtClean="0">
                          <a:ln>
                            <a:noFill/>
                          </a:ln>
                          <a:solidFill>
                            <a:schemeClr val="tx1"/>
                          </a:solidFill>
                          <a:effectLst/>
                          <a:latin typeface="Arial" pitchFamily="34" charset="0"/>
                          <a:ea typeface="宋体" pitchFamily="2" charset="-122"/>
                        </a:rPr>
                        <a:t>，由</a:t>
                      </a:r>
                      <a:r>
                        <a:rPr kumimoji="0" lang="en-US" altLang="zh-CN" sz="2800" b="0" i="0" u="none" strike="noStrike" cap="none" normalizeH="0" baseline="0" smtClean="0">
                          <a:ln>
                            <a:noFill/>
                          </a:ln>
                          <a:solidFill>
                            <a:schemeClr val="tx1"/>
                          </a:solidFill>
                          <a:effectLst/>
                          <a:latin typeface="Arial" pitchFamily="34" charset="0"/>
                          <a:ea typeface="宋体" pitchFamily="2" charset="-122"/>
                        </a:rPr>
                        <a:t>3</a:t>
                      </a:r>
                      <a:r>
                        <a:rPr kumimoji="0" lang="zh-CN" altLang="en-US" sz="2800" b="0" i="0" u="none" strike="noStrike" cap="none" normalizeH="0" baseline="0" smtClean="0">
                          <a:ln>
                            <a:noFill/>
                          </a:ln>
                          <a:solidFill>
                            <a:schemeClr val="tx1"/>
                          </a:solidFill>
                          <a:effectLst/>
                          <a:latin typeface="Arial" pitchFamily="34" charset="0"/>
                          <a:ea typeface="宋体" pitchFamily="2" charset="-122"/>
                        </a:rPr>
                        <a:t>辆车完成所有任务。</a:t>
                      </a: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r>
                        <a:rPr kumimoji="0" lang="zh-CN" altLang="en-US" sz="2800" b="0" i="0" u="none" strike="noStrike" cap="none" normalizeH="0" baseline="0" smtClean="0">
                          <a:ln>
                            <a:noFill/>
                          </a:ln>
                          <a:solidFill>
                            <a:schemeClr val="tx1"/>
                          </a:solidFill>
                          <a:effectLst/>
                          <a:latin typeface="Arial" pitchFamily="34" charset="0"/>
                          <a:ea typeface="宋体" pitchFamily="2" charset="-122"/>
                        </a:rPr>
                        <a:t>最优路径距离为</a:t>
                      </a:r>
                      <a:r>
                        <a:rPr kumimoji="0" lang="en-US" altLang="zh-CN" sz="2800" b="0" i="0" u="none" strike="noStrike" cap="none" normalizeH="0" baseline="0" smtClean="0">
                          <a:ln>
                            <a:noFill/>
                          </a:ln>
                          <a:solidFill>
                            <a:schemeClr val="tx1"/>
                          </a:solidFill>
                          <a:effectLst/>
                          <a:latin typeface="Arial" pitchFamily="34" charset="0"/>
                          <a:ea typeface="宋体" pitchFamily="2" charset="-122"/>
                        </a:rPr>
                        <a:t>217.81)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c hMerge="1">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rrowheads="1"/>
          </p:cNvSpPr>
          <p:nvPr>
            <p:ph type="body" sz="half" idx="1"/>
          </p:nvPr>
        </p:nvSpPr>
        <p:spPr>
          <a:xfrm>
            <a:off x="228600" y="304800"/>
            <a:ext cx="8686800" cy="2819400"/>
          </a:xfrm>
        </p:spPr>
        <p:txBody>
          <a:bodyPr/>
          <a:lstStyle/>
          <a:p>
            <a:pPr>
              <a:lnSpc>
                <a:spcPct val="90000"/>
              </a:lnSpc>
              <a:buFont typeface="Wingdings" pitchFamily="2" charset="2"/>
              <a:buNone/>
            </a:pPr>
            <a:r>
              <a:rPr lang="en-US" altLang="zh-CN" sz="2800"/>
              <a:t>GA</a:t>
            </a:r>
            <a:r>
              <a:rPr lang="zh-CN" altLang="en-US" sz="2800"/>
              <a:t>参数：群体规模</a:t>
            </a:r>
            <a:r>
              <a:rPr lang="en-US" altLang="zh-CN" sz="2800" i="1"/>
              <a:t>n</a:t>
            </a:r>
            <a:r>
              <a:rPr lang="en-US" altLang="zh-CN" sz="2800"/>
              <a:t>=40</a:t>
            </a:r>
            <a:r>
              <a:rPr lang="zh-CN" altLang="en-US" sz="2800"/>
              <a:t>；交叉概率</a:t>
            </a:r>
            <a:r>
              <a:rPr lang="en-US" altLang="zh-CN" sz="2800" i="1"/>
              <a:t>Pc</a:t>
            </a:r>
            <a:r>
              <a:rPr lang="en-US" altLang="zh-CN" sz="2800"/>
              <a:t>=0.6</a:t>
            </a:r>
            <a:r>
              <a:rPr lang="zh-CN" altLang="en-US" sz="2800"/>
              <a:t>；变异概率</a:t>
            </a:r>
            <a:r>
              <a:rPr lang="en-US" altLang="zh-CN" sz="2800" i="1"/>
              <a:t>Pm</a:t>
            </a:r>
            <a:r>
              <a:rPr lang="en-US" altLang="zh-CN" sz="2800"/>
              <a:t>=0.2</a:t>
            </a:r>
            <a:r>
              <a:rPr lang="zh-CN" altLang="en-US" sz="2800"/>
              <a:t>；轮盘赌法选择子代，最大代数</a:t>
            </a:r>
            <a:r>
              <a:rPr lang="en-US" altLang="zh-CN" sz="2800"/>
              <a:t>200</a:t>
            </a:r>
            <a:r>
              <a:rPr lang="zh-CN" altLang="en-US" sz="2800"/>
              <a:t>。</a:t>
            </a:r>
            <a:endParaRPr lang="zh-CN" altLang="en-US" sz="2800"/>
          </a:p>
          <a:p>
            <a:pPr>
              <a:lnSpc>
                <a:spcPct val="90000"/>
              </a:lnSpc>
              <a:buFont typeface="Wingdings" pitchFamily="2" charset="2"/>
              <a:buNone/>
            </a:pPr>
            <a:r>
              <a:rPr lang="en-US" altLang="zh-CN" sz="2800"/>
              <a:t>PSO</a:t>
            </a:r>
            <a:r>
              <a:rPr lang="zh-CN" altLang="en-US" sz="2800"/>
              <a:t>参数：粒子数</a:t>
            </a:r>
            <a:r>
              <a:rPr lang="en-US" altLang="zh-CN" sz="2800" i="1"/>
              <a:t>n</a:t>
            </a:r>
            <a:r>
              <a:rPr lang="en-US" altLang="zh-CN" sz="2800"/>
              <a:t>=40</a:t>
            </a:r>
            <a:r>
              <a:rPr lang="zh-CN" altLang="en-US" sz="2800"/>
              <a:t>；分为</a:t>
            </a:r>
            <a:r>
              <a:rPr lang="en-US" altLang="zh-CN" sz="2800"/>
              <a:t>2</a:t>
            </a:r>
            <a:r>
              <a:rPr lang="zh-CN" altLang="en-US" sz="2800"/>
              <a:t>个子群，子群规模为</a:t>
            </a:r>
            <a:r>
              <a:rPr lang="en-US" altLang="zh-CN" sz="2800"/>
              <a:t>22</a:t>
            </a:r>
            <a:r>
              <a:rPr lang="zh-CN" altLang="en-US" sz="2800"/>
              <a:t>，子群间重叠的粒子数为</a:t>
            </a:r>
            <a:r>
              <a:rPr lang="en-US" altLang="zh-CN" sz="2800"/>
              <a:t>2</a:t>
            </a:r>
            <a:r>
              <a:rPr lang="zh-CN" altLang="en-US" sz="2800"/>
              <a:t>个（子群规模的</a:t>
            </a:r>
            <a:r>
              <a:rPr lang="en-US" altLang="zh-CN" sz="2800"/>
              <a:t>1/10</a:t>
            </a:r>
            <a:r>
              <a:rPr lang="zh-CN" altLang="en-US" sz="2800"/>
              <a:t>）；</a:t>
            </a:r>
            <a:r>
              <a:rPr lang="en-US" altLang="zh-CN" sz="2800" i="1"/>
              <a:t>w</a:t>
            </a:r>
            <a:r>
              <a:rPr lang="en-US" altLang="zh-CN" sz="2800"/>
              <a:t>=0.729</a:t>
            </a:r>
            <a:r>
              <a:rPr lang="zh-CN" altLang="en-US" sz="2800"/>
              <a:t>；</a:t>
            </a:r>
            <a:r>
              <a:rPr lang="en-US" altLang="zh-CN" sz="2800" i="1"/>
              <a:t>c1</a:t>
            </a:r>
            <a:r>
              <a:rPr lang="en-US" altLang="zh-CN" sz="2800"/>
              <a:t>=</a:t>
            </a:r>
            <a:r>
              <a:rPr lang="en-US" altLang="zh-CN" sz="2800" i="1"/>
              <a:t>c2</a:t>
            </a:r>
            <a:r>
              <a:rPr lang="en-US" altLang="zh-CN" sz="2800"/>
              <a:t>=1.49445</a:t>
            </a:r>
            <a:r>
              <a:rPr lang="zh-CN" altLang="en-US" sz="2800"/>
              <a:t>；最大代数</a:t>
            </a:r>
            <a:r>
              <a:rPr lang="en-US" altLang="zh-CN" sz="2800"/>
              <a:t>200</a:t>
            </a:r>
            <a:r>
              <a:rPr lang="zh-CN" altLang="en-US" sz="2800"/>
              <a:t>。</a:t>
            </a:r>
            <a:endParaRPr lang="zh-CN" altLang="en-US" sz="2800"/>
          </a:p>
          <a:p>
            <a:pPr>
              <a:lnSpc>
                <a:spcPct val="90000"/>
              </a:lnSpc>
              <a:buFont typeface="Wingdings" pitchFamily="2" charset="2"/>
              <a:buNone/>
            </a:pPr>
            <a:r>
              <a:rPr lang="zh-CN" altLang="en-US" sz="2800"/>
              <a:t>两种方法各运行</a:t>
            </a:r>
            <a:r>
              <a:rPr lang="en-US" altLang="zh-CN" sz="2800"/>
              <a:t>50</a:t>
            </a:r>
            <a:r>
              <a:rPr lang="zh-CN" altLang="en-US" sz="2800"/>
              <a:t>次，结果如下表</a:t>
            </a:r>
            <a:r>
              <a:rPr lang="en-US" altLang="zh-CN" sz="2800"/>
              <a:t>2</a:t>
            </a:r>
            <a:r>
              <a:rPr lang="zh-CN" altLang="en-US" sz="2800"/>
              <a:t>所示。</a:t>
            </a:r>
          </a:p>
        </p:txBody>
      </p:sp>
      <p:graphicFrame>
        <p:nvGraphicFramePr>
          <p:cNvPr id="155651" name="Group 3"/>
          <p:cNvGraphicFramePr>
            <a:graphicFrameLocks noGrp="1"/>
          </p:cNvGraphicFramePr>
          <p:nvPr>
            <p:ph sz="half" idx="2"/>
          </p:nvPr>
        </p:nvGraphicFramePr>
        <p:xfrm>
          <a:off x="609600" y="3505200"/>
          <a:ext cx="7848600" cy="2743200"/>
        </p:xfrm>
        <a:graphic>
          <a:graphicData uri="http://schemas.openxmlformats.org/drawingml/2006/table">
            <a:tbl>
              <a:tblPr/>
              <a:tblGrid>
                <a:gridCol w="952500"/>
                <a:gridCol w="1457325"/>
                <a:gridCol w="1457325"/>
                <a:gridCol w="1990725"/>
                <a:gridCol w="1990725"/>
              </a:tblGrid>
              <a:tr h="373063">
                <a:tc gridSpan="5">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实验</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GA</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PSO</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方法结果对比</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r>
              <a:tr h="593725">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方法</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达到最优路径次数</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未达最优路径次数</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达到最优路径平均代数</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达到最优路径的平均时间</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63">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GA</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53.9</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32.3</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6113">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PSO</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28.36</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3.04</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rrowheads="1"/>
          </p:cNvSpPr>
          <p:nvPr>
            <p:ph type="body" sz="half" idx="1"/>
          </p:nvPr>
        </p:nvSpPr>
        <p:spPr>
          <a:xfrm>
            <a:off x="304800" y="1981200"/>
            <a:ext cx="8540750" cy="785813"/>
          </a:xfrm>
        </p:spPr>
        <p:txBody>
          <a:bodyPr/>
          <a:lstStyle/>
          <a:p>
            <a:pPr>
              <a:buFont typeface="Wingdings" pitchFamily="2" charset="2"/>
              <a:buNone/>
            </a:pPr>
            <a:r>
              <a:rPr lang="en-US" altLang="zh-CN" sz="2400"/>
              <a:t>   </a:t>
            </a:r>
            <a:r>
              <a:rPr lang="zh-CN" altLang="en-US" sz="2400"/>
              <a:t>实验</a:t>
            </a:r>
            <a:r>
              <a:rPr lang="en-US" altLang="zh-CN" sz="2400"/>
              <a:t>2</a:t>
            </a:r>
            <a:r>
              <a:rPr lang="zh-CN" altLang="en-US" sz="2400"/>
              <a:t>，采用</a:t>
            </a:r>
            <a:r>
              <a:rPr lang="en-US" altLang="zh-CN" sz="2400"/>
              <a:t>VRPTW</a:t>
            </a:r>
            <a:r>
              <a:rPr lang="zh-CN" altLang="en-US" sz="2400"/>
              <a:t>的例子，该问题有</a:t>
            </a:r>
            <a:r>
              <a:rPr lang="en-US" altLang="zh-CN" sz="2400"/>
              <a:t>8</a:t>
            </a:r>
            <a:r>
              <a:rPr lang="zh-CN" altLang="en-US" sz="2400"/>
              <a:t>项货物运输任务，货物点位置及时间窗略。实验结果如下： </a:t>
            </a:r>
          </a:p>
        </p:txBody>
      </p:sp>
      <p:graphicFrame>
        <p:nvGraphicFramePr>
          <p:cNvPr id="156675" name="Group 3"/>
          <p:cNvGraphicFramePr>
            <a:graphicFrameLocks noGrp="1"/>
          </p:cNvGraphicFramePr>
          <p:nvPr>
            <p:ph sz="half" idx="2"/>
          </p:nvPr>
        </p:nvGraphicFramePr>
        <p:xfrm>
          <a:off x="838200" y="3200400"/>
          <a:ext cx="7848600" cy="2940050"/>
        </p:xfrm>
        <a:graphic>
          <a:graphicData uri="http://schemas.openxmlformats.org/drawingml/2006/table">
            <a:tbl>
              <a:tblPr/>
              <a:tblGrid>
                <a:gridCol w="1039813"/>
                <a:gridCol w="1889125"/>
                <a:gridCol w="2173287"/>
                <a:gridCol w="2746375"/>
              </a:tblGrid>
              <a:tr h="558800">
                <a:tc gridSpan="4">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实验</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GA</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PSO</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方法结果对比</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r>
              <a:tr h="1223963">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altLang="en-US" sz="2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搜索成功率</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平均行驶成本</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平均成功搜索时间</a:t>
                      </a:r>
                      <a:endParaRPr kumimoji="0" lang="zh-CN" altLang="en-US"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GA</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993.6</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18.41s</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7850">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PSO</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46%</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940.5</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8.53s</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en-US" altLang="zh-CN"/>
              <a:t>Swarm Intelligence(</a:t>
            </a:r>
            <a:r>
              <a:rPr lang="zh-CN" altLang="en-US"/>
              <a:t>续</a:t>
            </a:r>
            <a:r>
              <a:rPr lang="en-US" altLang="zh-CN"/>
              <a:t>)</a:t>
            </a:r>
          </a:p>
        </p:txBody>
      </p:sp>
      <p:sp>
        <p:nvSpPr>
          <p:cNvPr id="12291" name="Rectangle 3"/>
          <p:cNvSpPr>
            <a:spLocks noGrp="1" noRot="1" noChangeArrowheads="1"/>
          </p:cNvSpPr>
          <p:nvPr>
            <p:ph type="body" idx="1"/>
          </p:nvPr>
        </p:nvSpPr>
        <p:spPr/>
        <p:txBody>
          <a:bodyPr/>
          <a:lstStyle/>
          <a:p>
            <a:pPr>
              <a:buFont typeface="Wingdings" pitchFamily="2" charset="2"/>
              <a:buNone/>
            </a:pPr>
            <a:r>
              <a:rPr lang="en-US" altLang="zh-CN"/>
              <a:t>     </a:t>
            </a:r>
            <a:r>
              <a:rPr lang="zh-CN" altLang="en-US"/>
              <a:t>目前，已有的群智能理论和应用研究证明群智能方法是一种能够有效解决大多数优化问题的新方法，更重要是</a:t>
            </a:r>
            <a:r>
              <a:rPr lang="en-US" altLang="zh-CN"/>
              <a:t>,</a:t>
            </a:r>
            <a:r>
              <a:rPr lang="zh-CN" altLang="en-US"/>
              <a:t>群智能潜在的并行性和分布式特点为处理大量的以数据库形式存在的数据提供了技术保证。无论是从理论研究还是应用研究的角度分析</a:t>
            </a:r>
            <a:r>
              <a:rPr lang="en-US" altLang="zh-CN"/>
              <a:t>,</a:t>
            </a:r>
            <a:r>
              <a:rPr lang="zh-CN" altLang="en-US"/>
              <a:t>群智能理论及应用研究都是具有重要学术意义和现实价值的。</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rrowheads="1"/>
          </p:cNvSpPr>
          <p:nvPr>
            <p:ph type="title"/>
          </p:nvPr>
        </p:nvSpPr>
        <p:spPr/>
        <p:txBody>
          <a:bodyPr/>
          <a:lstStyle/>
          <a:p>
            <a:r>
              <a:rPr lang="en-US" altLang="zh-CN" sz="4000"/>
              <a:t>Evolving Neural Networks</a:t>
            </a:r>
          </a:p>
        </p:txBody>
      </p:sp>
      <p:sp>
        <p:nvSpPr>
          <p:cNvPr id="157699" name="Rectangle 3"/>
          <p:cNvSpPr>
            <a:spLocks noGrp="1" noRot="1" noChangeArrowheads="1"/>
          </p:cNvSpPr>
          <p:nvPr>
            <p:ph type="body" idx="1"/>
          </p:nvPr>
        </p:nvSpPr>
        <p:spPr/>
        <p:txBody>
          <a:bodyPr/>
          <a:lstStyle/>
          <a:p>
            <a:pPr>
              <a:lnSpc>
                <a:spcPct val="80000"/>
              </a:lnSpc>
            </a:pPr>
            <a:r>
              <a:rPr lang="en-US" altLang="zh-CN" sz="2800"/>
              <a:t>Evolve neural network capable of being universal approximator, such as backpropagation or radial basis function network.</a:t>
            </a:r>
            <a:endParaRPr lang="en-US" altLang="zh-CN" sz="2800"/>
          </a:p>
          <a:p>
            <a:pPr>
              <a:lnSpc>
                <a:spcPct val="80000"/>
              </a:lnSpc>
            </a:pPr>
            <a:r>
              <a:rPr lang="en-US" altLang="zh-CN" sz="2800"/>
              <a:t>In backpropagation, most common PE transfer function is sigmoidal function:  </a:t>
            </a:r>
            <a:r>
              <a:rPr lang="en-US" altLang="zh-CN" b="1" i="1">
                <a:latin typeface="Times New Roman" pitchFamily="18" charset="0"/>
              </a:rPr>
              <a:t>output = 1/(1 + e</a:t>
            </a:r>
            <a:r>
              <a:rPr lang="en-US" altLang="zh-CN" b="1" i="1" baseline="30000">
                <a:latin typeface="Times New Roman" pitchFamily="18" charset="0"/>
              </a:rPr>
              <a:t> - input</a:t>
            </a:r>
            <a:r>
              <a:rPr lang="en-US" altLang="zh-CN" b="1" i="1">
                <a:latin typeface="Times New Roman" pitchFamily="18" charset="0"/>
              </a:rPr>
              <a:t> )</a:t>
            </a:r>
            <a:endParaRPr lang="en-US" altLang="zh-CN" b="1" i="1">
              <a:latin typeface="Times New Roman" pitchFamily="18" charset="0"/>
            </a:endParaRPr>
          </a:p>
          <a:p>
            <a:pPr>
              <a:lnSpc>
                <a:spcPct val="80000"/>
              </a:lnSpc>
            </a:pPr>
            <a:r>
              <a:rPr lang="en-US" altLang="zh-CN" sz="2800"/>
              <a:t>PSO can also be used to indirectly evolve the structure of a network.  An added benefit is that the preprocessing of input data is made unnecessary.</a:t>
            </a:r>
            <a:endParaRPr lang="en-US" altLang="zh-CN" sz="2800"/>
          </a:p>
          <a:p>
            <a:pPr>
              <a:lnSpc>
                <a:spcPct val="80000"/>
              </a:lnSpc>
            </a:pPr>
            <a:endParaRPr lang="en-US" altLang="zh-CN" b="1" i="1">
              <a:latin typeface="Times New Roman" pitchFamily="18" charset="0"/>
            </a:endParaRPr>
          </a:p>
          <a:p>
            <a:pPr>
              <a:lnSpc>
                <a:spcPct val="80000"/>
              </a:lnSpc>
            </a:pPr>
            <a:endParaRPr lang="en-US" altLang="zh-CN" sz="28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rrowheads="1"/>
          </p:cNvSpPr>
          <p:nvPr>
            <p:ph type="title"/>
          </p:nvPr>
        </p:nvSpPr>
        <p:spPr/>
        <p:txBody>
          <a:bodyPr/>
          <a:lstStyle/>
          <a:p>
            <a:r>
              <a:rPr lang="en-US" altLang="zh-CN" sz="4000"/>
              <a:t>Evolving Neural Networks</a:t>
            </a:r>
          </a:p>
        </p:txBody>
      </p:sp>
      <p:sp>
        <p:nvSpPr>
          <p:cNvPr id="158723" name="Rectangle 3"/>
          <p:cNvSpPr>
            <a:spLocks noGrp="1" noRot="1" noChangeArrowheads="1"/>
          </p:cNvSpPr>
          <p:nvPr>
            <p:ph type="body" idx="1"/>
          </p:nvPr>
        </p:nvSpPr>
        <p:spPr>
          <a:xfrm>
            <a:off x="457200" y="1600200"/>
            <a:ext cx="8229600" cy="5105400"/>
          </a:xfrm>
        </p:spPr>
        <p:txBody>
          <a:bodyPr/>
          <a:lstStyle/>
          <a:p>
            <a:pPr>
              <a:lnSpc>
                <a:spcPct val="90000"/>
              </a:lnSpc>
            </a:pPr>
            <a:r>
              <a:rPr lang="en-US" altLang="zh-CN" sz="2800"/>
              <a:t>Evolve both the network weights </a:t>
            </a:r>
            <a:r>
              <a:rPr lang="en-US" altLang="zh-CN" sz="2800" b="1" i="1"/>
              <a:t>and</a:t>
            </a:r>
            <a:r>
              <a:rPr lang="en-US" altLang="zh-CN" sz="2800"/>
              <a:t>   the slopes of sigmoidal transfer functions of hidden and output PEs.</a:t>
            </a:r>
            <a:endParaRPr lang="en-US" altLang="zh-CN" sz="2800"/>
          </a:p>
          <a:p>
            <a:pPr>
              <a:lnSpc>
                <a:spcPct val="90000"/>
              </a:lnSpc>
            </a:pPr>
            <a:r>
              <a:rPr lang="en-US" altLang="zh-CN" sz="2800"/>
              <a:t>If transfer function now is:  </a:t>
            </a:r>
            <a:r>
              <a:rPr lang="en-US" altLang="zh-CN">
                <a:latin typeface="Times New Roman" pitchFamily="18" charset="0"/>
              </a:rPr>
              <a:t>output =  1/(1 + e</a:t>
            </a:r>
            <a:r>
              <a:rPr lang="en-US" altLang="zh-CN" baseline="30000">
                <a:latin typeface="Times New Roman" pitchFamily="18" charset="0"/>
              </a:rPr>
              <a:t> -k*input</a:t>
            </a:r>
            <a:r>
              <a:rPr lang="en-US" altLang="zh-CN">
                <a:latin typeface="Times New Roman" pitchFamily="18" charset="0"/>
              </a:rPr>
              <a:t> ) </a:t>
            </a:r>
            <a:r>
              <a:rPr lang="en-US" altLang="zh-CN" sz="2800"/>
              <a:t>then we are evolving </a:t>
            </a:r>
            <a:r>
              <a:rPr lang="en-US" altLang="zh-CN">
                <a:latin typeface="Times New Roman" pitchFamily="18" charset="0"/>
              </a:rPr>
              <a:t>k </a:t>
            </a:r>
            <a:r>
              <a:rPr lang="en-US" altLang="zh-CN" sz="2800"/>
              <a:t>in addition to evolving the weights.</a:t>
            </a:r>
            <a:endParaRPr lang="en-US" altLang="zh-CN" sz="2800"/>
          </a:p>
          <a:p>
            <a:pPr>
              <a:lnSpc>
                <a:spcPct val="90000"/>
              </a:lnSpc>
            </a:pPr>
            <a:r>
              <a:rPr lang="en-US" altLang="zh-CN" sz="2800"/>
              <a:t>The method is general, and can be applied to other topologies and other transfer functions.</a:t>
            </a:r>
            <a:endParaRPr lang="en-US" altLang="zh-CN" sz="2800"/>
          </a:p>
          <a:p>
            <a:pPr>
              <a:lnSpc>
                <a:spcPct val="90000"/>
              </a:lnSpc>
            </a:pPr>
            <a:r>
              <a:rPr lang="en-US" altLang="zh-CN" sz="2800"/>
              <a:t>Flexibility is gained by allowing slopes to be positive or negative.  A change in sign for the slope is equivalent to a change in signs of all input weights.</a:t>
            </a:r>
            <a:endParaRPr lang="en-US" altLang="zh-CN"/>
          </a:p>
          <a:p>
            <a:pPr>
              <a:lnSpc>
                <a:spcPct val="90000"/>
              </a:lnSpc>
            </a:pPr>
            <a:endParaRPr lang="en-US" altLang="zh-CN" sz="280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rrowheads="1"/>
          </p:cNvSpPr>
          <p:nvPr>
            <p:ph type="title"/>
          </p:nvPr>
        </p:nvSpPr>
        <p:spPr/>
        <p:txBody>
          <a:bodyPr/>
          <a:lstStyle/>
          <a:p>
            <a:r>
              <a:rPr lang="en-US" altLang="zh-CN" sz="4000"/>
              <a:t>Evolving Neural Networks</a:t>
            </a:r>
          </a:p>
        </p:txBody>
      </p:sp>
      <p:sp>
        <p:nvSpPr>
          <p:cNvPr id="159747" name="Rectangle 3"/>
          <p:cNvSpPr>
            <a:spLocks noGrp="1" noRot="1" noChangeArrowheads="1"/>
          </p:cNvSpPr>
          <p:nvPr>
            <p:ph type="body" idx="1"/>
          </p:nvPr>
        </p:nvSpPr>
        <p:spPr>
          <a:xfrm>
            <a:off x="457200" y="1371600"/>
            <a:ext cx="8458200" cy="5334000"/>
          </a:xfrm>
        </p:spPr>
        <p:txBody>
          <a:bodyPr/>
          <a:lstStyle/>
          <a:p>
            <a:r>
              <a:rPr lang="en-US" altLang="zh-CN" sz="2800"/>
              <a:t>If evolved slope is sufficiently small, sigmoidal output can be clamped to 0.5, and hidden PE can be removed.  Weights from bias PE to each PE in next layer are increased by one-half the value of the weight from the PE being removed to the next-layer PE.  PEs are thus pruned, reducing network complexity.</a:t>
            </a:r>
            <a:endParaRPr lang="en-US" altLang="zh-CN" sz="2800"/>
          </a:p>
          <a:p>
            <a:r>
              <a:rPr lang="en-US" altLang="zh-CN" sz="2800"/>
              <a:t>If evolved slope is sufficiently high, sigmoid transfer function can be replaced by step transfer function.  This works with large negative or positive slopes.  Network computational complexity is thus reduced.</a:t>
            </a:r>
            <a:endParaRPr lang="en-US" altLang="zh-CN" sz="2800"/>
          </a:p>
          <a:p>
            <a:endParaRPr lang="en-US" altLang="zh-CN" sz="280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rrowheads="1"/>
          </p:cNvSpPr>
          <p:nvPr>
            <p:ph type="title"/>
          </p:nvPr>
        </p:nvSpPr>
        <p:spPr/>
        <p:txBody>
          <a:bodyPr/>
          <a:lstStyle/>
          <a:p>
            <a:r>
              <a:rPr lang="en-US" altLang="zh-CN" sz="4000"/>
              <a:t>Evolving Neural Networks</a:t>
            </a:r>
          </a:p>
        </p:txBody>
      </p:sp>
      <p:sp>
        <p:nvSpPr>
          <p:cNvPr id="160771" name="Rectangle 3"/>
          <p:cNvSpPr>
            <a:spLocks noGrp="1" noRot="1" noChangeArrowheads="1"/>
          </p:cNvSpPr>
          <p:nvPr>
            <p:ph type="body" idx="1"/>
          </p:nvPr>
        </p:nvSpPr>
        <p:spPr/>
        <p:txBody>
          <a:bodyPr/>
          <a:lstStyle/>
          <a:p>
            <a:r>
              <a:rPr lang="en-US" altLang="zh-CN"/>
              <a:t>Since slopes can evolve to large values, input normalization is generally not needed.  This simplifies applications process and shortens development time.</a:t>
            </a:r>
            <a:endParaRPr lang="en-US" altLang="zh-CN"/>
          </a:p>
          <a:p>
            <a:r>
              <a:rPr lang="en-US" altLang="zh-CN"/>
              <a:t>The PSO process is continuous, so neural network evolution is also continuous.  No sudden discontinuities exist such as those that plague other approaches.</a:t>
            </a:r>
            <a:endParaRPr lang="en-US" altLang="zh-CN"/>
          </a:p>
          <a:p>
            <a:endParaRPr lang="en-US"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rrowheads="1"/>
          </p:cNvSpPr>
          <p:nvPr>
            <p:ph type="title"/>
          </p:nvPr>
        </p:nvSpPr>
        <p:spPr/>
        <p:txBody>
          <a:bodyPr/>
          <a:lstStyle/>
          <a:p>
            <a:r>
              <a:rPr lang="en-US" altLang="zh-CN"/>
              <a:t>Other applications</a:t>
            </a:r>
          </a:p>
        </p:txBody>
      </p:sp>
      <p:sp>
        <p:nvSpPr>
          <p:cNvPr id="161795" name="Rectangle 3"/>
          <p:cNvSpPr>
            <a:spLocks noGrp="1" noRot="1" noChangeArrowheads="1"/>
          </p:cNvSpPr>
          <p:nvPr>
            <p:ph type="body" idx="1"/>
          </p:nvPr>
        </p:nvSpPr>
        <p:spPr>
          <a:xfrm>
            <a:off x="457200" y="1295400"/>
            <a:ext cx="8534400" cy="5334000"/>
          </a:xfrm>
        </p:spPr>
        <p:txBody>
          <a:bodyPr/>
          <a:lstStyle/>
          <a:p>
            <a:r>
              <a:rPr lang="en-US" altLang="zh-CN" sz="2800"/>
              <a:t>Scheduling (Integrated automated container terminal)</a:t>
            </a:r>
            <a:endParaRPr lang="en-US" altLang="zh-CN" sz="2800"/>
          </a:p>
          <a:p>
            <a:r>
              <a:rPr lang="en-US" altLang="zh-CN" sz="2800"/>
              <a:t>Manufacturing (Product content combination optimization)</a:t>
            </a:r>
            <a:endParaRPr lang="en-US" altLang="zh-CN" sz="2800"/>
          </a:p>
          <a:p>
            <a:r>
              <a:rPr lang="en-US" altLang="zh-CN" sz="2800"/>
              <a:t>Figure of merit for electric vehicle battery pack</a:t>
            </a:r>
            <a:endParaRPr lang="en-US" altLang="zh-CN" sz="2800"/>
          </a:p>
          <a:p>
            <a:r>
              <a:rPr lang="en-US" altLang="zh-CN" sz="2800"/>
              <a:t>Optimizing reactive power and voltage control</a:t>
            </a:r>
            <a:endParaRPr lang="en-US" altLang="zh-CN" sz="2800"/>
          </a:p>
          <a:p>
            <a:r>
              <a:rPr lang="en-US" altLang="zh-CN" sz="2800"/>
              <a:t>Medical analysis/diagnosis (Parkinson’s disease and essential tremor)</a:t>
            </a:r>
            <a:endParaRPr lang="en-US" altLang="zh-CN" sz="2800"/>
          </a:p>
          <a:p>
            <a:r>
              <a:rPr lang="en-US" altLang="zh-CN" sz="2800"/>
              <a:t>Human performance prediction (cognitive and physical)</a:t>
            </a:r>
            <a:endParaRPr lang="en-US" altLang="zh-CN" sz="2800"/>
          </a:p>
          <a:p>
            <a:endParaRPr lang="en-US" altLang="zh-CN" sz="28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rrowheads="1"/>
          </p:cNvSpPr>
          <p:nvPr>
            <p:ph type="body" idx="1"/>
          </p:nvPr>
        </p:nvSpPr>
        <p:spPr/>
        <p:txBody>
          <a:bodyPr/>
          <a:lstStyle/>
          <a:p>
            <a:pPr>
              <a:buFont typeface="Wingdings" pitchFamily="2" charset="2"/>
              <a:buNone/>
            </a:pPr>
            <a:r>
              <a:rPr lang="en-US" altLang="zh-CN"/>
              <a:t>Questions and Answers</a:t>
            </a:r>
            <a:endParaRPr lang="en-US" altLang="zh-CN"/>
          </a:p>
          <a:p>
            <a:pPr>
              <a:buFont typeface="Wingdings" pitchFamily="2" charset="2"/>
              <a:buNone/>
            </a:pPr>
            <a:endParaRPr lang="en-US" altLang="zh-CN"/>
          </a:p>
          <a:p>
            <a:pPr>
              <a:buFont typeface="Wingdings" pitchFamily="2" charset="2"/>
              <a:buNone/>
            </a:pPr>
            <a:endParaRPr lang="en-US" altLang="zh-CN"/>
          </a:p>
          <a:p>
            <a:pPr>
              <a:buFont typeface="Wingdings" pitchFamily="2" charset="2"/>
              <a:buNone/>
            </a:pPr>
            <a:endParaRPr lang="en-US" altLang="zh-CN"/>
          </a:p>
          <a:p>
            <a:pPr>
              <a:buFont typeface="Wingdings" pitchFamily="2" charset="2"/>
              <a:buNone/>
            </a:pPr>
            <a:endParaRPr lang="en-US" altLang="zh-CN"/>
          </a:p>
          <a:p>
            <a:pPr>
              <a:buFont typeface="Wingdings" pitchFamily="2" charset="2"/>
              <a:buNone/>
            </a:pPr>
            <a:r>
              <a:rPr lang="en-US" altLang="zh-CN"/>
              <a:t>                                        Thank you!</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323850" y="549275"/>
            <a:ext cx="7870825" cy="798513"/>
          </a:xfrm>
        </p:spPr>
        <p:txBody>
          <a:bodyPr/>
          <a:lstStyle/>
          <a:p>
            <a:r>
              <a:rPr lang="en-US" altLang="zh-CN"/>
              <a:t>Swarm Intelligence(</a:t>
            </a:r>
            <a:r>
              <a:rPr lang="zh-CN" altLang="en-US"/>
              <a:t>续</a:t>
            </a:r>
            <a:r>
              <a:rPr lang="en-US" altLang="zh-CN"/>
              <a:t>)</a:t>
            </a:r>
          </a:p>
        </p:txBody>
      </p:sp>
      <p:sp>
        <p:nvSpPr>
          <p:cNvPr id="13315" name="Rectangle 3"/>
          <p:cNvSpPr>
            <a:spLocks noGrp="1" noRot="1" noChangeArrowheads="1"/>
          </p:cNvSpPr>
          <p:nvPr>
            <p:ph type="body" idx="1"/>
          </p:nvPr>
        </p:nvSpPr>
        <p:spPr>
          <a:xfrm>
            <a:off x="250825" y="1600200"/>
            <a:ext cx="8713788" cy="4997450"/>
          </a:xfrm>
        </p:spPr>
        <p:txBody>
          <a:bodyPr/>
          <a:lstStyle/>
          <a:p>
            <a:pPr>
              <a:lnSpc>
                <a:spcPct val="90000"/>
              </a:lnSpc>
              <a:buFont typeface="Wingdings" pitchFamily="2" charset="2"/>
              <a:buNone/>
            </a:pPr>
            <a:r>
              <a:rPr lang="en-US" altLang="zh-CN" sz="2800"/>
              <a:t>    </a:t>
            </a:r>
            <a:r>
              <a:rPr lang="zh-CN" altLang="en-US" sz="2800"/>
              <a:t>由于</a:t>
            </a:r>
            <a:r>
              <a:rPr lang="en-US" altLang="zh-CN" sz="2800"/>
              <a:t>SI</a:t>
            </a:r>
            <a:r>
              <a:rPr lang="zh-CN" altLang="en-US" sz="2800"/>
              <a:t>的理论依据是源于对生物群落社会性的模拟，因此其相关数学分析还比较薄弱，这就导致了现有研究还存在一些问题。首先，群智能算法的数学理论基础相对薄弱，缺乏具备普遍意义的理论性分析，算法中涉及的各种参数设置一直没有确切的理论依据，通常都是按照经验型方法确定，对具体问题和应用环境的依赖性比较大。其次，同其它的自适应问题处理方法一样，群智能也不具备绝对的可信性，当处理突发事件时</a:t>
            </a:r>
            <a:r>
              <a:rPr lang="en-US" altLang="zh-CN" sz="2800"/>
              <a:t>,</a:t>
            </a:r>
            <a:r>
              <a:rPr lang="zh-CN" altLang="en-US" sz="2800"/>
              <a:t>系统的反应可能是不可测的</a:t>
            </a:r>
            <a:r>
              <a:rPr lang="en-US" altLang="zh-CN" sz="2800"/>
              <a:t>,</a:t>
            </a:r>
            <a:r>
              <a:rPr lang="zh-CN" altLang="en-US" sz="2800"/>
              <a:t>这在一定程度上增加了其应用风险。另外</a:t>
            </a:r>
            <a:r>
              <a:rPr lang="en-US" altLang="zh-CN" sz="2800"/>
              <a:t>,</a:t>
            </a:r>
            <a:r>
              <a:rPr lang="zh-CN" altLang="en-US" sz="2800"/>
              <a:t>群智能与其它各种先进技术</a:t>
            </a:r>
            <a:r>
              <a:rPr lang="en-US" altLang="zh-CN" sz="2800"/>
              <a:t>(</a:t>
            </a:r>
            <a:r>
              <a:rPr lang="zh-CN" altLang="en-US" sz="2800"/>
              <a:t>如</a:t>
            </a:r>
            <a:r>
              <a:rPr lang="en-US" altLang="zh-CN" sz="2800"/>
              <a:t>:</a:t>
            </a:r>
            <a:r>
              <a:rPr lang="zh-CN" altLang="en-US" sz="2800"/>
              <a:t>神经网络、模糊逻辑、禁忌搜索和支持向量机等</a:t>
            </a:r>
            <a:r>
              <a:rPr lang="en-US" altLang="zh-CN" sz="2800"/>
              <a:t>) </a:t>
            </a:r>
            <a:r>
              <a:rPr lang="zh-CN" altLang="en-US" sz="2800"/>
              <a:t>的融合还不足。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323850" y="549275"/>
            <a:ext cx="8231188" cy="871538"/>
          </a:xfrm>
        </p:spPr>
        <p:txBody>
          <a:bodyPr/>
          <a:lstStyle/>
          <a:p>
            <a:r>
              <a:rPr lang="zh-CN" altLang="en-US"/>
              <a:t>蚁群算法</a:t>
            </a:r>
          </a:p>
        </p:txBody>
      </p:sp>
      <p:sp>
        <p:nvSpPr>
          <p:cNvPr id="14339" name="Rectangle 3"/>
          <p:cNvSpPr>
            <a:spLocks noGrp="1" noRot="1" noChangeArrowheads="1"/>
          </p:cNvSpPr>
          <p:nvPr>
            <p:ph type="body" idx="1"/>
          </p:nvPr>
        </p:nvSpPr>
        <p:spPr>
          <a:xfrm>
            <a:off x="107950" y="1600200"/>
            <a:ext cx="8856663" cy="4997450"/>
          </a:xfrm>
        </p:spPr>
        <p:txBody>
          <a:bodyPr/>
          <a:lstStyle/>
          <a:p>
            <a:pPr>
              <a:buFont typeface="Wingdings" pitchFamily="2" charset="2"/>
              <a:buNone/>
            </a:pPr>
            <a:r>
              <a:rPr lang="en-US" altLang="zh-CN" sz="2800"/>
              <a:t>   </a:t>
            </a:r>
            <a:r>
              <a:rPr lang="zh-CN" altLang="en-US" sz="2800"/>
              <a:t>蚁群算法（</a:t>
            </a:r>
            <a:r>
              <a:rPr lang="en-US" altLang="zh-CN" sz="2800"/>
              <a:t>Ant Colony Optimization, ACO</a:t>
            </a:r>
            <a:r>
              <a:rPr lang="zh-CN" altLang="en-US" sz="2800"/>
              <a:t>）由</a:t>
            </a:r>
            <a:r>
              <a:rPr lang="en-US" altLang="zh-CN" sz="2800"/>
              <a:t>Colorni</a:t>
            </a:r>
            <a:r>
              <a:rPr lang="zh-CN" altLang="en-US" sz="2800"/>
              <a:t>，</a:t>
            </a:r>
            <a:r>
              <a:rPr lang="en-US" altLang="zh-CN" sz="2800"/>
              <a:t>Dorigo</a:t>
            </a:r>
            <a:r>
              <a:rPr lang="zh-CN" altLang="en-US" sz="2800"/>
              <a:t>和</a:t>
            </a:r>
            <a:r>
              <a:rPr lang="en-US" altLang="zh-CN" sz="2800"/>
              <a:t>Maniezzo</a:t>
            </a:r>
            <a:r>
              <a:rPr lang="zh-CN" altLang="en-US" sz="2800"/>
              <a:t>在</a:t>
            </a:r>
            <a:r>
              <a:rPr lang="en-US" altLang="zh-CN" sz="2800"/>
              <a:t>1991</a:t>
            </a:r>
            <a:r>
              <a:rPr lang="zh-CN" altLang="en-US" sz="2800"/>
              <a:t>年提出，它是通过模拟自然界蚂蚁社会的寻找食物的方式而得出的一种仿生优化算法。自然界种蚁群寻找食物时会派出一些蚂蚁分头在四周游荡，如果一只蚂蚁找到食物，它就返回巢中通知同伴并沿途留下“信息素”（</a:t>
            </a:r>
            <a:r>
              <a:rPr lang="en-US" altLang="zh-CN" sz="2800"/>
              <a:t>pheromone</a:t>
            </a:r>
            <a:r>
              <a:rPr lang="zh-CN" altLang="en-US" sz="2800"/>
              <a:t>） 作为蚁群前往食物所在地的标记。 信息素会逐渐挥发，如果两只蚂蚁同时找到同一食物，又采取不同路线回到巢中，那么比较绕弯的一条路上信息素的气味会比较淡，蚁群将倾向于沿另一条更近的路线前往食物所在地。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323850" y="476250"/>
            <a:ext cx="8540750" cy="1143000"/>
          </a:xfrm>
        </p:spPr>
        <p:txBody>
          <a:bodyPr/>
          <a:lstStyle/>
          <a:p>
            <a:r>
              <a:rPr lang="zh-CN" altLang="en-US"/>
              <a:t>蚁群算法</a:t>
            </a:r>
            <a:r>
              <a:rPr lang="en-US" altLang="zh-CN"/>
              <a:t>(</a:t>
            </a:r>
            <a:r>
              <a:rPr lang="zh-CN" altLang="en-US"/>
              <a:t>续</a:t>
            </a:r>
            <a:r>
              <a:rPr lang="en-US" altLang="zh-CN"/>
              <a:t>)</a:t>
            </a:r>
          </a:p>
        </p:txBody>
      </p:sp>
      <p:sp>
        <p:nvSpPr>
          <p:cNvPr id="15363" name="Rectangle 3"/>
          <p:cNvSpPr>
            <a:spLocks noGrp="1" noRot="1" noChangeArrowheads="1"/>
          </p:cNvSpPr>
          <p:nvPr>
            <p:ph type="body" idx="1"/>
          </p:nvPr>
        </p:nvSpPr>
        <p:spPr>
          <a:xfrm>
            <a:off x="395288" y="1600200"/>
            <a:ext cx="8291512" cy="4852988"/>
          </a:xfrm>
        </p:spPr>
        <p:txBody>
          <a:bodyPr/>
          <a:lstStyle/>
          <a:p>
            <a:pPr>
              <a:lnSpc>
                <a:spcPct val="90000"/>
              </a:lnSpc>
              <a:buFont typeface="Wingdings" pitchFamily="2" charset="2"/>
              <a:buNone/>
            </a:pPr>
            <a:r>
              <a:rPr lang="en-US" altLang="zh-CN" sz="2800"/>
              <a:t>   ACO</a:t>
            </a:r>
            <a:r>
              <a:rPr lang="zh-CN" altLang="en-US" sz="2800"/>
              <a:t>算法设计虚拟的“蚂蚁”，让它们摸索不同路线，并留下会随时间逐渐消失的虚拟“信息素”。根据“信息素较浓的路线更近”的原则，即可选择出最佳路线。</a:t>
            </a:r>
            <a:endParaRPr lang="zh-CN" altLang="en-US" sz="2800"/>
          </a:p>
          <a:p>
            <a:pPr>
              <a:lnSpc>
                <a:spcPct val="90000"/>
              </a:lnSpc>
              <a:buFont typeface="Wingdings" pitchFamily="2" charset="2"/>
              <a:buNone/>
            </a:pPr>
            <a:r>
              <a:rPr lang="zh-CN" altLang="en-US" sz="2800"/>
              <a:t>         目前，</a:t>
            </a:r>
            <a:r>
              <a:rPr lang="en-US" altLang="zh-CN" sz="2800"/>
              <a:t>ACO</a:t>
            </a:r>
            <a:r>
              <a:rPr lang="zh-CN" altLang="en-US" sz="2800"/>
              <a:t>算法已被广泛应用于组合优化问题中，在图着色问题、车间流问题、车辆调度问题、机器人路径规划问题、路由算法设计等领域均取得了良好的效果。也有研究者尝试将</a:t>
            </a:r>
            <a:r>
              <a:rPr lang="en-US" altLang="zh-CN" sz="2800"/>
              <a:t>ACO</a:t>
            </a:r>
            <a:r>
              <a:rPr lang="zh-CN" altLang="en-US" sz="2800"/>
              <a:t>算法应用于连续问题的优化中。由于</a:t>
            </a:r>
            <a:r>
              <a:rPr lang="en-US" altLang="zh-CN" sz="2800"/>
              <a:t>ACO</a:t>
            </a:r>
            <a:r>
              <a:rPr lang="zh-CN" altLang="en-US" sz="2800"/>
              <a:t>算法具有广泛实用价值，成为了群智能领域第一个取得成功的实例，曾一度成为群智能的代名词，相应理论研究及改进算法近年来层出不穷。 </a:t>
            </a:r>
            <a:endParaRPr lang="zh-CN" altLang="en-US" sz="2800"/>
          </a:p>
          <a:p>
            <a:pPr>
              <a:lnSpc>
                <a:spcPct val="90000"/>
              </a:lnSpc>
            </a:pPr>
            <a:endParaRPr lang="zh-CN" altLang="en-US" sz="2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Rot="1" noChangeArrowheads="1"/>
          </p:cNvSpPr>
          <p:nvPr>
            <p:ph type="title"/>
          </p:nvPr>
        </p:nvSpPr>
        <p:spPr>
          <a:xfrm>
            <a:off x="323850" y="404813"/>
            <a:ext cx="8540750" cy="1143000"/>
          </a:xfrm>
        </p:spPr>
        <p:txBody>
          <a:bodyPr/>
          <a:lstStyle/>
          <a:p>
            <a:r>
              <a:rPr lang="zh-CN" altLang="en-US"/>
              <a:t>蚁群算法</a:t>
            </a:r>
            <a:r>
              <a:rPr lang="en-US" altLang="zh-CN"/>
              <a:t>(</a:t>
            </a:r>
            <a:r>
              <a:rPr lang="zh-CN" altLang="en-US"/>
              <a:t>续</a:t>
            </a:r>
            <a:r>
              <a:rPr lang="en-US" altLang="zh-CN"/>
              <a:t>)</a:t>
            </a:r>
          </a:p>
        </p:txBody>
      </p:sp>
      <p:graphicFrame>
        <p:nvGraphicFramePr>
          <p:cNvPr id="16388" name="Object 4"/>
          <p:cNvGraphicFramePr>
            <a:graphicFrameLocks noChangeAspect="1"/>
          </p:cNvGraphicFramePr>
          <p:nvPr>
            <p:ph idx="1"/>
          </p:nvPr>
        </p:nvGraphicFramePr>
        <p:xfrm>
          <a:off x="468313" y="1412875"/>
          <a:ext cx="8496300" cy="4968875"/>
        </p:xfrm>
        <a:graphic>
          <a:graphicData uri="http://schemas.openxmlformats.org/presentationml/2006/ole">
            <mc:AlternateContent xmlns:mc="http://schemas.openxmlformats.org/markup-compatibility/2006">
              <mc:Choice xmlns:v="urn:schemas-microsoft-com:vml" Requires="v">
                <p:oleObj spid="_x0000_s16391" name="位图图像" r:id="rId1" imgW="5318760" imgH="2682240" progId="Paint.Picture">
                  <p:embed/>
                </p:oleObj>
              </mc:Choice>
              <mc:Fallback>
                <p:oleObj name="位图图像" r:id="rId1" imgW="5318760" imgH="2682240"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12875"/>
                        <a:ext cx="84963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23850" y="188913"/>
            <a:ext cx="8540750" cy="1143000"/>
          </a:xfrm>
        </p:spPr>
        <p:txBody>
          <a:bodyPr/>
          <a:lstStyle/>
          <a:p>
            <a:r>
              <a:rPr lang="zh-CN" altLang="en-US"/>
              <a:t>其它群智能优化算法</a:t>
            </a:r>
          </a:p>
        </p:txBody>
      </p:sp>
      <p:sp>
        <p:nvSpPr>
          <p:cNvPr id="18435" name="Rectangle 3"/>
          <p:cNvSpPr>
            <a:spLocks noGrp="1" noRot="1" noChangeArrowheads="1"/>
          </p:cNvSpPr>
          <p:nvPr>
            <p:ph type="body" idx="1"/>
          </p:nvPr>
        </p:nvSpPr>
        <p:spPr>
          <a:xfrm>
            <a:off x="179388" y="1341438"/>
            <a:ext cx="8713787" cy="5327650"/>
          </a:xfrm>
        </p:spPr>
        <p:txBody>
          <a:bodyPr/>
          <a:lstStyle/>
          <a:p>
            <a:pPr>
              <a:buFont typeface="Wingdings" pitchFamily="2" charset="2"/>
              <a:buNone/>
            </a:pPr>
            <a:r>
              <a:rPr lang="en-US" altLang="zh-CN"/>
              <a:t>    </a:t>
            </a:r>
            <a:r>
              <a:rPr lang="zh-CN" altLang="en-US"/>
              <a:t>目前，还有一些不成熟的群智能优化算法，国内值得关注的有以下几种。</a:t>
            </a:r>
            <a:endParaRPr lang="zh-CN" altLang="en-US"/>
          </a:p>
          <a:p>
            <a:r>
              <a:rPr lang="en-US" altLang="zh-CN"/>
              <a:t>2003</a:t>
            </a:r>
            <a:r>
              <a:rPr lang="zh-CN" altLang="en-US"/>
              <a:t>年李晓磊、邵之江等提出的鱼群算法，它利用自上而下的寻优模式模仿自然界鱼群觅食行为，主要利用鱼的觅食、聚群和追尾行为，构造个体底层行为；通过鱼群中各个体的局部寻优，达到全局最优值在群体中凸现出来的目的。在基本运算中引入鱼群的生存机制、竞争机制以及鱼群的协调机制，提高算法的有效效率。</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a:xfrm>
            <a:off x="323850" y="476250"/>
            <a:ext cx="8280400" cy="1008063"/>
          </a:xfrm>
        </p:spPr>
        <p:txBody>
          <a:bodyPr/>
          <a:lstStyle/>
          <a:p>
            <a:r>
              <a:rPr lang="zh-CN" altLang="en-US"/>
              <a:t>其它群智能优化算法（续）</a:t>
            </a:r>
          </a:p>
        </p:txBody>
      </p:sp>
      <p:sp>
        <p:nvSpPr>
          <p:cNvPr id="115715" name="Rectangle 3"/>
          <p:cNvSpPr>
            <a:spLocks noGrp="1" noRot="1" noChangeArrowheads="1"/>
          </p:cNvSpPr>
          <p:nvPr>
            <p:ph type="body" idx="1"/>
          </p:nvPr>
        </p:nvSpPr>
        <p:spPr>
          <a:xfrm>
            <a:off x="457200" y="1600200"/>
            <a:ext cx="8229600" cy="5068888"/>
          </a:xfrm>
        </p:spPr>
        <p:txBody>
          <a:bodyPr/>
          <a:lstStyle/>
          <a:p>
            <a:pPr>
              <a:buFont typeface="Wingdings" pitchFamily="2" charset="2"/>
              <a:buNone/>
            </a:pPr>
            <a:r>
              <a:rPr lang="en-US" altLang="zh-CN" sz="2800"/>
              <a:t>   </a:t>
            </a:r>
            <a:r>
              <a:rPr lang="zh-CN" altLang="en-US" sz="2800"/>
              <a:t>张玲等则提出了一种“松散的脑袋”群智能模型，采用特殊的随机人工神经网络构建了一种群智能数学模型。每个神经元被看成一个主体，主体之间的通讯连接看成各神经元之间的连接，但连接是随机而不是固定的，即用一个随机连接的神经网络来描述一个群体，这种神经网络来描述一个群体。显然这种神经网络具有群体的智能。</a:t>
            </a:r>
            <a:endParaRPr lang="zh-CN" altLang="en-US" sz="2800"/>
          </a:p>
          <a:p>
            <a:pPr>
              <a:buFont typeface="Wingdings" pitchFamily="2" charset="2"/>
              <a:buNone/>
            </a:pPr>
            <a:r>
              <a:rPr lang="zh-CN" altLang="en-US" sz="2800"/>
              <a:t>           基于群智能的优化算法设计必须遵守简单有效的原则，对于自然现象过于复杂的模拟往往会导致算法不具有推广性和实用价值，许多群智能算法不成功的原因就在于此。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5"/>
          <p:cNvSpPr>
            <a:spLocks noGrp="1" noRot="1" noChangeArrowheads="1"/>
          </p:cNvSpPr>
          <p:nvPr>
            <p:ph type="title"/>
          </p:nvPr>
        </p:nvSpPr>
        <p:spPr>
          <a:xfrm>
            <a:off x="323850" y="476250"/>
            <a:ext cx="8540750" cy="1143000"/>
          </a:xfrm>
        </p:spPr>
        <p:txBody>
          <a:bodyPr/>
          <a:lstStyle/>
          <a:p>
            <a:r>
              <a:rPr lang="zh-CN" altLang="en-US"/>
              <a:t>优化问题简介</a:t>
            </a:r>
          </a:p>
        </p:txBody>
      </p:sp>
      <p:pic>
        <p:nvPicPr>
          <p:cNvPr id="96260" name="Picture 4"/>
          <p:cNvPicPr>
            <a:picLocks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179388" y="1557338"/>
            <a:ext cx="8640762" cy="2565400"/>
          </a:xfrm>
          <a:noFill/>
        </p:spPr>
      </p:pic>
      <p:pic>
        <p:nvPicPr>
          <p:cNvPr id="96263" name="Picture 7"/>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5288" y="4221163"/>
            <a:ext cx="8497887" cy="2263775"/>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250825" y="260350"/>
            <a:ext cx="8497888" cy="2663825"/>
          </a:xfrm>
          <a:noFill/>
        </p:spPr>
      </p:pic>
      <p:pic>
        <p:nvPicPr>
          <p:cNvPr id="107527" name="Picture 7"/>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5288" y="3141663"/>
            <a:ext cx="8137525" cy="3240087"/>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天空的追逐"/>
          <p:cNvPicPr>
            <a:picLocks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0" y="0"/>
            <a:ext cx="9144000" cy="685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4"/>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0" y="1389063"/>
            <a:ext cx="9144000" cy="4127500"/>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4" name="Picture 4"/>
          <p:cNvPicPr>
            <a:picLocks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250825" y="404813"/>
            <a:ext cx="8642350" cy="5976937"/>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Picture 4"/>
          <p:cNvPicPr>
            <a:picLocks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250825" y="333375"/>
            <a:ext cx="8713788" cy="6191250"/>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6" name="Picture 4"/>
          <p:cNvPicPr>
            <a:picLocks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250825" y="404813"/>
            <a:ext cx="8785225" cy="6121400"/>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9" name="Picture 7"/>
          <p:cNvPicPr>
            <a:picLocks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395288" y="908050"/>
            <a:ext cx="8135937" cy="5002213"/>
          </a:xfr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4" name="Picture 4"/>
          <p:cNvPicPr>
            <a:picLocks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107950" y="620713"/>
            <a:ext cx="8353425" cy="2808287"/>
          </a:xfrm>
          <a:noFill/>
        </p:spPr>
      </p:pic>
      <p:pic>
        <p:nvPicPr>
          <p:cNvPr id="112646" name="Picture 6"/>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555875" y="3644900"/>
            <a:ext cx="3816350" cy="3000375"/>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body" idx="1"/>
          </p:nvPr>
        </p:nvSpPr>
        <p:spPr>
          <a:xfrm>
            <a:off x="0" y="1493838"/>
            <a:ext cx="9144000" cy="5364162"/>
          </a:xfrm>
        </p:spPr>
        <p:txBody>
          <a:bodyPr/>
          <a:lstStyle/>
          <a:p>
            <a:pPr>
              <a:buFont typeface="Wingdings" pitchFamily="2" charset="2"/>
              <a:buNone/>
            </a:pPr>
            <a:r>
              <a:rPr lang="en-US" altLang="zh-CN"/>
              <a:t>   </a:t>
            </a:r>
            <a:r>
              <a:rPr lang="zh-CN" altLang="en-US"/>
              <a:t>粒子群算法</a:t>
            </a:r>
            <a:r>
              <a:rPr lang="en-US" altLang="zh-CN"/>
              <a:t>(particle swarm optimization</a:t>
            </a:r>
            <a:r>
              <a:rPr lang="zh-CN" altLang="en-US"/>
              <a:t>，</a:t>
            </a:r>
            <a:r>
              <a:rPr lang="en-US" altLang="zh-CN"/>
              <a:t>PSO)</a:t>
            </a:r>
            <a:r>
              <a:rPr lang="zh-CN" altLang="en-US"/>
              <a:t>由</a:t>
            </a:r>
            <a:r>
              <a:rPr lang="en-US" altLang="zh-CN"/>
              <a:t>Kennedy</a:t>
            </a:r>
            <a:r>
              <a:rPr lang="zh-CN" altLang="en-US"/>
              <a:t>和</a:t>
            </a:r>
            <a:r>
              <a:rPr lang="en-US" altLang="zh-CN"/>
              <a:t>Eberhart</a:t>
            </a:r>
            <a:r>
              <a:rPr lang="zh-CN" altLang="en-US"/>
              <a:t>在</a:t>
            </a:r>
            <a:r>
              <a:rPr lang="en-US" altLang="zh-CN"/>
              <a:t>1995</a:t>
            </a:r>
            <a:r>
              <a:rPr lang="zh-CN" altLang="en-US"/>
              <a:t>年提出，该算法模拟鸟集群飞行觅食的行为，鸟之间通过集体的协作使群体达到最优目的，是一种基于</a:t>
            </a:r>
            <a:r>
              <a:rPr lang="en-US" altLang="zh-CN"/>
              <a:t>Swarm Intelligence</a:t>
            </a:r>
            <a:r>
              <a:rPr lang="zh-CN" altLang="en-US"/>
              <a:t>的优化方法。同遗传算法类似，也是一种基于群体叠代的，但并没有遗传算法用的交叉以及变异，而是粒子在解空间追随最优的粒子进行搜索。</a:t>
            </a:r>
            <a:r>
              <a:rPr lang="en-US" altLang="zh-CN"/>
              <a:t>PSO</a:t>
            </a:r>
            <a:r>
              <a:rPr lang="zh-CN" altLang="en-US"/>
              <a:t>的优势在于简单容易实现同时又有深刻的智能背景，既适合科学研究，又特别适合工程应用，并且没有许多参数需要调整。 </a:t>
            </a:r>
            <a:endParaRPr lang="zh-CN" altLang="en-US"/>
          </a:p>
          <a:p>
            <a:pPr>
              <a:buFont typeface="Wingdings" pitchFamily="2" charset="2"/>
              <a:buNone/>
            </a:pPr>
            <a:endParaRPr lang="zh-CN" altLang="en-US"/>
          </a:p>
        </p:txBody>
      </p:sp>
      <p:sp>
        <p:nvSpPr>
          <p:cNvPr id="28675" name="Text Box 3"/>
          <p:cNvSpPr txBox="1">
            <a:spLocks noChangeArrowheads="1"/>
          </p:cNvSpPr>
          <p:nvPr/>
        </p:nvSpPr>
        <p:spPr bwMode="auto">
          <a:xfrm>
            <a:off x="1042988" y="260350"/>
            <a:ext cx="7129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28676" name="Rectangle 4"/>
          <p:cNvSpPr>
            <a:spLocks noGrp="1" noRot="1" noChangeArrowheads="1"/>
          </p:cNvSpPr>
          <p:nvPr>
            <p:ph type="title"/>
          </p:nvPr>
        </p:nvSpPr>
        <p:spPr>
          <a:xfrm>
            <a:off x="323850" y="620713"/>
            <a:ext cx="8540750" cy="992187"/>
          </a:xfrm>
        </p:spPr>
        <p:txBody>
          <a:bodyPr/>
          <a:lstStyle/>
          <a:p>
            <a:r>
              <a:rPr lang="en-US" altLang="zh-CN"/>
              <a:t>PSO</a:t>
            </a:r>
            <a:r>
              <a:rPr lang="zh-CN" altLang="en-US"/>
              <a:t>算法简介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381000" y="1143000"/>
            <a:ext cx="3733800" cy="4572000"/>
          </a:xfrm>
          <a:noFill/>
        </p:spPr>
      </p:pic>
      <p:sp>
        <p:nvSpPr>
          <p:cNvPr id="33795" name="Text Box 3"/>
          <p:cNvSpPr txBox="1">
            <a:spLocks noChangeArrowheads="1"/>
          </p:cNvSpPr>
          <p:nvPr/>
        </p:nvSpPr>
        <p:spPr bwMode="auto">
          <a:xfrm>
            <a:off x="4419600" y="609600"/>
            <a:ext cx="4495800" cy="612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b="1">
                <a:cs typeface="Arial" pitchFamily="34" charset="0"/>
              </a:rPr>
              <a:t>James Kennedy </a:t>
            </a:r>
            <a:r>
              <a:rPr lang="en-US" altLang="zh-CN" sz="2200">
                <a:cs typeface="Arial" pitchFamily="34" charset="0"/>
              </a:rPr>
              <a:t>received the Ph.D. degree from theUniversity of North Carolina, Chapel Hill, in 1992.He is with the U.S. Department of Labor, Washington,DC. He is a Social Psychologist who has been working with the particle swarm algorithm since 1994. He has published dozens of articles and chapters on particle swarms and related topics, in computer science and social science journals and proceedings. He is a coauthor of </a:t>
            </a:r>
            <a:r>
              <a:rPr lang="en-US" altLang="zh-CN" sz="2200" i="1">
                <a:cs typeface="Arial" pitchFamily="34" charset="0"/>
              </a:rPr>
              <a:t>Swarm Intelligence </a:t>
            </a:r>
            <a:r>
              <a:rPr lang="en-US" altLang="zh-CN" sz="2200">
                <a:cs typeface="Arial" pitchFamily="34" charset="0"/>
              </a:rPr>
              <a:t>(San Mateo, CA: Morgan Kaufmann, 2001), with R.C. Eberhart and Y. Shi, now in its third printing.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228600" y="1143000"/>
            <a:ext cx="3482975" cy="4389438"/>
          </a:xfrm>
          <a:noFill/>
        </p:spPr>
      </p:pic>
      <p:sp>
        <p:nvSpPr>
          <p:cNvPr id="34819" name="Text Box 3"/>
          <p:cNvSpPr txBox="1">
            <a:spLocks noChangeArrowheads="1"/>
          </p:cNvSpPr>
          <p:nvPr/>
        </p:nvSpPr>
        <p:spPr bwMode="auto">
          <a:xfrm>
            <a:off x="3886200" y="66675"/>
            <a:ext cx="5105400" cy="67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b="1">
                <a:cs typeface="Arial" pitchFamily="34" charset="0"/>
              </a:rPr>
              <a:t>Russell C. Eberhart </a:t>
            </a:r>
            <a:r>
              <a:rPr lang="en-US" altLang="zh-CN" sz="2200">
                <a:cs typeface="Arial" pitchFamily="34" charset="0"/>
              </a:rPr>
              <a:t>(M’88–SM’89–F’01) received the Ph.D. degree in electrical engineering from Kansas State University, Manhattan.He is the Chair and Professor of Electrical and Computer Engineering, Purdue School of Engineering and Technology, Indiana University–Purdue University Indianapolis (IUPUI),Indianapolis, IN. He is coeditor of </a:t>
            </a:r>
            <a:r>
              <a:rPr lang="en-US" altLang="zh-CN" sz="2200" i="1">
                <a:cs typeface="Arial" pitchFamily="34" charset="0"/>
              </a:rPr>
              <a:t>Neural Network PC Tools</a:t>
            </a:r>
            <a:r>
              <a:rPr lang="en-US" altLang="zh-CN" sz="2200">
                <a:cs typeface="Arial" pitchFamily="34" charset="0"/>
              </a:rPr>
              <a:t>(1990),coauthor of </a:t>
            </a:r>
            <a:r>
              <a:rPr lang="en-US" altLang="zh-CN" sz="2200" i="1">
                <a:cs typeface="Arial" pitchFamily="34" charset="0"/>
              </a:rPr>
              <a:t>Computational Intelligence PC Tools (</a:t>
            </a:r>
            <a:r>
              <a:rPr lang="en-US" altLang="zh-CN" sz="2200">
                <a:cs typeface="Arial" pitchFamily="34" charset="0"/>
              </a:rPr>
              <a:t>1996), coauthor of </a:t>
            </a:r>
            <a:r>
              <a:rPr lang="en-US" altLang="zh-CN" sz="2200" i="1">
                <a:cs typeface="Arial" pitchFamily="34" charset="0"/>
              </a:rPr>
              <a:t>Swarm Intelligence</a:t>
            </a:r>
            <a:r>
              <a:rPr lang="en-US" altLang="zh-CN" sz="2200">
                <a:cs typeface="Arial" pitchFamily="34" charset="0"/>
              </a:rPr>
              <a:t>(2001), </a:t>
            </a:r>
            <a:r>
              <a:rPr lang="en-US" altLang="zh-CN" sz="2200" i="1">
                <a:cs typeface="Arial" pitchFamily="34" charset="0"/>
              </a:rPr>
              <a:t>Computational Intelligence: Concepts to Implementations</a:t>
            </a:r>
            <a:r>
              <a:rPr lang="en-US" altLang="zh-CN" sz="2200">
                <a:cs typeface="Arial" pitchFamily="34" charset="0"/>
              </a:rPr>
              <a:t>(2004). He has published over 120 technical papers.Dr. Eberhart was awarded the IEEE Third Millenium Medal. In 2002, he became a Fellow of the American Institute for Medical and Biological Engineering.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r>
              <a:rPr lang="zh-CN" altLang="en-US"/>
              <a:t>近年</a:t>
            </a:r>
            <a:r>
              <a:rPr lang="en-US" altLang="zh-CN"/>
              <a:t>PSO</a:t>
            </a:r>
            <a:r>
              <a:rPr lang="zh-CN" altLang="en-US"/>
              <a:t>方面文献的数量</a:t>
            </a:r>
          </a:p>
        </p:txBody>
      </p:sp>
      <p:graphicFrame>
        <p:nvGraphicFramePr>
          <p:cNvPr id="29699" name="Object 3"/>
          <p:cNvGraphicFramePr>
            <a:graphicFrameLocks noChangeAspect="1"/>
          </p:cNvGraphicFramePr>
          <p:nvPr>
            <p:ph idx="4294967295"/>
          </p:nvPr>
        </p:nvGraphicFramePr>
        <p:xfrm>
          <a:off x="395288" y="1746250"/>
          <a:ext cx="8208962" cy="5111750"/>
        </p:xfrm>
        <a:graphic>
          <a:graphicData uri="http://schemas.openxmlformats.org/presentationml/2006/ole">
            <mc:AlternateContent xmlns:mc="http://schemas.openxmlformats.org/markup-compatibility/2006">
              <mc:Choice xmlns:v="urn:schemas-microsoft-com:vml" Requires="v">
                <p:oleObj spid="_x0000_s29700" name="图表" r:id="rId1" imgW="5768340" imgH="3296285" progId="Excel.Chart.8">
                  <p:embed/>
                </p:oleObj>
              </mc:Choice>
              <mc:Fallback>
                <p:oleObj name="图表" r:id="rId1" imgW="5768340" imgH="3296285" progId="Excel.Char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46250"/>
                        <a:ext cx="8208962" cy="511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SH"/>
          <p:cNvPicPr>
            <a:picLocks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0" y="0"/>
            <a:ext cx="9144000" cy="685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23850" y="274638"/>
            <a:ext cx="8362950" cy="1143000"/>
          </a:xfrm>
        </p:spPr>
        <p:txBody>
          <a:bodyPr/>
          <a:lstStyle/>
          <a:p>
            <a:r>
              <a:rPr lang="en-US" altLang="zh-CN" sz="4000"/>
              <a:t>PSO</a:t>
            </a:r>
            <a:r>
              <a:rPr lang="zh-CN" altLang="en-US" sz="4000"/>
              <a:t>产生背景之一：</a:t>
            </a:r>
            <a:r>
              <a:rPr lang="zh-CN" altLang="en-US"/>
              <a:t>复杂适应系统</a:t>
            </a:r>
          </a:p>
        </p:txBody>
      </p:sp>
      <p:sp>
        <p:nvSpPr>
          <p:cNvPr id="30723" name="Rectangle 3"/>
          <p:cNvSpPr>
            <a:spLocks noGrp="1" noRot="1" noChangeArrowheads="1"/>
          </p:cNvSpPr>
          <p:nvPr>
            <p:ph type="body" idx="1"/>
          </p:nvPr>
        </p:nvSpPr>
        <p:spPr>
          <a:xfrm>
            <a:off x="0" y="1600200"/>
            <a:ext cx="9144000" cy="5257800"/>
          </a:xfrm>
        </p:spPr>
        <p:txBody>
          <a:bodyPr/>
          <a:lstStyle/>
          <a:p>
            <a:pPr>
              <a:buFont typeface="Wingdings" pitchFamily="2" charset="2"/>
              <a:buNone/>
            </a:pPr>
            <a:r>
              <a:rPr lang="en-US" altLang="zh-CN" b="1"/>
              <a:t>CAS</a:t>
            </a:r>
            <a:r>
              <a:rPr lang="zh-CN" altLang="en-US" b="1"/>
              <a:t>理论的最基本的思想可以概述如下</a:t>
            </a:r>
            <a:r>
              <a:rPr lang="zh-CN" altLang="en-US"/>
              <a:t>：</a:t>
            </a:r>
            <a:endParaRPr lang="zh-CN" altLang="en-US" b="1"/>
          </a:p>
          <a:p>
            <a:pPr>
              <a:buFont typeface="Wingdings" pitchFamily="2" charset="2"/>
              <a:buNone/>
            </a:pPr>
            <a:r>
              <a:rPr lang="zh-CN" altLang="en-US" b="1"/>
              <a:t>         </a:t>
            </a:r>
            <a:r>
              <a:rPr lang="zh-CN" altLang="en-US"/>
              <a:t>我们把系统中的成员称为具有适应性的主体</a:t>
            </a:r>
            <a:r>
              <a:rPr lang="en-US" altLang="zh-CN"/>
              <a:t>(Adaptive Agent)</a:t>
            </a:r>
            <a:r>
              <a:rPr lang="zh-CN" altLang="en-US"/>
              <a:t>，简称为主体。所谓具有适应性，就是指它能够与环境以及其它主体进行</a:t>
            </a:r>
            <a:r>
              <a:rPr lang="zh-CN" altLang="en-US" b="1" u="sng">
                <a:solidFill>
                  <a:srgbClr val="FF3300"/>
                </a:solidFill>
              </a:rPr>
              <a:t>交流</a:t>
            </a:r>
            <a:r>
              <a:rPr lang="zh-CN" altLang="en-US"/>
              <a:t>，在这种交流的过程中“学习”或“积累经验”，并且根据学到的经验改变自身的结构和行为方式。整个系统的演变或进化，包括新层次的产生，分化和多样性的出现，新的、聚合而成的、更大的主体的出现等等，都是在这个基础上出现的。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a:t>复杂适应系统（</a:t>
            </a:r>
            <a:r>
              <a:rPr lang="en-US" altLang="zh-CN"/>
              <a:t>CAS</a:t>
            </a:r>
            <a:r>
              <a:rPr lang="zh-CN" altLang="en-US"/>
              <a:t>）续</a:t>
            </a:r>
          </a:p>
        </p:txBody>
      </p:sp>
      <p:sp>
        <p:nvSpPr>
          <p:cNvPr id="31747" name="Rectangle 3"/>
          <p:cNvSpPr>
            <a:spLocks noGrp="1" noRot="1" noChangeArrowheads="1"/>
          </p:cNvSpPr>
          <p:nvPr>
            <p:ph type="body" idx="1"/>
          </p:nvPr>
        </p:nvSpPr>
        <p:spPr>
          <a:xfrm>
            <a:off x="457200" y="1600200"/>
            <a:ext cx="8534400" cy="4191000"/>
          </a:xfrm>
        </p:spPr>
        <p:txBody>
          <a:bodyPr/>
          <a:lstStyle/>
          <a:p>
            <a:pPr>
              <a:buFont typeface="Wingdings" pitchFamily="2" charset="2"/>
              <a:buNone/>
            </a:pPr>
            <a:r>
              <a:rPr lang="en-US" altLang="zh-CN" sz="2800" b="1"/>
              <a:t>CAS</a:t>
            </a:r>
            <a:r>
              <a:rPr lang="zh-CN" altLang="en-US" sz="2800" b="1"/>
              <a:t>的四个基本特点：</a:t>
            </a:r>
            <a:endParaRPr lang="zh-CN" altLang="en-US" sz="2800" b="1"/>
          </a:p>
          <a:p>
            <a:r>
              <a:rPr lang="zh-CN" altLang="en-US" sz="2800" b="1"/>
              <a:t>首先，</a:t>
            </a:r>
            <a:r>
              <a:rPr lang="zh-CN" altLang="en-US" sz="2800"/>
              <a:t>主体</a:t>
            </a:r>
            <a:r>
              <a:rPr lang="en-US" altLang="zh-CN" sz="2800"/>
              <a:t>(Adaptive Agent)</a:t>
            </a:r>
            <a:r>
              <a:rPr lang="zh-CN" altLang="en-US" sz="2800"/>
              <a:t>是主动的、活的实体； </a:t>
            </a:r>
            <a:endParaRPr lang="zh-CN" altLang="en-US" sz="2800"/>
          </a:p>
          <a:p>
            <a:r>
              <a:rPr lang="zh-CN" altLang="en-US" sz="2800" b="1"/>
              <a:t>其次，</a:t>
            </a:r>
            <a:r>
              <a:rPr lang="zh-CN" altLang="en-US" sz="2800"/>
              <a:t>个体与环境</a:t>
            </a:r>
            <a:r>
              <a:rPr lang="en-US" altLang="zh-CN" sz="2800"/>
              <a:t>(</a:t>
            </a:r>
            <a:r>
              <a:rPr lang="zh-CN" altLang="en-US" sz="2800"/>
              <a:t>包括个体之间</a:t>
            </a:r>
            <a:r>
              <a:rPr lang="en-US" altLang="zh-CN" sz="2800"/>
              <a:t>)</a:t>
            </a:r>
            <a:r>
              <a:rPr lang="zh-CN" altLang="en-US" sz="2800"/>
              <a:t>的相互影响，相互作用，是系统演变和进化的主要动力；</a:t>
            </a:r>
            <a:endParaRPr lang="zh-CN" altLang="en-US" sz="2800"/>
          </a:p>
          <a:p>
            <a:r>
              <a:rPr lang="zh-CN" altLang="en-US" sz="2800" b="1"/>
              <a:t>再次，</a:t>
            </a:r>
            <a:r>
              <a:rPr lang="zh-CN" altLang="en-US" sz="2800"/>
              <a:t>这种方法不象许多其他的方法那样，把宏观和微观截然分开，而是把它们有机地联系起来；</a:t>
            </a:r>
            <a:endParaRPr lang="zh-CN" altLang="en-US" sz="2800"/>
          </a:p>
          <a:p>
            <a:r>
              <a:rPr lang="zh-CN" altLang="en-US" sz="2800" b="1"/>
              <a:t>最后，</a:t>
            </a:r>
            <a:r>
              <a:rPr lang="zh-CN" altLang="en-US" sz="2800"/>
              <a:t>这种建模方法还引进了随机因素的作用，使它具有更强的描述和表达能力。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en-US" altLang="zh-CN"/>
              <a:t>PSO</a:t>
            </a:r>
            <a:r>
              <a:rPr lang="zh-CN" altLang="en-US"/>
              <a:t>产生背景之二</a:t>
            </a:r>
            <a:r>
              <a:rPr lang="en-US" altLang="zh-CN"/>
              <a:t>:</a:t>
            </a:r>
            <a:r>
              <a:rPr lang="zh-CN" altLang="en-US"/>
              <a:t>人工生命 </a:t>
            </a:r>
          </a:p>
        </p:txBody>
      </p:sp>
      <p:sp>
        <p:nvSpPr>
          <p:cNvPr id="32771" name="Rectangle 3"/>
          <p:cNvSpPr>
            <a:spLocks noGrp="1" noRot="1" noChangeArrowheads="1"/>
          </p:cNvSpPr>
          <p:nvPr>
            <p:ph type="body" idx="1"/>
          </p:nvPr>
        </p:nvSpPr>
        <p:spPr>
          <a:xfrm>
            <a:off x="0" y="1600200"/>
            <a:ext cx="8839200" cy="4924425"/>
          </a:xfrm>
        </p:spPr>
        <p:txBody>
          <a:bodyPr/>
          <a:lstStyle/>
          <a:p>
            <a:pPr>
              <a:lnSpc>
                <a:spcPct val="90000"/>
              </a:lnSpc>
              <a:buFont typeface="Wingdings" pitchFamily="2" charset="2"/>
              <a:buNone/>
            </a:pPr>
            <a:r>
              <a:rPr lang="en-US" altLang="zh-CN" sz="2800"/>
              <a:t>          </a:t>
            </a:r>
            <a:r>
              <a:rPr lang="zh-CN" altLang="en-US" sz="2800"/>
              <a:t>人工生命“是来研究具有某些生命基本特征的人工系统。人工生命包括两方面的内容：</a:t>
            </a:r>
            <a:endParaRPr lang="zh-CN" altLang="en-US" sz="2800"/>
          </a:p>
          <a:p>
            <a:pPr>
              <a:lnSpc>
                <a:spcPct val="90000"/>
              </a:lnSpc>
              <a:buFont typeface="Wingdings" pitchFamily="2" charset="2"/>
              <a:buNone/>
            </a:pPr>
            <a:r>
              <a:rPr lang="zh-CN" altLang="en-US" sz="2800"/>
              <a:t>   ① 研究如何利用计算技术研究生物现象；</a:t>
            </a:r>
            <a:endParaRPr lang="zh-CN" altLang="en-US" sz="2800"/>
          </a:p>
          <a:p>
            <a:pPr>
              <a:lnSpc>
                <a:spcPct val="90000"/>
              </a:lnSpc>
              <a:buFont typeface="Wingdings" pitchFamily="2" charset="2"/>
              <a:buNone/>
            </a:pPr>
            <a:r>
              <a:rPr lang="zh-CN" altLang="en-US" sz="2800"/>
              <a:t>   ② 研究如何利用生物技术研究计算问题</a:t>
            </a:r>
            <a:r>
              <a:rPr lang="en-US" altLang="zh-CN" sz="2800"/>
              <a:t>(Nature Computation)</a:t>
            </a:r>
            <a:r>
              <a:rPr lang="zh-CN" altLang="en-US" sz="2800"/>
              <a:t>。</a:t>
            </a:r>
            <a:endParaRPr lang="zh-CN" altLang="en-US" sz="2800"/>
          </a:p>
          <a:p>
            <a:pPr>
              <a:lnSpc>
                <a:spcPct val="90000"/>
              </a:lnSpc>
              <a:buFont typeface="Wingdings" pitchFamily="2" charset="2"/>
              <a:buNone/>
            </a:pPr>
            <a:r>
              <a:rPr lang="zh-CN" altLang="en-US" sz="2800"/>
              <a:t>        我们现在关注的是第二部分的内容。现在已经有很多源于生物现象的计算技巧，例如</a:t>
            </a:r>
            <a:r>
              <a:rPr lang="en-US" altLang="zh-CN" sz="2800"/>
              <a:t>, </a:t>
            </a:r>
            <a:r>
              <a:rPr lang="zh-CN" altLang="en-US" sz="2800"/>
              <a:t>人工神经网络是简化的大脑模型</a:t>
            </a:r>
            <a:r>
              <a:rPr lang="en-US" altLang="zh-CN" sz="2800"/>
              <a:t>. </a:t>
            </a:r>
            <a:r>
              <a:rPr lang="zh-CN" altLang="en-US" sz="2800"/>
              <a:t>遗传算法是模拟基因进化过程的。现在我们讨论另一种生物系统：社会系统，更确切地说，是由简单个体组成的群落与环境以及个体之间的互动行为，也可称做</a:t>
            </a:r>
            <a:r>
              <a:rPr lang="en-US" altLang="zh-CN" sz="2800"/>
              <a:t>"</a:t>
            </a:r>
            <a:r>
              <a:rPr lang="zh-CN" altLang="en-US" sz="2800"/>
              <a:t>群智能</a:t>
            </a:r>
            <a:r>
              <a:rPr lang="en-US" altLang="zh-CN" sz="2800"/>
              <a:t>"</a:t>
            </a:r>
            <a:r>
              <a:rPr lang="zh-CN" altLang="en-US" sz="280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468313" y="0"/>
            <a:ext cx="8229600" cy="1143000"/>
          </a:xfrm>
        </p:spPr>
        <p:txBody>
          <a:bodyPr/>
          <a:lstStyle/>
          <a:p>
            <a:r>
              <a:rPr lang="zh-CN" altLang="en-US"/>
              <a:t>基本</a:t>
            </a:r>
            <a:r>
              <a:rPr lang="en-US" altLang="zh-CN"/>
              <a:t>PSO</a:t>
            </a:r>
            <a:r>
              <a:rPr lang="zh-CN" altLang="en-US"/>
              <a:t>算法 </a:t>
            </a:r>
          </a:p>
        </p:txBody>
      </p:sp>
      <p:sp>
        <p:nvSpPr>
          <p:cNvPr id="35843" name="Rectangle 3"/>
          <p:cNvSpPr>
            <a:spLocks noGrp="1" noRot="1" noChangeArrowheads="1"/>
          </p:cNvSpPr>
          <p:nvPr>
            <p:ph type="body" idx="1"/>
          </p:nvPr>
        </p:nvSpPr>
        <p:spPr>
          <a:xfrm>
            <a:off x="457200" y="1196975"/>
            <a:ext cx="8686800" cy="5661025"/>
          </a:xfrm>
        </p:spPr>
        <p:txBody>
          <a:bodyPr/>
          <a:lstStyle/>
          <a:p>
            <a:pPr>
              <a:buFont typeface="Wingdings" pitchFamily="2" charset="2"/>
              <a:buNone/>
            </a:pPr>
            <a:r>
              <a:rPr lang="en-US" altLang="zh-CN" sz="2800"/>
              <a:t>     </a:t>
            </a:r>
            <a:r>
              <a:rPr lang="zh-CN" altLang="en-US" sz="2800"/>
              <a:t>粒子群优化算法源于</a:t>
            </a:r>
            <a:r>
              <a:rPr lang="en-US" altLang="zh-CN" sz="2800"/>
              <a:t>1987</a:t>
            </a:r>
            <a:r>
              <a:rPr lang="zh-CN" altLang="en-US" sz="2800"/>
              <a:t>年</a:t>
            </a:r>
            <a:r>
              <a:rPr lang="en-US" altLang="zh-CN" sz="2800"/>
              <a:t>Reynolds</a:t>
            </a:r>
            <a:r>
              <a:rPr lang="zh-CN" altLang="en-US" sz="2800"/>
              <a:t>对鸟群社会系统</a:t>
            </a:r>
            <a:r>
              <a:rPr lang="en-US" altLang="zh-CN" sz="2800"/>
              <a:t>boids</a:t>
            </a:r>
            <a:r>
              <a:rPr lang="zh-CN" altLang="en-US" sz="2800"/>
              <a:t>的仿真研究，</a:t>
            </a:r>
            <a:r>
              <a:rPr lang="en-US" altLang="zh-CN" sz="2800"/>
              <a:t>boids</a:t>
            </a:r>
            <a:r>
              <a:rPr lang="zh-CN" altLang="en-US" sz="2800"/>
              <a:t>是一个</a:t>
            </a:r>
            <a:r>
              <a:rPr lang="en-US" altLang="zh-CN" sz="2800"/>
              <a:t>CAS</a:t>
            </a:r>
            <a:r>
              <a:rPr lang="zh-CN" altLang="en-US" sz="2800"/>
              <a:t>。在</a:t>
            </a:r>
            <a:r>
              <a:rPr lang="en-US" altLang="zh-CN" sz="2800"/>
              <a:t>boids</a:t>
            </a:r>
            <a:r>
              <a:rPr lang="zh-CN" altLang="en-US" sz="2800"/>
              <a:t>中，一群鸟在空中飞行，每个鸟遵守以下三条规则：</a:t>
            </a:r>
            <a:endParaRPr lang="zh-CN" altLang="en-US" sz="2800"/>
          </a:p>
          <a:p>
            <a:pPr>
              <a:buFont typeface="Wingdings" pitchFamily="2" charset="2"/>
              <a:buNone/>
            </a:pPr>
            <a:r>
              <a:rPr lang="en-US" altLang="zh-CN" sz="2800"/>
              <a:t>1</a:t>
            </a:r>
            <a:r>
              <a:rPr lang="zh-CN" altLang="en-US" sz="2800"/>
              <a:t>）避免与相邻的鸟发生碰撞冲突；</a:t>
            </a:r>
            <a:endParaRPr lang="zh-CN" altLang="en-US" sz="2800"/>
          </a:p>
          <a:p>
            <a:pPr>
              <a:buFont typeface="Wingdings" pitchFamily="2" charset="2"/>
              <a:buNone/>
            </a:pPr>
            <a:r>
              <a:rPr lang="en-US" altLang="zh-CN" sz="2800"/>
              <a:t>2</a:t>
            </a:r>
            <a:r>
              <a:rPr lang="zh-CN" altLang="en-US" sz="2800"/>
              <a:t>）尽量与自己周围的鸟在速度上保持协调和一致；</a:t>
            </a:r>
            <a:endParaRPr lang="zh-CN" altLang="en-US" sz="2800"/>
          </a:p>
          <a:p>
            <a:pPr>
              <a:buFont typeface="Wingdings" pitchFamily="2" charset="2"/>
              <a:buNone/>
            </a:pPr>
            <a:r>
              <a:rPr lang="en-US" altLang="zh-CN" sz="2800"/>
              <a:t>3</a:t>
            </a:r>
            <a:r>
              <a:rPr lang="zh-CN" altLang="en-US" sz="2800"/>
              <a:t>）尽量试图向自己所认为的群体中靠近。</a:t>
            </a:r>
            <a:endParaRPr lang="zh-CN" altLang="en-US" sz="2800"/>
          </a:p>
          <a:p>
            <a:pPr>
              <a:buFont typeface="Wingdings" pitchFamily="2" charset="2"/>
              <a:buNone/>
            </a:pPr>
            <a:r>
              <a:rPr lang="zh-CN" altLang="en-US" sz="2800"/>
              <a:t>          仅通过使用这三条规则，</a:t>
            </a:r>
            <a:r>
              <a:rPr lang="en-US" altLang="zh-CN" sz="2800"/>
              <a:t>boids</a:t>
            </a:r>
            <a:r>
              <a:rPr lang="zh-CN" altLang="en-US" sz="2800"/>
              <a:t>系统就出现非常逼真的群体聚集行为，鸟成群地在空中飞行，当遇到障碍时它们会分开绕行而过，随后又会重新形成群体。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323850" y="549275"/>
            <a:ext cx="8086725" cy="871538"/>
          </a:xfrm>
        </p:spPr>
        <p:txBody>
          <a:bodyPr/>
          <a:lstStyle/>
          <a:p>
            <a:r>
              <a:rPr lang="zh-CN" altLang="en-US"/>
              <a:t>基本</a:t>
            </a:r>
            <a:r>
              <a:rPr lang="en-US" altLang="zh-CN"/>
              <a:t>PSO</a:t>
            </a:r>
            <a:r>
              <a:rPr lang="zh-CN" altLang="en-US"/>
              <a:t>算法（续）</a:t>
            </a:r>
          </a:p>
        </p:txBody>
      </p:sp>
      <p:sp>
        <p:nvSpPr>
          <p:cNvPr id="36867" name="Rectangle 3"/>
          <p:cNvSpPr>
            <a:spLocks noGrp="1" noRot="1" noChangeArrowheads="1"/>
          </p:cNvSpPr>
          <p:nvPr>
            <p:ph type="body" idx="1"/>
          </p:nvPr>
        </p:nvSpPr>
        <p:spPr>
          <a:xfrm>
            <a:off x="0" y="1600200"/>
            <a:ext cx="8686800" cy="5257800"/>
          </a:xfrm>
        </p:spPr>
        <p:txBody>
          <a:bodyPr/>
          <a:lstStyle/>
          <a:p>
            <a:pPr>
              <a:buFont typeface="Wingdings" pitchFamily="2" charset="2"/>
              <a:buNone/>
            </a:pPr>
            <a:r>
              <a:rPr lang="en-US" altLang="zh-CN"/>
              <a:t>       Reynolds</a:t>
            </a:r>
            <a:r>
              <a:rPr lang="zh-CN" altLang="en-US"/>
              <a:t>仅仅将其作为</a:t>
            </a:r>
            <a:r>
              <a:rPr lang="en-US" altLang="zh-CN"/>
              <a:t>CAS</a:t>
            </a:r>
            <a:r>
              <a:rPr lang="zh-CN" altLang="en-US"/>
              <a:t>的一个实例作仿真研究，而并未将它用于优化计算中 。</a:t>
            </a:r>
            <a:endParaRPr lang="zh-CN" altLang="en-US"/>
          </a:p>
          <a:p>
            <a:pPr>
              <a:buFont typeface="Wingdings" pitchFamily="2" charset="2"/>
              <a:buNone/>
            </a:pPr>
            <a:r>
              <a:rPr lang="zh-CN" altLang="en-US"/>
              <a:t>            </a:t>
            </a:r>
            <a:r>
              <a:rPr lang="en-US" altLang="zh-CN"/>
              <a:t>Kennedy</a:t>
            </a:r>
            <a:r>
              <a:rPr lang="zh-CN" altLang="en-US"/>
              <a:t>和</a:t>
            </a:r>
            <a:r>
              <a:rPr lang="en-US" altLang="zh-CN"/>
              <a:t>Eberhart</a:t>
            </a:r>
            <a:r>
              <a:rPr lang="zh-CN" altLang="en-US"/>
              <a:t>在中加入了一个特定点，定义为食物，鸟根据周围鸟的觅食行为来寻找食物。他们的初衷是希望通过这种模型来模拟鸟群寻找食源的现象，然而实验结果却揭示这个仿真模型中蕴涵着很强的优化能力，尤其是在多维空间寻优中。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a:xfrm>
            <a:off x="539750" y="260350"/>
            <a:ext cx="7848600" cy="908050"/>
          </a:xfrm>
        </p:spPr>
        <p:txBody>
          <a:bodyPr/>
          <a:lstStyle/>
          <a:p>
            <a:r>
              <a:rPr lang="zh-CN" altLang="en-US"/>
              <a:t>基本</a:t>
            </a:r>
            <a:r>
              <a:rPr lang="en-US" altLang="zh-CN"/>
              <a:t>PSO</a:t>
            </a:r>
            <a:r>
              <a:rPr lang="zh-CN" altLang="en-US"/>
              <a:t>算法</a:t>
            </a:r>
            <a:r>
              <a:rPr lang="en-US" altLang="zh-CN"/>
              <a:t>(</a:t>
            </a:r>
            <a:r>
              <a:rPr lang="zh-CN" altLang="en-US"/>
              <a:t>续</a:t>
            </a:r>
            <a:r>
              <a:rPr lang="en-US" altLang="zh-CN"/>
              <a:t>)</a:t>
            </a:r>
          </a:p>
        </p:txBody>
      </p:sp>
      <p:sp>
        <p:nvSpPr>
          <p:cNvPr id="37891" name="Rectangle 3"/>
          <p:cNvSpPr>
            <a:spLocks noGrp="1" noRot="1" noChangeArrowheads="1"/>
          </p:cNvSpPr>
          <p:nvPr>
            <p:ph type="body" idx="1"/>
          </p:nvPr>
        </p:nvSpPr>
        <p:spPr>
          <a:xfrm>
            <a:off x="323850" y="1196975"/>
            <a:ext cx="8820150" cy="5661025"/>
          </a:xfrm>
        </p:spPr>
        <p:txBody>
          <a:bodyPr/>
          <a:lstStyle/>
          <a:p>
            <a:pPr>
              <a:buFont typeface="Wingdings" pitchFamily="2" charset="2"/>
              <a:buNone/>
            </a:pPr>
            <a:r>
              <a:rPr lang="en-US" altLang="zh-CN" sz="2800"/>
              <a:t>      PSO</a:t>
            </a:r>
            <a:r>
              <a:rPr lang="zh-CN" altLang="en-US" sz="2800"/>
              <a:t>中，每个优化问题的解都是搜索空间中的一只鸟。称之为“粒子</a:t>
            </a:r>
            <a:r>
              <a:rPr lang="en-US" altLang="zh-CN" sz="2800"/>
              <a:t>(Particle)”</a:t>
            </a:r>
            <a:r>
              <a:rPr lang="zh-CN" altLang="en-US" sz="2800"/>
              <a:t>。所有的粒子都有一个由被优化的函数决定的适应值，每个粒子还有一个速度决定他们飞翔的方向和距离。然后粒子们就追随当前的最优粒子在解空间中搜索</a:t>
            </a:r>
            <a:r>
              <a:rPr lang="en-US" altLang="zh-CN" sz="2800"/>
              <a:t>.</a:t>
            </a:r>
            <a:endParaRPr lang="en-US" altLang="zh-CN" sz="2800"/>
          </a:p>
          <a:p>
            <a:pPr>
              <a:buFont typeface="Wingdings" pitchFamily="2" charset="2"/>
              <a:buNone/>
            </a:pPr>
            <a:r>
              <a:rPr lang="en-US" altLang="zh-CN" sz="2800"/>
              <a:t>          PSO </a:t>
            </a:r>
            <a:r>
              <a:rPr lang="zh-CN" altLang="en-US" sz="2800"/>
              <a:t>初始化为一群随机粒子。然后通过叠代找到最优解。在每一次叠代中，粒子通过跟踪两个</a:t>
            </a:r>
            <a:r>
              <a:rPr lang="en-US" altLang="zh-CN" sz="2800"/>
              <a:t>"</a:t>
            </a:r>
            <a:r>
              <a:rPr lang="zh-CN" altLang="en-US" sz="2800"/>
              <a:t>极值</a:t>
            </a:r>
            <a:r>
              <a:rPr lang="en-US" altLang="zh-CN" sz="2800"/>
              <a:t>"</a:t>
            </a:r>
            <a:r>
              <a:rPr lang="zh-CN" altLang="en-US" sz="2800"/>
              <a:t>来更新自己。第一个就是粒子本身所找到的最优解。这个解叫做个体极值</a:t>
            </a:r>
            <a:r>
              <a:rPr lang="en-US" altLang="zh-CN" sz="2800" i="1"/>
              <a:t>pBest</a:t>
            </a:r>
            <a:r>
              <a:rPr lang="en-US" altLang="zh-CN" sz="2800"/>
              <a:t>. </a:t>
            </a:r>
            <a:r>
              <a:rPr lang="zh-CN" altLang="en-US" sz="2800"/>
              <a:t>另一个极值是整个种群目前找到的最优解。这个极值是全局极值</a:t>
            </a:r>
            <a:r>
              <a:rPr lang="en-US" altLang="zh-CN" sz="2800" i="1"/>
              <a:t>gBest</a:t>
            </a:r>
            <a:r>
              <a:rPr lang="zh-CN" altLang="en-US" sz="2800"/>
              <a:t>。另外</a:t>
            </a:r>
            <a:r>
              <a:rPr lang="en-US" altLang="zh-CN" sz="2800"/>
              <a:t>,</a:t>
            </a:r>
            <a:r>
              <a:rPr lang="zh-CN" altLang="en-US" sz="2800"/>
              <a:t>也可以不用整个种群而只是用其中一部分的邻居。</a:t>
            </a: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892810" y="2776855"/>
              <a:ext cx="2116455" cy="642620"/>
            </p14:xfrm>
          </p:contentPart>
        </mc:Choice>
        <mc:Fallback xmlns="">
          <p:pic>
            <p:nvPicPr>
              <p:cNvPr id="2" name="墨迹 1"/>
            </p:nvPicPr>
            <p:blipFill>
              <a:blip r:embed="rId2"/>
            </p:blipFill>
            <p:spPr>
              <a:xfrm>
                <a:off x="892810" y="2776855"/>
                <a:ext cx="2116455" cy="64262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6661150" y="4384040"/>
              <a:ext cx="2026920" cy="45085"/>
            </p14:xfrm>
          </p:contentPart>
        </mc:Choice>
        <mc:Fallback xmlns="">
          <p:pic>
            <p:nvPicPr>
              <p:cNvPr id="3" name="墨迹 2"/>
            </p:nvPicPr>
            <p:blipFill>
              <a:blip r:embed="rId4"/>
            </p:blipFill>
            <p:spPr>
              <a:xfrm>
                <a:off x="6661150" y="4384040"/>
                <a:ext cx="2026920" cy="4508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205730" y="4634230"/>
              <a:ext cx="3062605" cy="196215"/>
            </p14:xfrm>
          </p:contentPart>
        </mc:Choice>
        <mc:Fallback xmlns="">
          <p:pic>
            <p:nvPicPr>
              <p:cNvPr id="4" name="墨迹 3"/>
            </p:nvPicPr>
            <p:blipFill>
              <a:blip r:embed="rId6"/>
            </p:blipFill>
            <p:spPr>
              <a:xfrm>
                <a:off x="5205730" y="4634230"/>
                <a:ext cx="3062605" cy="19621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794760" y="5018405"/>
              <a:ext cx="1348740" cy="276860"/>
            </p14:xfrm>
          </p:contentPart>
        </mc:Choice>
        <mc:Fallback xmlns="">
          <p:pic>
            <p:nvPicPr>
              <p:cNvPr id="5" name="墨迹 4"/>
            </p:nvPicPr>
            <p:blipFill>
              <a:blip r:embed="rId8"/>
            </p:blipFill>
            <p:spPr>
              <a:xfrm>
                <a:off x="3794760" y="5018405"/>
                <a:ext cx="1348740" cy="2768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4036060" y="4652010"/>
              <a:ext cx="821690" cy="294640"/>
            </p14:xfrm>
          </p:contentPart>
        </mc:Choice>
        <mc:Fallback xmlns="">
          <p:pic>
            <p:nvPicPr>
              <p:cNvPr id="6" name="墨迹 5"/>
            </p:nvPicPr>
            <p:blipFill>
              <a:blip r:embed="rId10"/>
            </p:blipFill>
            <p:spPr>
              <a:xfrm>
                <a:off x="4036060" y="4652010"/>
                <a:ext cx="821690" cy="29464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946150" y="5429250"/>
              <a:ext cx="2107565" cy="222885"/>
            </p14:xfrm>
          </p:contentPart>
        </mc:Choice>
        <mc:Fallback xmlns="">
          <p:pic>
            <p:nvPicPr>
              <p:cNvPr id="7" name="墨迹 6"/>
            </p:nvPicPr>
            <p:blipFill>
              <a:blip r:embed="rId12"/>
            </p:blipFill>
            <p:spPr>
              <a:xfrm>
                <a:off x="946150" y="5429250"/>
                <a:ext cx="2107565" cy="2228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6634480" y="5089525"/>
              <a:ext cx="1339215" cy="553720"/>
            </p14:xfrm>
          </p:contentPart>
        </mc:Choice>
        <mc:Fallback xmlns="">
          <p:pic>
            <p:nvPicPr>
              <p:cNvPr id="8" name="墨迹 7"/>
            </p:nvPicPr>
            <p:blipFill>
              <a:blip r:embed="rId14"/>
            </p:blipFill>
            <p:spPr>
              <a:xfrm>
                <a:off x="6634480" y="5089525"/>
                <a:ext cx="1339215" cy="5537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7232650" y="5625465"/>
              <a:ext cx="946785" cy="598170"/>
            </p14:xfrm>
          </p:contentPart>
        </mc:Choice>
        <mc:Fallback xmlns="">
          <p:pic>
            <p:nvPicPr>
              <p:cNvPr id="9" name="墨迹 8"/>
            </p:nvPicPr>
            <p:blipFill>
              <a:blip r:embed="rId16"/>
            </p:blipFill>
            <p:spPr>
              <a:xfrm>
                <a:off x="7232650" y="5625465"/>
                <a:ext cx="946785" cy="598170"/>
              </a:xfrm>
              <a:prstGeom prst="rect"/>
            </p:spPr>
          </p:pic>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323850" y="549275"/>
            <a:ext cx="8158163" cy="942975"/>
          </a:xfrm>
        </p:spPr>
        <p:txBody>
          <a:bodyPr/>
          <a:lstStyle/>
          <a:p>
            <a:r>
              <a:rPr lang="zh-CN" altLang="en-US"/>
              <a:t>基本</a:t>
            </a:r>
            <a:r>
              <a:rPr lang="en-US" altLang="zh-CN"/>
              <a:t>PSO</a:t>
            </a:r>
            <a:r>
              <a:rPr lang="zh-CN" altLang="en-US"/>
              <a:t>算法</a:t>
            </a:r>
            <a:r>
              <a:rPr lang="en-US" altLang="zh-CN"/>
              <a:t>(</a:t>
            </a:r>
            <a:r>
              <a:rPr lang="zh-CN" altLang="en-US"/>
              <a:t>续</a:t>
            </a:r>
            <a:r>
              <a:rPr lang="en-US" altLang="zh-CN"/>
              <a:t>)</a:t>
            </a:r>
          </a:p>
        </p:txBody>
      </p:sp>
      <p:sp>
        <p:nvSpPr>
          <p:cNvPr id="38915" name="Rectangle 3"/>
          <p:cNvSpPr>
            <a:spLocks noGrp="1" noRot="1" noChangeArrowheads="1"/>
          </p:cNvSpPr>
          <p:nvPr>
            <p:ph type="body" idx="1"/>
          </p:nvPr>
        </p:nvSpPr>
        <p:spPr>
          <a:xfrm>
            <a:off x="250825" y="1447800"/>
            <a:ext cx="8451850" cy="5410200"/>
          </a:xfrm>
        </p:spPr>
        <p:txBody>
          <a:bodyPr/>
          <a:lstStyle/>
          <a:p>
            <a:pPr>
              <a:lnSpc>
                <a:spcPct val="90000"/>
              </a:lnSpc>
              <a:buFont typeface="Wingdings" pitchFamily="2" charset="2"/>
              <a:buNone/>
            </a:pPr>
            <a:r>
              <a:rPr lang="en-US" altLang="zh-CN"/>
              <a:t>    PSO</a:t>
            </a:r>
            <a:r>
              <a:rPr lang="zh-CN" altLang="en-US"/>
              <a:t>算法数学表示如下：</a:t>
            </a:r>
            <a:endParaRPr lang="zh-CN" altLang="en-US"/>
          </a:p>
          <a:p>
            <a:pPr>
              <a:lnSpc>
                <a:spcPct val="105000"/>
              </a:lnSpc>
              <a:buFont typeface="Wingdings" pitchFamily="2" charset="2"/>
              <a:buNone/>
            </a:pPr>
            <a:r>
              <a:rPr lang="zh-CN" altLang="en-US"/>
              <a:t>   设搜索空间为</a:t>
            </a:r>
            <a:r>
              <a:rPr lang="en-US" altLang="zh-CN"/>
              <a:t>D</a:t>
            </a:r>
            <a:r>
              <a:rPr lang="zh-CN" altLang="en-US"/>
              <a:t>维，总粒子数为</a:t>
            </a:r>
            <a:r>
              <a:rPr lang="en-US" altLang="zh-CN"/>
              <a:t>n</a:t>
            </a:r>
            <a:r>
              <a:rPr lang="zh-CN" altLang="en-US"/>
              <a:t>。第</a:t>
            </a:r>
            <a:r>
              <a:rPr lang="en-US" altLang="zh-CN" i="1"/>
              <a:t>i</a:t>
            </a:r>
            <a:r>
              <a:rPr lang="zh-CN" altLang="en-US"/>
              <a:t>个粒子位置表示为向量</a:t>
            </a:r>
            <a:r>
              <a:rPr lang="en-US" altLang="zh-CN" i="1"/>
              <a:t>X</a:t>
            </a:r>
            <a:r>
              <a:rPr lang="en-US" altLang="zh-CN" i="1" baseline="-25000"/>
              <a:t>i</a:t>
            </a:r>
            <a:r>
              <a:rPr lang="en-US" altLang="zh-CN" i="1"/>
              <a:t>=</a:t>
            </a:r>
            <a:r>
              <a:rPr lang="en-US" altLang="zh-CN"/>
              <a:t>( </a:t>
            </a:r>
            <a:r>
              <a:rPr lang="en-US" altLang="zh-CN" i="1"/>
              <a:t>x</a:t>
            </a:r>
            <a:r>
              <a:rPr lang="en-US" altLang="zh-CN" i="1" baseline="-25000"/>
              <a:t>i1</a:t>
            </a:r>
            <a:r>
              <a:rPr lang="en-US" altLang="zh-CN" i="1"/>
              <a:t>, x</a:t>
            </a:r>
            <a:r>
              <a:rPr lang="en-US" altLang="zh-CN" i="1" baseline="-25000"/>
              <a:t>i2</a:t>
            </a:r>
            <a:r>
              <a:rPr lang="en-US" altLang="zh-CN" i="1"/>
              <a:t>,…, x</a:t>
            </a:r>
            <a:r>
              <a:rPr lang="en-US" altLang="zh-CN" i="1" baseline="-25000"/>
              <a:t>iD</a:t>
            </a:r>
            <a:r>
              <a:rPr lang="en-US" altLang="zh-CN" i="1"/>
              <a:t> </a:t>
            </a:r>
            <a:r>
              <a:rPr lang="en-US" altLang="zh-CN"/>
              <a:t>)</a:t>
            </a:r>
            <a:r>
              <a:rPr lang="zh-CN" altLang="en-US"/>
              <a:t>；第</a:t>
            </a:r>
            <a:r>
              <a:rPr lang="en-US" altLang="zh-CN" i="1"/>
              <a:t>i</a:t>
            </a:r>
            <a:r>
              <a:rPr lang="zh-CN" altLang="en-US"/>
              <a:t>个粒子 “飞行”历史中的过去最优位置（即该位置对应解最优）为</a:t>
            </a:r>
            <a:r>
              <a:rPr lang="en-US" altLang="zh-CN" i="1"/>
              <a:t>P</a:t>
            </a:r>
            <a:r>
              <a:rPr lang="en-US" altLang="zh-CN" i="1" baseline="-25000"/>
              <a:t>i</a:t>
            </a:r>
            <a:r>
              <a:rPr lang="en-US" altLang="zh-CN" i="1"/>
              <a:t>=</a:t>
            </a:r>
            <a:r>
              <a:rPr lang="en-US" altLang="zh-CN"/>
              <a:t>(</a:t>
            </a:r>
            <a:r>
              <a:rPr lang="en-US" altLang="zh-CN" i="1"/>
              <a:t> p</a:t>
            </a:r>
            <a:r>
              <a:rPr lang="en-US" altLang="zh-CN" i="1" baseline="-25000"/>
              <a:t>i1</a:t>
            </a:r>
            <a:r>
              <a:rPr lang="en-US" altLang="zh-CN" i="1"/>
              <a:t>,p</a:t>
            </a:r>
            <a:r>
              <a:rPr lang="en-US" altLang="zh-CN" i="1" baseline="-25000"/>
              <a:t>i2</a:t>
            </a:r>
            <a:r>
              <a:rPr lang="en-US" altLang="zh-CN" i="1"/>
              <a:t>,…,p</a:t>
            </a:r>
            <a:r>
              <a:rPr lang="en-US" altLang="zh-CN" i="1" baseline="-25000"/>
              <a:t>iD</a:t>
            </a:r>
            <a:r>
              <a:rPr lang="en-US" altLang="zh-CN"/>
              <a:t> )</a:t>
            </a:r>
            <a:r>
              <a:rPr lang="zh-CN" altLang="en-US"/>
              <a:t>，其中第</a:t>
            </a:r>
            <a:r>
              <a:rPr lang="en-US" altLang="zh-CN" i="1"/>
              <a:t>g</a:t>
            </a:r>
            <a:r>
              <a:rPr lang="zh-CN" altLang="en-US"/>
              <a:t>个粒子的过去最优位置</a:t>
            </a:r>
            <a:r>
              <a:rPr lang="en-US" altLang="zh-CN" i="1"/>
              <a:t>P</a:t>
            </a:r>
            <a:r>
              <a:rPr lang="en-US" altLang="zh-CN" i="1" baseline="-25000"/>
              <a:t>g</a:t>
            </a:r>
            <a:r>
              <a:rPr lang="zh-CN" altLang="en-US"/>
              <a:t>为所有</a:t>
            </a:r>
            <a:r>
              <a:rPr lang="en-US" altLang="zh-CN" i="1"/>
              <a:t>P</a:t>
            </a:r>
            <a:r>
              <a:rPr lang="en-US" altLang="zh-CN" i="1" baseline="-25000"/>
              <a:t>i </a:t>
            </a:r>
            <a:r>
              <a:rPr lang="en-US" altLang="zh-CN"/>
              <a:t>(</a:t>
            </a:r>
            <a:r>
              <a:rPr lang="en-US" altLang="zh-CN" i="1"/>
              <a:t> i=1, …,n</a:t>
            </a:r>
            <a:r>
              <a:rPr lang="en-US" altLang="zh-CN"/>
              <a:t>)</a:t>
            </a:r>
            <a:r>
              <a:rPr lang="zh-CN" altLang="en-US"/>
              <a:t>中的最优；第</a:t>
            </a:r>
            <a:r>
              <a:rPr lang="en-US" altLang="zh-CN" i="1"/>
              <a:t>i</a:t>
            </a:r>
            <a:r>
              <a:rPr lang="zh-CN" altLang="en-US"/>
              <a:t>个粒子的位置变化率（速度）为向量</a:t>
            </a:r>
            <a:r>
              <a:rPr lang="en-US" altLang="zh-CN" i="1"/>
              <a:t>V</a:t>
            </a:r>
            <a:r>
              <a:rPr lang="en-US" altLang="zh-CN" i="1" baseline="-25000"/>
              <a:t>i</a:t>
            </a:r>
            <a:r>
              <a:rPr lang="en-US" altLang="zh-CN" i="1"/>
              <a:t>=</a:t>
            </a:r>
            <a:r>
              <a:rPr lang="en-US" altLang="zh-CN"/>
              <a:t>(</a:t>
            </a:r>
            <a:r>
              <a:rPr lang="en-US" altLang="zh-CN" i="1"/>
              <a:t>v</a:t>
            </a:r>
            <a:r>
              <a:rPr lang="en-US" altLang="zh-CN" i="1" baseline="-25000"/>
              <a:t>i1</a:t>
            </a:r>
            <a:r>
              <a:rPr lang="en-US" altLang="zh-CN" i="1"/>
              <a:t>, v</a:t>
            </a:r>
            <a:r>
              <a:rPr lang="en-US" altLang="zh-CN" i="1" baseline="-25000"/>
              <a:t>i2</a:t>
            </a:r>
            <a:r>
              <a:rPr lang="en-US" altLang="zh-CN" i="1"/>
              <a:t>,…, v</a:t>
            </a:r>
            <a:r>
              <a:rPr lang="en-US" altLang="zh-CN" i="1" baseline="-25000"/>
              <a:t>iD</a:t>
            </a:r>
            <a:r>
              <a:rPr lang="en-US" altLang="zh-CN"/>
              <a:t>)</a:t>
            </a:r>
            <a:r>
              <a:rPr lang="zh-CN" altLang="en-US"/>
              <a:t>。每个粒子的位置按如下公式进行变化（“飞行”）：</a:t>
            </a:r>
          </a:p>
        </p:txBody>
      </p:sp>
      <p:sp>
        <p:nvSpPr>
          <p:cNvPr id="3891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323850" y="476250"/>
            <a:ext cx="8158163" cy="1014413"/>
          </a:xfrm>
        </p:spPr>
        <p:txBody>
          <a:bodyPr/>
          <a:lstStyle/>
          <a:p>
            <a:r>
              <a:rPr lang="zh-CN" altLang="en-US"/>
              <a:t>基本</a:t>
            </a:r>
            <a:r>
              <a:rPr lang="en-US" altLang="zh-CN"/>
              <a:t>PSO</a:t>
            </a:r>
            <a:r>
              <a:rPr lang="zh-CN" altLang="en-US"/>
              <a:t>算法</a:t>
            </a:r>
            <a:r>
              <a:rPr lang="en-US" altLang="zh-CN"/>
              <a:t>(</a:t>
            </a:r>
            <a:r>
              <a:rPr lang="zh-CN" altLang="en-US"/>
              <a:t>续</a:t>
            </a:r>
            <a:r>
              <a:rPr lang="en-US" altLang="zh-CN"/>
              <a:t>)</a:t>
            </a:r>
          </a:p>
        </p:txBody>
      </p:sp>
      <p:graphicFrame>
        <p:nvGraphicFramePr>
          <p:cNvPr id="39939" name="Object 3"/>
          <p:cNvGraphicFramePr>
            <a:graphicFrameLocks noChangeAspect="1"/>
          </p:cNvGraphicFramePr>
          <p:nvPr>
            <p:ph idx="1"/>
          </p:nvPr>
        </p:nvGraphicFramePr>
        <p:xfrm>
          <a:off x="827088" y="1524000"/>
          <a:ext cx="5302250" cy="1371600"/>
        </p:xfrm>
        <a:graphic>
          <a:graphicData uri="http://schemas.openxmlformats.org/presentationml/2006/ole">
            <mc:AlternateContent xmlns:mc="http://schemas.openxmlformats.org/markup-compatibility/2006">
              <mc:Choice xmlns:v="urn:schemas-microsoft-com:vml" Requires="v">
                <p:oleObj spid="_x0000_s39944" name="Equation" r:id="rId1" imgW="2362200" imgH="698500" progId="Equation.DSMT4">
                  <p:embed/>
                </p:oleObj>
              </mc:Choice>
              <mc:Fallback>
                <p:oleObj name="Equation" r:id="rId1" imgW="2362200" imgH="6985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524000"/>
                        <a:ext cx="530225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9941" name="Object 5"/>
          <p:cNvGraphicFramePr>
            <a:graphicFrameLocks noChangeAspect="1"/>
          </p:cNvGraphicFramePr>
          <p:nvPr/>
        </p:nvGraphicFramePr>
        <p:xfrm>
          <a:off x="539750" y="3276600"/>
          <a:ext cx="5937250" cy="914400"/>
        </p:xfrm>
        <a:graphic>
          <a:graphicData uri="http://schemas.openxmlformats.org/presentationml/2006/ole">
            <mc:AlternateContent xmlns:mc="http://schemas.openxmlformats.org/markup-compatibility/2006">
              <mc:Choice xmlns:v="urn:schemas-microsoft-com:vml" Requires="v">
                <p:oleObj spid="_x0000_s39945" name="Equation" r:id="rId3" imgW="1765300" imgH="457200" progId="Equation.DSMT4">
                  <p:embed/>
                </p:oleObj>
              </mc:Choice>
              <mc:Fallback>
                <p:oleObj name="Equation" r:id="rId3" imgW="176530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276600"/>
                        <a:ext cx="593725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Text Box 6"/>
          <p:cNvSpPr txBox="1">
            <a:spLocks noChangeArrowheads="1"/>
          </p:cNvSpPr>
          <p:nvPr/>
        </p:nvSpPr>
        <p:spPr bwMode="auto">
          <a:xfrm>
            <a:off x="6781800" y="1905000"/>
            <a:ext cx="10668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cs typeface="Arial" pitchFamily="34" charset="0"/>
              </a:rPr>
              <a:t>（</a:t>
            </a:r>
            <a:r>
              <a:rPr lang="en-US" altLang="zh-CN">
                <a:cs typeface="Arial" pitchFamily="34" charset="0"/>
              </a:rPr>
              <a:t>1</a:t>
            </a:r>
            <a:r>
              <a:rPr lang="zh-CN" altLang="en-US">
                <a:cs typeface="Arial" pitchFamily="34" charset="0"/>
              </a:rPr>
              <a:t>）</a:t>
            </a:r>
            <a:endParaRPr lang="zh-CN" altLang="en-US">
              <a:cs typeface="Arial" pitchFamily="34" charset="0"/>
            </a:endParaRPr>
          </a:p>
          <a:p>
            <a:pPr>
              <a:spcBef>
                <a:spcPct val="50000"/>
              </a:spcBef>
            </a:pPr>
            <a:endParaRPr lang="zh-CN" altLang="en-US">
              <a:cs typeface="Arial" pitchFamily="34" charset="0"/>
            </a:endParaRPr>
          </a:p>
          <a:p>
            <a:pPr>
              <a:spcBef>
                <a:spcPct val="50000"/>
              </a:spcBef>
            </a:pPr>
            <a:endParaRPr lang="zh-CN" altLang="en-US">
              <a:cs typeface="Arial" pitchFamily="34" charset="0"/>
            </a:endParaRPr>
          </a:p>
          <a:p>
            <a:pPr>
              <a:spcBef>
                <a:spcPct val="50000"/>
              </a:spcBef>
            </a:pPr>
            <a:r>
              <a:rPr lang="zh-CN" altLang="en-US">
                <a:cs typeface="Arial" pitchFamily="34" charset="0"/>
              </a:rPr>
              <a:t>（</a:t>
            </a:r>
            <a:r>
              <a:rPr lang="en-US" altLang="zh-CN">
                <a:cs typeface="Arial" pitchFamily="34" charset="0"/>
              </a:rPr>
              <a:t>2</a:t>
            </a:r>
            <a:r>
              <a:rPr lang="zh-CN" altLang="en-US">
                <a:cs typeface="Arial" pitchFamily="34" charset="0"/>
              </a:rPr>
              <a:t>）</a:t>
            </a:r>
          </a:p>
        </p:txBody>
      </p:sp>
      <p:sp>
        <p:nvSpPr>
          <p:cNvPr id="39943" name="Text Box 7"/>
          <p:cNvSpPr txBox="1">
            <a:spLocks noChangeArrowheads="1"/>
          </p:cNvSpPr>
          <p:nvPr/>
        </p:nvSpPr>
        <p:spPr bwMode="auto">
          <a:xfrm>
            <a:off x="381000" y="4343400"/>
            <a:ext cx="8534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cs typeface="Arial" pitchFamily="34" charset="0"/>
              </a:rPr>
              <a:t>其中，</a:t>
            </a:r>
            <a:r>
              <a:rPr lang="en-US" altLang="zh-CN" sz="2400">
                <a:cs typeface="Arial" pitchFamily="34" charset="0"/>
              </a:rPr>
              <a:t>C</a:t>
            </a:r>
            <a:r>
              <a:rPr lang="en-US" altLang="zh-CN" sz="2400" i="1">
                <a:cs typeface="Arial" pitchFamily="34" charset="0"/>
              </a:rPr>
              <a:t>1,C2</a:t>
            </a:r>
            <a:r>
              <a:rPr lang="zh-CN" altLang="en-US" sz="2400">
                <a:cs typeface="Arial" pitchFamily="34" charset="0"/>
              </a:rPr>
              <a:t>为正常数，称为加速因子；</a:t>
            </a:r>
            <a:r>
              <a:rPr lang="en-US" altLang="zh-CN" sz="2400" i="1">
                <a:cs typeface="Arial" pitchFamily="34" charset="0"/>
              </a:rPr>
              <a:t>rand</a:t>
            </a:r>
            <a:r>
              <a:rPr lang="en-US" altLang="zh-CN" sz="2400">
                <a:cs typeface="Arial" pitchFamily="34" charset="0"/>
              </a:rPr>
              <a:t>(  )</a:t>
            </a:r>
            <a:r>
              <a:rPr lang="zh-CN" altLang="en-US" sz="2400">
                <a:cs typeface="Arial" pitchFamily="34" charset="0"/>
              </a:rPr>
              <a:t>为</a:t>
            </a:r>
            <a:r>
              <a:rPr lang="en-US" altLang="zh-CN" sz="2400">
                <a:cs typeface="Arial" pitchFamily="34" charset="0"/>
              </a:rPr>
              <a:t>[0</a:t>
            </a:r>
            <a:r>
              <a:rPr lang="zh-CN" altLang="en-US" sz="2400">
                <a:cs typeface="Arial" pitchFamily="34" charset="0"/>
              </a:rPr>
              <a:t>，</a:t>
            </a:r>
            <a:r>
              <a:rPr lang="en-US" altLang="zh-CN" sz="2400">
                <a:cs typeface="Arial" pitchFamily="34" charset="0"/>
              </a:rPr>
              <a:t>1]</a:t>
            </a:r>
            <a:r>
              <a:rPr lang="zh-CN" altLang="en-US" sz="2400">
                <a:cs typeface="Arial" pitchFamily="34" charset="0"/>
              </a:rPr>
              <a:t>之间的随机数；</a:t>
            </a:r>
            <a:r>
              <a:rPr lang="en-US" altLang="zh-CN" sz="2400" i="1">
                <a:cs typeface="Arial" pitchFamily="34" charset="0"/>
              </a:rPr>
              <a:t>w</a:t>
            </a:r>
            <a:r>
              <a:rPr lang="zh-CN" altLang="en-US" sz="2400">
                <a:cs typeface="Arial" pitchFamily="34" charset="0"/>
              </a:rPr>
              <a:t>称惯性因子，</a:t>
            </a:r>
            <a:r>
              <a:rPr lang="en-US" altLang="zh-CN" sz="2400" i="1">
                <a:cs typeface="Arial" pitchFamily="34" charset="0"/>
              </a:rPr>
              <a:t>w</a:t>
            </a:r>
            <a:r>
              <a:rPr lang="zh-CN" altLang="en-US" sz="2400">
                <a:cs typeface="Arial" pitchFamily="34" charset="0"/>
              </a:rPr>
              <a:t>较大适于对解空间进行大范围探查</a:t>
            </a:r>
            <a:r>
              <a:rPr lang="en-US" altLang="zh-CN" sz="2400">
                <a:cs typeface="Arial" pitchFamily="34" charset="0"/>
              </a:rPr>
              <a:t>(exploration)</a:t>
            </a:r>
            <a:r>
              <a:rPr lang="zh-CN" altLang="en-US" sz="2400">
                <a:cs typeface="Arial" pitchFamily="34" charset="0"/>
              </a:rPr>
              <a:t>，</a:t>
            </a:r>
            <a:r>
              <a:rPr lang="en-US" altLang="zh-CN" sz="2400" i="1">
                <a:cs typeface="Arial" pitchFamily="34" charset="0"/>
              </a:rPr>
              <a:t>w</a:t>
            </a:r>
            <a:r>
              <a:rPr lang="zh-CN" altLang="en-US" sz="2400">
                <a:cs typeface="Arial" pitchFamily="34" charset="0"/>
              </a:rPr>
              <a:t>较小适于进行小范围开挖</a:t>
            </a:r>
            <a:r>
              <a:rPr lang="en-US" altLang="zh-CN" sz="2400">
                <a:cs typeface="Arial" pitchFamily="34" charset="0"/>
              </a:rPr>
              <a:t>(exploitation)</a:t>
            </a:r>
            <a:r>
              <a:rPr lang="zh-CN" altLang="en-US" sz="2400">
                <a:cs typeface="Arial" pitchFamily="34" charset="0"/>
              </a:rPr>
              <a:t>。第</a:t>
            </a:r>
            <a:r>
              <a:rPr lang="en-US" altLang="zh-CN" sz="2400" i="1">
                <a:cs typeface="Arial" pitchFamily="34" charset="0"/>
              </a:rPr>
              <a:t>d</a:t>
            </a:r>
            <a:r>
              <a:rPr lang="zh-CN" altLang="en-US" sz="2400">
                <a:cs typeface="Arial" pitchFamily="34" charset="0"/>
              </a:rPr>
              <a:t>（</a:t>
            </a:r>
            <a:r>
              <a:rPr lang="en-US" altLang="zh-CN" sz="2400">
                <a:cs typeface="Arial" pitchFamily="34" charset="0"/>
              </a:rPr>
              <a:t>1</a:t>
            </a:r>
            <a:r>
              <a:rPr lang="en-US" altLang="zh-CN" sz="2400" i="1">
                <a:cs typeface="Arial" pitchFamily="34" charset="0"/>
              </a:rPr>
              <a:t>≤d≤</a:t>
            </a:r>
            <a:r>
              <a:rPr lang="en-US" altLang="zh-CN" sz="2400">
                <a:cs typeface="Arial" pitchFamily="34" charset="0"/>
              </a:rPr>
              <a:t>D</a:t>
            </a:r>
            <a:r>
              <a:rPr lang="zh-CN" altLang="en-US" sz="2400">
                <a:cs typeface="Arial" pitchFamily="34" charset="0"/>
              </a:rPr>
              <a:t>）维的位置变化范围为</a:t>
            </a:r>
            <a:r>
              <a:rPr lang="en-US" altLang="zh-CN" sz="2400">
                <a:cs typeface="Arial" pitchFamily="34" charset="0"/>
              </a:rPr>
              <a:t>[-XMAXd , XMAXd]</a:t>
            </a:r>
            <a:r>
              <a:rPr lang="zh-CN" altLang="en-US" sz="2400">
                <a:cs typeface="Arial" pitchFamily="34" charset="0"/>
              </a:rPr>
              <a:t>，速度变化范围为</a:t>
            </a:r>
            <a:r>
              <a:rPr lang="en-US" altLang="zh-CN" sz="2400">
                <a:cs typeface="Arial" pitchFamily="34" charset="0"/>
              </a:rPr>
              <a:t>[-VMAXd , VMAXd]</a:t>
            </a:r>
            <a:r>
              <a:rPr lang="zh-CN" altLang="en-US" sz="2400">
                <a:cs typeface="Arial" pitchFamily="34" charset="0"/>
              </a:rPr>
              <a:t>，迭代中若位置和速度超过边界范围则取边界值。 </a:t>
            </a:r>
          </a:p>
        </p:txBody>
      </p:sp>
      <mc:AlternateContent xmlns:mc="http://schemas.openxmlformats.org/markup-compatibility/2006" xmlns:p14="http://schemas.microsoft.com/office/powerpoint/2010/main">
        <mc:Choice Requires="p14">
          <p:contentPart r:id="rId5" p14:bwMode="auto">
            <p14:nvContentPartPr>
              <p14:cNvPr id="2" name="墨迹 1"/>
              <p14:cNvContentPartPr/>
              <p14:nvPr/>
            </p14:nvContentPartPr>
            <p14:xfrm>
              <a:off x="937260" y="1937385"/>
              <a:ext cx="696595" cy="360"/>
            </p14:xfrm>
          </p:contentPart>
        </mc:Choice>
        <mc:Fallback xmlns="">
          <p:pic>
            <p:nvPicPr>
              <p:cNvPr id="2" name="墨迹 1"/>
            </p:nvPicPr>
            <p:blipFill>
              <a:blip r:embed="rId6"/>
            </p:blipFill>
            <p:spPr>
              <a:xfrm>
                <a:off x="937260" y="1937385"/>
                <a:ext cx="696595"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 name="墨迹 2"/>
              <p14:cNvContentPartPr/>
              <p14:nvPr/>
            </p14:nvContentPartPr>
            <p14:xfrm>
              <a:off x="2776855" y="1499870"/>
              <a:ext cx="866140" cy="446405"/>
            </p14:xfrm>
          </p:contentPart>
        </mc:Choice>
        <mc:Fallback xmlns="">
          <p:pic>
            <p:nvPicPr>
              <p:cNvPr id="3" name="墨迹 2"/>
            </p:nvPicPr>
            <p:blipFill>
              <a:blip r:embed="rId8"/>
            </p:blipFill>
            <p:spPr>
              <a:xfrm>
                <a:off x="2776855" y="1499870"/>
                <a:ext cx="866140" cy="44640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 name="墨迹 3"/>
              <p14:cNvContentPartPr/>
              <p14:nvPr/>
            </p14:nvContentPartPr>
            <p14:xfrm>
              <a:off x="2508885" y="1892935"/>
              <a:ext cx="71755" cy="360"/>
            </p14:xfrm>
          </p:contentPart>
        </mc:Choice>
        <mc:Fallback xmlns="">
          <p:pic>
            <p:nvPicPr>
              <p:cNvPr id="4" name="墨迹 3"/>
            </p:nvPicPr>
            <p:blipFill>
              <a:blip r:embed="rId10"/>
            </p:blipFill>
            <p:spPr>
              <a:xfrm>
                <a:off x="2508885" y="1892935"/>
                <a:ext cx="71755"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5" name="墨迹 4"/>
              <p14:cNvContentPartPr/>
              <p14:nvPr/>
            </p14:nvContentPartPr>
            <p14:xfrm>
              <a:off x="4178935" y="2419350"/>
              <a:ext cx="544830" cy="45085"/>
            </p14:xfrm>
          </p:contentPart>
        </mc:Choice>
        <mc:Fallback xmlns="">
          <p:pic>
            <p:nvPicPr>
              <p:cNvPr id="5" name="墨迹 4"/>
            </p:nvPicPr>
            <p:blipFill>
              <a:blip r:embed="rId12"/>
            </p:blipFill>
            <p:spPr>
              <a:xfrm>
                <a:off x="4178935" y="2419350"/>
                <a:ext cx="544830" cy="450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6" name="墨迹 5"/>
              <p14:cNvContentPartPr/>
              <p14:nvPr/>
            </p14:nvContentPartPr>
            <p14:xfrm>
              <a:off x="5223510" y="2374900"/>
              <a:ext cx="360" cy="8890"/>
            </p14:xfrm>
          </p:contentPart>
        </mc:Choice>
        <mc:Fallback xmlns="">
          <p:pic>
            <p:nvPicPr>
              <p:cNvPr id="6" name="墨迹 5"/>
            </p:nvPicPr>
            <p:blipFill>
              <a:blip r:embed="rId14"/>
            </p:blipFill>
            <p:spPr>
              <a:xfrm>
                <a:off x="5223510" y="2374900"/>
                <a:ext cx="360" cy="889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7" name="墨迹 6"/>
              <p14:cNvContentPartPr/>
              <p14:nvPr/>
            </p14:nvContentPartPr>
            <p14:xfrm>
              <a:off x="4089400" y="1857375"/>
              <a:ext cx="901700" cy="642620"/>
            </p14:xfrm>
          </p:contentPart>
        </mc:Choice>
        <mc:Fallback xmlns="">
          <p:pic>
            <p:nvPicPr>
              <p:cNvPr id="7" name="墨迹 6"/>
            </p:nvPicPr>
            <p:blipFill>
              <a:blip r:embed="rId16"/>
            </p:blipFill>
            <p:spPr>
              <a:xfrm>
                <a:off x="4089400" y="1857375"/>
                <a:ext cx="901700" cy="6426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8" name="墨迹 7"/>
              <p14:cNvContentPartPr/>
              <p14:nvPr/>
            </p14:nvContentPartPr>
            <p14:xfrm>
              <a:off x="5161280" y="2339340"/>
              <a:ext cx="562610" cy="80010"/>
            </p14:xfrm>
          </p:contentPart>
        </mc:Choice>
        <mc:Fallback xmlns="">
          <p:pic>
            <p:nvPicPr>
              <p:cNvPr id="8" name="墨迹 7"/>
            </p:nvPicPr>
            <p:blipFill>
              <a:blip r:embed="rId18"/>
            </p:blipFill>
            <p:spPr>
              <a:xfrm>
                <a:off x="5161280" y="2339340"/>
                <a:ext cx="562610" cy="8001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9" name="墨迹 8"/>
              <p14:cNvContentPartPr/>
              <p14:nvPr/>
            </p14:nvContentPartPr>
            <p14:xfrm>
              <a:off x="5071745" y="2464435"/>
              <a:ext cx="741045" cy="8890"/>
            </p14:xfrm>
          </p:contentPart>
        </mc:Choice>
        <mc:Fallback xmlns="">
          <p:pic>
            <p:nvPicPr>
              <p:cNvPr id="9" name="墨迹 8"/>
            </p:nvPicPr>
            <p:blipFill>
              <a:blip r:embed="rId20"/>
            </p:blipFill>
            <p:spPr>
              <a:xfrm>
                <a:off x="5071745" y="2464435"/>
                <a:ext cx="741045" cy="889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0" name="墨迹 9"/>
              <p14:cNvContentPartPr/>
              <p14:nvPr/>
            </p14:nvContentPartPr>
            <p14:xfrm>
              <a:off x="4116070" y="2374900"/>
              <a:ext cx="830580" cy="589280"/>
            </p14:xfrm>
          </p:contentPart>
        </mc:Choice>
        <mc:Fallback xmlns="">
          <p:pic>
            <p:nvPicPr>
              <p:cNvPr id="10" name="墨迹 9"/>
            </p:nvPicPr>
            <p:blipFill>
              <a:blip r:embed="rId22"/>
            </p:blipFill>
            <p:spPr>
              <a:xfrm>
                <a:off x="4116070" y="2374900"/>
                <a:ext cx="830580" cy="5892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1" name="墨迹 10"/>
              <p14:cNvContentPartPr/>
              <p14:nvPr/>
            </p14:nvContentPartPr>
            <p14:xfrm>
              <a:off x="5267960" y="2866390"/>
              <a:ext cx="580390" cy="44450"/>
            </p14:xfrm>
          </p:contentPart>
        </mc:Choice>
        <mc:Fallback xmlns="">
          <p:pic>
            <p:nvPicPr>
              <p:cNvPr id="11" name="墨迹 10"/>
            </p:nvPicPr>
            <p:blipFill>
              <a:blip r:embed="rId24"/>
            </p:blipFill>
            <p:spPr>
              <a:xfrm>
                <a:off x="5267960" y="2866390"/>
                <a:ext cx="580390" cy="444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2" name="墨迹 11"/>
              <p14:cNvContentPartPr/>
              <p14:nvPr/>
            </p14:nvContentPartPr>
            <p14:xfrm>
              <a:off x="5401945" y="2928620"/>
              <a:ext cx="535940" cy="360"/>
            </p14:xfrm>
          </p:contentPart>
        </mc:Choice>
        <mc:Fallback xmlns="">
          <p:pic>
            <p:nvPicPr>
              <p:cNvPr id="12" name="墨迹 11"/>
            </p:nvPicPr>
            <p:blipFill>
              <a:blip r:embed="rId26"/>
            </p:blipFill>
            <p:spPr>
              <a:xfrm>
                <a:off x="5401945" y="2928620"/>
                <a:ext cx="53594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3" name="墨迹 12"/>
              <p14:cNvContentPartPr/>
              <p14:nvPr/>
            </p14:nvContentPartPr>
            <p14:xfrm>
              <a:off x="776605" y="1356995"/>
              <a:ext cx="1375410" cy="749935"/>
            </p14:xfrm>
          </p:contentPart>
        </mc:Choice>
        <mc:Fallback xmlns="">
          <p:pic>
            <p:nvPicPr>
              <p:cNvPr id="13" name="墨迹 12"/>
            </p:nvPicPr>
            <p:blipFill>
              <a:blip r:embed="rId28"/>
            </p:blipFill>
            <p:spPr>
              <a:xfrm>
                <a:off x="776605" y="1356995"/>
                <a:ext cx="1375410" cy="7499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4" name="墨迹 13"/>
              <p14:cNvContentPartPr/>
              <p14:nvPr/>
            </p14:nvContentPartPr>
            <p14:xfrm>
              <a:off x="2759075" y="3321685"/>
              <a:ext cx="1205230" cy="437515"/>
            </p14:xfrm>
          </p:contentPart>
        </mc:Choice>
        <mc:Fallback xmlns="">
          <p:pic>
            <p:nvPicPr>
              <p:cNvPr id="14" name="墨迹 13"/>
            </p:nvPicPr>
            <p:blipFill>
              <a:blip r:embed="rId30"/>
            </p:blipFill>
            <p:spPr>
              <a:xfrm>
                <a:off x="2759075" y="3321685"/>
                <a:ext cx="1205230" cy="43751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5" name="墨迹 14"/>
              <p14:cNvContentPartPr/>
              <p14:nvPr/>
            </p14:nvContentPartPr>
            <p14:xfrm>
              <a:off x="4348480" y="3642995"/>
              <a:ext cx="1509395" cy="205105"/>
            </p14:xfrm>
          </p:contentPart>
        </mc:Choice>
        <mc:Fallback xmlns="">
          <p:pic>
            <p:nvPicPr>
              <p:cNvPr id="15" name="墨迹 14"/>
            </p:nvPicPr>
            <p:blipFill>
              <a:blip r:embed="rId32"/>
            </p:blipFill>
            <p:spPr>
              <a:xfrm>
                <a:off x="4348480" y="3642995"/>
                <a:ext cx="1509395" cy="20510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6" name="墨迹 15"/>
              <p14:cNvContentPartPr/>
              <p14:nvPr/>
            </p14:nvContentPartPr>
            <p14:xfrm>
              <a:off x="714375" y="3625215"/>
              <a:ext cx="1240790" cy="330200"/>
            </p14:xfrm>
          </p:contentPart>
        </mc:Choice>
        <mc:Fallback xmlns="">
          <p:pic>
            <p:nvPicPr>
              <p:cNvPr id="16" name="墨迹 15"/>
            </p:nvPicPr>
            <p:blipFill>
              <a:blip r:embed="rId34"/>
            </p:blipFill>
            <p:spPr>
              <a:xfrm>
                <a:off x="714375" y="3625215"/>
                <a:ext cx="1240790" cy="33020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blinds(horizontal)">
                                      <p:cBhvr>
                                        <p:cTn id="7" dur="500"/>
                                        <p:tgtEl>
                                          <p:spTgt spid="399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blinds(horizontal)">
                                      <p:cBhvr>
                                        <p:cTn id="12" dur="500"/>
                                        <p:tgtEl>
                                          <p:spTgt spid="399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animEffect transition="in" filter="blinds(horizontal)">
                                      <p:cBhvr>
                                        <p:cTn id="17"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zh-CN" altLang="en-US"/>
              <a:t>基本</a:t>
            </a:r>
            <a:r>
              <a:rPr lang="en-US" altLang="zh-CN"/>
              <a:t>PSO</a:t>
            </a:r>
            <a:r>
              <a:rPr lang="zh-CN" altLang="en-US"/>
              <a:t>算法</a:t>
            </a:r>
            <a:r>
              <a:rPr lang="en-US" altLang="zh-CN"/>
              <a:t>(</a:t>
            </a:r>
            <a:r>
              <a:rPr lang="zh-CN" altLang="en-US"/>
              <a:t>续</a:t>
            </a:r>
            <a:r>
              <a:rPr lang="en-US" altLang="zh-CN"/>
              <a:t>)</a:t>
            </a:r>
          </a:p>
        </p:txBody>
      </p:sp>
      <p:sp>
        <p:nvSpPr>
          <p:cNvPr id="40963" name="Rectangle 3"/>
          <p:cNvSpPr>
            <a:spLocks noGrp="1" noRot="1" noChangeArrowheads="1"/>
          </p:cNvSpPr>
          <p:nvPr>
            <p:ph type="body" idx="1"/>
          </p:nvPr>
        </p:nvSpPr>
        <p:spPr>
          <a:xfrm>
            <a:off x="457200" y="1600200"/>
            <a:ext cx="8229600" cy="4852988"/>
          </a:xfrm>
        </p:spPr>
        <p:txBody>
          <a:bodyPr/>
          <a:lstStyle/>
          <a:p>
            <a:pPr>
              <a:lnSpc>
                <a:spcPct val="105000"/>
              </a:lnSpc>
              <a:buFont typeface="Wingdings" pitchFamily="2" charset="2"/>
              <a:buNone/>
            </a:pPr>
            <a:r>
              <a:rPr lang="en-US" altLang="zh-CN"/>
              <a:t>   </a:t>
            </a:r>
            <a:r>
              <a:rPr lang="zh-CN" altLang="en-US"/>
              <a:t>粒子群初始位置和速度随机产生，然后按公式</a:t>
            </a:r>
            <a:r>
              <a:rPr lang="en-US" altLang="zh-CN"/>
              <a:t>(1)(2)</a:t>
            </a:r>
            <a:r>
              <a:rPr lang="zh-CN" altLang="en-US"/>
              <a:t>进行迭代，直至找到满意的解。目前，常用的粒子群算法将全体粒子群</a:t>
            </a:r>
            <a:r>
              <a:rPr lang="en-US" altLang="zh-CN"/>
              <a:t>(Global)</a:t>
            </a:r>
            <a:r>
              <a:rPr lang="zh-CN" altLang="en-US"/>
              <a:t>分成若干个有部分粒子重叠的相邻子群，每个粒子根据子群</a:t>
            </a:r>
            <a:r>
              <a:rPr lang="en-US" altLang="zh-CN"/>
              <a:t>(Local)</a:t>
            </a:r>
            <a:r>
              <a:rPr lang="zh-CN" altLang="en-US"/>
              <a:t>内历史最优</a:t>
            </a:r>
            <a:r>
              <a:rPr lang="en-US" altLang="zh-CN" i="1"/>
              <a:t>P</a:t>
            </a:r>
            <a:r>
              <a:rPr lang="en-US" altLang="zh-CN" i="1" baseline="-25000"/>
              <a:t>l</a:t>
            </a:r>
            <a:r>
              <a:rPr lang="zh-CN" altLang="en-US"/>
              <a:t>调整位置，即公式</a:t>
            </a:r>
            <a:r>
              <a:rPr lang="en-US" altLang="zh-CN"/>
              <a:t>(2)</a:t>
            </a:r>
            <a:r>
              <a:rPr lang="zh-CN" altLang="en-US"/>
              <a:t>中</a:t>
            </a:r>
            <a:r>
              <a:rPr lang="en-US" altLang="zh-CN" i="1"/>
              <a:t>P</a:t>
            </a:r>
            <a:r>
              <a:rPr lang="en-US" altLang="zh-CN" i="1" baseline="-25000"/>
              <a:t>gd</a:t>
            </a:r>
            <a:r>
              <a:rPr lang="zh-CN" altLang="en-US"/>
              <a:t>换为</a:t>
            </a:r>
            <a:r>
              <a:rPr lang="en-US" altLang="zh-CN" i="1"/>
              <a:t>P</a:t>
            </a:r>
            <a:r>
              <a:rPr lang="en-US" altLang="zh-CN" i="1" baseline="-25000"/>
              <a:t>ld</a:t>
            </a:r>
            <a:r>
              <a:rPr lang="zh-CN" altLang="en-US"/>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rrowheads="1"/>
          </p:cNvSpPr>
          <p:nvPr>
            <p:ph type="title"/>
          </p:nvPr>
        </p:nvSpPr>
        <p:spPr/>
        <p:txBody>
          <a:bodyPr/>
          <a:lstStyle/>
          <a:p>
            <a:r>
              <a:rPr lang="en-US" altLang="zh-CN" b="1"/>
              <a:t>PSO</a:t>
            </a:r>
            <a:r>
              <a:rPr lang="zh-CN" altLang="en-US" b="1"/>
              <a:t>与</a:t>
            </a:r>
            <a:r>
              <a:rPr lang="en-US" altLang="zh-CN" b="1"/>
              <a:t>EC</a:t>
            </a:r>
            <a:r>
              <a:rPr lang="zh-CN" altLang="en-US" b="1"/>
              <a:t>的异同</a:t>
            </a:r>
            <a:r>
              <a:rPr lang="zh-CN" altLang="en-US"/>
              <a:t> </a:t>
            </a:r>
          </a:p>
        </p:txBody>
      </p:sp>
      <p:sp>
        <p:nvSpPr>
          <p:cNvPr id="132099" name="Rectangle 3"/>
          <p:cNvSpPr>
            <a:spLocks noGrp="1" noRot="1" noChangeArrowheads="1"/>
          </p:cNvSpPr>
          <p:nvPr>
            <p:ph type="body" idx="1"/>
          </p:nvPr>
        </p:nvSpPr>
        <p:spPr>
          <a:xfrm>
            <a:off x="457200" y="1600200"/>
            <a:ext cx="8507413" cy="5068888"/>
          </a:xfrm>
        </p:spPr>
        <p:txBody>
          <a:bodyPr/>
          <a:lstStyle/>
          <a:p>
            <a:pPr>
              <a:buFont typeface="Wingdings" pitchFamily="2" charset="2"/>
              <a:buNone/>
            </a:pPr>
            <a:r>
              <a:rPr lang="en-US" altLang="zh-CN" sz="2800"/>
              <a:t>   </a:t>
            </a:r>
            <a:r>
              <a:rPr lang="zh-CN" altLang="en-US" sz="2800"/>
              <a:t>首先，</a:t>
            </a:r>
            <a:r>
              <a:rPr lang="en-US" altLang="zh-CN" sz="2800"/>
              <a:t>PSO</a:t>
            </a:r>
            <a:r>
              <a:rPr lang="zh-CN" altLang="en-US" sz="2800"/>
              <a:t>和</a:t>
            </a:r>
            <a:r>
              <a:rPr lang="en-US" altLang="zh-CN" sz="2800"/>
              <a:t>EC</a:t>
            </a:r>
            <a:r>
              <a:rPr lang="zh-CN" altLang="en-US" sz="2800"/>
              <a:t>所模拟的自然随机系统不一样。</a:t>
            </a:r>
            <a:r>
              <a:rPr lang="en-US" altLang="zh-CN" sz="2800"/>
              <a:t>EC</a:t>
            </a:r>
            <a:r>
              <a:rPr lang="zh-CN" altLang="en-US" sz="2800"/>
              <a:t>是模拟生物系统进化过程，其最基本单位是基因，它在生物体的每一代之间传播；而</a:t>
            </a:r>
            <a:r>
              <a:rPr lang="en-US" altLang="zh-CN" sz="2800"/>
              <a:t>PSO</a:t>
            </a:r>
            <a:r>
              <a:rPr lang="zh-CN" altLang="en-US" sz="2800"/>
              <a:t>模拟的是社会系统的变化，其最基本单位是“敏因”（</a:t>
            </a:r>
            <a:r>
              <a:rPr lang="en-US" altLang="zh-CN" sz="2800"/>
              <a:t>Meme</a:t>
            </a:r>
            <a:r>
              <a:rPr lang="zh-CN" altLang="en-US" sz="2800"/>
              <a:t>），这一词由</a:t>
            </a:r>
            <a:r>
              <a:rPr lang="en-US" altLang="zh-CN" sz="2800"/>
              <a:t>Dawkin</a:t>
            </a:r>
            <a:r>
              <a:rPr lang="zh-CN" altLang="en-US" sz="2800"/>
              <a:t>在</a:t>
            </a:r>
            <a:r>
              <a:rPr lang="en-US" altLang="zh-CN" sz="2800"/>
              <a:t>《The Selfish Gene》</a:t>
            </a:r>
            <a:r>
              <a:rPr lang="zh-CN" altLang="en-US" sz="2800"/>
              <a:t>一书中提出，它是指思想文化传播中的基本单位，个体在社会中会根据环境来改变自身的思想，</a:t>
            </a:r>
            <a:r>
              <a:rPr lang="en-US" altLang="zh-CN" sz="2800"/>
              <a:t>Meme</a:t>
            </a:r>
            <a:r>
              <a:rPr lang="zh-CN" altLang="en-US" sz="2800"/>
              <a:t>的传播途径是在个体与个体之间，在实际人类社会中它还可以在人脑与书本之间、人脑与计算机、计算机与计算机之间传播。 </a:t>
            </a:r>
            <a:endParaRPr lang="zh-CN" altLang="en-US" sz="2800"/>
          </a:p>
          <a:p>
            <a:pPr>
              <a:buFont typeface="Wingdings" pitchFamily="2" charset="2"/>
              <a:buNone/>
            </a:pPr>
            <a:endParaRPr lang="zh-CN" altLang="en-US" sz="28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330325" y="2366010"/>
              <a:ext cx="2830830" cy="196215"/>
            </p14:xfrm>
          </p:contentPart>
        </mc:Choice>
        <mc:Fallback xmlns="">
          <p:pic>
            <p:nvPicPr>
              <p:cNvPr id="2" name="墨迹 1"/>
            </p:nvPicPr>
            <p:blipFill>
              <a:blip r:embed="rId2"/>
            </p:blipFill>
            <p:spPr>
              <a:xfrm>
                <a:off x="1330325" y="2366010"/>
                <a:ext cx="2830830" cy="196215"/>
              </a:xfrm>
              <a:prstGeom prst="rect"/>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a:xfrm>
            <a:off x="395288" y="333375"/>
            <a:ext cx="8540750" cy="1143000"/>
          </a:xfrm>
        </p:spPr>
        <p:txBody>
          <a:bodyPr/>
          <a:lstStyle/>
          <a:p>
            <a:r>
              <a:rPr lang="en-US" altLang="zh-CN"/>
              <a:t>Swarm Intelligence</a:t>
            </a:r>
          </a:p>
        </p:txBody>
      </p:sp>
      <p:sp>
        <p:nvSpPr>
          <p:cNvPr id="3075" name="Rectangle 3"/>
          <p:cNvSpPr>
            <a:spLocks noGrp="1" noRot="1" noChangeArrowheads="1"/>
          </p:cNvSpPr>
          <p:nvPr>
            <p:ph type="body" idx="1"/>
          </p:nvPr>
        </p:nvSpPr>
        <p:spPr>
          <a:xfrm>
            <a:off x="611188" y="1628775"/>
            <a:ext cx="7848600" cy="4781550"/>
          </a:xfrm>
        </p:spPr>
        <p:txBody>
          <a:bodyPr/>
          <a:lstStyle/>
          <a:p>
            <a:pPr>
              <a:lnSpc>
                <a:spcPct val="90000"/>
              </a:lnSpc>
              <a:buFont typeface="Wingdings" pitchFamily="2" charset="2"/>
              <a:buNone/>
            </a:pPr>
            <a:r>
              <a:rPr lang="en-US" altLang="zh-CN" sz="2800"/>
              <a:t>         Swarm Intelligence (SI)</a:t>
            </a:r>
            <a:r>
              <a:rPr lang="zh-CN" altLang="en-US" sz="2800"/>
              <a:t>的概念最早由</a:t>
            </a:r>
            <a:r>
              <a:rPr lang="en-US" altLang="zh-CN" sz="2800"/>
              <a:t>Beni</a:t>
            </a:r>
            <a:r>
              <a:rPr lang="zh-CN" altLang="en-US" sz="2800"/>
              <a:t>、</a:t>
            </a:r>
            <a:r>
              <a:rPr lang="en-US" altLang="zh-CN" sz="2800"/>
              <a:t>Hackwood</a:t>
            </a:r>
            <a:r>
              <a:rPr lang="zh-CN" altLang="en-US" sz="2800"/>
              <a:t>和在分子自动机系统中提出。分子自动机中的主体在一维或二维网格空间中与相邻个体相互作用，从而实现自组织。</a:t>
            </a:r>
            <a:r>
              <a:rPr lang="en-US" altLang="zh-CN" sz="2800"/>
              <a:t>1999</a:t>
            </a:r>
            <a:r>
              <a:rPr lang="zh-CN" altLang="en-US" sz="2800"/>
              <a:t>年，</a:t>
            </a:r>
            <a:r>
              <a:rPr lang="en-US" altLang="zh-CN" sz="2800"/>
              <a:t>Bonabeau</a:t>
            </a:r>
            <a:r>
              <a:rPr lang="zh-CN" altLang="en-US" sz="2800"/>
              <a:t>、</a:t>
            </a:r>
            <a:r>
              <a:rPr lang="en-US" altLang="zh-CN" sz="2800"/>
              <a:t>Dorigo</a:t>
            </a:r>
            <a:r>
              <a:rPr lang="zh-CN" altLang="en-US" sz="2800"/>
              <a:t>和</a:t>
            </a:r>
            <a:r>
              <a:rPr lang="en-US" altLang="zh-CN" sz="2800"/>
              <a:t>Theraulaz </a:t>
            </a:r>
            <a:r>
              <a:rPr lang="zh-CN" altLang="en-US" sz="2800"/>
              <a:t>在他们的著作</a:t>
            </a:r>
            <a:r>
              <a:rPr lang="en-US" altLang="zh-CN" sz="2800"/>
              <a:t>《Swarm Intelligence: From Natural to Artificial Systems</a:t>
            </a:r>
            <a:r>
              <a:rPr lang="zh-CN" altLang="en-US" sz="2800"/>
              <a:t>中对群智能进行了详细的论述和分析，给出了群智能的一种不严格定义：任何一种由昆虫群体或其它动物社会行为机制而激发设计出的算法或分布式解决问题的策略均属于群智能。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r>
              <a:rPr lang="en-US" altLang="zh-CN" b="1"/>
              <a:t>PSO</a:t>
            </a:r>
            <a:r>
              <a:rPr lang="zh-CN" altLang="en-US" b="1"/>
              <a:t>与</a:t>
            </a:r>
            <a:r>
              <a:rPr lang="en-US" altLang="zh-CN" b="1"/>
              <a:t>EC</a:t>
            </a:r>
            <a:r>
              <a:rPr lang="zh-CN" altLang="en-US" b="1"/>
              <a:t>的异同（续）</a:t>
            </a:r>
          </a:p>
        </p:txBody>
      </p:sp>
      <p:sp>
        <p:nvSpPr>
          <p:cNvPr id="133123" name="Rectangle 3"/>
          <p:cNvSpPr>
            <a:spLocks noGrp="1" noRot="1" noChangeArrowheads="1"/>
          </p:cNvSpPr>
          <p:nvPr>
            <p:ph type="body" idx="1"/>
          </p:nvPr>
        </p:nvSpPr>
        <p:spPr/>
        <p:txBody>
          <a:bodyPr/>
          <a:lstStyle/>
          <a:p>
            <a:pPr>
              <a:buFont typeface="Wingdings" pitchFamily="2" charset="2"/>
              <a:buNone/>
            </a:pPr>
            <a:r>
              <a:rPr lang="en-US" altLang="zh-CN"/>
              <a:t> </a:t>
            </a:r>
            <a:r>
              <a:rPr lang="zh-CN" altLang="en-US"/>
              <a:t>其次，</a:t>
            </a:r>
            <a:r>
              <a:rPr lang="en-US" altLang="zh-CN"/>
              <a:t>EC</a:t>
            </a:r>
            <a:r>
              <a:rPr lang="zh-CN" altLang="en-US"/>
              <a:t>中强调“适者生存”，不好的个体在竞争中被淘汰；</a:t>
            </a:r>
            <a:r>
              <a:rPr lang="en-US" altLang="zh-CN"/>
              <a:t>PSO</a:t>
            </a:r>
            <a:r>
              <a:rPr lang="zh-CN" altLang="en-US"/>
              <a:t>强调“协同合作”，不好的个体通过学习向好的方向转变，不好的个体被保留还可以增强群体的多样性。</a:t>
            </a:r>
            <a:r>
              <a:rPr lang="en-US" altLang="zh-CN"/>
              <a:t>EC</a:t>
            </a:r>
            <a:r>
              <a:rPr lang="zh-CN" altLang="en-US"/>
              <a:t>中最好的个体通过产生更多的后代来传播自己的基因，而</a:t>
            </a:r>
            <a:r>
              <a:rPr lang="en-US" altLang="zh-CN"/>
              <a:t>PSO</a:t>
            </a:r>
            <a:r>
              <a:rPr lang="zh-CN" altLang="en-US"/>
              <a:t>中的最佳个体通过吸引其它个体向它靠近来传播自己的敏因。</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p:txBody>
          <a:bodyPr/>
          <a:lstStyle/>
          <a:p>
            <a:r>
              <a:rPr lang="en-US" altLang="zh-CN" b="1"/>
              <a:t>PSO</a:t>
            </a:r>
            <a:r>
              <a:rPr lang="zh-CN" altLang="en-US" b="1"/>
              <a:t>与</a:t>
            </a:r>
            <a:r>
              <a:rPr lang="en-US" altLang="zh-CN" b="1"/>
              <a:t>EC</a:t>
            </a:r>
            <a:r>
              <a:rPr lang="zh-CN" altLang="en-US" b="1"/>
              <a:t>的异同（续）</a:t>
            </a:r>
          </a:p>
        </p:txBody>
      </p:sp>
      <p:sp>
        <p:nvSpPr>
          <p:cNvPr id="134147" name="Rectangle 3"/>
          <p:cNvSpPr>
            <a:spLocks noGrp="1" noRot="1" noChangeArrowheads="1"/>
          </p:cNvSpPr>
          <p:nvPr>
            <p:ph type="body" idx="1"/>
          </p:nvPr>
        </p:nvSpPr>
        <p:spPr/>
        <p:txBody>
          <a:bodyPr/>
          <a:lstStyle/>
          <a:p>
            <a:pPr>
              <a:buFont typeface="Wingdings" pitchFamily="2" charset="2"/>
              <a:buNone/>
            </a:pPr>
            <a:r>
              <a:rPr lang="en-US" altLang="zh-CN" sz="2800"/>
              <a:t>   </a:t>
            </a:r>
            <a:r>
              <a:rPr lang="zh-CN" altLang="en-US" sz="2800"/>
              <a:t>再次，</a:t>
            </a:r>
            <a:r>
              <a:rPr lang="en-US" altLang="zh-CN" sz="2800"/>
              <a:t>EC</a:t>
            </a:r>
            <a:r>
              <a:rPr lang="zh-CN" altLang="en-US" sz="2800"/>
              <a:t>中的上一代到下一代转移概率只与上一代的状态相关，而与历史无关，它的个体只包含当前信息，其群体的信息变化过程是一个</a:t>
            </a:r>
            <a:r>
              <a:rPr lang="en-US" altLang="zh-CN" sz="2800"/>
              <a:t>Markov</a:t>
            </a:r>
            <a:r>
              <a:rPr lang="zh-CN" altLang="en-US" sz="2800"/>
              <a:t>链过程；而</a:t>
            </a:r>
            <a:r>
              <a:rPr lang="en-US" altLang="zh-CN" sz="2800"/>
              <a:t>PSO</a:t>
            </a:r>
            <a:r>
              <a:rPr lang="zh-CN" altLang="en-US" sz="2800"/>
              <a:t>中的个体除了有着位置和速度外，还有着过去的历史信息（</a:t>
            </a:r>
            <a:r>
              <a:rPr lang="en-US" altLang="zh-CN" sz="2800" i="1"/>
              <a:t>pBest</a:t>
            </a:r>
            <a:r>
              <a:rPr lang="zh-CN" altLang="en-US" sz="2800" i="1"/>
              <a:t>、</a:t>
            </a:r>
            <a:r>
              <a:rPr lang="en-US" altLang="zh-CN" sz="2800" i="1"/>
              <a:t>gBest</a:t>
            </a:r>
            <a:r>
              <a:rPr lang="zh-CN" altLang="en-US" sz="2800"/>
              <a:t>），也就是具有记忆能力，上一代到下一代转移概率不仅与上一代的状态相关，而且与过去的历史相关，如果仅从群体的位置及速度信息来看，群体的信息变化过程不是一个</a:t>
            </a:r>
            <a:r>
              <a:rPr lang="en-US" altLang="zh-CN" sz="2800"/>
              <a:t>Markov</a:t>
            </a:r>
            <a:r>
              <a:rPr lang="zh-CN" altLang="en-US" sz="2800"/>
              <a:t>链过程。 </a:t>
            </a:r>
            <a:endParaRPr lang="zh-CN" altLang="en-US" sz="2800"/>
          </a:p>
          <a:p>
            <a:pPr>
              <a:buFont typeface="Wingdings" pitchFamily="2" charset="2"/>
              <a:buNone/>
            </a:pPr>
            <a:endParaRPr lang="zh-CN" altLang="en-US" sz="28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rrowheads="1"/>
          </p:cNvSpPr>
          <p:nvPr>
            <p:ph type="title"/>
          </p:nvPr>
        </p:nvSpPr>
        <p:spPr/>
        <p:txBody>
          <a:bodyPr/>
          <a:lstStyle/>
          <a:p>
            <a:r>
              <a:rPr lang="en-US" altLang="zh-CN" b="1"/>
              <a:t>PSO</a:t>
            </a:r>
            <a:r>
              <a:rPr lang="zh-CN" altLang="en-US" b="1"/>
              <a:t>与</a:t>
            </a:r>
            <a:r>
              <a:rPr lang="en-US" altLang="zh-CN" b="1"/>
              <a:t>EC</a:t>
            </a:r>
            <a:r>
              <a:rPr lang="zh-CN" altLang="en-US" b="1"/>
              <a:t>的异同（续）</a:t>
            </a:r>
          </a:p>
        </p:txBody>
      </p:sp>
      <p:sp>
        <p:nvSpPr>
          <p:cNvPr id="135171" name="Rectangle 3"/>
          <p:cNvSpPr>
            <a:spLocks noGrp="1" noRot="1" noChangeArrowheads="1"/>
          </p:cNvSpPr>
          <p:nvPr>
            <p:ph type="body" idx="1"/>
          </p:nvPr>
        </p:nvSpPr>
        <p:spPr/>
        <p:txBody>
          <a:bodyPr/>
          <a:lstStyle/>
          <a:p>
            <a:pPr>
              <a:lnSpc>
                <a:spcPct val="90000"/>
              </a:lnSpc>
              <a:buFont typeface="Wingdings" pitchFamily="2" charset="2"/>
              <a:buNone/>
            </a:pPr>
            <a:r>
              <a:rPr lang="en-US" altLang="zh-CN"/>
              <a:t>   </a:t>
            </a:r>
            <a:r>
              <a:rPr lang="zh-CN" altLang="en-US"/>
              <a:t>最后，</a:t>
            </a:r>
            <a:r>
              <a:rPr lang="en-US" altLang="zh-CN"/>
              <a:t>EC</a:t>
            </a:r>
            <a:r>
              <a:rPr lang="zh-CN" altLang="en-US"/>
              <a:t>的迭代由选择、变异和交叉重组操作组成，而</a:t>
            </a:r>
            <a:r>
              <a:rPr lang="en-US" altLang="zh-CN"/>
              <a:t>PSO</a:t>
            </a:r>
            <a:r>
              <a:rPr lang="zh-CN" altLang="en-US"/>
              <a:t>的迭代中的操作是“飞行”。在某种程度上看，</a:t>
            </a:r>
            <a:r>
              <a:rPr lang="en-US" altLang="zh-CN"/>
              <a:t>PSO</a:t>
            </a:r>
            <a:r>
              <a:rPr lang="zh-CN" altLang="en-US"/>
              <a:t>的操作中隐含了选择、变异和交叉重组操作，</a:t>
            </a:r>
            <a:r>
              <a:rPr lang="en-US" altLang="zh-CN" i="1"/>
              <a:t>gBest</a:t>
            </a:r>
            <a:r>
              <a:rPr lang="zh-CN" altLang="en-US"/>
              <a:t>和</a:t>
            </a:r>
            <a:r>
              <a:rPr lang="en-US" altLang="zh-CN" i="1"/>
              <a:t>pBest</a:t>
            </a:r>
            <a:r>
              <a:rPr lang="zh-CN" altLang="en-US"/>
              <a:t>的更新可以类似一种弱选择；而粒子位置更新则类似于</a:t>
            </a:r>
            <a:r>
              <a:rPr lang="en-US" altLang="zh-CN"/>
              <a:t>3</a:t>
            </a:r>
            <a:r>
              <a:rPr lang="zh-CN" altLang="en-US"/>
              <a:t>个父代：</a:t>
            </a:r>
            <a:r>
              <a:rPr lang="en-US" altLang="zh-CN" i="1"/>
              <a:t>Xi</a:t>
            </a:r>
            <a:r>
              <a:rPr lang="zh-CN" altLang="en-US"/>
              <a:t>、</a:t>
            </a:r>
            <a:r>
              <a:rPr lang="en-US" altLang="zh-CN" i="1"/>
              <a:t>gBest</a:t>
            </a:r>
            <a:r>
              <a:rPr lang="zh-CN" altLang="en-US"/>
              <a:t>和</a:t>
            </a:r>
            <a:r>
              <a:rPr lang="en-US" altLang="zh-CN" i="1"/>
              <a:t>pBest</a:t>
            </a:r>
            <a:r>
              <a:rPr lang="zh-CN" altLang="en-US"/>
              <a:t>的之间重组，其中还包含了变异的成分。</a:t>
            </a:r>
            <a:r>
              <a:rPr lang="en-US" altLang="zh-CN"/>
              <a:t>PSO</a:t>
            </a:r>
            <a:r>
              <a:rPr lang="zh-CN" altLang="en-US"/>
              <a:t>中所隐含的变异是有偏好的，而并非通常的完全随机变异，这与最近对实际生物系统变异行为的新研究成果相符。</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p:txBody>
          <a:bodyPr/>
          <a:lstStyle/>
          <a:p>
            <a:r>
              <a:rPr lang="en-US" altLang="zh-CN" b="1"/>
              <a:t>PSO</a:t>
            </a:r>
            <a:r>
              <a:rPr lang="zh-CN" altLang="en-US" b="1"/>
              <a:t>与</a:t>
            </a:r>
            <a:r>
              <a:rPr lang="en-US" altLang="zh-CN" b="1"/>
              <a:t>EC</a:t>
            </a:r>
            <a:r>
              <a:rPr lang="zh-CN" altLang="en-US" b="1"/>
              <a:t>的异同（续）</a:t>
            </a:r>
          </a:p>
        </p:txBody>
      </p:sp>
      <p:sp>
        <p:nvSpPr>
          <p:cNvPr id="136195" name="Rectangle 3"/>
          <p:cNvSpPr>
            <a:spLocks noGrp="1" noRot="1" noChangeArrowheads="1"/>
          </p:cNvSpPr>
          <p:nvPr>
            <p:ph type="body" idx="1"/>
          </p:nvPr>
        </p:nvSpPr>
        <p:spPr/>
        <p:txBody>
          <a:bodyPr/>
          <a:lstStyle/>
          <a:p>
            <a:pPr>
              <a:buFont typeface="Wingdings" pitchFamily="2" charset="2"/>
              <a:buNone/>
            </a:pPr>
            <a:r>
              <a:rPr lang="en-US" altLang="zh-CN"/>
              <a:t>    EC</a:t>
            </a:r>
            <a:r>
              <a:rPr lang="zh-CN" altLang="en-US"/>
              <a:t>和</a:t>
            </a:r>
            <a:r>
              <a:rPr lang="en-US" altLang="zh-CN"/>
              <a:t>PSO</a:t>
            </a:r>
            <a:r>
              <a:rPr lang="zh-CN" altLang="en-US"/>
              <a:t>所分别模拟的两个伟大的自然随机系统：</a:t>
            </a:r>
            <a:r>
              <a:rPr lang="en-US" altLang="zh-CN"/>
              <a:t>Evolution</a:t>
            </a:r>
            <a:r>
              <a:rPr lang="zh-CN" altLang="en-US"/>
              <a:t>和</a:t>
            </a:r>
            <a:r>
              <a:rPr lang="en-US" altLang="zh-CN"/>
              <a:t>Mind</a:t>
            </a:r>
            <a:r>
              <a:rPr lang="zh-CN" altLang="en-US"/>
              <a:t>之间存在着显著的差异，尽管它们都是基于群体的，都是由其中的随机成分带来创新，但其本质是不同的，因此不能将</a:t>
            </a:r>
            <a:r>
              <a:rPr lang="en-US" altLang="zh-CN"/>
              <a:t>PSO</a:t>
            </a:r>
            <a:r>
              <a:rPr lang="zh-CN" altLang="en-US"/>
              <a:t>简单地归类于</a:t>
            </a:r>
            <a:r>
              <a:rPr lang="en-US" altLang="zh-CN"/>
              <a:t>EC</a:t>
            </a:r>
            <a:r>
              <a:rPr lang="zh-CN" altLang="en-US"/>
              <a:t>中。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en-US" altLang="zh-CN"/>
              <a:t>Particle Swarm</a:t>
            </a:r>
            <a:r>
              <a:rPr lang="zh-CN" altLang="en-US"/>
              <a:t>研究热点</a:t>
            </a:r>
          </a:p>
        </p:txBody>
      </p:sp>
      <p:sp>
        <p:nvSpPr>
          <p:cNvPr id="41987" name="Rectangle 3"/>
          <p:cNvSpPr>
            <a:spLocks noGrp="1" noRot="1" noChangeArrowheads="1"/>
          </p:cNvSpPr>
          <p:nvPr>
            <p:ph type="body" idx="1"/>
          </p:nvPr>
        </p:nvSpPr>
        <p:spPr>
          <a:xfrm>
            <a:off x="457200" y="1600200"/>
            <a:ext cx="8458200" cy="4525963"/>
          </a:xfrm>
        </p:spPr>
        <p:txBody>
          <a:bodyPr/>
          <a:lstStyle/>
          <a:p>
            <a:pPr>
              <a:buFont typeface="Wingdings" pitchFamily="2" charset="2"/>
              <a:buNone/>
            </a:pPr>
            <a:r>
              <a:rPr lang="en-US" altLang="zh-CN" sz="2800"/>
              <a:t>   IEEE TRANSACTION ON EVOLUTIONARY COMPUTION</a:t>
            </a:r>
            <a:r>
              <a:rPr lang="zh-CN" altLang="en-US" sz="2800"/>
              <a:t>于</a:t>
            </a:r>
            <a:r>
              <a:rPr lang="en-US" altLang="zh-CN" sz="2800"/>
              <a:t>2004</a:t>
            </a:r>
            <a:r>
              <a:rPr lang="zh-CN" altLang="en-US" sz="2800"/>
              <a:t>年出版了第</a:t>
            </a:r>
            <a:r>
              <a:rPr lang="en-US" altLang="zh-CN" sz="2800"/>
              <a:t>3</a:t>
            </a:r>
            <a:r>
              <a:rPr lang="zh-CN" altLang="en-US" sz="2800"/>
              <a:t>卷：</a:t>
            </a:r>
            <a:r>
              <a:rPr lang="en-US" altLang="zh-CN" sz="2800"/>
              <a:t>SPECIAL ISSUE ON PSO</a:t>
            </a:r>
            <a:r>
              <a:rPr lang="zh-CN" altLang="en-US" sz="2800"/>
              <a:t>。</a:t>
            </a:r>
            <a:r>
              <a:rPr lang="en-US" altLang="zh-CN" sz="2800"/>
              <a:t>Russell C.Eberhart, Yuhui Shi</a:t>
            </a:r>
            <a:r>
              <a:rPr lang="zh-CN" altLang="en-US" sz="2800"/>
              <a:t>在卷首语中指出了当前</a:t>
            </a:r>
            <a:r>
              <a:rPr lang="en-US" altLang="zh-CN" sz="2800"/>
              <a:t>PSO</a:t>
            </a:r>
            <a:r>
              <a:rPr lang="zh-CN" altLang="en-US" sz="2800"/>
              <a:t>研究的几个主要方向及热点：</a:t>
            </a:r>
            <a:endParaRPr lang="zh-CN" altLang="en-US" sz="2800"/>
          </a:p>
          <a:p>
            <a:pPr lvl="1">
              <a:buFont typeface="Wingdings" pitchFamily="2" charset="2"/>
              <a:buNone/>
            </a:pPr>
            <a:r>
              <a:rPr lang="en-US" altLang="zh-CN"/>
              <a:t>1</a:t>
            </a:r>
            <a:r>
              <a:rPr lang="zh-CN" altLang="en-US"/>
              <a:t>。算法分析；</a:t>
            </a:r>
            <a:endParaRPr lang="zh-CN" altLang="en-US"/>
          </a:p>
          <a:p>
            <a:pPr lvl="1">
              <a:buFont typeface="Wingdings" pitchFamily="2" charset="2"/>
              <a:buNone/>
            </a:pPr>
            <a:r>
              <a:rPr lang="en-US" altLang="zh-CN"/>
              <a:t>2</a:t>
            </a:r>
            <a:r>
              <a:rPr lang="zh-CN" altLang="en-US"/>
              <a:t>。粒子群拓扑结构；</a:t>
            </a:r>
            <a:endParaRPr lang="zh-CN" altLang="en-US"/>
          </a:p>
          <a:p>
            <a:pPr lvl="1">
              <a:buFont typeface="Wingdings" pitchFamily="2" charset="2"/>
              <a:buNone/>
            </a:pPr>
            <a:r>
              <a:rPr lang="en-US" altLang="zh-CN"/>
              <a:t>3</a:t>
            </a:r>
            <a:r>
              <a:rPr lang="zh-CN" altLang="en-US"/>
              <a:t>。参数选择与优化；</a:t>
            </a:r>
            <a:endParaRPr lang="zh-CN" altLang="en-US"/>
          </a:p>
          <a:p>
            <a:pPr lvl="1">
              <a:buFont typeface="Wingdings" pitchFamily="2" charset="2"/>
              <a:buNone/>
            </a:pPr>
            <a:r>
              <a:rPr lang="en-US" altLang="zh-CN"/>
              <a:t>4</a:t>
            </a:r>
            <a:r>
              <a:rPr lang="zh-CN" altLang="en-US"/>
              <a:t>。与其他演化计算的融合；</a:t>
            </a:r>
            <a:endParaRPr lang="zh-CN" altLang="en-US"/>
          </a:p>
          <a:p>
            <a:pPr lvl="1">
              <a:buFont typeface="Wingdings" pitchFamily="2" charset="2"/>
              <a:buNone/>
            </a:pPr>
            <a:r>
              <a:rPr lang="en-US" altLang="zh-CN"/>
              <a:t>5</a:t>
            </a:r>
            <a:r>
              <a:rPr lang="zh-CN" altLang="en-US"/>
              <a:t>。应用。</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Rot="1" noChangeArrowheads="1"/>
          </p:cNvSpPr>
          <p:nvPr>
            <p:ph type="title"/>
          </p:nvPr>
        </p:nvSpPr>
        <p:spPr/>
        <p:txBody>
          <a:bodyPr/>
          <a:lstStyle/>
          <a:p>
            <a:r>
              <a:rPr lang="zh-CN" altLang="en-US"/>
              <a:t>粒子运动轨迹的分析 </a:t>
            </a:r>
          </a:p>
        </p:txBody>
      </p:sp>
      <p:sp>
        <p:nvSpPr>
          <p:cNvPr id="167939" name="Rectangle 3"/>
          <p:cNvSpPr>
            <a:spLocks noGrp="1" noRot="1" noChangeArrowheads="1"/>
          </p:cNvSpPr>
          <p:nvPr>
            <p:ph type="body" idx="1"/>
          </p:nvPr>
        </p:nvSpPr>
        <p:spPr>
          <a:xfrm>
            <a:off x="611188" y="1916113"/>
            <a:ext cx="8208962" cy="4608512"/>
          </a:xfrm>
        </p:spPr>
        <p:txBody>
          <a:bodyPr/>
          <a:lstStyle/>
          <a:p>
            <a:pPr>
              <a:lnSpc>
                <a:spcPct val="90000"/>
              </a:lnSpc>
              <a:buFont typeface="Wingdings" pitchFamily="2" charset="2"/>
              <a:buNone/>
            </a:pPr>
            <a:r>
              <a:rPr lang="en-US" altLang="zh-CN" sz="2900"/>
              <a:t>    </a:t>
            </a:r>
            <a:r>
              <a:rPr lang="zh-CN" altLang="en-US" sz="2900"/>
              <a:t>为了便于分析和表达，首先将问题空间简化为一维的，分别用    、 表示式（</a:t>
            </a:r>
            <a:r>
              <a:rPr lang="en-US" altLang="zh-CN" sz="2900"/>
              <a:t>2.5</a:t>
            </a:r>
            <a:r>
              <a:rPr lang="zh-CN" altLang="en-US" sz="2900"/>
              <a:t>）中的             和               ，仅研究粒子群中的某一个粒子</a:t>
            </a:r>
            <a:r>
              <a:rPr lang="en-US" altLang="zh-CN" sz="2900" i="1"/>
              <a:t>i</a:t>
            </a:r>
            <a:r>
              <a:rPr lang="zh-CN" altLang="en-US" sz="2900"/>
              <a:t>的运动过程，并暂时先假设</a:t>
            </a:r>
            <a:r>
              <a:rPr lang="en-US" altLang="zh-CN" sz="2900" i="1"/>
              <a:t>pBest</a:t>
            </a:r>
            <a:r>
              <a:rPr lang="zh-CN" altLang="en-US" sz="2900"/>
              <a:t>、</a:t>
            </a:r>
            <a:r>
              <a:rPr lang="en-US" altLang="zh-CN" sz="2900" i="1"/>
              <a:t>gBest</a:t>
            </a:r>
            <a:r>
              <a:rPr lang="zh-CN" altLang="en-US" sz="2900"/>
              <a:t>在粒子</a:t>
            </a:r>
            <a:r>
              <a:rPr lang="en-US" altLang="zh-CN" sz="2900" i="1"/>
              <a:t>i</a:t>
            </a:r>
            <a:r>
              <a:rPr lang="zh-CN" altLang="en-US" sz="2900"/>
              <a:t>运动过程中不变，于是可得粒子</a:t>
            </a:r>
            <a:r>
              <a:rPr lang="en-US" altLang="zh-CN" sz="2900" i="1"/>
              <a:t>i</a:t>
            </a:r>
            <a:r>
              <a:rPr lang="zh-CN" altLang="en-US" sz="2900"/>
              <a:t>运动的状态方程组（</a:t>
            </a:r>
            <a:r>
              <a:rPr lang="en-US" altLang="zh-CN" sz="2900"/>
              <a:t>3.1</a:t>
            </a:r>
            <a:r>
              <a:rPr lang="zh-CN" altLang="en-US" sz="2900"/>
              <a:t>）和（</a:t>
            </a:r>
            <a:r>
              <a:rPr lang="en-US" altLang="zh-CN" sz="2900"/>
              <a:t>3.2</a:t>
            </a:r>
            <a:r>
              <a:rPr lang="zh-CN" altLang="en-US" sz="2900"/>
              <a:t>），这将是本节分析和讨论的对象。</a:t>
            </a:r>
            <a:r>
              <a:rPr lang="zh-CN" altLang="en-US"/>
              <a:t>  </a:t>
            </a:r>
            <a:endParaRPr lang="zh-CN" altLang="en-US"/>
          </a:p>
          <a:p>
            <a:pPr>
              <a:lnSpc>
                <a:spcPct val="90000"/>
              </a:lnSpc>
              <a:buFont typeface="Wingdings" pitchFamily="2" charset="2"/>
              <a:buNone/>
            </a:pPr>
            <a:r>
              <a:rPr lang="zh-CN" altLang="en-US"/>
              <a:t>                                                        （</a:t>
            </a:r>
            <a:r>
              <a:rPr lang="en-US" altLang="zh-CN"/>
              <a:t>3.1</a:t>
            </a:r>
            <a:r>
              <a:rPr lang="zh-CN" altLang="en-US"/>
              <a:t>）</a:t>
            </a:r>
            <a:endParaRPr lang="zh-CN" altLang="en-US"/>
          </a:p>
          <a:p>
            <a:pPr>
              <a:lnSpc>
                <a:spcPct val="90000"/>
              </a:lnSpc>
              <a:buFont typeface="Wingdings" pitchFamily="2" charset="2"/>
              <a:buNone/>
            </a:pPr>
            <a:r>
              <a:rPr lang="zh-CN" altLang="en-US"/>
              <a:t>                                                        （</a:t>
            </a:r>
            <a:r>
              <a:rPr lang="en-US" altLang="zh-CN"/>
              <a:t>3.2</a:t>
            </a:r>
            <a:r>
              <a:rPr lang="zh-CN" altLang="en-US"/>
              <a:t>）</a:t>
            </a:r>
          </a:p>
        </p:txBody>
      </p:sp>
      <p:sp>
        <p:nvSpPr>
          <p:cNvPr id="167940" name="Rectangle 4"/>
          <p:cNvSpPr>
            <a:spLocks noChangeArrowheads="1"/>
          </p:cNvSpPr>
          <p:nvPr/>
        </p:nvSpPr>
        <p:spPr bwMode="auto">
          <a:xfrm>
            <a:off x="0" y="2949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7941" name="Rectangle 5"/>
          <p:cNvSpPr>
            <a:spLocks noChangeArrowheads="1"/>
          </p:cNvSpPr>
          <p:nvPr/>
        </p:nvSpPr>
        <p:spPr bwMode="auto">
          <a:xfrm>
            <a:off x="0" y="3681413"/>
            <a:ext cx="2159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900"/>
              <a:t> </a:t>
            </a:r>
            <a:endParaRPr lang="en-US" altLang="zh-CN"/>
          </a:p>
        </p:txBody>
      </p:sp>
      <p:sp>
        <p:nvSpPr>
          <p:cNvPr id="167942" name="Rectangle 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7943" name="Object 7"/>
          <p:cNvGraphicFramePr>
            <a:graphicFrameLocks noChangeAspect="1"/>
          </p:cNvGraphicFramePr>
          <p:nvPr/>
        </p:nvGraphicFramePr>
        <p:xfrm>
          <a:off x="3635375" y="2276475"/>
          <a:ext cx="381000" cy="517525"/>
        </p:xfrm>
        <a:graphic>
          <a:graphicData uri="http://schemas.openxmlformats.org/presentationml/2006/ole">
            <mc:AlternateContent xmlns:mc="http://schemas.openxmlformats.org/markup-compatibility/2006">
              <mc:Choice xmlns:v="urn:schemas-microsoft-com:vml" Requires="v">
                <p:oleObj spid="_x0000_s167954" name="Equation" r:id="rId1" imgW="165100" imgH="228600" progId="Equation.DSMT4">
                  <p:embed/>
                </p:oleObj>
              </mc:Choice>
              <mc:Fallback>
                <p:oleObj name="Equation" r:id="rId1" imgW="165100" imgH="2286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276475"/>
                        <a:ext cx="3810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44"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7945" name="Object 9"/>
          <p:cNvGraphicFramePr>
            <a:graphicFrameLocks noChangeAspect="1"/>
          </p:cNvGraphicFramePr>
          <p:nvPr/>
        </p:nvGraphicFramePr>
        <p:xfrm>
          <a:off x="4140200" y="2276475"/>
          <a:ext cx="384175" cy="503238"/>
        </p:xfrm>
        <a:graphic>
          <a:graphicData uri="http://schemas.openxmlformats.org/presentationml/2006/ole">
            <mc:AlternateContent xmlns:mc="http://schemas.openxmlformats.org/markup-compatibility/2006">
              <mc:Choice xmlns:v="urn:schemas-microsoft-com:vml" Requires="v">
                <p:oleObj spid="_x0000_s167955" name="Equation" r:id="rId3" imgW="177800" imgH="228600" progId="Equation.DSMT4">
                  <p:embed/>
                </p:oleObj>
              </mc:Choice>
              <mc:Fallback>
                <p:oleObj name="Equation" r:id="rId3" imgW="177800" imgH="2286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2276475"/>
                        <a:ext cx="38417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4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7947" name="Object 11"/>
          <p:cNvGraphicFramePr>
            <a:graphicFrameLocks noChangeAspect="1"/>
          </p:cNvGraphicFramePr>
          <p:nvPr/>
        </p:nvGraphicFramePr>
        <p:xfrm>
          <a:off x="7524750" y="2349500"/>
          <a:ext cx="1368425" cy="441325"/>
        </p:xfrm>
        <a:graphic>
          <a:graphicData uri="http://schemas.openxmlformats.org/presentationml/2006/ole">
            <mc:AlternateContent xmlns:mc="http://schemas.openxmlformats.org/markup-compatibility/2006">
              <mc:Choice xmlns:v="urn:schemas-microsoft-com:vml" Requires="v">
                <p:oleObj spid="_x0000_s167956" name="Equation" r:id="rId5" imgW="711200" imgH="228600" progId="Equation.DSMT4">
                  <p:embed/>
                </p:oleObj>
              </mc:Choice>
              <mc:Fallback>
                <p:oleObj name="Equation" r:id="rId5" imgW="711200" imgH="2286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750" y="2349500"/>
                        <a:ext cx="136842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4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7949" name="Object 13"/>
          <p:cNvGraphicFramePr>
            <a:graphicFrameLocks noChangeAspect="1"/>
          </p:cNvGraphicFramePr>
          <p:nvPr/>
        </p:nvGraphicFramePr>
        <p:xfrm>
          <a:off x="1619250" y="2708275"/>
          <a:ext cx="1295400" cy="377825"/>
        </p:xfrm>
        <a:graphic>
          <a:graphicData uri="http://schemas.openxmlformats.org/presentationml/2006/ole">
            <mc:AlternateContent xmlns:mc="http://schemas.openxmlformats.org/markup-compatibility/2006">
              <mc:Choice xmlns:v="urn:schemas-microsoft-com:vml" Requires="v">
                <p:oleObj spid="_x0000_s167957" name="Equation" r:id="rId7" imgW="736600" imgH="228600" progId="Equation.DSMT4">
                  <p:embed/>
                </p:oleObj>
              </mc:Choice>
              <mc:Fallback>
                <p:oleObj name="Equation" r:id="rId7" imgW="736600" imgH="2286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2708275"/>
                        <a:ext cx="12954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50" name="Rectangle 14"/>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7951" name="Object 15"/>
          <p:cNvGraphicFramePr>
            <a:graphicFrameLocks noChangeAspect="1"/>
          </p:cNvGraphicFramePr>
          <p:nvPr/>
        </p:nvGraphicFramePr>
        <p:xfrm>
          <a:off x="468313" y="4797425"/>
          <a:ext cx="6408737" cy="423863"/>
        </p:xfrm>
        <a:graphic>
          <a:graphicData uri="http://schemas.openxmlformats.org/presentationml/2006/ole">
            <mc:AlternateContent xmlns:mc="http://schemas.openxmlformats.org/markup-compatibility/2006">
              <mc:Choice xmlns:v="urn:schemas-microsoft-com:vml" Requires="v">
                <p:oleObj spid="_x0000_s167958" name="Equation" r:id="rId9" imgW="3289300" imgH="241300" progId="Equation.DSMT4">
                  <p:embed/>
                </p:oleObj>
              </mc:Choice>
              <mc:Fallback>
                <p:oleObj name="Equation" r:id="rId9" imgW="3289300" imgH="2413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4797425"/>
                        <a:ext cx="6408737"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52"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7953" name="Object 17"/>
          <p:cNvGraphicFramePr>
            <a:graphicFrameLocks noChangeAspect="1"/>
          </p:cNvGraphicFramePr>
          <p:nvPr/>
        </p:nvGraphicFramePr>
        <p:xfrm>
          <a:off x="611188" y="5373688"/>
          <a:ext cx="3024187" cy="423862"/>
        </p:xfrm>
        <a:graphic>
          <a:graphicData uri="http://schemas.openxmlformats.org/presentationml/2006/ole">
            <mc:AlternateContent xmlns:mc="http://schemas.openxmlformats.org/markup-compatibility/2006">
              <mc:Choice xmlns:v="urn:schemas-microsoft-com:vml" Requires="v">
                <p:oleObj spid="_x0000_s167959" name="Equation" r:id="rId11" imgW="1600200" imgH="228600" progId="Equation.DSMT4">
                  <p:embed/>
                </p:oleObj>
              </mc:Choice>
              <mc:Fallback>
                <p:oleObj name="Equation" r:id="rId11" imgW="1600200" imgH="2286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5373688"/>
                        <a:ext cx="3024187"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Rot="1" noChangeArrowheads="1"/>
          </p:cNvSpPr>
          <p:nvPr>
            <p:ph type="title"/>
          </p:nvPr>
        </p:nvSpPr>
        <p:spPr>
          <a:xfrm>
            <a:off x="301625" y="685800"/>
            <a:ext cx="8842375" cy="1143000"/>
          </a:xfrm>
        </p:spPr>
        <p:txBody>
          <a:bodyPr/>
          <a:lstStyle/>
          <a:p>
            <a:r>
              <a:rPr lang="zh-CN" altLang="en-US"/>
              <a:t>粒子运动轨迹的分析（续）</a:t>
            </a:r>
          </a:p>
        </p:txBody>
      </p:sp>
      <p:sp>
        <p:nvSpPr>
          <p:cNvPr id="168963" name="Rectangle 3"/>
          <p:cNvSpPr>
            <a:spLocks noGrp="1" noRot="1" noChangeArrowheads="1"/>
          </p:cNvSpPr>
          <p:nvPr>
            <p:ph type="body" idx="1"/>
          </p:nvPr>
        </p:nvSpPr>
        <p:spPr>
          <a:xfrm>
            <a:off x="323850" y="1905000"/>
            <a:ext cx="8496300" cy="4187825"/>
          </a:xfrm>
        </p:spPr>
        <p:txBody>
          <a:bodyPr/>
          <a:lstStyle/>
          <a:p>
            <a:pPr>
              <a:buFont typeface="Wingdings" pitchFamily="2" charset="2"/>
              <a:buNone/>
            </a:pPr>
            <a:r>
              <a:rPr lang="en-US" altLang="zh-CN"/>
              <a:t>   </a:t>
            </a:r>
            <a:r>
              <a:rPr lang="zh-CN" altLang="en-US"/>
              <a:t>将式（</a:t>
            </a:r>
            <a:r>
              <a:rPr lang="en-US" altLang="zh-CN"/>
              <a:t>3.1</a:t>
            </a:r>
            <a:r>
              <a:rPr lang="zh-CN" altLang="en-US"/>
              <a:t>）和（</a:t>
            </a:r>
            <a:r>
              <a:rPr lang="en-US" altLang="zh-CN"/>
              <a:t>3.2</a:t>
            </a:r>
            <a:r>
              <a:rPr lang="zh-CN" altLang="en-US"/>
              <a:t>）递推可得到：</a:t>
            </a:r>
            <a:endParaRPr lang="zh-CN" altLang="en-US"/>
          </a:p>
          <a:p>
            <a:pPr>
              <a:buFont typeface="Wingdings" pitchFamily="2" charset="2"/>
              <a:buNone/>
            </a:pPr>
            <a:r>
              <a:rPr lang="zh-CN" altLang="en-US"/>
              <a:t>                                                           （</a:t>
            </a:r>
            <a:r>
              <a:rPr lang="en-US" altLang="zh-CN"/>
              <a:t>3.4</a:t>
            </a:r>
            <a:r>
              <a:rPr lang="zh-CN" altLang="en-US"/>
              <a:t>） </a:t>
            </a:r>
            <a:endParaRPr lang="zh-CN" altLang="en-US"/>
          </a:p>
          <a:p>
            <a:pPr>
              <a:buFont typeface="Wingdings" pitchFamily="2" charset="2"/>
              <a:buNone/>
            </a:pPr>
            <a:r>
              <a:rPr lang="zh-CN" altLang="en-US"/>
              <a:t>                                                         </a:t>
            </a:r>
            <a:endParaRPr lang="zh-CN" altLang="en-US"/>
          </a:p>
          <a:p>
            <a:pPr>
              <a:buFont typeface="Wingdings" pitchFamily="2" charset="2"/>
              <a:buNone/>
            </a:pPr>
            <a:r>
              <a:rPr lang="zh-CN" altLang="en-US"/>
              <a:t>                                                           （</a:t>
            </a:r>
            <a:r>
              <a:rPr lang="en-US" altLang="zh-CN"/>
              <a:t>3.6</a:t>
            </a:r>
            <a:r>
              <a:rPr lang="zh-CN" altLang="en-US"/>
              <a:t>）</a:t>
            </a:r>
            <a:endParaRPr lang="zh-CN" altLang="en-US"/>
          </a:p>
          <a:p>
            <a:pPr>
              <a:buFont typeface="Wingdings" pitchFamily="2" charset="2"/>
              <a:buNone/>
            </a:pPr>
            <a:r>
              <a:rPr lang="zh-CN" altLang="en-US"/>
              <a:t>  </a:t>
            </a:r>
            <a:endParaRPr lang="zh-CN" altLang="en-US"/>
          </a:p>
          <a:p>
            <a:pPr>
              <a:buFont typeface="Wingdings" pitchFamily="2" charset="2"/>
              <a:buNone/>
            </a:pPr>
            <a:r>
              <a:rPr lang="zh-CN" altLang="en-US"/>
              <a:t>   由上可知，粒子的速度和位置变化过程均是二阶差分方程，本节将对它们做分析。</a:t>
            </a:r>
          </a:p>
        </p:txBody>
      </p:sp>
      <p:sp>
        <p:nvSpPr>
          <p:cNvPr id="16896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8965" name="Object 5"/>
          <p:cNvGraphicFramePr>
            <a:graphicFrameLocks noChangeAspect="1"/>
          </p:cNvGraphicFramePr>
          <p:nvPr/>
        </p:nvGraphicFramePr>
        <p:xfrm>
          <a:off x="468313" y="2636838"/>
          <a:ext cx="6048375" cy="441325"/>
        </p:xfrm>
        <a:graphic>
          <a:graphicData uri="http://schemas.openxmlformats.org/presentationml/2006/ole">
            <mc:AlternateContent xmlns:mc="http://schemas.openxmlformats.org/markup-compatibility/2006">
              <mc:Choice xmlns:v="urn:schemas-microsoft-com:vml" Requires="v">
                <p:oleObj spid="_x0000_s168968" name="Equation" r:id="rId1" imgW="3022600" imgH="228600" progId="Equation.DSMT4">
                  <p:embed/>
                </p:oleObj>
              </mc:Choice>
              <mc:Fallback>
                <p:oleObj name="Equation" r:id="rId1" imgW="3022600" imgH="2286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636838"/>
                        <a:ext cx="604837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966" name="Rectangle 6"/>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8967" name="Object 7"/>
          <p:cNvGraphicFramePr>
            <a:graphicFrameLocks noChangeAspect="1"/>
          </p:cNvGraphicFramePr>
          <p:nvPr/>
        </p:nvGraphicFramePr>
        <p:xfrm>
          <a:off x="395288" y="3644900"/>
          <a:ext cx="6840537" cy="433388"/>
        </p:xfrm>
        <a:graphic>
          <a:graphicData uri="http://schemas.openxmlformats.org/presentationml/2006/ole">
            <mc:AlternateContent xmlns:mc="http://schemas.openxmlformats.org/markup-compatibility/2006">
              <mc:Choice xmlns:v="urn:schemas-microsoft-com:vml" Requires="v">
                <p:oleObj spid="_x0000_s168969" name="Equation" r:id="rId3" imgW="4000500" imgH="241300" progId="Equation.DSMT4">
                  <p:embed/>
                </p:oleObj>
              </mc:Choice>
              <mc:Fallback>
                <p:oleObj name="Equation" r:id="rId3" imgW="4000500" imgH="2413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644900"/>
                        <a:ext cx="6840537"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Rot="1" noChangeArrowheads="1"/>
          </p:cNvSpPr>
          <p:nvPr>
            <p:ph type="title"/>
          </p:nvPr>
        </p:nvSpPr>
        <p:spPr/>
        <p:txBody>
          <a:bodyPr/>
          <a:lstStyle/>
          <a:p>
            <a:r>
              <a:rPr lang="zh-CN" altLang="en-US"/>
              <a:t>粒子运动轨迹的分析（续）</a:t>
            </a:r>
          </a:p>
        </p:txBody>
      </p:sp>
      <p:sp>
        <p:nvSpPr>
          <p:cNvPr id="169987" name="Rectangle 3"/>
          <p:cNvSpPr>
            <a:spLocks noGrp="1" noRot="1" noChangeArrowheads="1"/>
          </p:cNvSpPr>
          <p:nvPr>
            <p:ph type="body" idx="1"/>
          </p:nvPr>
        </p:nvSpPr>
        <p:spPr>
          <a:xfrm>
            <a:off x="468313" y="1905000"/>
            <a:ext cx="7989887" cy="4837113"/>
          </a:xfrm>
        </p:spPr>
        <p:txBody>
          <a:bodyPr/>
          <a:lstStyle/>
          <a:p>
            <a:pPr>
              <a:buFont typeface="Wingdings" pitchFamily="2" charset="2"/>
              <a:buNone/>
            </a:pPr>
            <a:r>
              <a:rPr lang="en-US" altLang="zh-CN"/>
              <a:t>   </a:t>
            </a:r>
            <a:r>
              <a:rPr lang="zh-CN" altLang="en-US"/>
              <a:t>对（</a:t>
            </a:r>
            <a:r>
              <a:rPr lang="en-US" altLang="zh-CN"/>
              <a:t>3.4</a:t>
            </a:r>
            <a:r>
              <a:rPr lang="zh-CN" altLang="en-US"/>
              <a:t>）做</a:t>
            </a:r>
            <a:r>
              <a:rPr lang="en-US" altLang="zh-CN"/>
              <a:t>Z</a:t>
            </a:r>
            <a:r>
              <a:rPr lang="zh-CN" altLang="en-US"/>
              <a:t>变换，由</a:t>
            </a:r>
            <a:r>
              <a:rPr lang="en-US" altLang="zh-CN"/>
              <a:t>Routh</a:t>
            </a:r>
            <a:r>
              <a:rPr lang="zh-CN" altLang="en-US"/>
              <a:t>判据，二阶线性系统稳定的充分必要条件是特征方程各项系数均为正值，于是可得到差分方程（</a:t>
            </a:r>
            <a:r>
              <a:rPr lang="en-US" altLang="zh-CN"/>
              <a:t>3.4</a:t>
            </a:r>
            <a:r>
              <a:rPr lang="zh-CN" altLang="en-US"/>
              <a:t>）稳定的条件为（取某一个条件等号时系统系统等幅周期振荡，速度不趋于无穷大，此处可认为临界稳定） </a:t>
            </a:r>
            <a:endParaRPr lang="zh-CN" altLang="en-US"/>
          </a:p>
          <a:p>
            <a:pPr>
              <a:buFont typeface="Wingdings" pitchFamily="2" charset="2"/>
              <a:buNone/>
            </a:pPr>
            <a:endParaRPr lang="zh-CN" altLang="en-US"/>
          </a:p>
          <a:p>
            <a:pPr>
              <a:buFont typeface="Wingdings" pitchFamily="2" charset="2"/>
              <a:buNone/>
            </a:pPr>
            <a:r>
              <a:rPr lang="zh-CN" altLang="en-US"/>
              <a:t>                                                      （</a:t>
            </a:r>
            <a:r>
              <a:rPr lang="en-US" altLang="zh-CN"/>
              <a:t>3.14</a:t>
            </a:r>
            <a:r>
              <a:rPr lang="zh-CN" altLang="en-US"/>
              <a:t>）</a:t>
            </a:r>
          </a:p>
        </p:txBody>
      </p:sp>
      <p:sp>
        <p:nvSpPr>
          <p:cNvPr id="169988" name="Rectangle 4"/>
          <p:cNvSpPr>
            <a:spLocks noChangeArrowheads="1"/>
          </p:cNvSpPr>
          <p:nvPr/>
        </p:nvSpPr>
        <p:spPr bwMode="auto">
          <a:xfrm>
            <a:off x="0" y="3189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9989" name="Object 5"/>
          <p:cNvGraphicFramePr>
            <a:graphicFrameLocks noChangeAspect="1"/>
          </p:cNvGraphicFramePr>
          <p:nvPr/>
        </p:nvGraphicFramePr>
        <p:xfrm>
          <a:off x="1331913" y="4941888"/>
          <a:ext cx="3455987" cy="1222375"/>
        </p:xfrm>
        <a:graphic>
          <a:graphicData uri="http://schemas.openxmlformats.org/presentationml/2006/ole">
            <mc:AlternateContent xmlns:mc="http://schemas.openxmlformats.org/markup-compatibility/2006">
              <mc:Choice xmlns:v="urn:schemas-microsoft-com:vml" Requires="v">
                <p:oleObj spid="_x0000_s169990" name="Equation" r:id="rId1" imgW="1358265" imgH="482600" progId="Equation.DSMT4">
                  <p:embed/>
                </p:oleObj>
              </mc:Choice>
              <mc:Fallback>
                <p:oleObj name="Equation" r:id="rId1" imgW="1358265" imgH="4826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941888"/>
                        <a:ext cx="3455987" cy="122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Rot="1" noChangeArrowheads="1"/>
          </p:cNvSpPr>
          <p:nvPr>
            <p:ph type="title"/>
          </p:nvPr>
        </p:nvSpPr>
        <p:spPr/>
        <p:txBody>
          <a:bodyPr/>
          <a:lstStyle/>
          <a:p>
            <a:r>
              <a:rPr lang="zh-CN" altLang="en-US"/>
              <a:t>粒子运动轨迹的分析（续）</a:t>
            </a:r>
          </a:p>
        </p:txBody>
      </p:sp>
      <p:sp>
        <p:nvSpPr>
          <p:cNvPr id="171011" name="Rectangle 3"/>
          <p:cNvSpPr>
            <a:spLocks noGrp="1" noRot="1" noChangeArrowheads="1"/>
          </p:cNvSpPr>
          <p:nvPr>
            <p:ph type="body" sz="half" idx="1"/>
          </p:nvPr>
        </p:nvSpPr>
        <p:spPr>
          <a:xfrm>
            <a:off x="762000" y="1905000"/>
            <a:ext cx="7842250" cy="4038600"/>
          </a:xfrm>
        </p:spPr>
        <p:txBody>
          <a:bodyPr/>
          <a:lstStyle/>
          <a:p>
            <a:pPr>
              <a:lnSpc>
                <a:spcPct val="90000"/>
              </a:lnSpc>
              <a:buFont typeface="Wingdings" pitchFamily="2" charset="2"/>
              <a:buNone/>
            </a:pPr>
            <a:r>
              <a:rPr lang="en-US" altLang="zh-CN"/>
              <a:t>   </a:t>
            </a:r>
            <a:r>
              <a:rPr lang="zh-CN" altLang="en-US"/>
              <a:t>当满足（</a:t>
            </a:r>
            <a:r>
              <a:rPr lang="en-US" altLang="zh-CN"/>
              <a:t>3.14</a:t>
            </a:r>
            <a:r>
              <a:rPr lang="zh-CN" altLang="en-US"/>
              <a:t>）中条件均取严格不等号时，由</a:t>
            </a:r>
            <a:r>
              <a:rPr lang="en-US" altLang="zh-CN"/>
              <a:t>Z</a:t>
            </a:r>
            <a:r>
              <a:rPr lang="zh-CN" altLang="en-US"/>
              <a:t>变换的终值定理可得：</a:t>
            </a:r>
            <a:endParaRPr lang="zh-CN" altLang="en-US"/>
          </a:p>
          <a:p>
            <a:pPr>
              <a:lnSpc>
                <a:spcPct val="90000"/>
              </a:lnSpc>
              <a:buFont typeface="Wingdings" pitchFamily="2" charset="2"/>
              <a:buNone/>
            </a:pPr>
            <a:r>
              <a:rPr lang="zh-CN" altLang="en-US"/>
              <a:t>                                                     （</a:t>
            </a:r>
            <a:r>
              <a:rPr lang="en-US" altLang="zh-CN"/>
              <a:t>3.15</a:t>
            </a:r>
            <a:r>
              <a:rPr lang="zh-CN" altLang="en-US"/>
              <a:t>）</a:t>
            </a:r>
            <a:endParaRPr lang="zh-CN" altLang="en-US"/>
          </a:p>
          <a:p>
            <a:pPr>
              <a:lnSpc>
                <a:spcPct val="90000"/>
              </a:lnSpc>
              <a:buFont typeface="Wingdings" pitchFamily="2" charset="2"/>
              <a:buNone/>
            </a:pPr>
            <a:r>
              <a:rPr lang="zh-CN" altLang="en-US"/>
              <a:t>   </a:t>
            </a:r>
            <a:endParaRPr lang="zh-CN" altLang="en-US"/>
          </a:p>
          <a:p>
            <a:pPr>
              <a:lnSpc>
                <a:spcPct val="90000"/>
              </a:lnSpc>
              <a:buFont typeface="Wingdings" pitchFamily="2" charset="2"/>
              <a:buNone/>
            </a:pPr>
            <a:r>
              <a:rPr lang="zh-CN" altLang="en-US"/>
              <a:t>   也就是在不考虑随机量且</a:t>
            </a:r>
            <a:r>
              <a:rPr lang="en-US" altLang="zh-CN" i="1"/>
              <a:t>pBest</a:t>
            </a:r>
            <a:r>
              <a:rPr lang="zh-CN" altLang="en-US" i="1"/>
              <a:t>、</a:t>
            </a:r>
            <a:r>
              <a:rPr lang="en-US" altLang="zh-CN" i="1"/>
              <a:t>gBest</a:t>
            </a:r>
            <a:r>
              <a:rPr lang="zh-CN" altLang="en-US"/>
              <a:t>位置不变的假设下，当满足（</a:t>
            </a:r>
            <a:r>
              <a:rPr lang="en-US" altLang="zh-CN"/>
              <a:t>3.14</a:t>
            </a:r>
            <a:r>
              <a:rPr lang="zh-CN" altLang="en-US"/>
              <a:t>）中严格不等于条件时，单个粒子的速度将趋向</a:t>
            </a:r>
            <a:r>
              <a:rPr lang="en-US" altLang="zh-CN"/>
              <a:t>0</a:t>
            </a:r>
            <a:r>
              <a:rPr lang="zh-CN" altLang="en-US"/>
              <a:t>。 </a:t>
            </a:r>
          </a:p>
        </p:txBody>
      </p:sp>
      <p:graphicFrame>
        <p:nvGraphicFramePr>
          <p:cNvPr id="171012" name="Object 4"/>
          <p:cNvGraphicFramePr>
            <a:graphicFrameLocks noChangeAspect="1"/>
          </p:cNvGraphicFramePr>
          <p:nvPr>
            <p:ph sz="half" idx="2"/>
          </p:nvPr>
        </p:nvGraphicFramePr>
        <p:xfrm>
          <a:off x="1016000" y="3100388"/>
          <a:ext cx="4395788" cy="581025"/>
        </p:xfrm>
        <a:graphic>
          <a:graphicData uri="http://schemas.openxmlformats.org/presentationml/2006/ole">
            <mc:AlternateContent xmlns:mc="http://schemas.openxmlformats.org/markup-compatibility/2006">
              <mc:Choice xmlns:v="urn:schemas-microsoft-com:vml" Requires="v">
                <p:oleObj spid="_x0000_s171013" name="Equation" r:id="rId1" imgW="1752600" imgH="266700" progId="Equation.DSMT4">
                  <p:embed/>
                </p:oleObj>
              </mc:Choice>
              <mc:Fallback>
                <p:oleObj name="Equation" r:id="rId1" imgW="1752600" imgH="2667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100388"/>
                        <a:ext cx="43957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p:txBody>
          <a:bodyPr/>
          <a:lstStyle/>
          <a:p>
            <a:r>
              <a:rPr lang="zh-CN" altLang="en-US"/>
              <a:t>粒子运动轨迹的分析（续）</a:t>
            </a:r>
          </a:p>
        </p:txBody>
      </p:sp>
      <p:sp>
        <p:nvSpPr>
          <p:cNvPr id="172035" name="Rectangle 3"/>
          <p:cNvSpPr>
            <a:spLocks noGrp="1" noRot="1" noChangeArrowheads="1"/>
          </p:cNvSpPr>
          <p:nvPr>
            <p:ph type="body" sz="half" idx="1"/>
          </p:nvPr>
        </p:nvSpPr>
        <p:spPr>
          <a:xfrm>
            <a:off x="684213" y="1916113"/>
            <a:ext cx="7632700" cy="4038600"/>
          </a:xfrm>
        </p:spPr>
        <p:txBody>
          <a:bodyPr/>
          <a:lstStyle/>
          <a:p>
            <a:pPr>
              <a:buFont typeface="Wingdings" pitchFamily="2" charset="2"/>
              <a:buNone/>
            </a:pPr>
            <a:r>
              <a:rPr lang="en-US" altLang="zh-CN"/>
              <a:t>    </a:t>
            </a:r>
            <a:r>
              <a:rPr lang="zh-CN" altLang="en-US"/>
              <a:t>同理，对（</a:t>
            </a:r>
            <a:r>
              <a:rPr lang="en-US" altLang="zh-CN"/>
              <a:t>3.6</a:t>
            </a:r>
            <a:r>
              <a:rPr lang="zh-CN" altLang="en-US"/>
              <a:t>）做</a:t>
            </a:r>
            <a:r>
              <a:rPr lang="en-US" altLang="zh-CN"/>
              <a:t>Z</a:t>
            </a:r>
            <a:r>
              <a:rPr lang="zh-CN" altLang="en-US"/>
              <a:t>变换，由</a:t>
            </a:r>
            <a:r>
              <a:rPr lang="en-US" altLang="zh-CN"/>
              <a:t>Routh</a:t>
            </a:r>
            <a:r>
              <a:rPr lang="zh-CN" altLang="en-US"/>
              <a:t>判据，可得到差分方程（</a:t>
            </a:r>
            <a:r>
              <a:rPr lang="en-US" altLang="zh-CN"/>
              <a:t>3.6</a:t>
            </a:r>
            <a:r>
              <a:rPr lang="zh-CN" altLang="en-US"/>
              <a:t>）稳定的条件为：</a:t>
            </a:r>
            <a:endParaRPr lang="zh-CN" altLang="en-US"/>
          </a:p>
          <a:p>
            <a:pPr>
              <a:buFont typeface="Wingdings" pitchFamily="2" charset="2"/>
              <a:buNone/>
            </a:pPr>
            <a:r>
              <a:rPr lang="zh-CN" altLang="en-US"/>
              <a:t>                                                   （</a:t>
            </a:r>
            <a:r>
              <a:rPr lang="en-US" altLang="zh-CN"/>
              <a:t>3.25</a:t>
            </a:r>
            <a:r>
              <a:rPr lang="zh-CN" altLang="en-US"/>
              <a:t>）</a:t>
            </a:r>
            <a:endParaRPr lang="zh-CN" altLang="en-US"/>
          </a:p>
          <a:p>
            <a:pPr>
              <a:buFont typeface="Wingdings" pitchFamily="2" charset="2"/>
              <a:buNone/>
            </a:pPr>
            <a:endParaRPr lang="zh-CN" altLang="en-US"/>
          </a:p>
          <a:p>
            <a:pPr>
              <a:buFont typeface="Wingdings" pitchFamily="2" charset="2"/>
              <a:buNone/>
            </a:pPr>
            <a:endParaRPr lang="zh-CN" altLang="en-US" sz="2800"/>
          </a:p>
        </p:txBody>
      </p:sp>
      <p:graphicFrame>
        <p:nvGraphicFramePr>
          <p:cNvPr id="172036" name="Object 4"/>
          <p:cNvGraphicFramePr>
            <a:graphicFrameLocks noChangeAspect="1"/>
          </p:cNvGraphicFramePr>
          <p:nvPr>
            <p:ph sz="half" idx="2"/>
          </p:nvPr>
        </p:nvGraphicFramePr>
        <p:xfrm>
          <a:off x="776288" y="3516313"/>
          <a:ext cx="3995737" cy="1135062"/>
        </p:xfrm>
        <a:graphic>
          <a:graphicData uri="http://schemas.openxmlformats.org/presentationml/2006/ole">
            <mc:AlternateContent xmlns:mc="http://schemas.openxmlformats.org/markup-compatibility/2006">
              <mc:Choice xmlns:v="urn:schemas-microsoft-com:vml" Requires="v">
                <p:oleObj spid="_x0000_s172037" name="Equation" r:id="rId1" imgW="1473200" imgH="482600" progId="Equation.DSMT4">
                  <p:embed/>
                </p:oleObj>
              </mc:Choice>
              <mc:Fallback>
                <p:oleObj name="Equation" r:id="rId1" imgW="1473200" imgH="4826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3516313"/>
                        <a:ext cx="3995737"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539750" y="404813"/>
            <a:ext cx="7993063" cy="936625"/>
          </a:xfrm>
        </p:spPr>
        <p:txBody>
          <a:bodyPr/>
          <a:lstStyle/>
          <a:p>
            <a:r>
              <a:rPr lang="en-US" altLang="zh-CN"/>
              <a:t>Swarm Intelligence(</a:t>
            </a:r>
            <a:r>
              <a:rPr lang="zh-CN" altLang="en-US"/>
              <a:t>续</a:t>
            </a:r>
            <a:r>
              <a:rPr lang="en-US" altLang="zh-CN"/>
              <a:t>)</a:t>
            </a:r>
          </a:p>
        </p:txBody>
      </p:sp>
      <p:sp>
        <p:nvSpPr>
          <p:cNvPr id="6147" name="Rectangle 3"/>
          <p:cNvSpPr>
            <a:spLocks noGrp="1" noRot="1" noChangeArrowheads="1"/>
          </p:cNvSpPr>
          <p:nvPr>
            <p:ph type="body" idx="1"/>
          </p:nvPr>
        </p:nvSpPr>
        <p:spPr>
          <a:xfrm>
            <a:off x="0" y="1412875"/>
            <a:ext cx="8856663" cy="5327650"/>
          </a:xfrm>
        </p:spPr>
        <p:txBody>
          <a:bodyPr/>
          <a:lstStyle/>
          <a:p>
            <a:pPr>
              <a:lnSpc>
                <a:spcPct val="90000"/>
              </a:lnSpc>
              <a:buFont typeface="Wingdings" pitchFamily="2" charset="2"/>
              <a:buNone/>
            </a:pPr>
            <a:r>
              <a:rPr lang="en-US" altLang="zh-CN" sz="2800"/>
              <a:t>     Swarm</a:t>
            </a:r>
            <a:r>
              <a:rPr lang="zh-CN" altLang="en-US" sz="2800"/>
              <a:t>可被描述为一些相互作用相邻个体的集合体，蜂群、蚁群、鸟群都是</a:t>
            </a:r>
            <a:r>
              <a:rPr lang="en-US" altLang="zh-CN" sz="2800"/>
              <a:t>Swarm</a:t>
            </a:r>
            <a:r>
              <a:rPr lang="zh-CN" altLang="en-US" sz="2800"/>
              <a:t>的典型例子。鱼聚集成群可以有效地逃避捕食者，因为任何一只鱼发现异常都可带动整个鱼群逃避。蚂蚁成群则有利于寻找食物，因为任一只蚂蚁发现食物都可带领蚁群来共同搬运和进食。一只蜜蜂或蚂蚁的行为能力非常有限，它几乎不可能独立存在于自然世界中，而多个蜜蜂或蚂蚁形成的</a:t>
            </a:r>
            <a:r>
              <a:rPr lang="en-US" altLang="zh-CN" sz="2800"/>
              <a:t>Swarm</a:t>
            </a:r>
            <a:r>
              <a:rPr lang="zh-CN" altLang="en-US" sz="2800"/>
              <a:t>则具有非常强的生存能力，且这种能力不是通过多个个体之间能力简单叠加所获得的。社会性动物群体所拥有的这种特性能帮助个体很好地适应环境，个体所能获得的信息远比它通过自身感觉器官所取得的多，其根本原因在于个体之间存在着信息交互能力。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p:txBody>
          <a:bodyPr/>
          <a:lstStyle/>
          <a:p>
            <a:r>
              <a:rPr lang="zh-CN" altLang="en-US"/>
              <a:t>粒子运动轨迹的分析（续）</a:t>
            </a:r>
          </a:p>
        </p:txBody>
      </p:sp>
      <p:sp>
        <p:nvSpPr>
          <p:cNvPr id="173059" name="Rectangle 3"/>
          <p:cNvSpPr>
            <a:spLocks noGrp="1" noRot="1" noChangeArrowheads="1"/>
          </p:cNvSpPr>
          <p:nvPr>
            <p:ph type="body" idx="1"/>
          </p:nvPr>
        </p:nvSpPr>
        <p:spPr>
          <a:xfrm>
            <a:off x="395288" y="1905000"/>
            <a:ext cx="8353425" cy="4332288"/>
          </a:xfrm>
        </p:spPr>
        <p:txBody>
          <a:bodyPr/>
          <a:lstStyle/>
          <a:p>
            <a:pPr>
              <a:buFont typeface="Wingdings" pitchFamily="2" charset="2"/>
              <a:buNone/>
            </a:pPr>
            <a:r>
              <a:rPr lang="en-US" altLang="zh-CN"/>
              <a:t>   </a:t>
            </a:r>
            <a:r>
              <a:rPr lang="zh-CN" altLang="en-US"/>
              <a:t>当满足条件（</a:t>
            </a:r>
            <a:r>
              <a:rPr lang="en-US" altLang="zh-CN"/>
              <a:t>3.25</a:t>
            </a:r>
            <a:r>
              <a:rPr lang="zh-CN" altLang="en-US"/>
              <a:t>），由</a:t>
            </a:r>
            <a:r>
              <a:rPr lang="en-US" altLang="zh-CN"/>
              <a:t>Z</a:t>
            </a:r>
            <a:r>
              <a:rPr lang="zh-CN" altLang="en-US"/>
              <a:t>变换的终值定理可得：</a:t>
            </a:r>
            <a:endParaRPr lang="zh-CN" altLang="en-US"/>
          </a:p>
          <a:p>
            <a:pPr>
              <a:buFont typeface="Wingdings" pitchFamily="2" charset="2"/>
              <a:buNone/>
            </a:pPr>
            <a:r>
              <a:rPr lang="zh-CN" altLang="en-US"/>
              <a:t>                                                         （</a:t>
            </a:r>
            <a:r>
              <a:rPr lang="en-US" altLang="zh-CN"/>
              <a:t>3.26</a:t>
            </a:r>
            <a:r>
              <a:rPr lang="zh-CN" altLang="en-US"/>
              <a:t>）</a:t>
            </a:r>
            <a:endParaRPr lang="zh-CN" altLang="en-US"/>
          </a:p>
          <a:p>
            <a:pPr>
              <a:buFont typeface="Wingdings" pitchFamily="2" charset="2"/>
              <a:buNone/>
            </a:pPr>
            <a:r>
              <a:rPr lang="zh-CN" altLang="en-US"/>
              <a:t>   </a:t>
            </a:r>
            <a:endParaRPr lang="zh-CN" altLang="en-US"/>
          </a:p>
          <a:p>
            <a:pPr>
              <a:buFont typeface="Wingdings" pitchFamily="2" charset="2"/>
              <a:buNone/>
            </a:pPr>
            <a:r>
              <a:rPr lang="zh-CN" altLang="en-US"/>
              <a:t>   这说明，在不考虑随机量且</a:t>
            </a:r>
            <a:r>
              <a:rPr lang="en-US" altLang="zh-CN" i="1"/>
              <a:t>pBest</a:t>
            </a:r>
            <a:r>
              <a:rPr lang="zh-CN" altLang="en-US" i="1"/>
              <a:t>、</a:t>
            </a:r>
            <a:r>
              <a:rPr lang="en-US" altLang="zh-CN" i="1"/>
              <a:t>gBest</a:t>
            </a:r>
            <a:r>
              <a:rPr lang="zh-CN" altLang="en-US"/>
              <a:t>位置不变的假设下，当满足式（</a:t>
            </a:r>
            <a:r>
              <a:rPr lang="en-US" altLang="zh-CN"/>
              <a:t>3.25</a:t>
            </a:r>
            <a:r>
              <a:rPr lang="zh-CN" altLang="en-US"/>
              <a:t>）中条件时，单个粒子的位置将趋向 </a:t>
            </a:r>
          </a:p>
        </p:txBody>
      </p:sp>
      <p:sp>
        <p:nvSpPr>
          <p:cNvPr id="173060" name="Rectangle 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73061" name="Object 5"/>
          <p:cNvGraphicFramePr>
            <a:graphicFrameLocks noChangeAspect="1"/>
          </p:cNvGraphicFramePr>
          <p:nvPr/>
        </p:nvGraphicFramePr>
        <p:xfrm>
          <a:off x="971550" y="2852738"/>
          <a:ext cx="6048375" cy="1008062"/>
        </p:xfrm>
        <a:graphic>
          <a:graphicData uri="http://schemas.openxmlformats.org/presentationml/2006/ole">
            <mc:AlternateContent xmlns:mc="http://schemas.openxmlformats.org/markup-compatibility/2006">
              <mc:Choice xmlns:v="urn:schemas-microsoft-com:vml" Requires="v">
                <p:oleObj spid="_x0000_s173064" name="Equation" r:id="rId1" imgW="2743200" imgH="457200" progId="Equation.DSMT4">
                  <p:embed/>
                </p:oleObj>
              </mc:Choice>
              <mc:Fallback>
                <p:oleObj name="Equation" r:id="rId1" imgW="2743200" imgH="457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852738"/>
                        <a:ext cx="6048375"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062" name="Rectangle 6"/>
          <p:cNvSpPr>
            <a:spLocks noChangeArrowheads="1"/>
          </p:cNvSpPr>
          <p:nvPr/>
        </p:nvSpPr>
        <p:spPr bwMode="auto">
          <a:xfrm>
            <a:off x="0" y="3208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73063" name="Object 7"/>
          <p:cNvGraphicFramePr>
            <a:graphicFrameLocks noChangeAspect="1"/>
          </p:cNvGraphicFramePr>
          <p:nvPr/>
        </p:nvGraphicFramePr>
        <p:xfrm>
          <a:off x="6372225" y="5013325"/>
          <a:ext cx="2016125" cy="852488"/>
        </p:xfrm>
        <a:graphic>
          <a:graphicData uri="http://schemas.openxmlformats.org/presentationml/2006/ole">
            <mc:AlternateContent xmlns:mc="http://schemas.openxmlformats.org/markup-compatibility/2006">
              <mc:Choice xmlns:v="urn:schemas-microsoft-com:vml" Requires="v">
                <p:oleObj spid="_x0000_s173065" name="Equation" r:id="rId3" imgW="1040765" imgH="444500" progId="Equation.DSMT4">
                  <p:embed/>
                </p:oleObj>
              </mc:Choice>
              <mc:Fallback>
                <p:oleObj name="Equation" r:id="rId3" imgW="1040765" imgH="4445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5013325"/>
                        <a:ext cx="2016125"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p:txBody>
          <a:bodyPr/>
          <a:lstStyle/>
          <a:p>
            <a:r>
              <a:rPr lang="zh-CN" altLang="en-US"/>
              <a:t>粒子运动轨迹的分析（续）</a:t>
            </a:r>
          </a:p>
        </p:txBody>
      </p:sp>
      <p:sp>
        <p:nvSpPr>
          <p:cNvPr id="174083" name="Rectangle 3"/>
          <p:cNvSpPr>
            <a:spLocks noGrp="1" noRot="1" noChangeArrowheads="1"/>
          </p:cNvSpPr>
          <p:nvPr>
            <p:ph type="body" idx="1"/>
          </p:nvPr>
        </p:nvSpPr>
        <p:spPr/>
        <p:txBody>
          <a:bodyPr/>
          <a:lstStyle/>
          <a:p>
            <a:pPr>
              <a:buFont typeface="Wingdings" pitchFamily="2" charset="2"/>
              <a:buNone/>
            </a:pPr>
            <a:r>
              <a:rPr lang="en-US" altLang="zh-CN" sz="2800"/>
              <a:t>  </a:t>
            </a:r>
            <a:r>
              <a:rPr lang="zh-CN" altLang="en-US" sz="2800"/>
              <a:t>本文以上分析方法所得到的结果（</a:t>
            </a:r>
            <a:r>
              <a:rPr lang="en-US" altLang="zh-CN" sz="2800"/>
              <a:t>3.25</a:t>
            </a:r>
            <a:r>
              <a:rPr lang="zh-CN" altLang="en-US" sz="2800"/>
              <a:t>）式与文献</a:t>
            </a:r>
            <a:r>
              <a:rPr lang="en-US" altLang="zh-CN" sz="2800"/>
              <a:t>[9]</a:t>
            </a:r>
            <a:r>
              <a:rPr lang="zh-CN" altLang="en-US" sz="2800"/>
              <a:t>所得的最终结果（</a:t>
            </a:r>
            <a:r>
              <a:rPr lang="en-US" altLang="zh-CN" sz="2800"/>
              <a:t>2.8</a:t>
            </a:r>
            <a:r>
              <a:rPr lang="zh-CN" altLang="en-US" sz="2800"/>
              <a:t>）式不一致，图</a:t>
            </a:r>
            <a:r>
              <a:rPr lang="en-US" altLang="zh-CN" sz="2800"/>
              <a:t>3.1</a:t>
            </a:r>
            <a:r>
              <a:rPr lang="zh-CN" altLang="en-US" sz="2800"/>
              <a:t>给出两种不同约束条件所得到的范围，细斜线左上方的灰色区域为本文所得到的单个粒子可收敛区域，而文献</a:t>
            </a:r>
            <a:r>
              <a:rPr lang="en-US" altLang="zh-CN" sz="2800"/>
              <a:t>[9]</a:t>
            </a:r>
            <a:r>
              <a:rPr lang="zh-CN" altLang="en-US" sz="2800"/>
              <a:t>中（</a:t>
            </a:r>
            <a:r>
              <a:rPr lang="en-US" altLang="zh-CN" sz="2800"/>
              <a:t>2.8</a:t>
            </a:r>
            <a:r>
              <a:rPr lang="zh-CN" altLang="en-US" sz="2800"/>
              <a:t>）式所对应的仅是粗实线上所有的点，显然本文约束条件（</a:t>
            </a:r>
            <a:r>
              <a:rPr lang="en-US" altLang="zh-CN" sz="2800"/>
              <a:t>3.25</a:t>
            </a:r>
            <a:r>
              <a:rPr lang="zh-CN" altLang="en-US" sz="2800"/>
              <a:t>）式所得的范围比文献</a:t>
            </a:r>
            <a:r>
              <a:rPr lang="en-US" altLang="zh-CN" sz="2800"/>
              <a:t>[9]</a:t>
            </a:r>
            <a:r>
              <a:rPr lang="zh-CN" altLang="en-US" sz="2800"/>
              <a:t>的范围大很多，并包含了文献</a:t>
            </a:r>
            <a:r>
              <a:rPr lang="en-US" altLang="zh-CN" sz="2800"/>
              <a:t>[9]</a:t>
            </a:r>
            <a:r>
              <a:rPr lang="zh-CN" altLang="en-US" sz="2800"/>
              <a:t>的范围，而文献</a:t>
            </a:r>
            <a:r>
              <a:rPr lang="en-US" altLang="zh-CN" sz="2800"/>
              <a:t>[9]</a:t>
            </a:r>
            <a:r>
              <a:rPr lang="zh-CN" altLang="en-US" sz="2800"/>
              <a:t>约束条件（</a:t>
            </a:r>
            <a:r>
              <a:rPr lang="en-US" altLang="zh-CN" sz="2800"/>
              <a:t>2.8</a:t>
            </a:r>
            <a:r>
              <a:rPr lang="zh-CN" altLang="en-US" sz="2800"/>
              <a:t>）式的表达要比式（</a:t>
            </a:r>
            <a:r>
              <a:rPr lang="en-US" altLang="zh-CN" sz="2800"/>
              <a:t>3.25</a:t>
            </a:r>
            <a:r>
              <a:rPr lang="zh-CN" altLang="en-US" sz="2800"/>
              <a:t>）复杂些。</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rrowheads="1"/>
          </p:cNvSpPr>
          <p:nvPr>
            <p:ph type="title"/>
          </p:nvPr>
        </p:nvSpPr>
        <p:spPr/>
        <p:txBody>
          <a:bodyPr/>
          <a:lstStyle/>
          <a:p>
            <a:r>
              <a:rPr lang="zh-CN" altLang="en-US"/>
              <a:t>粒子运动轨迹的分析（续）</a:t>
            </a:r>
          </a:p>
        </p:txBody>
      </p:sp>
      <p:graphicFrame>
        <p:nvGraphicFramePr>
          <p:cNvPr id="175107" name="Object 3"/>
          <p:cNvGraphicFramePr>
            <a:graphicFrameLocks noChangeAspect="1"/>
          </p:cNvGraphicFramePr>
          <p:nvPr>
            <p:ph idx="1"/>
          </p:nvPr>
        </p:nvGraphicFramePr>
        <p:xfrm>
          <a:off x="1976438" y="2062163"/>
          <a:ext cx="5243512" cy="3546475"/>
        </p:xfrm>
        <a:graphic>
          <a:graphicData uri="http://schemas.openxmlformats.org/presentationml/2006/ole">
            <mc:AlternateContent xmlns:mc="http://schemas.openxmlformats.org/markup-compatibility/2006">
              <mc:Choice xmlns:v="urn:schemas-microsoft-com:vml" Requires="v">
                <p:oleObj spid="_x0000_s175109" name="位图图像" r:id="rId1" imgW="3840480" imgH="2994660" progId="Paint.Picture">
                  <p:embed/>
                </p:oleObj>
              </mc:Choice>
              <mc:Fallback>
                <p:oleObj name="位图图像" r:id="rId1" imgW="3840480" imgH="2994660"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8" y="2062163"/>
                        <a:ext cx="5243512" cy="354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08" name="Rectangle 4"/>
          <p:cNvSpPr>
            <a:spLocks noChangeArrowheads="1"/>
          </p:cNvSpPr>
          <p:nvPr/>
        </p:nvSpPr>
        <p:spPr bwMode="auto">
          <a:xfrm>
            <a:off x="2195513" y="5734050"/>
            <a:ext cx="5068887"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t>图</a:t>
            </a:r>
            <a:r>
              <a:rPr lang="en-US" altLang="zh-CN" sz="2400"/>
              <a:t>3.1 </a:t>
            </a:r>
            <a:r>
              <a:rPr lang="zh-CN" altLang="en-US" sz="2400"/>
              <a:t>两种不同约束条件得到的范围</a:t>
            </a:r>
            <a:r>
              <a:rPr lang="zh-CN" altLang="en-US" sz="3100"/>
              <a:t>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Rot="1" noChangeArrowheads="1"/>
          </p:cNvSpPr>
          <p:nvPr>
            <p:ph type="title"/>
          </p:nvPr>
        </p:nvSpPr>
        <p:spPr/>
        <p:txBody>
          <a:bodyPr/>
          <a:lstStyle/>
          <a:p>
            <a:r>
              <a:rPr lang="zh-CN" altLang="en-US"/>
              <a:t>粒子运动轨迹的分析（续）</a:t>
            </a:r>
          </a:p>
        </p:txBody>
      </p:sp>
      <p:sp>
        <p:nvSpPr>
          <p:cNvPr id="176131" name="Rectangle 3"/>
          <p:cNvSpPr>
            <a:spLocks noGrp="1" noRot="1" noChangeArrowheads="1"/>
          </p:cNvSpPr>
          <p:nvPr>
            <p:ph type="body" idx="1"/>
          </p:nvPr>
        </p:nvSpPr>
        <p:spPr>
          <a:xfrm>
            <a:off x="323850" y="1905000"/>
            <a:ext cx="8569325" cy="4403725"/>
          </a:xfrm>
        </p:spPr>
        <p:txBody>
          <a:bodyPr/>
          <a:lstStyle/>
          <a:p>
            <a:pPr>
              <a:lnSpc>
                <a:spcPct val="90000"/>
              </a:lnSpc>
              <a:buFont typeface="Wingdings" pitchFamily="2" charset="2"/>
              <a:buNone/>
            </a:pPr>
            <a:r>
              <a:rPr lang="en-US" altLang="zh-CN" i="1"/>
              <a:t>        pBest</a:t>
            </a:r>
            <a:r>
              <a:rPr lang="zh-CN" altLang="en-US" i="1"/>
              <a:t>、</a:t>
            </a:r>
            <a:r>
              <a:rPr lang="en-US" altLang="zh-CN" i="1"/>
              <a:t>gBest</a:t>
            </a:r>
            <a:r>
              <a:rPr lang="zh-CN" altLang="en-US"/>
              <a:t>分别代表粒子的“自身经验”和“社会经验”，粒子通过它们和群体实现协同合作，因此其变化是不可忽视的。这个系统的输入的变化过程是未知的，而且与粒子本身的运动过程还存在着弱反馈关系，那么式（</a:t>
            </a:r>
            <a:r>
              <a:rPr lang="en-US" altLang="zh-CN"/>
              <a:t>3.26</a:t>
            </a:r>
            <a:r>
              <a:rPr lang="zh-CN" altLang="en-US"/>
              <a:t>）所给出的粒子最终位置是否仅是一种理想状态的结果呢？</a:t>
            </a:r>
            <a:endParaRPr lang="zh-CN" altLang="en-US"/>
          </a:p>
          <a:p>
            <a:pPr>
              <a:lnSpc>
                <a:spcPct val="90000"/>
              </a:lnSpc>
              <a:buFont typeface="Wingdings" pitchFamily="2" charset="2"/>
              <a:buNone/>
            </a:pPr>
            <a:r>
              <a:rPr lang="zh-CN" altLang="en-US"/>
              <a:t>      当</a:t>
            </a:r>
            <a:r>
              <a:rPr lang="en-US" altLang="zh-CN" i="1"/>
              <a:t>pBest</a:t>
            </a:r>
            <a:r>
              <a:rPr lang="zh-CN" altLang="en-US" i="1"/>
              <a:t>、</a:t>
            </a:r>
            <a:r>
              <a:rPr lang="en-US" altLang="zh-CN" i="1"/>
              <a:t>gBest</a:t>
            </a:r>
            <a:r>
              <a:rPr lang="zh-CN" altLang="en-US"/>
              <a:t>发生变化时，粒子的位置是否能跟踪上是不肯定的。</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Rot="1" noChangeArrowheads="1"/>
          </p:cNvSpPr>
          <p:nvPr>
            <p:ph type="title"/>
          </p:nvPr>
        </p:nvSpPr>
        <p:spPr/>
        <p:txBody>
          <a:bodyPr/>
          <a:lstStyle/>
          <a:p>
            <a:r>
              <a:rPr lang="zh-CN" altLang="en-US"/>
              <a:t>粒子运动轨迹的分析（续）</a:t>
            </a:r>
          </a:p>
        </p:txBody>
      </p:sp>
      <p:sp>
        <p:nvSpPr>
          <p:cNvPr id="177155" name="Rectangle 3"/>
          <p:cNvSpPr>
            <a:spLocks noGrp="1" noRot="1" noChangeArrowheads="1"/>
          </p:cNvSpPr>
          <p:nvPr>
            <p:ph type="body" idx="1"/>
          </p:nvPr>
        </p:nvSpPr>
        <p:spPr>
          <a:xfrm>
            <a:off x="179388" y="1844675"/>
            <a:ext cx="8569325" cy="4752975"/>
          </a:xfrm>
        </p:spPr>
        <p:txBody>
          <a:bodyPr/>
          <a:lstStyle/>
          <a:p>
            <a:pPr>
              <a:buFont typeface="Wingdings" pitchFamily="2" charset="2"/>
              <a:buNone/>
            </a:pPr>
            <a:r>
              <a:rPr lang="en-US" altLang="zh-CN" i="1"/>
              <a:t>    </a:t>
            </a:r>
            <a:r>
              <a:rPr lang="en-US" altLang="zh-CN" sz="2900" i="1"/>
              <a:t>pBest</a:t>
            </a:r>
            <a:r>
              <a:rPr lang="zh-CN" altLang="en-US" sz="2900"/>
              <a:t>和</a:t>
            </a:r>
            <a:r>
              <a:rPr lang="en-US" altLang="zh-CN" sz="2900" i="1"/>
              <a:t>gBest</a:t>
            </a:r>
            <a:r>
              <a:rPr lang="zh-CN" altLang="en-US" sz="2900"/>
              <a:t>的变化过程符合如下式（</a:t>
            </a:r>
            <a:r>
              <a:rPr lang="en-US" altLang="zh-CN" sz="2900"/>
              <a:t>3.27</a:t>
            </a:r>
            <a:r>
              <a:rPr lang="zh-CN" altLang="en-US" sz="2900"/>
              <a:t>）（</a:t>
            </a:r>
            <a:r>
              <a:rPr lang="en-US" altLang="zh-CN" sz="2900"/>
              <a:t>3.28</a:t>
            </a:r>
            <a:r>
              <a:rPr lang="zh-CN" altLang="en-US" sz="2900"/>
              <a:t>）的规律：</a:t>
            </a:r>
            <a:endParaRPr lang="zh-CN" altLang="en-US" sz="2900"/>
          </a:p>
          <a:p>
            <a:pPr>
              <a:buFont typeface="Wingdings" pitchFamily="2" charset="2"/>
              <a:buNone/>
            </a:pPr>
            <a:endParaRPr lang="zh-CN" altLang="en-US" sz="2900"/>
          </a:p>
          <a:p>
            <a:pPr>
              <a:buFont typeface="Wingdings" pitchFamily="2" charset="2"/>
              <a:buNone/>
            </a:pPr>
            <a:r>
              <a:rPr lang="zh-CN" altLang="en-US" sz="2900"/>
              <a:t>                                                                    （</a:t>
            </a:r>
            <a:r>
              <a:rPr lang="en-US" altLang="zh-CN" sz="2900"/>
              <a:t>3.27</a:t>
            </a:r>
            <a:r>
              <a:rPr lang="zh-CN" altLang="en-US" sz="2900"/>
              <a:t>）</a:t>
            </a:r>
            <a:endParaRPr lang="zh-CN" altLang="en-US" sz="2900"/>
          </a:p>
          <a:p>
            <a:pPr>
              <a:buFont typeface="Wingdings" pitchFamily="2" charset="2"/>
              <a:buNone/>
            </a:pPr>
            <a:endParaRPr lang="zh-CN" altLang="en-US" sz="2900"/>
          </a:p>
          <a:p>
            <a:pPr>
              <a:buFont typeface="Wingdings" pitchFamily="2" charset="2"/>
              <a:buNone/>
            </a:pPr>
            <a:r>
              <a:rPr lang="zh-CN" altLang="en-US" sz="2900"/>
              <a:t>                                                                    （</a:t>
            </a:r>
            <a:r>
              <a:rPr lang="en-US" altLang="zh-CN" sz="2900"/>
              <a:t>3.28</a:t>
            </a:r>
            <a:r>
              <a:rPr lang="zh-CN" altLang="en-US" sz="2900"/>
              <a:t>）</a:t>
            </a:r>
            <a:endParaRPr lang="zh-CN" altLang="en-US" sz="2900"/>
          </a:p>
          <a:p>
            <a:pPr>
              <a:buFont typeface="Wingdings" pitchFamily="2" charset="2"/>
              <a:buNone/>
            </a:pPr>
            <a:r>
              <a:rPr lang="zh-CN" altLang="en-US" sz="2900"/>
              <a:t>                          都是递减的，而且当优化问题的值空间有限且存在全局最优值时候，它们存在下界。 </a:t>
            </a:r>
          </a:p>
        </p:txBody>
      </p:sp>
      <p:graphicFrame>
        <p:nvGraphicFramePr>
          <p:cNvPr id="177156" name="Object 4"/>
          <p:cNvGraphicFramePr>
            <a:graphicFrameLocks noChangeAspect="1"/>
          </p:cNvGraphicFramePr>
          <p:nvPr/>
        </p:nvGraphicFramePr>
        <p:xfrm>
          <a:off x="827088" y="2800350"/>
          <a:ext cx="5761037" cy="923925"/>
        </p:xfrm>
        <a:graphic>
          <a:graphicData uri="http://schemas.openxmlformats.org/presentationml/2006/ole">
            <mc:AlternateContent xmlns:mc="http://schemas.openxmlformats.org/markup-compatibility/2006">
              <mc:Choice xmlns:v="urn:schemas-microsoft-com:vml" Requires="v">
                <p:oleObj spid="_x0000_s177163" name="Equation" r:id="rId1" imgW="2997200" imgH="482600" progId="Equation.DSMT4">
                  <p:embed/>
                </p:oleObj>
              </mc:Choice>
              <mc:Fallback>
                <p:oleObj name="Equation" r:id="rId1" imgW="2997200" imgH="4826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800350"/>
                        <a:ext cx="5761037"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157" name="Object 5"/>
          <p:cNvGraphicFramePr>
            <a:graphicFrameLocks noChangeAspect="1"/>
          </p:cNvGraphicFramePr>
          <p:nvPr/>
        </p:nvGraphicFramePr>
        <p:xfrm>
          <a:off x="827088" y="3957638"/>
          <a:ext cx="6121400" cy="911225"/>
        </p:xfrm>
        <a:graphic>
          <a:graphicData uri="http://schemas.openxmlformats.org/presentationml/2006/ole">
            <mc:AlternateContent xmlns:mc="http://schemas.openxmlformats.org/markup-compatibility/2006">
              <mc:Choice xmlns:v="urn:schemas-microsoft-com:vml" Requires="v">
                <p:oleObj spid="_x0000_s177164" name="Equation" r:id="rId3" imgW="3670300" imgH="482600" progId="Equation.DSMT4">
                  <p:embed/>
                </p:oleObj>
              </mc:Choice>
              <mc:Fallback>
                <p:oleObj name="Equation" r:id="rId3" imgW="3670300" imgH="482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957638"/>
                        <a:ext cx="612140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7158" name="Rectangle 6"/>
          <p:cNvSpPr>
            <a:spLocks noChangeArrowheads="1"/>
          </p:cNvSpPr>
          <p:nvPr/>
        </p:nvSpPr>
        <p:spPr bwMode="auto">
          <a:xfrm>
            <a:off x="0" y="2813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7159" name="Rectangle 7"/>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77160" name="Object 8"/>
          <p:cNvGraphicFramePr>
            <a:graphicFrameLocks noChangeAspect="1"/>
          </p:cNvGraphicFramePr>
          <p:nvPr/>
        </p:nvGraphicFramePr>
        <p:xfrm>
          <a:off x="827088" y="5013325"/>
          <a:ext cx="2087562" cy="444500"/>
        </p:xfrm>
        <a:graphic>
          <a:graphicData uri="http://schemas.openxmlformats.org/presentationml/2006/ole">
            <mc:AlternateContent xmlns:mc="http://schemas.openxmlformats.org/markup-compatibility/2006">
              <mc:Choice xmlns:v="urn:schemas-microsoft-com:vml" Requires="v">
                <p:oleObj spid="_x0000_s177165" name="Equation" r:id="rId5" imgW="1143000" imgH="241300" progId="Equation.DSMT4">
                  <p:embed/>
                </p:oleObj>
              </mc:Choice>
              <mc:Fallback>
                <p:oleObj name="Equation" r:id="rId5" imgW="1143000" imgH="2413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5013325"/>
                        <a:ext cx="2087562"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7161" name="Rectangle 9"/>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77162" name="Object 10"/>
          <p:cNvGraphicFramePr>
            <a:graphicFrameLocks noChangeAspect="1"/>
          </p:cNvGraphicFramePr>
          <p:nvPr/>
        </p:nvGraphicFramePr>
        <p:xfrm>
          <a:off x="1403350" y="5949950"/>
          <a:ext cx="5256213" cy="504825"/>
        </p:xfrm>
        <a:graphic>
          <a:graphicData uri="http://schemas.openxmlformats.org/presentationml/2006/ole">
            <mc:AlternateContent xmlns:mc="http://schemas.openxmlformats.org/markup-compatibility/2006">
              <mc:Choice xmlns:v="urn:schemas-microsoft-com:vml" Requires="v">
                <p:oleObj spid="_x0000_s177166" name="Equation" r:id="rId7" imgW="2870200" imgH="266700" progId="Equation.DSMT4">
                  <p:embed/>
                </p:oleObj>
              </mc:Choice>
              <mc:Fallback>
                <p:oleObj name="Equation" r:id="rId7" imgW="2870200" imgH="2667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5949950"/>
                        <a:ext cx="525621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Rot="1" noChangeArrowheads="1"/>
          </p:cNvSpPr>
          <p:nvPr>
            <p:ph type="title"/>
          </p:nvPr>
        </p:nvSpPr>
        <p:spPr/>
        <p:txBody>
          <a:bodyPr/>
          <a:lstStyle/>
          <a:p>
            <a:r>
              <a:rPr lang="zh-CN" altLang="en-US"/>
              <a:t>粒子运动轨迹的分析（续）</a:t>
            </a:r>
          </a:p>
        </p:txBody>
      </p:sp>
      <p:sp>
        <p:nvSpPr>
          <p:cNvPr id="178179" name="Text Box 3"/>
          <p:cNvSpPr txBox="1">
            <a:spLocks noChangeArrowheads="1"/>
          </p:cNvSpPr>
          <p:nvPr/>
        </p:nvSpPr>
        <p:spPr bwMode="auto">
          <a:xfrm>
            <a:off x="179388" y="1773238"/>
            <a:ext cx="8496300"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buClr>
                <a:schemeClr val="bg2"/>
              </a:buClr>
              <a:buSzPct val="70000"/>
              <a:buFont typeface="Wingdings" pitchFamily="2" charset="2"/>
              <a:buNone/>
            </a:pPr>
            <a:r>
              <a:rPr lang="en-US" altLang="zh-CN" sz="2800"/>
              <a:t>   </a:t>
            </a:r>
            <a:r>
              <a:rPr lang="zh-CN" altLang="en-US" sz="2800"/>
              <a:t>若</a:t>
            </a:r>
            <a:r>
              <a:rPr lang="en-US" altLang="zh-CN" sz="2800" i="1"/>
              <a:t>f</a:t>
            </a:r>
            <a:r>
              <a:rPr lang="en-US" altLang="zh-CN" sz="2800"/>
              <a:t>(x)</a:t>
            </a:r>
            <a:r>
              <a:rPr lang="zh-CN" altLang="en-US" sz="2800"/>
              <a:t>不是</a:t>
            </a:r>
            <a:r>
              <a:rPr lang="en-US" altLang="zh-CN" sz="2800"/>
              <a:t>2.2.3</a:t>
            </a:r>
            <a:r>
              <a:rPr lang="zh-CN" altLang="en-US" sz="2800"/>
              <a:t>节（</a:t>
            </a:r>
            <a:r>
              <a:rPr lang="en-US" altLang="zh-CN" sz="2800"/>
              <a:t>NFL</a:t>
            </a:r>
            <a:r>
              <a:rPr lang="zh-CN" altLang="en-US" sz="2800"/>
              <a:t>定理）中所说的欺骗函数和随机函数，而是第三类函数，而且</a:t>
            </a:r>
            <a:r>
              <a:rPr lang="en-US" altLang="zh-CN" sz="2800" i="1"/>
              <a:t>f</a:t>
            </a:r>
            <a:r>
              <a:rPr lang="en-US" altLang="zh-CN" sz="2800"/>
              <a:t>(p</a:t>
            </a:r>
            <a:r>
              <a:rPr lang="en-US" altLang="zh-CN" sz="2800" baseline="-25000"/>
              <a:t>i</a:t>
            </a:r>
            <a:r>
              <a:rPr lang="en-US" altLang="zh-CN" sz="2800"/>
              <a:t>(t)),</a:t>
            </a:r>
            <a:r>
              <a:rPr lang="en-US" altLang="zh-CN" sz="2800" i="1"/>
              <a:t>f</a:t>
            </a:r>
            <a:r>
              <a:rPr lang="en-US" altLang="zh-CN" sz="2800"/>
              <a:t>(P</a:t>
            </a:r>
            <a:r>
              <a:rPr lang="en-US" altLang="zh-CN" sz="2800" baseline="-25000"/>
              <a:t>g</a:t>
            </a:r>
            <a:r>
              <a:rPr lang="en-US" altLang="zh-CN" sz="2800"/>
              <a:t>(t))</a:t>
            </a:r>
            <a:r>
              <a:rPr lang="zh-CN" altLang="en-US" sz="2800"/>
              <a:t>的变化</a:t>
            </a:r>
            <a:r>
              <a:rPr lang="en-US" altLang="zh-CN" sz="2800"/>
              <a:t>p</a:t>
            </a:r>
            <a:r>
              <a:rPr lang="en-US" altLang="zh-CN" sz="2800" baseline="-25000"/>
              <a:t>i</a:t>
            </a:r>
            <a:r>
              <a:rPr lang="en-US" altLang="zh-CN" sz="2800"/>
              <a:t>(t),p</a:t>
            </a:r>
            <a:r>
              <a:rPr lang="en-US" altLang="zh-CN" sz="2800" baseline="-25000"/>
              <a:t>g</a:t>
            </a:r>
            <a:r>
              <a:rPr lang="en-US" altLang="zh-CN" sz="2800"/>
              <a:t>(t)</a:t>
            </a:r>
            <a:r>
              <a:rPr lang="zh-CN" altLang="en-US" sz="2800"/>
              <a:t>与的变化之间存在着类似梯度信息的规律。那么当搜索时间无限时， </a:t>
            </a:r>
            <a:r>
              <a:rPr lang="en-US" altLang="zh-CN" sz="2800" i="1"/>
              <a:t>f</a:t>
            </a:r>
            <a:r>
              <a:rPr lang="en-US" altLang="zh-CN" sz="2800"/>
              <a:t>(p</a:t>
            </a:r>
            <a:r>
              <a:rPr lang="en-US" altLang="zh-CN" sz="2800" baseline="-25000"/>
              <a:t>i</a:t>
            </a:r>
            <a:r>
              <a:rPr lang="en-US" altLang="zh-CN" sz="2800"/>
              <a:t>(t)),</a:t>
            </a:r>
            <a:r>
              <a:rPr lang="en-US" altLang="zh-CN" sz="2800" i="1"/>
              <a:t>f</a:t>
            </a:r>
            <a:r>
              <a:rPr lang="en-US" altLang="zh-CN" sz="2800"/>
              <a:t>(P</a:t>
            </a:r>
            <a:r>
              <a:rPr lang="en-US" altLang="zh-CN" sz="2800" baseline="-25000"/>
              <a:t>g</a:t>
            </a:r>
            <a:r>
              <a:rPr lang="en-US" altLang="zh-CN" sz="2800"/>
              <a:t>(t))</a:t>
            </a:r>
            <a:r>
              <a:rPr lang="zh-CN" altLang="en-US" sz="2800"/>
              <a:t>和</a:t>
            </a:r>
            <a:r>
              <a:rPr lang="en-US" altLang="zh-CN" sz="2800"/>
              <a:t>p</a:t>
            </a:r>
            <a:r>
              <a:rPr lang="en-US" altLang="zh-CN" sz="2800" baseline="-25000"/>
              <a:t>i</a:t>
            </a:r>
            <a:r>
              <a:rPr lang="en-US" altLang="zh-CN" sz="2800"/>
              <a:t>(t),p</a:t>
            </a:r>
            <a:r>
              <a:rPr lang="en-US" altLang="zh-CN" sz="2800" baseline="-25000"/>
              <a:t>g</a:t>
            </a:r>
            <a:r>
              <a:rPr lang="en-US" altLang="zh-CN" sz="2800"/>
              <a:t>(t)</a:t>
            </a:r>
            <a:r>
              <a:rPr lang="zh-CN" altLang="en-US" sz="2800"/>
              <a:t>在粒子群搜索的初期过程中会变化比较剧烈，随后</a:t>
            </a:r>
            <a:r>
              <a:rPr lang="en-US" altLang="zh-CN" sz="2800"/>
              <a:t>p</a:t>
            </a:r>
            <a:r>
              <a:rPr lang="en-US" altLang="zh-CN" sz="2800" baseline="-25000"/>
              <a:t>i</a:t>
            </a:r>
            <a:r>
              <a:rPr lang="en-US" altLang="zh-CN" sz="2800"/>
              <a:t>(t),p</a:t>
            </a:r>
            <a:r>
              <a:rPr lang="en-US" altLang="zh-CN" sz="2800" baseline="-25000"/>
              <a:t>g</a:t>
            </a:r>
            <a:r>
              <a:rPr lang="en-US" altLang="zh-CN" sz="2800"/>
              <a:t>(t)</a:t>
            </a:r>
            <a:r>
              <a:rPr lang="zh-CN" altLang="en-US" sz="2800"/>
              <a:t>将逐步逼近某个值，而</a:t>
            </a:r>
            <a:r>
              <a:rPr lang="en-US" altLang="zh-CN" sz="2800" i="1"/>
              <a:t>f</a:t>
            </a:r>
            <a:r>
              <a:rPr lang="en-US" altLang="zh-CN" sz="2800"/>
              <a:t>(p</a:t>
            </a:r>
            <a:r>
              <a:rPr lang="en-US" altLang="zh-CN" sz="2800" baseline="-25000"/>
              <a:t>i</a:t>
            </a:r>
            <a:r>
              <a:rPr lang="en-US" altLang="zh-CN" sz="2800"/>
              <a:t>(t)), </a:t>
            </a:r>
            <a:r>
              <a:rPr lang="en-US" altLang="zh-CN" sz="2800" i="1"/>
              <a:t>f</a:t>
            </a:r>
            <a:r>
              <a:rPr lang="en-US" altLang="zh-CN" sz="2800"/>
              <a:t>(P</a:t>
            </a:r>
            <a:r>
              <a:rPr lang="en-US" altLang="zh-CN" sz="2800" baseline="-25000"/>
              <a:t>g</a:t>
            </a:r>
            <a:r>
              <a:rPr lang="en-US" altLang="zh-CN" sz="2800"/>
              <a:t>(t))</a:t>
            </a:r>
            <a:r>
              <a:rPr lang="zh-CN" altLang="en-US" sz="2800"/>
              <a:t>也将趋于稳定或停滞，因此系统后期的输入</a:t>
            </a:r>
            <a:r>
              <a:rPr lang="en-US" altLang="zh-CN" sz="2800"/>
              <a:t>p</a:t>
            </a:r>
            <a:r>
              <a:rPr lang="en-US" altLang="zh-CN" sz="2800" baseline="-25000"/>
              <a:t>i</a:t>
            </a:r>
            <a:r>
              <a:rPr lang="en-US" altLang="zh-CN" sz="2800"/>
              <a:t>(t),p</a:t>
            </a:r>
            <a:r>
              <a:rPr lang="en-US" altLang="zh-CN" sz="2800" baseline="-25000"/>
              <a:t>g</a:t>
            </a:r>
            <a:r>
              <a:rPr lang="en-US" altLang="zh-CN" sz="2800"/>
              <a:t>(t)</a:t>
            </a:r>
            <a:r>
              <a:rPr lang="zh-CN" altLang="en-US" sz="2800"/>
              <a:t>可以被看作是一个阶跃函数，在不考虑随机成分的情况下系统的输出将能够跟踪上                                     </a:t>
            </a:r>
          </a:p>
        </p:txBody>
      </p:sp>
      <p:sp>
        <p:nvSpPr>
          <p:cNvPr id="178180" name="Rectangle 4"/>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78181" name="Object 5"/>
          <p:cNvGraphicFramePr>
            <a:graphicFrameLocks noChangeAspect="1"/>
          </p:cNvGraphicFramePr>
          <p:nvPr/>
        </p:nvGraphicFramePr>
        <p:xfrm>
          <a:off x="684213" y="5661025"/>
          <a:ext cx="3600450" cy="600075"/>
        </p:xfrm>
        <a:graphic>
          <a:graphicData uri="http://schemas.openxmlformats.org/presentationml/2006/ole">
            <mc:AlternateContent xmlns:mc="http://schemas.openxmlformats.org/markup-compatibility/2006">
              <mc:Choice xmlns:v="urn:schemas-microsoft-com:vml" Requires="v">
                <p:oleObj spid="_x0000_s178182" name="Equation" r:id="rId1" imgW="1943100" imgH="241300" progId="Equation.DSMT4">
                  <p:embed/>
                </p:oleObj>
              </mc:Choice>
              <mc:Fallback>
                <p:oleObj name="Equation" r:id="rId1" imgW="1943100" imgH="2413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5661025"/>
                        <a:ext cx="360045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rrowheads="1"/>
          </p:cNvSpPr>
          <p:nvPr>
            <p:ph type="title"/>
          </p:nvPr>
        </p:nvSpPr>
        <p:spPr/>
        <p:txBody>
          <a:bodyPr/>
          <a:lstStyle/>
          <a:p>
            <a:r>
              <a:rPr lang="zh-CN" altLang="en-US"/>
              <a:t>粒子运动轨迹的分析（续）</a:t>
            </a:r>
          </a:p>
        </p:txBody>
      </p:sp>
      <p:sp>
        <p:nvSpPr>
          <p:cNvPr id="179203" name="Rectangle 3"/>
          <p:cNvSpPr>
            <a:spLocks noGrp="1" noRot="1" noChangeArrowheads="1"/>
          </p:cNvSpPr>
          <p:nvPr>
            <p:ph type="body" idx="1"/>
          </p:nvPr>
        </p:nvSpPr>
        <p:spPr>
          <a:xfrm>
            <a:off x="0" y="1981200"/>
            <a:ext cx="9036050" cy="4876800"/>
          </a:xfrm>
        </p:spPr>
        <p:txBody>
          <a:bodyPr/>
          <a:lstStyle/>
          <a:p>
            <a:pPr>
              <a:buFont typeface="Wingdings" pitchFamily="2" charset="2"/>
              <a:buNone/>
            </a:pPr>
            <a:r>
              <a:rPr lang="en-US" altLang="zh-CN"/>
              <a:t>   </a:t>
            </a:r>
            <a:r>
              <a:rPr lang="zh-CN" altLang="en-US" sz="3300"/>
              <a:t>粒子群在多数实际寻优过程中无论是找到了最优解或是陷入某个局部最优解，还是算法停滞，整个过程中的</a:t>
            </a:r>
            <a:r>
              <a:rPr lang="en-US" altLang="zh-CN" sz="3300" i="1"/>
              <a:t>gBest</a:t>
            </a:r>
            <a:r>
              <a:rPr lang="zh-CN" altLang="en-US" sz="3300"/>
              <a:t>变化将会逐步减小，最终趋于停止，</a:t>
            </a:r>
            <a:r>
              <a:rPr lang="en-US" altLang="zh-CN" sz="3300"/>
              <a:t>pBest</a:t>
            </a:r>
            <a:r>
              <a:rPr lang="zh-CN" altLang="en-US" sz="3300"/>
              <a:t>将逐步趋向</a:t>
            </a:r>
            <a:r>
              <a:rPr lang="en-US" altLang="zh-CN" sz="3300"/>
              <a:t>gBest</a:t>
            </a:r>
            <a:r>
              <a:rPr lang="zh-CN" altLang="en-US" sz="3300"/>
              <a:t>。因此当搜索时间无限时，所有粒子的位置将逐步靠近并停止于                                              处。</a:t>
            </a:r>
          </a:p>
        </p:txBody>
      </p:sp>
      <p:sp>
        <p:nvSpPr>
          <p:cNvPr id="179204" name="Rectangle 4"/>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79205" name="Object 5"/>
          <p:cNvGraphicFramePr>
            <a:graphicFrameLocks noChangeAspect="1"/>
          </p:cNvGraphicFramePr>
          <p:nvPr/>
        </p:nvGraphicFramePr>
        <p:xfrm>
          <a:off x="2700338" y="4581525"/>
          <a:ext cx="4824412" cy="488950"/>
        </p:xfrm>
        <a:graphic>
          <a:graphicData uri="http://schemas.openxmlformats.org/presentationml/2006/ole">
            <mc:AlternateContent xmlns:mc="http://schemas.openxmlformats.org/markup-compatibility/2006">
              <mc:Choice xmlns:v="urn:schemas-microsoft-com:vml" Requires="v">
                <p:oleObj spid="_x0000_s179206" name="Equation" r:id="rId1" imgW="2413000" imgH="241300" progId="Equation.DSMT4">
                  <p:embed/>
                </p:oleObj>
              </mc:Choice>
              <mc:Fallback>
                <p:oleObj name="Equation" r:id="rId1" imgW="2413000" imgH="2413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4581525"/>
                        <a:ext cx="4824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rrowheads="1"/>
          </p:cNvSpPr>
          <p:nvPr>
            <p:ph type="title"/>
          </p:nvPr>
        </p:nvSpPr>
        <p:spPr/>
        <p:txBody>
          <a:bodyPr/>
          <a:lstStyle/>
          <a:p>
            <a:r>
              <a:rPr lang="zh-CN" altLang="en-US"/>
              <a:t>粒子运动轨迹的分析（续）</a:t>
            </a:r>
          </a:p>
        </p:txBody>
      </p:sp>
      <p:sp>
        <p:nvSpPr>
          <p:cNvPr id="180227" name="Rectangle 3"/>
          <p:cNvSpPr>
            <a:spLocks noGrp="1" noRot="1" noChangeArrowheads="1"/>
          </p:cNvSpPr>
          <p:nvPr>
            <p:ph type="body" idx="1"/>
          </p:nvPr>
        </p:nvSpPr>
        <p:spPr>
          <a:xfrm>
            <a:off x="395288" y="1905000"/>
            <a:ext cx="8280400" cy="4619625"/>
          </a:xfrm>
        </p:spPr>
        <p:txBody>
          <a:bodyPr/>
          <a:lstStyle/>
          <a:p>
            <a:pPr>
              <a:buFont typeface="Wingdings" pitchFamily="2" charset="2"/>
              <a:buNone/>
            </a:pPr>
            <a:r>
              <a:rPr lang="en-US" altLang="zh-CN" sz="3300"/>
              <a:t>     </a:t>
            </a:r>
            <a:r>
              <a:rPr lang="zh-CN" altLang="en-US" sz="3300"/>
              <a:t>在随机启发式优化算法中随机量的作用是非常重要的，正是随机量所带来的不确定性给整个粒子群带来了多样性和创新。去掉随机量后，单个粒子的运动过程成为了一个二阶线性系统，使得分析变得比较简单，但这个便于分析的假设条件使得以上对粒子运动行为的分析具有很大的局限性。下面将进一步讨论随机量对粒子运动行为的影响。</a:t>
            </a:r>
            <a:br>
              <a:rPr lang="zh-CN" altLang="en-US" sz="2800"/>
            </a:br>
            <a:endParaRPr lang="zh-CN" altLang="en-US" sz="280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rrowheads="1"/>
          </p:cNvSpPr>
          <p:nvPr>
            <p:ph type="title"/>
          </p:nvPr>
        </p:nvSpPr>
        <p:spPr/>
        <p:txBody>
          <a:bodyPr/>
          <a:lstStyle/>
          <a:p>
            <a:r>
              <a:rPr lang="zh-CN" altLang="en-US"/>
              <a:t>粒子运动轨迹的分析（续）</a:t>
            </a:r>
          </a:p>
        </p:txBody>
      </p:sp>
      <p:sp>
        <p:nvSpPr>
          <p:cNvPr id="181251" name="Rectangle 3"/>
          <p:cNvSpPr>
            <a:spLocks noGrp="1" noRot="1" noChangeArrowheads="1"/>
          </p:cNvSpPr>
          <p:nvPr>
            <p:ph type="body" idx="1"/>
          </p:nvPr>
        </p:nvSpPr>
        <p:spPr>
          <a:xfrm>
            <a:off x="827088" y="1916113"/>
            <a:ext cx="7704137" cy="4038600"/>
          </a:xfrm>
        </p:spPr>
        <p:txBody>
          <a:bodyPr/>
          <a:lstStyle/>
          <a:p>
            <a:pPr>
              <a:lnSpc>
                <a:spcPct val="90000"/>
              </a:lnSpc>
              <a:buFont typeface="Wingdings" pitchFamily="2" charset="2"/>
              <a:buNone/>
            </a:pPr>
            <a:r>
              <a:rPr lang="en-US" altLang="zh-CN"/>
              <a:t>  </a:t>
            </a:r>
            <a:r>
              <a:rPr lang="zh-CN" altLang="en-US"/>
              <a:t>为便于分析，式（</a:t>
            </a:r>
            <a:r>
              <a:rPr lang="en-US" altLang="zh-CN"/>
              <a:t>3.22</a:t>
            </a:r>
            <a:r>
              <a:rPr lang="zh-CN" altLang="en-US"/>
              <a:t>）中初始值取                   ，并对也取</a:t>
            </a:r>
            <a:r>
              <a:rPr lang="en-US" altLang="zh-CN"/>
              <a:t>Z</a:t>
            </a:r>
            <a:r>
              <a:rPr lang="zh-CN" altLang="en-US"/>
              <a:t>变换可得到：</a:t>
            </a:r>
            <a:endParaRPr lang="zh-CN" altLang="en-US"/>
          </a:p>
          <a:p>
            <a:pPr>
              <a:lnSpc>
                <a:spcPct val="90000"/>
              </a:lnSpc>
              <a:buFont typeface="Wingdings" pitchFamily="2" charset="2"/>
              <a:buNone/>
            </a:pPr>
            <a:endParaRPr lang="zh-CN" altLang="en-US"/>
          </a:p>
          <a:p>
            <a:pPr>
              <a:lnSpc>
                <a:spcPct val="90000"/>
              </a:lnSpc>
              <a:buFont typeface="Wingdings" pitchFamily="2" charset="2"/>
              <a:buNone/>
            </a:pPr>
            <a:r>
              <a:rPr lang="zh-CN" altLang="en-US"/>
              <a:t>                                                   （</a:t>
            </a:r>
            <a:r>
              <a:rPr lang="en-US" altLang="zh-CN"/>
              <a:t>3.30</a:t>
            </a:r>
            <a:r>
              <a:rPr lang="zh-CN" altLang="en-US"/>
              <a:t>）</a:t>
            </a:r>
            <a:endParaRPr lang="zh-CN" altLang="en-US"/>
          </a:p>
          <a:p>
            <a:pPr>
              <a:lnSpc>
                <a:spcPct val="90000"/>
              </a:lnSpc>
              <a:buFont typeface="Wingdings" pitchFamily="2" charset="2"/>
              <a:buNone/>
            </a:pPr>
            <a:r>
              <a:rPr lang="zh-CN" altLang="en-US"/>
              <a:t>     </a:t>
            </a:r>
            <a:endParaRPr lang="zh-CN" altLang="en-US"/>
          </a:p>
          <a:p>
            <a:pPr>
              <a:lnSpc>
                <a:spcPct val="90000"/>
              </a:lnSpc>
              <a:buFont typeface="Wingdings" pitchFamily="2" charset="2"/>
              <a:buNone/>
            </a:pPr>
            <a:r>
              <a:rPr lang="zh-CN" altLang="en-US"/>
              <a:t>   不考虑            与      之间存在的弱反馈关系，式（</a:t>
            </a:r>
            <a:r>
              <a:rPr lang="en-US" altLang="zh-CN"/>
              <a:t>3.30</a:t>
            </a:r>
            <a:r>
              <a:rPr lang="zh-CN" altLang="en-US"/>
              <a:t>）所对应的系统如图</a:t>
            </a:r>
            <a:r>
              <a:rPr lang="en-US" altLang="zh-CN"/>
              <a:t>3.8</a:t>
            </a:r>
            <a:r>
              <a:rPr lang="zh-CN" altLang="en-US"/>
              <a:t>所示。 </a:t>
            </a:r>
          </a:p>
        </p:txBody>
      </p:sp>
      <p:sp>
        <p:nvSpPr>
          <p:cNvPr id="18125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1253" name="Object 5"/>
          <p:cNvGraphicFramePr>
            <a:graphicFrameLocks noChangeAspect="1"/>
          </p:cNvGraphicFramePr>
          <p:nvPr/>
        </p:nvGraphicFramePr>
        <p:xfrm>
          <a:off x="1763713" y="2492375"/>
          <a:ext cx="1944687" cy="438150"/>
        </p:xfrm>
        <a:graphic>
          <a:graphicData uri="http://schemas.openxmlformats.org/presentationml/2006/ole">
            <mc:AlternateContent xmlns:mc="http://schemas.openxmlformats.org/markup-compatibility/2006">
              <mc:Choice xmlns:v="urn:schemas-microsoft-com:vml" Requires="v">
                <p:oleObj spid="_x0000_s181260" name="Equation" r:id="rId1" imgW="1016000" imgH="228600" progId="Equation.DSMT4">
                  <p:embed/>
                </p:oleObj>
              </mc:Choice>
              <mc:Fallback>
                <p:oleObj name="Equation" r:id="rId1" imgW="1016000" imgH="2286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492375"/>
                        <a:ext cx="1944687"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1254" name="Rectangle 6"/>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1255" name="Object 7"/>
          <p:cNvGraphicFramePr>
            <a:graphicFrameLocks noChangeAspect="1"/>
          </p:cNvGraphicFramePr>
          <p:nvPr/>
        </p:nvGraphicFramePr>
        <p:xfrm>
          <a:off x="1042988" y="3284538"/>
          <a:ext cx="5257800" cy="796925"/>
        </p:xfrm>
        <a:graphic>
          <a:graphicData uri="http://schemas.openxmlformats.org/presentationml/2006/ole">
            <mc:AlternateContent xmlns:mc="http://schemas.openxmlformats.org/markup-compatibility/2006">
              <mc:Choice xmlns:v="urn:schemas-microsoft-com:vml" Requires="v">
                <p:oleObj spid="_x0000_s181261" name="Equation" r:id="rId3" imgW="2616200" imgH="444500" progId="Equation.DSMT4">
                  <p:embed/>
                </p:oleObj>
              </mc:Choice>
              <mc:Fallback>
                <p:oleObj name="Equation" r:id="rId3" imgW="2616200" imgH="4445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284538"/>
                        <a:ext cx="5257800"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1256" name="Rectangle 8"/>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1257" name="Object 9"/>
          <p:cNvGraphicFramePr>
            <a:graphicFrameLocks noChangeAspect="1"/>
          </p:cNvGraphicFramePr>
          <p:nvPr/>
        </p:nvGraphicFramePr>
        <p:xfrm>
          <a:off x="2484438" y="4941888"/>
          <a:ext cx="1296987" cy="438150"/>
        </p:xfrm>
        <a:graphic>
          <a:graphicData uri="http://schemas.openxmlformats.org/presentationml/2006/ole">
            <mc:AlternateContent xmlns:mc="http://schemas.openxmlformats.org/markup-compatibility/2006">
              <mc:Choice xmlns:v="urn:schemas-microsoft-com:vml" Requires="v">
                <p:oleObj spid="_x0000_s181262" name="Equation" r:id="rId5" imgW="723900" imgH="241300" progId="Equation.DSMT4">
                  <p:embed/>
                </p:oleObj>
              </mc:Choice>
              <mc:Fallback>
                <p:oleObj name="Equation" r:id="rId5" imgW="723900" imgH="2413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941888"/>
                        <a:ext cx="1296987"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125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1259" name="Object 11"/>
          <p:cNvGraphicFramePr>
            <a:graphicFrameLocks noChangeAspect="1"/>
          </p:cNvGraphicFramePr>
          <p:nvPr/>
        </p:nvGraphicFramePr>
        <p:xfrm>
          <a:off x="4284663" y="5013325"/>
          <a:ext cx="647700" cy="373063"/>
        </p:xfrm>
        <a:graphic>
          <a:graphicData uri="http://schemas.openxmlformats.org/presentationml/2006/ole">
            <mc:AlternateContent xmlns:mc="http://schemas.openxmlformats.org/markup-compatibility/2006">
              <mc:Choice xmlns:v="urn:schemas-microsoft-com:vml" Requires="v">
                <p:oleObj spid="_x0000_s181263" name="Equation" r:id="rId7" imgW="393700" imgH="228600" progId="Equation.DSMT4">
                  <p:embed/>
                </p:oleObj>
              </mc:Choice>
              <mc:Fallback>
                <p:oleObj name="Equation" r:id="rId7" imgW="393700" imgH="228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5013325"/>
                        <a:ext cx="647700"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rrowheads="1"/>
          </p:cNvSpPr>
          <p:nvPr>
            <p:ph type="title"/>
          </p:nvPr>
        </p:nvSpPr>
        <p:spPr/>
        <p:txBody>
          <a:bodyPr/>
          <a:lstStyle/>
          <a:p>
            <a:r>
              <a:rPr lang="zh-CN" altLang="en-US"/>
              <a:t>粒子运动轨迹的分析（续）</a:t>
            </a:r>
          </a:p>
        </p:txBody>
      </p:sp>
      <p:graphicFrame>
        <p:nvGraphicFramePr>
          <p:cNvPr id="182275" name="Object 3"/>
          <p:cNvGraphicFramePr>
            <a:graphicFrameLocks noChangeAspect="1"/>
          </p:cNvGraphicFramePr>
          <p:nvPr>
            <p:ph idx="1"/>
          </p:nvPr>
        </p:nvGraphicFramePr>
        <p:xfrm>
          <a:off x="611188" y="2349500"/>
          <a:ext cx="7991475" cy="3405188"/>
        </p:xfrm>
        <a:graphic>
          <a:graphicData uri="http://schemas.openxmlformats.org/presentationml/2006/ole">
            <mc:AlternateContent xmlns:mc="http://schemas.openxmlformats.org/markup-compatibility/2006">
              <mc:Choice xmlns:v="urn:schemas-microsoft-com:vml" Requires="v">
                <p:oleObj spid="_x0000_s182276" name="位图图像" r:id="rId1" imgW="5882640" imgH="2506980" progId="Paint.Picture">
                  <p:embed/>
                </p:oleObj>
              </mc:Choice>
              <mc:Fallback>
                <p:oleObj name="位图图像" r:id="rId1" imgW="5882640" imgH="2506980"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349500"/>
                        <a:ext cx="7991475" cy="340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23850" y="476250"/>
            <a:ext cx="8135938" cy="865188"/>
          </a:xfrm>
        </p:spPr>
        <p:txBody>
          <a:bodyPr/>
          <a:lstStyle/>
          <a:p>
            <a:r>
              <a:rPr lang="en-US" altLang="zh-CN"/>
              <a:t>Swarm Intelligence(</a:t>
            </a:r>
            <a:r>
              <a:rPr lang="zh-CN" altLang="en-US"/>
              <a:t>续</a:t>
            </a:r>
            <a:r>
              <a:rPr lang="en-US" altLang="zh-CN"/>
              <a:t>)</a:t>
            </a:r>
          </a:p>
        </p:txBody>
      </p:sp>
      <p:sp>
        <p:nvSpPr>
          <p:cNvPr id="7171" name="Rectangle 3"/>
          <p:cNvSpPr>
            <a:spLocks noGrp="1" noRot="1" noChangeArrowheads="1"/>
          </p:cNvSpPr>
          <p:nvPr>
            <p:ph type="body" idx="1"/>
          </p:nvPr>
        </p:nvSpPr>
        <p:spPr>
          <a:xfrm>
            <a:off x="323850" y="1341438"/>
            <a:ext cx="8362950" cy="5256212"/>
          </a:xfrm>
        </p:spPr>
        <p:txBody>
          <a:bodyPr/>
          <a:lstStyle/>
          <a:p>
            <a:pPr>
              <a:lnSpc>
                <a:spcPct val="90000"/>
              </a:lnSpc>
              <a:buFont typeface="Wingdings" pitchFamily="2" charset="2"/>
              <a:buNone/>
            </a:pPr>
            <a:r>
              <a:rPr lang="en-US" altLang="zh-CN" sz="2800"/>
              <a:t>    </a:t>
            </a:r>
            <a:r>
              <a:rPr lang="zh-CN" altLang="en-US" sz="2800"/>
              <a:t>信息的交互过程不仅仅在群体内传播了信息，而且群内个体还能处理信息，并根据所获得的信息（包括环境信息和附近其它个体的信息）改变自身的一些行为模式和规范，这样就使得群体涌现出一些单个个体所不具备的能力和特性，尤其是对环境的适应能力。这种对环境变化所具有适应的能力可以被认为是一种智能（关于适应性与智能之间的关系存在着一些争议，</a:t>
            </a:r>
            <a:r>
              <a:rPr lang="en-US" altLang="zh-CN" sz="2800"/>
              <a:t>Fogel</a:t>
            </a:r>
            <a:r>
              <a:rPr lang="zh-CN" altLang="en-US" sz="2800"/>
              <a:t>认为智能就是具备适应的能力），也就是说动物个体通过聚集成群而涌现出了智能。因此，</a:t>
            </a:r>
            <a:r>
              <a:rPr lang="en-US" altLang="zh-CN" sz="2800"/>
              <a:t>Bonabeau </a:t>
            </a:r>
            <a:r>
              <a:rPr lang="zh-CN" altLang="en-US" sz="2800"/>
              <a:t>将</a:t>
            </a:r>
            <a:r>
              <a:rPr lang="en-US" altLang="zh-CN" sz="2800"/>
              <a:t>SI</a:t>
            </a:r>
            <a:r>
              <a:rPr lang="zh-CN" altLang="en-US" sz="2800"/>
              <a:t>的定义进一步推广为：无智能或简单智能的主体通过任何形式的聚集协同而表现出智能行为的特性。这里我们关心的不是个体之间的竞争，而是它们之间的协同。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rrowheads="1"/>
          </p:cNvSpPr>
          <p:nvPr>
            <p:ph type="title"/>
          </p:nvPr>
        </p:nvSpPr>
        <p:spPr/>
        <p:txBody>
          <a:bodyPr/>
          <a:lstStyle/>
          <a:p>
            <a:r>
              <a:rPr lang="zh-CN" altLang="en-US"/>
              <a:t>粒子运动轨迹的分析（续）</a:t>
            </a:r>
          </a:p>
        </p:txBody>
      </p:sp>
      <p:sp>
        <p:nvSpPr>
          <p:cNvPr id="183299" name="Rectangle 3"/>
          <p:cNvSpPr>
            <a:spLocks noGrp="1" noRot="1" noChangeArrowheads="1"/>
          </p:cNvSpPr>
          <p:nvPr>
            <p:ph type="body" idx="1"/>
          </p:nvPr>
        </p:nvSpPr>
        <p:spPr/>
        <p:txBody>
          <a:bodyPr/>
          <a:lstStyle/>
          <a:p>
            <a:pPr>
              <a:buFont typeface="Wingdings" pitchFamily="2" charset="2"/>
              <a:buNone/>
            </a:pPr>
            <a:r>
              <a:rPr lang="en-US" altLang="zh-CN"/>
              <a:t>   </a:t>
            </a:r>
            <a:r>
              <a:rPr lang="zh-CN" altLang="en-US"/>
              <a:t>由仿真实例可以看出，当</a:t>
            </a:r>
            <a:r>
              <a:rPr lang="en-US" altLang="zh-CN"/>
              <a:t>PSO</a:t>
            </a:r>
            <a:r>
              <a:rPr lang="zh-CN" altLang="en-US"/>
              <a:t>参数不满足式（</a:t>
            </a:r>
            <a:r>
              <a:rPr lang="en-US" altLang="zh-CN"/>
              <a:t>3.25</a:t>
            </a:r>
            <a:r>
              <a:rPr lang="zh-CN" altLang="en-US"/>
              <a:t>）的条件时，粒子的运动轨迹也可能收敛到                                   ；而当</a:t>
            </a:r>
            <a:r>
              <a:rPr lang="en-US" altLang="zh-CN"/>
              <a:t>PSO</a:t>
            </a:r>
            <a:r>
              <a:rPr lang="zh-CN" altLang="en-US"/>
              <a:t>参数满足式（</a:t>
            </a:r>
            <a:r>
              <a:rPr lang="en-US" altLang="zh-CN"/>
              <a:t>3.25</a:t>
            </a:r>
            <a:r>
              <a:rPr lang="zh-CN" altLang="en-US"/>
              <a:t>）的条件时，粒子的运动轨迹却不一定能保证收敛到一个固定位置。显然，随机性的存在使得粒子运动轨迹是否收敛到一个固定点并不完全遵照式（</a:t>
            </a:r>
            <a:r>
              <a:rPr lang="en-US" altLang="zh-CN"/>
              <a:t>3.25</a:t>
            </a:r>
            <a:r>
              <a:rPr lang="zh-CN" altLang="en-US"/>
              <a:t>）所给出的规律。 </a:t>
            </a:r>
          </a:p>
        </p:txBody>
      </p:sp>
      <p:sp>
        <p:nvSpPr>
          <p:cNvPr id="183300" name="Rectangle 4"/>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3301" name="Object 5"/>
          <p:cNvGraphicFramePr>
            <a:graphicFrameLocks noChangeAspect="1"/>
          </p:cNvGraphicFramePr>
          <p:nvPr/>
        </p:nvGraphicFramePr>
        <p:xfrm>
          <a:off x="2124075" y="2997200"/>
          <a:ext cx="3673475" cy="463550"/>
        </p:xfrm>
        <a:graphic>
          <a:graphicData uri="http://schemas.openxmlformats.org/presentationml/2006/ole">
            <mc:AlternateContent xmlns:mc="http://schemas.openxmlformats.org/markup-compatibility/2006">
              <mc:Choice xmlns:v="urn:schemas-microsoft-com:vml" Requires="v">
                <p:oleObj spid="_x0000_s183302" name="Equation" r:id="rId1" imgW="1943100" imgH="241300" progId="Equation.DSMT4">
                  <p:embed/>
                </p:oleObj>
              </mc:Choice>
              <mc:Fallback>
                <p:oleObj name="Equation" r:id="rId1" imgW="1943100" imgH="2413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997200"/>
                        <a:ext cx="367347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Rot="1" noChangeArrowheads="1"/>
          </p:cNvSpPr>
          <p:nvPr>
            <p:ph type="title"/>
          </p:nvPr>
        </p:nvSpPr>
        <p:spPr>
          <a:xfrm>
            <a:off x="457200" y="549275"/>
            <a:ext cx="7499350" cy="1143000"/>
          </a:xfrm>
        </p:spPr>
        <p:txBody>
          <a:bodyPr/>
          <a:lstStyle/>
          <a:p>
            <a:r>
              <a:rPr lang="zh-CN" altLang="en-US"/>
              <a:t>粒子运动轨迹的分析（续）</a:t>
            </a:r>
          </a:p>
        </p:txBody>
      </p:sp>
      <p:sp>
        <p:nvSpPr>
          <p:cNvPr id="184323" name="Rectangle 3"/>
          <p:cNvSpPr>
            <a:spLocks noGrp="1" noRot="1" noChangeArrowheads="1"/>
          </p:cNvSpPr>
          <p:nvPr>
            <p:ph type="body" idx="1"/>
          </p:nvPr>
        </p:nvSpPr>
        <p:spPr>
          <a:xfrm>
            <a:off x="468313" y="1844675"/>
            <a:ext cx="8280400" cy="4248150"/>
          </a:xfrm>
        </p:spPr>
        <p:txBody>
          <a:bodyPr/>
          <a:lstStyle/>
          <a:p>
            <a:pPr>
              <a:buFont typeface="Wingdings" pitchFamily="2" charset="2"/>
              <a:buNone/>
            </a:pPr>
            <a:r>
              <a:rPr lang="en-US" altLang="zh-CN" sz="2800"/>
              <a:t>      </a:t>
            </a:r>
            <a:r>
              <a:rPr lang="zh-CN" altLang="en-US" sz="2800"/>
              <a:t>实验研究发现，粒子群中粒子运动轨迹收敛到固定点的概率与参数选择存在着密切关系。当参数不满足式（</a:t>
            </a:r>
            <a:r>
              <a:rPr lang="en-US" altLang="zh-CN" sz="2800"/>
              <a:t>3.25</a:t>
            </a:r>
            <a:r>
              <a:rPr lang="zh-CN" altLang="en-US" sz="2800"/>
              <a:t>）所给出条件时，绝大多数粒子的运动轨迹都是不收敛到一个固定点的，除了一些特例，例如粒子群中某个粒子找到全局最优解，且当前速度为</a:t>
            </a:r>
            <a:r>
              <a:rPr lang="en-US" altLang="zh-CN" sz="2800"/>
              <a:t>0</a:t>
            </a:r>
            <a:r>
              <a:rPr lang="zh-CN" altLang="en-US" sz="2800"/>
              <a:t>，则该粒子运动轨迹肯定收敛。当参数满足式（</a:t>
            </a:r>
            <a:r>
              <a:rPr lang="en-US" altLang="zh-CN" sz="2800"/>
              <a:t>3.25</a:t>
            </a:r>
            <a:r>
              <a:rPr lang="zh-CN" altLang="en-US" sz="2800"/>
              <a:t>）所给出条件时，参数越接近条件的边界粒子运动轨迹收敛的几率越小，反之越大。一般而言，</a:t>
            </a:r>
            <a:r>
              <a:rPr lang="en-US" altLang="zh-CN" sz="2800"/>
              <a:t>w</a:t>
            </a:r>
            <a:r>
              <a:rPr lang="zh-CN" altLang="en-US" sz="2800"/>
              <a:t>越大不收敛的概率越大，</a:t>
            </a:r>
            <a:r>
              <a:rPr lang="en-US" altLang="zh-CN" sz="2800"/>
              <a:t>c1</a:t>
            </a:r>
            <a:r>
              <a:rPr lang="zh-CN" altLang="en-US" sz="2800"/>
              <a:t>、</a:t>
            </a:r>
            <a:r>
              <a:rPr lang="en-US" altLang="zh-CN" sz="2800"/>
              <a:t>c2</a:t>
            </a:r>
            <a:r>
              <a:rPr lang="zh-CN" altLang="en-US" sz="2800"/>
              <a:t>越大不收敛的概率越大，其中</a:t>
            </a:r>
            <a:r>
              <a:rPr lang="en-US" altLang="zh-CN" sz="2800"/>
              <a:t>w</a:t>
            </a:r>
            <a:r>
              <a:rPr lang="zh-CN" altLang="en-US" sz="2800"/>
              <a:t>的影响更大些。</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fill="hold">
                                          <p:stCondLst>
                                            <p:cond delay="0"/>
                                          </p:stCondLst>
                                        </p:cTn>
                                        <p:tgtEl>
                                          <p:spTgt spid="184322"/>
                                        </p:tgtEl>
                                        <p:attrNameLst>
                                          <p:attrName>style.visibility</p:attrName>
                                        </p:attrNameLst>
                                      </p:cBhvr>
                                      <p:to>
                                        <p:strVal val="visible"/>
                                      </p:to>
                                    </p:set>
                                    <p:anim calcmode="lin" valueType="num">
                                      <p:cBhvr>
                                        <p:cTn id="7" dur="1000" fill="hold"/>
                                        <p:tgtEl>
                                          <p:spTgt spid="184322"/>
                                        </p:tgtEl>
                                        <p:attrNameLst>
                                          <p:attrName>ppt_x</p:attrName>
                                        </p:attrNameLst>
                                      </p:cBhvr>
                                      <p:tavLst>
                                        <p:tav tm="0">
                                          <p:val>
                                            <p:strVal val="#ppt_x-.2"/>
                                          </p:val>
                                        </p:tav>
                                        <p:tav tm="100000">
                                          <p:val>
                                            <p:strVal val="#ppt_x"/>
                                          </p:val>
                                        </p:tav>
                                      </p:tavLst>
                                    </p:anim>
                                    <p:anim calcmode="lin" valueType="num">
                                      <p:cBhvr>
                                        <p:cTn id="8" dur="1000" fill="hold"/>
                                        <p:tgtEl>
                                          <p:spTgt spid="1843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43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fill="hold">
                                          <p:stCondLst>
                                            <p:cond delay="0"/>
                                          </p:stCondLst>
                                        </p:cTn>
                                        <p:tgtEl>
                                          <p:spTgt spid="184323">
                                            <p:txEl>
                                              <p:pRg st="0" end="0"/>
                                            </p:txEl>
                                          </p:spTgt>
                                        </p:tgtEl>
                                        <p:attrNameLst>
                                          <p:attrName>style.visibility</p:attrName>
                                        </p:attrNameLst>
                                      </p:cBhvr>
                                      <p:to>
                                        <p:strVal val="visible"/>
                                      </p:to>
                                    </p:set>
                                    <p:animEffect transition="in" filter="fade">
                                      <p:cBhvr>
                                        <p:cTn id="14" dur="500"/>
                                        <p:tgtEl>
                                          <p:spTgt spid="184323">
                                            <p:txEl>
                                              <p:pRg st="0" end="0"/>
                                            </p:txEl>
                                          </p:spTgt>
                                        </p:tgtEl>
                                      </p:cBhvr>
                                    </p:animEffect>
                                    <p:anim calcmode="lin" valueType="num">
                                      <p:cBhvr>
                                        <p:cTn id="15" dur="500" fill="hold"/>
                                        <p:tgtEl>
                                          <p:spTgt spid="1843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43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p:bldP spid="18432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rrowheads="1"/>
          </p:cNvSpPr>
          <p:nvPr>
            <p:ph type="body" idx="1"/>
          </p:nvPr>
        </p:nvSpPr>
        <p:spPr>
          <a:xfrm>
            <a:off x="323850" y="1916113"/>
            <a:ext cx="8507413" cy="4349750"/>
          </a:xfrm>
        </p:spPr>
        <p:txBody>
          <a:bodyPr/>
          <a:lstStyle/>
          <a:p>
            <a:pPr>
              <a:buFont typeface="Wingdings" pitchFamily="2" charset="2"/>
              <a:buNone/>
            </a:pPr>
            <a:r>
              <a:rPr lang="en-US" altLang="zh-CN"/>
              <a:t>   </a:t>
            </a:r>
            <a:r>
              <a:rPr lang="zh-CN" altLang="en-US"/>
              <a:t>另外，粒子运动轨迹不收敛到固定点时，其振荡幅值与参数选择也存在着密切关系。当参数不满足式（</a:t>
            </a:r>
            <a:r>
              <a:rPr lang="en-US" altLang="zh-CN"/>
              <a:t>3.25</a:t>
            </a:r>
            <a:r>
              <a:rPr lang="zh-CN" altLang="en-US"/>
              <a:t>）时，振荡幅值很大，甚至发散；满足式（</a:t>
            </a:r>
            <a:r>
              <a:rPr lang="en-US" altLang="zh-CN"/>
              <a:t>3.25</a:t>
            </a:r>
            <a:r>
              <a:rPr lang="zh-CN" altLang="en-US"/>
              <a:t>）时，振荡幅值要小许多，且振荡的幅值在一定范围内，在某种意义上粒子处于广义稳定状态，这样的状态对粒子群的搜索是有益的。其中</a:t>
            </a:r>
            <a:r>
              <a:rPr lang="en-US" altLang="zh-CN"/>
              <a:t>w</a:t>
            </a:r>
            <a:r>
              <a:rPr lang="zh-CN" altLang="en-US"/>
              <a:t>越大振荡幅值越大，</a:t>
            </a:r>
            <a:r>
              <a:rPr lang="en-US" altLang="zh-CN"/>
              <a:t>c1</a:t>
            </a:r>
            <a:r>
              <a:rPr lang="zh-CN" altLang="en-US"/>
              <a:t>、</a:t>
            </a:r>
            <a:r>
              <a:rPr lang="en-US" altLang="zh-CN"/>
              <a:t>c2</a:t>
            </a:r>
            <a:r>
              <a:rPr lang="zh-CN" altLang="en-US"/>
              <a:t>越大振荡幅值越大，其中的影响更大些。 </a:t>
            </a:r>
            <a:endParaRPr lang="zh-CN" altLang="en-US"/>
          </a:p>
          <a:p>
            <a:endParaRPr lang="zh-CN" altLang="en-US"/>
          </a:p>
        </p:txBody>
      </p:sp>
      <p:sp>
        <p:nvSpPr>
          <p:cNvPr id="185347" name="Rectangle 3"/>
          <p:cNvSpPr>
            <a:spLocks noGrp="1" noChangeArrowheads="1"/>
          </p:cNvSpPr>
          <p:nvPr>
            <p:ph type="title"/>
          </p:nvPr>
        </p:nvSpPr>
        <p:spPr>
          <a:noFill/>
        </p:spPr>
        <p:txBody>
          <a:bodyPr anchor="b"/>
          <a:lstStyle/>
          <a:p>
            <a:r>
              <a:rPr lang="zh-CN" altLang="en-US" sz="5800"/>
              <a:t>粒子运动轨迹的分析（续）</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rrowheads="1"/>
          </p:cNvSpPr>
          <p:nvPr>
            <p:ph type="body" idx="1"/>
          </p:nvPr>
        </p:nvSpPr>
        <p:spPr>
          <a:xfrm>
            <a:off x="376238" y="1992313"/>
            <a:ext cx="8470900" cy="3811587"/>
          </a:xfrm>
        </p:spPr>
        <p:txBody>
          <a:bodyPr/>
          <a:lstStyle/>
          <a:p>
            <a:pPr>
              <a:buFont typeface="Wingdings" pitchFamily="2" charset="2"/>
              <a:buNone/>
            </a:pPr>
            <a:r>
              <a:rPr lang="en-US" altLang="zh-CN"/>
              <a:t>   </a:t>
            </a:r>
            <a:r>
              <a:rPr lang="zh-CN" altLang="en-US"/>
              <a:t>粒子群中的粒子运动轨迹处于发散振荡状态显然是对算法收敛无益的，而处于幅值有限的振荡状态对算法是有非常重要的作用。粒子运动轨迹振荡幅值很大时可以看作是算法的开拓能力强，而当粒子轨迹振荡幅值较小时则是开掘能力强。是否能通过</a:t>
            </a:r>
            <a:r>
              <a:rPr lang="en-US" altLang="zh-CN"/>
              <a:t>PSO</a:t>
            </a:r>
            <a:r>
              <a:rPr lang="zh-CN" altLang="en-US"/>
              <a:t>参数的选择来调整粒子运动轨迹的振荡幅值呢？ </a:t>
            </a:r>
          </a:p>
        </p:txBody>
      </p:sp>
      <p:sp>
        <p:nvSpPr>
          <p:cNvPr id="186371" name="Rectangle 3"/>
          <p:cNvSpPr>
            <a:spLocks noGrp="1" noRot="1" noChangeArrowheads="1"/>
          </p:cNvSpPr>
          <p:nvPr>
            <p:ph type="title"/>
          </p:nvPr>
        </p:nvSpPr>
        <p:spPr/>
        <p:txBody>
          <a:bodyPr/>
          <a:lstStyle/>
          <a:p>
            <a:r>
              <a:rPr lang="zh-CN" altLang="en-US" sz="5800"/>
              <a:t>粒子运动轨迹的分析（续）</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noFill/>
        </p:spPr>
        <p:txBody>
          <a:bodyPr anchor="b"/>
          <a:lstStyle/>
          <a:p>
            <a:r>
              <a:rPr lang="zh-CN" altLang="en-US" sz="5800"/>
              <a:t>粒子运动轨迹的分析（续）</a:t>
            </a:r>
          </a:p>
        </p:txBody>
      </p:sp>
      <p:sp>
        <p:nvSpPr>
          <p:cNvPr id="187395" name="Text Box 3"/>
          <p:cNvSpPr txBox="1">
            <a:spLocks noChangeArrowheads="1"/>
          </p:cNvSpPr>
          <p:nvPr/>
        </p:nvSpPr>
        <p:spPr bwMode="auto">
          <a:xfrm>
            <a:off x="358775" y="1844675"/>
            <a:ext cx="84613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bg2"/>
              </a:buClr>
              <a:buSzPct val="70000"/>
              <a:buFont typeface="Wingdings" pitchFamily="2" charset="2"/>
              <a:buNone/>
            </a:pPr>
            <a:r>
              <a:rPr lang="en-US" altLang="zh-CN" sz="3100"/>
              <a:t>  </a:t>
            </a:r>
            <a:r>
              <a:rPr lang="zh-CN" altLang="en-US" sz="2800"/>
              <a:t>若</a:t>
            </a:r>
            <a:r>
              <a:rPr lang="en-US" altLang="zh-CN" sz="2800"/>
              <a:t>PSO</a:t>
            </a:r>
            <a:r>
              <a:rPr lang="zh-CN" altLang="en-US" sz="2800"/>
              <a:t>参数一直满足条件（</a:t>
            </a:r>
            <a:r>
              <a:rPr lang="en-US" altLang="zh-CN" sz="2800"/>
              <a:t>3.25</a:t>
            </a:r>
            <a:r>
              <a:rPr lang="zh-CN" altLang="en-US" sz="2800"/>
              <a:t>）</a:t>
            </a:r>
            <a:r>
              <a:rPr lang="en-US" altLang="zh-CN" sz="2800"/>
              <a:t>,</a:t>
            </a:r>
            <a:r>
              <a:rPr lang="zh-CN" altLang="en-US" sz="2800"/>
              <a:t>则粒子运动轨迹振荡的幅值是有限的。这个二阶振荡环节的阻尼系数为：</a:t>
            </a:r>
            <a:endParaRPr lang="zh-CN" altLang="en-US" sz="2800"/>
          </a:p>
          <a:p>
            <a:pPr>
              <a:spcBef>
                <a:spcPct val="20000"/>
              </a:spcBef>
              <a:buClr>
                <a:schemeClr val="bg2"/>
              </a:buClr>
              <a:buSzPct val="70000"/>
              <a:buFont typeface="Wingdings" pitchFamily="2" charset="2"/>
              <a:buNone/>
            </a:pPr>
            <a:r>
              <a:rPr lang="zh-CN" altLang="en-US" sz="2800"/>
              <a:t>                                                                  （</a:t>
            </a:r>
            <a:r>
              <a:rPr lang="en-US" altLang="zh-CN" sz="2800"/>
              <a:t>3.32</a:t>
            </a:r>
            <a:r>
              <a:rPr lang="zh-CN" altLang="en-US" sz="2800"/>
              <a:t>）</a:t>
            </a:r>
            <a:endParaRPr lang="zh-CN" altLang="en-US" sz="2800"/>
          </a:p>
          <a:p>
            <a:pPr>
              <a:spcBef>
                <a:spcPct val="20000"/>
              </a:spcBef>
              <a:buClr>
                <a:schemeClr val="bg2"/>
              </a:buClr>
              <a:buSzPct val="70000"/>
              <a:buFont typeface="Wingdings" pitchFamily="2" charset="2"/>
              <a:buNone/>
            </a:pPr>
            <a:endParaRPr lang="zh-CN" altLang="en-US" sz="2800"/>
          </a:p>
          <a:p>
            <a:pPr>
              <a:spcBef>
                <a:spcPct val="20000"/>
              </a:spcBef>
              <a:buClr>
                <a:schemeClr val="bg2"/>
              </a:buClr>
              <a:buSzPct val="70000"/>
              <a:buFont typeface="Wingdings" pitchFamily="2" charset="2"/>
              <a:buNone/>
            </a:pPr>
            <a:r>
              <a:rPr lang="zh-CN" altLang="en-US" sz="2800"/>
              <a:t>   二阶振荡系统的阻尼系数越小，系统振荡的幅值越大。式（</a:t>
            </a:r>
            <a:r>
              <a:rPr lang="en-US" altLang="zh-CN" sz="2800"/>
              <a:t>3.32</a:t>
            </a:r>
            <a:r>
              <a:rPr lang="zh-CN" altLang="en-US" sz="2800"/>
              <a:t>）表明，尽管存在随机量，但通过选择和调节</a:t>
            </a:r>
            <a:r>
              <a:rPr lang="en-US" altLang="zh-CN" sz="2800"/>
              <a:t>PSO</a:t>
            </a:r>
            <a:r>
              <a:rPr lang="zh-CN" altLang="en-US" sz="2800"/>
              <a:t>参数还是可以对粒子的振荡幅值实现控制的。 </a:t>
            </a:r>
          </a:p>
        </p:txBody>
      </p:sp>
      <p:sp>
        <p:nvSpPr>
          <p:cNvPr id="187396" name="Rectangle 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7397" name="Object 5"/>
          <p:cNvGraphicFramePr>
            <a:graphicFrameLocks noChangeAspect="1"/>
          </p:cNvGraphicFramePr>
          <p:nvPr/>
        </p:nvGraphicFramePr>
        <p:xfrm>
          <a:off x="2339975" y="3141663"/>
          <a:ext cx="4176713" cy="993775"/>
        </p:xfrm>
        <a:graphic>
          <a:graphicData uri="http://schemas.openxmlformats.org/presentationml/2006/ole">
            <mc:AlternateContent xmlns:mc="http://schemas.openxmlformats.org/markup-compatibility/2006">
              <mc:Choice xmlns:v="urn:schemas-microsoft-com:vml" Requires="v">
                <p:oleObj spid="_x0000_s187398" name="Equation" r:id="rId1" imgW="1917700" imgH="457200" progId="Equation.DSMT4">
                  <p:embed/>
                </p:oleObj>
              </mc:Choice>
              <mc:Fallback>
                <p:oleObj name="Equation" r:id="rId1" imgW="1917700" imgH="457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141663"/>
                        <a:ext cx="4176713"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84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1773238"/>
            <a:ext cx="7632700" cy="4252912"/>
          </a:xfrm>
          <a:prstGeom prst="rect">
            <a:avLst/>
          </a:prstGeom>
          <a:noFill/>
          <a:extLst>
            <a:ext uri="{909E8E84-426E-40DD-AFC4-6F175D3DCCD1}">
              <a14:hiddenFill xmlns:a14="http://schemas.microsoft.com/office/drawing/2010/main">
                <a:solidFill>
                  <a:srgbClr val="FFFFFF"/>
                </a:solidFill>
              </a14:hiddenFill>
            </a:ext>
          </a:extLst>
        </p:spPr>
      </p:pic>
      <p:sp>
        <p:nvSpPr>
          <p:cNvPr id="188419" name="Rectangle 3"/>
          <p:cNvSpPr>
            <a:spLocks noGrp="1" noRot="1" noChangeArrowheads="1"/>
          </p:cNvSpPr>
          <p:nvPr>
            <p:ph type="title"/>
          </p:nvPr>
        </p:nvSpPr>
        <p:spPr>
          <a:xfrm>
            <a:off x="468313" y="476250"/>
            <a:ext cx="7696200" cy="1143000"/>
          </a:xfrm>
        </p:spPr>
        <p:txBody>
          <a:bodyPr/>
          <a:lstStyle/>
          <a:p>
            <a:r>
              <a:rPr lang="zh-CN" altLang="en-US"/>
              <a:t>粒子运动轨迹的分析（续）</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rrowheads="1"/>
          </p:cNvSpPr>
          <p:nvPr>
            <p:ph type="body" idx="1"/>
          </p:nvPr>
        </p:nvSpPr>
        <p:spPr>
          <a:xfrm>
            <a:off x="539750" y="1989138"/>
            <a:ext cx="8172450" cy="4033837"/>
          </a:xfrm>
        </p:spPr>
        <p:txBody>
          <a:bodyPr/>
          <a:lstStyle/>
          <a:p>
            <a:pPr>
              <a:lnSpc>
                <a:spcPct val="90000"/>
              </a:lnSpc>
              <a:buFont typeface="Wingdings" pitchFamily="2" charset="2"/>
              <a:buNone/>
            </a:pPr>
            <a:r>
              <a:rPr lang="en-US" altLang="zh-CN" sz="2800"/>
              <a:t>    </a:t>
            </a:r>
            <a:r>
              <a:rPr lang="zh-CN" altLang="en-US" sz="2800"/>
              <a:t>以上讨论说明，条件（</a:t>
            </a:r>
            <a:r>
              <a:rPr lang="en-US" altLang="zh-CN" sz="2800"/>
              <a:t>3.25</a:t>
            </a:r>
            <a:r>
              <a:rPr lang="zh-CN" altLang="en-US" sz="2800"/>
              <a:t>）还是非常有意义的。针对优化问题的特点，通过式（</a:t>
            </a:r>
            <a:r>
              <a:rPr lang="en-US" altLang="zh-CN" sz="2800"/>
              <a:t>3.25</a:t>
            </a:r>
            <a:r>
              <a:rPr lang="zh-CN" altLang="en-US" sz="2800"/>
              <a:t>）和（</a:t>
            </a:r>
            <a:r>
              <a:rPr lang="en-US" altLang="zh-CN" sz="2800"/>
              <a:t>3.32</a:t>
            </a:r>
            <a:r>
              <a:rPr lang="zh-CN" altLang="en-US" sz="2800"/>
              <a:t>）可以选择合理的</a:t>
            </a:r>
            <a:r>
              <a:rPr lang="en-US" altLang="zh-CN" sz="2800"/>
              <a:t>PSO</a:t>
            </a:r>
            <a:r>
              <a:rPr lang="zh-CN" altLang="en-US" sz="2800"/>
              <a:t>参数，调整粒子运动轨迹的振荡幅值使得粒子群的开拓能力和开掘能力均能得到兼顾，从而可提高算法的成功率。另外，还可以在运算过程中动态地改变参数，使得粒子的运动的振荡幅度由大到小，在搜索的前期粒子更多地体现开拓能力，而后期粒子更多地发挥开掘能力。因此，式（</a:t>
            </a:r>
            <a:r>
              <a:rPr lang="en-US" altLang="zh-CN" sz="2800"/>
              <a:t>3.25</a:t>
            </a:r>
            <a:r>
              <a:rPr lang="zh-CN" altLang="en-US" sz="2800"/>
              <a:t>）和（</a:t>
            </a:r>
            <a:r>
              <a:rPr lang="en-US" altLang="zh-CN" sz="2800"/>
              <a:t>3.32</a:t>
            </a:r>
            <a:r>
              <a:rPr lang="zh-CN" altLang="en-US" sz="2800"/>
              <a:t>）是有重要价值的，有助于实际应用</a:t>
            </a:r>
            <a:r>
              <a:rPr lang="en-US" altLang="zh-CN" sz="2800"/>
              <a:t>PSO</a:t>
            </a:r>
            <a:r>
              <a:rPr lang="zh-CN" altLang="en-US" sz="2800"/>
              <a:t>算法参数择和使用的理论公式和条件。 </a:t>
            </a:r>
          </a:p>
        </p:txBody>
      </p:sp>
      <p:sp>
        <p:nvSpPr>
          <p:cNvPr id="189443" name="Rectangle 3"/>
          <p:cNvSpPr>
            <a:spLocks noGrp="1" noRot="1" noChangeArrowheads="1"/>
          </p:cNvSpPr>
          <p:nvPr>
            <p:ph type="title"/>
          </p:nvPr>
        </p:nvSpPr>
        <p:spPr/>
        <p:txBody>
          <a:bodyPr/>
          <a:lstStyle/>
          <a:p>
            <a:r>
              <a:rPr lang="zh-CN" altLang="en-US"/>
              <a:t>粒子运动轨迹的分析（续）</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rrowheads="1"/>
          </p:cNvSpPr>
          <p:nvPr>
            <p:ph type="title"/>
          </p:nvPr>
        </p:nvSpPr>
        <p:spPr/>
        <p:txBody>
          <a:bodyPr/>
          <a:lstStyle/>
          <a:p>
            <a:r>
              <a:rPr lang="en-US" altLang="zh-CN"/>
              <a:t>PSO</a:t>
            </a:r>
            <a:r>
              <a:rPr lang="zh-CN" altLang="en-US"/>
              <a:t>算法收敛性分析 </a:t>
            </a:r>
          </a:p>
        </p:txBody>
      </p:sp>
      <p:sp>
        <p:nvSpPr>
          <p:cNvPr id="190467" name="Rectangle 3"/>
          <p:cNvSpPr>
            <a:spLocks noGrp="1" noRot="1" noChangeArrowheads="1"/>
          </p:cNvSpPr>
          <p:nvPr>
            <p:ph type="body" idx="1"/>
          </p:nvPr>
        </p:nvSpPr>
        <p:spPr>
          <a:xfrm>
            <a:off x="304800" y="1773238"/>
            <a:ext cx="8839200" cy="4895850"/>
          </a:xfrm>
        </p:spPr>
        <p:txBody>
          <a:bodyPr/>
          <a:lstStyle/>
          <a:p>
            <a:pPr>
              <a:buFont typeface="Wingdings" pitchFamily="2" charset="2"/>
              <a:buNone/>
            </a:pPr>
            <a:r>
              <a:rPr lang="zh-CN" altLang="en-US" sz="3600" b="1"/>
              <a:t>随机算法收敛的标准</a:t>
            </a:r>
            <a:r>
              <a:rPr lang="zh-CN" altLang="en-US" sz="3600"/>
              <a:t> </a:t>
            </a:r>
            <a:endParaRPr lang="zh-CN" altLang="en-US" sz="3600"/>
          </a:p>
          <a:p>
            <a:pPr>
              <a:buFont typeface="Wingdings" pitchFamily="2" charset="2"/>
              <a:buNone/>
            </a:pPr>
            <a:r>
              <a:rPr lang="zh-CN" altLang="en-US" sz="2900"/>
              <a:t>    对于优化问题           ，有随机优化算法</a:t>
            </a:r>
            <a:r>
              <a:rPr lang="en-US" altLang="zh-CN" sz="2900" i="1"/>
              <a:t>D</a:t>
            </a:r>
            <a:r>
              <a:rPr lang="zh-CN" altLang="en-US" sz="2900"/>
              <a:t>，第</a:t>
            </a:r>
            <a:r>
              <a:rPr lang="en-US" altLang="zh-CN" sz="2900" i="1"/>
              <a:t>k</a:t>
            </a:r>
            <a:r>
              <a:rPr lang="zh-CN" altLang="en-US" sz="2900"/>
              <a:t>次迭代的结果</a:t>
            </a:r>
            <a:r>
              <a:rPr lang="en-US" altLang="zh-CN" sz="2900" i="1"/>
              <a:t>X</a:t>
            </a:r>
            <a:r>
              <a:rPr lang="en-US" altLang="zh-CN" sz="2900" i="1" baseline="-25000"/>
              <a:t>K</a:t>
            </a:r>
            <a:r>
              <a:rPr lang="zh-CN" altLang="en-US" sz="2900"/>
              <a:t>，下一次迭代的结果为                   ，其中  是算法</a:t>
            </a:r>
            <a:r>
              <a:rPr lang="en-US" altLang="zh-CN" sz="2900" i="1"/>
              <a:t>D</a:t>
            </a:r>
            <a:r>
              <a:rPr lang="zh-CN" altLang="en-US" sz="2900"/>
              <a:t>这次迭代中曾经搜索过的解。</a:t>
            </a:r>
            <a:endParaRPr lang="zh-CN" altLang="en-US" sz="2900" b="1"/>
          </a:p>
          <a:p>
            <a:pPr>
              <a:buFont typeface="Wingdings" pitchFamily="2" charset="2"/>
              <a:buNone/>
            </a:pPr>
            <a:r>
              <a:rPr lang="zh-CN" altLang="en-US" sz="2900" b="1"/>
              <a:t>    条件</a:t>
            </a:r>
            <a:r>
              <a:rPr lang="en-US" altLang="zh-CN" sz="2900" b="1"/>
              <a:t>H1</a:t>
            </a:r>
            <a:r>
              <a:rPr lang="zh-CN" altLang="en-US" sz="2900" b="1"/>
              <a:t>：                            </a:t>
            </a:r>
            <a:r>
              <a:rPr lang="zh-CN" altLang="en-US" sz="2900"/>
              <a:t>，且若         ，则有                              。</a:t>
            </a:r>
            <a:endParaRPr lang="zh-CN" altLang="en-US" sz="2900"/>
          </a:p>
          <a:p>
            <a:pPr>
              <a:buFont typeface="Wingdings" pitchFamily="2" charset="2"/>
              <a:buNone/>
            </a:pPr>
            <a:r>
              <a:rPr lang="zh-CN" altLang="en-US" sz="2900"/>
              <a:t>     条件</a:t>
            </a:r>
            <a:r>
              <a:rPr lang="en-US" altLang="zh-CN" sz="2900"/>
              <a:t>H1</a:t>
            </a:r>
            <a:r>
              <a:rPr lang="zh-CN" altLang="en-US" sz="2900"/>
              <a:t>可保证随机算法的正确性，其目的是希望能保证优化算法的解的适应度值是非递增的。</a:t>
            </a:r>
          </a:p>
        </p:txBody>
      </p:sp>
      <p:sp>
        <p:nvSpPr>
          <p:cNvPr id="190468" name="Rectangle 4"/>
          <p:cNvSpPr>
            <a:spLocks noChangeArrowheads="1"/>
          </p:cNvSpPr>
          <p:nvPr/>
        </p:nvSpPr>
        <p:spPr bwMode="auto">
          <a:xfrm>
            <a:off x="0" y="330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0469" name="Object 5"/>
          <p:cNvGraphicFramePr>
            <a:graphicFrameLocks noChangeAspect="1"/>
          </p:cNvGraphicFramePr>
          <p:nvPr/>
        </p:nvGraphicFramePr>
        <p:xfrm>
          <a:off x="3059113" y="2484438"/>
          <a:ext cx="1081087" cy="414337"/>
        </p:xfrm>
        <a:graphic>
          <a:graphicData uri="http://schemas.openxmlformats.org/presentationml/2006/ole">
            <mc:AlternateContent xmlns:mc="http://schemas.openxmlformats.org/markup-compatibility/2006">
              <mc:Choice xmlns:v="urn:schemas-microsoft-com:vml" Requires="v">
                <p:oleObj spid="_x0000_s190481" name="Equation" r:id="rId1" imgW="431800" imgH="254000" progId="Equation.DSMT4">
                  <p:embed/>
                </p:oleObj>
              </mc:Choice>
              <mc:Fallback>
                <p:oleObj name="Equation" r:id="rId1" imgW="431800" imgH="2540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2484438"/>
                        <a:ext cx="1081087"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0" name="Rectangle 6"/>
          <p:cNvSpPr>
            <a:spLocks noChangeArrowheads="1"/>
          </p:cNvSpPr>
          <p:nvPr/>
        </p:nvSpPr>
        <p:spPr bwMode="auto">
          <a:xfrm>
            <a:off x="0" y="3352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0471"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0472" name="Object 8"/>
          <p:cNvGraphicFramePr>
            <a:graphicFrameLocks noChangeAspect="1"/>
          </p:cNvGraphicFramePr>
          <p:nvPr/>
        </p:nvGraphicFramePr>
        <p:xfrm>
          <a:off x="6300788" y="2924175"/>
          <a:ext cx="2089150" cy="450850"/>
        </p:xfrm>
        <a:graphic>
          <a:graphicData uri="http://schemas.openxmlformats.org/presentationml/2006/ole">
            <mc:AlternateContent xmlns:mc="http://schemas.openxmlformats.org/markup-compatibility/2006">
              <mc:Choice xmlns:v="urn:schemas-microsoft-com:vml" Requires="v">
                <p:oleObj spid="_x0000_s190482" name="Equation" r:id="rId3" imgW="990600" imgH="228600" progId="Equation.DSMT4">
                  <p:embed/>
                </p:oleObj>
              </mc:Choice>
              <mc:Fallback>
                <p:oleObj name="Equation" r:id="rId3" imgW="990600"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2924175"/>
                        <a:ext cx="20891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3" name="Rectangle 9"/>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0474" name="Object 10"/>
          <p:cNvGraphicFramePr>
            <a:graphicFrameLocks noChangeAspect="1"/>
          </p:cNvGraphicFramePr>
          <p:nvPr/>
        </p:nvGraphicFramePr>
        <p:xfrm>
          <a:off x="1042988" y="3429000"/>
          <a:ext cx="266700" cy="360363"/>
        </p:xfrm>
        <a:graphic>
          <a:graphicData uri="http://schemas.openxmlformats.org/presentationml/2006/ole">
            <mc:AlternateContent xmlns:mc="http://schemas.openxmlformats.org/markup-compatibility/2006">
              <mc:Choice xmlns:v="urn:schemas-microsoft-com:vml" Requires="v">
                <p:oleObj spid="_x0000_s190483" name="Equation" r:id="rId5" imgW="152400" imgH="203200" progId="Equation.DSMT4">
                  <p:embed/>
                </p:oleObj>
              </mc:Choice>
              <mc:Fallback>
                <p:oleObj name="Equation" r:id="rId5" imgW="152400" imgH="2032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429000"/>
                        <a:ext cx="2667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5" name="Rectangle 11"/>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0476" name="Object 12"/>
          <p:cNvGraphicFramePr>
            <a:graphicFrameLocks noChangeAspect="1"/>
          </p:cNvGraphicFramePr>
          <p:nvPr/>
        </p:nvGraphicFramePr>
        <p:xfrm>
          <a:off x="2268538" y="3933825"/>
          <a:ext cx="2735262" cy="384175"/>
        </p:xfrm>
        <a:graphic>
          <a:graphicData uri="http://schemas.openxmlformats.org/presentationml/2006/ole">
            <mc:AlternateContent xmlns:mc="http://schemas.openxmlformats.org/markup-compatibility/2006">
              <mc:Choice xmlns:v="urn:schemas-microsoft-com:vml" Requires="v">
                <p:oleObj spid="_x0000_s190484" name="Equation" r:id="rId7" imgW="1206500" imgH="203200" progId="Equation.DSMT4">
                  <p:embed/>
                </p:oleObj>
              </mc:Choice>
              <mc:Fallback>
                <p:oleObj name="Equation" r:id="rId7" imgW="1206500" imgH="2032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3933825"/>
                        <a:ext cx="2735262"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7" name="Rectangle 13"/>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0478" name="Object 14"/>
          <p:cNvGraphicFramePr>
            <a:graphicFrameLocks noChangeAspect="1"/>
          </p:cNvGraphicFramePr>
          <p:nvPr/>
        </p:nvGraphicFramePr>
        <p:xfrm>
          <a:off x="6443663" y="4005263"/>
          <a:ext cx="647700" cy="331787"/>
        </p:xfrm>
        <a:graphic>
          <a:graphicData uri="http://schemas.openxmlformats.org/presentationml/2006/ole">
            <mc:AlternateContent xmlns:mc="http://schemas.openxmlformats.org/markup-compatibility/2006">
              <mc:Choice xmlns:v="urn:schemas-microsoft-com:vml" Requires="v">
                <p:oleObj spid="_x0000_s190485" name="Equation" r:id="rId9" imgW="405765" imgH="203200" progId="Equation.DSMT4">
                  <p:embed/>
                </p:oleObj>
              </mc:Choice>
              <mc:Fallback>
                <p:oleObj name="Equation" r:id="rId9" imgW="405765" imgH="2032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3663" y="4005263"/>
                        <a:ext cx="647700"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9" name="Rectangle 15"/>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0480" name="Object 16"/>
          <p:cNvGraphicFramePr>
            <a:graphicFrameLocks noChangeAspect="1"/>
          </p:cNvGraphicFramePr>
          <p:nvPr/>
        </p:nvGraphicFramePr>
        <p:xfrm>
          <a:off x="1187450" y="4437063"/>
          <a:ext cx="2879725" cy="355600"/>
        </p:xfrm>
        <a:graphic>
          <a:graphicData uri="http://schemas.openxmlformats.org/presentationml/2006/ole">
            <mc:AlternateContent xmlns:mc="http://schemas.openxmlformats.org/markup-compatibility/2006">
              <mc:Choice xmlns:v="urn:schemas-microsoft-com:vml" Requires="v">
                <p:oleObj spid="_x0000_s190486" name="Equation" r:id="rId11" imgW="1218565" imgH="203200" progId="Equation.DSMT4">
                  <p:embed/>
                </p:oleObj>
              </mc:Choice>
              <mc:Fallback>
                <p:oleObj name="Equation" r:id="rId11" imgW="1218565" imgH="2032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4437063"/>
                        <a:ext cx="28797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rrowheads="1"/>
          </p:cNvSpPr>
          <p:nvPr>
            <p:ph type="title"/>
          </p:nvPr>
        </p:nvSpPr>
        <p:spPr/>
        <p:txBody>
          <a:bodyPr/>
          <a:lstStyle/>
          <a:p>
            <a:r>
              <a:rPr lang="en-US" altLang="zh-CN"/>
              <a:t>PSO</a:t>
            </a:r>
            <a:r>
              <a:rPr lang="zh-CN" altLang="en-US"/>
              <a:t>算法</a:t>
            </a:r>
            <a:r>
              <a:rPr lang="zh-CN" altLang="en-US" sz="4000"/>
              <a:t>收敛性分析</a:t>
            </a:r>
            <a:r>
              <a:rPr lang="en-US" altLang="zh-CN" sz="4000">
                <a:latin typeface="宋体" pitchFamily="2" charset="-122"/>
              </a:rPr>
              <a:t>(</a:t>
            </a:r>
            <a:r>
              <a:rPr lang="zh-CN" altLang="en-US" sz="4000">
                <a:latin typeface="宋体" pitchFamily="2" charset="-122"/>
              </a:rPr>
              <a:t>续</a:t>
            </a:r>
            <a:r>
              <a:rPr lang="en-US" altLang="zh-CN" sz="4000">
                <a:latin typeface="宋体" pitchFamily="2" charset="-122"/>
              </a:rPr>
              <a:t>)</a:t>
            </a:r>
          </a:p>
        </p:txBody>
      </p:sp>
      <p:sp>
        <p:nvSpPr>
          <p:cNvPr id="191491" name="Rectangle 3"/>
          <p:cNvSpPr>
            <a:spLocks noGrp="1" noRot="1" noChangeArrowheads="1"/>
          </p:cNvSpPr>
          <p:nvPr>
            <p:ph type="body" idx="1"/>
          </p:nvPr>
        </p:nvSpPr>
        <p:spPr>
          <a:xfrm>
            <a:off x="304800" y="1981200"/>
            <a:ext cx="8299450" cy="3968750"/>
          </a:xfrm>
        </p:spPr>
        <p:txBody>
          <a:bodyPr/>
          <a:lstStyle/>
          <a:p>
            <a:pPr>
              <a:buFont typeface="Wingdings" pitchFamily="2" charset="2"/>
              <a:buNone/>
            </a:pPr>
            <a:r>
              <a:rPr lang="zh-CN" altLang="en-US" sz="2500" b="1"/>
              <a:t>条件</a:t>
            </a:r>
            <a:r>
              <a:rPr lang="en-US" altLang="zh-CN" sz="2500" b="1"/>
              <a:t>H2</a:t>
            </a:r>
            <a:r>
              <a:rPr lang="zh-CN" altLang="en-US" sz="2500" b="1"/>
              <a:t>：</a:t>
            </a:r>
            <a:r>
              <a:rPr lang="zh-CN" altLang="en-US" sz="2500"/>
              <a:t>对                              ，有：                    。</a:t>
            </a:r>
            <a:endParaRPr lang="zh-CN" altLang="en-US" sz="2500"/>
          </a:p>
          <a:p>
            <a:pPr>
              <a:buFont typeface="Wingdings" pitchFamily="2" charset="2"/>
              <a:buNone/>
            </a:pPr>
            <a:r>
              <a:rPr lang="zh-CN" altLang="en-US" sz="2500"/>
              <a:t>    其中         为算法第</a:t>
            </a:r>
            <a:r>
              <a:rPr lang="en-US" altLang="zh-CN" sz="2500" i="1"/>
              <a:t>k</a:t>
            </a:r>
            <a:r>
              <a:rPr lang="zh-CN" altLang="en-US" sz="2500"/>
              <a:t>次迭代的结果在集合</a:t>
            </a:r>
            <a:r>
              <a:rPr lang="en-US" altLang="zh-CN" sz="2500"/>
              <a:t>B</a:t>
            </a:r>
            <a:r>
              <a:rPr lang="zh-CN" altLang="en-US" sz="2500"/>
              <a:t>上的概率测度。算法满足条件</a:t>
            </a:r>
            <a:r>
              <a:rPr lang="en-US" altLang="zh-CN" sz="2500"/>
              <a:t>H2</a:t>
            </a:r>
            <a:r>
              <a:rPr lang="zh-CN" altLang="en-US" sz="2500"/>
              <a:t>意味着，</a:t>
            </a:r>
            <a:r>
              <a:rPr lang="en-US" altLang="zh-CN" sz="2500"/>
              <a:t>A</a:t>
            </a:r>
            <a:r>
              <a:rPr lang="zh-CN" altLang="en-US" sz="2500"/>
              <a:t>中任意满足          的子集</a:t>
            </a:r>
            <a:r>
              <a:rPr lang="en-US" altLang="zh-CN" sz="2500"/>
              <a:t>B</a:t>
            </a:r>
            <a:r>
              <a:rPr lang="zh-CN" altLang="en-US" sz="2500"/>
              <a:t>，算法</a:t>
            </a:r>
            <a:r>
              <a:rPr lang="en-US" altLang="zh-CN" sz="2500"/>
              <a:t>D</a:t>
            </a:r>
            <a:r>
              <a:rPr lang="zh-CN" altLang="en-US" sz="2500"/>
              <a:t>连续无穷次未搜索到</a:t>
            </a:r>
            <a:r>
              <a:rPr lang="en-US" altLang="zh-CN" sz="2500"/>
              <a:t>A</a:t>
            </a:r>
            <a:r>
              <a:rPr lang="zh-CN" altLang="en-US" sz="2500"/>
              <a:t>中点的几率为</a:t>
            </a:r>
            <a:r>
              <a:rPr lang="en-US" altLang="zh-CN" sz="2500"/>
              <a:t>0</a:t>
            </a:r>
            <a:r>
              <a:rPr lang="zh-CN" altLang="en-US" sz="2500"/>
              <a:t>。因为             ，那么满足条件的算法连续无穷次搜索不到近似全局最优点的概率为</a:t>
            </a:r>
            <a:r>
              <a:rPr lang="en-US" altLang="zh-CN" sz="2500"/>
              <a:t>0</a:t>
            </a:r>
            <a:r>
              <a:rPr lang="zh-CN" altLang="en-US" sz="2500"/>
              <a:t>。</a:t>
            </a:r>
            <a:endParaRPr lang="zh-CN" altLang="en-US" sz="2500"/>
          </a:p>
          <a:p>
            <a:pPr>
              <a:buFont typeface="Wingdings" pitchFamily="2" charset="2"/>
              <a:buNone/>
            </a:pPr>
            <a:r>
              <a:rPr lang="zh-CN" altLang="en-US" sz="2500" b="1"/>
              <a:t>条件</a:t>
            </a:r>
            <a:r>
              <a:rPr lang="en-US" altLang="zh-CN" sz="2500" b="1"/>
              <a:t>H3</a:t>
            </a:r>
            <a:r>
              <a:rPr lang="zh-CN" altLang="en-US" sz="2500" b="1"/>
              <a:t>：</a:t>
            </a:r>
            <a:r>
              <a:rPr lang="zh-CN" altLang="en-US" sz="2500"/>
              <a:t>对             ，                                 为紧集，且             ，         和           ，有：</a:t>
            </a:r>
          </a:p>
        </p:txBody>
      </p:sp>
      <p:sp>
        <p:nvSpPr>
          <p:cNvPr id="191492" name="Rectangle 4"/>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493" name="Object 5"/>
          <p:cNvGraphicFramePr>
            <a:graphicFrameLocks noChangeAspect="1"/>
          </p:cNvGraphicFramePr>
          <p:nvPr/>
        </p:nvGraphicFramePr>
        <p:xfrm>
          <a:off x="2124075" y="2060575"/>
          <a:ext cx="2519363" cy="319088"/>
        </p:xfrm>
        <a:graphic>
          <a:graphicData uri="http://schemas.openxmlformats.org/presentationml/2006/ole">
            <mc:AlternateContent xmlns:mc="http://schemas.openxmlformats.org/markup-compatibility/2006">
              <mc:Choice xmlns:v="urn:schemas-microsoft-com:vml" Requires="v">
                <p:oleObj spid="_x0000_s191516" name="Equation" r:id="rId1" imgW="1320165" imgH="203200" progId="Equation.DSMT4">
                  <p:embed/>
                </p:oleObj>
              </mc:Choice>
              <mc:Fallback>
                <p:oleObj name="Equation" r:id="rId1" imgW="1320165" imgH="203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060575"/>
                        <a:ext cx="2519363"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494" name="Rectangle 6"/>
          <p:cNvSpPr>
            <a:spLocks noChangeArrowheads="1"/>
          </p:cNvSpPr>
          <p:nvPr/>
        </p:nvSpPr>
        <p:spPr bwMode="auto">
          <a:xfrm>
            <a:off x="0" y="3211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495" name="Object 7"/>
          <p:cNvGraphicFramePr>
            <a:graphicFrameLocks noChangeAspect="1"/>
          </p:cNvGraphicFramePr>
          <p:nvPr/>
        </p:nvGraphicFramePr>
        <p:xfrm>
          <a:off x="5651500" y="1773238"/>
          <a:ext cx="1800225" cy="698500"/>
        </p:xfrm>
        <a:graphic>
          <a:graphicData uri="http://schemas.openxmlformats.org/presentationml/2006/ole">
            <mc:AlternateContent xmlns:mc="http://schemas.openxmlformats.org/markup-compatibility/2006">
              <mc:Choice xmlns:v="urn:schemas-microsoft-com:vml" Requires="v">
                <p:oleObj spid="_x0000_s191517" name="Equation" r:id="rId3" imgW="1117600" imgH="431800" progId="Equation.DSMT4">
                  <p:embed/>
                </p:oleObj>
              </mc:Choice>
              <mc:Fallback>
                <p:oleObj name="Equation" r:id="rId3" imgW="1117600" imgH="431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773238"/>
                        <a:ext cx="180022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496"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497" name="Object 9"/>
          <p:cNvGraphicFramePr>
            <a:graphicFrameLocks noChangeAspect="1"/>
          </p:cNvGraphicFramePr>
          <p:nvPr/>
        </p:nvGraphicFramePr>
        <p:xfrm>
          <a:off x="1476375" y="2492375"/>
          <a:ext cx="720725" cy="431800"/>
        </p:xfrm>
        <a:graphic>
          <a:graphicData uri="http://schemas.openxmlformats.org/presentationml/2006/ole">
            <mc:AlternateContent xmlns:mc="http://schemas.openxmlformats.org/markup-compatibility/2006">
              <mc:Choice xmlns:v="urn:schemas-microsoft-com:vml" Requires="v">
                <p:oleObj spid="_x0000_s191518" name="Equation" r:id="rId5" imgW="381000" imgH="228600" progId="Equation.DSMT4">
                  <p:embed/>
                </p:oleObj>
              </mc:Choice>
              <mc:Fallback>
                <p:oleObj name="Equation" r:id="rId5" imgW="3810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492375"/>
                        <a:ext cx="7207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498" name="Rectangle 10"/>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499" name="Object 11"/>
          <p:cNvGraphicFramePr>
            <a:graphicFrameLocks noChangeAspect="1"/>
          </p:cNvGraphicFramePr>
          <p:nvPr/>
        </p:nvGraphicFramePr>
        <p:xfrm>
          <a:off x="6804025" y="2924175"/>
          <a:ext cx="863600" cy="323850"/>
        </p:xfrm>
        <a:graphic>
          <a:graphicData uri="http://schemas.openxmlformats.org/presentationml/2006/ole">
            <mc:AlternateContent xmlns:mc="http://schemas.openxmlformats.org/markup-compatibility/2006">
              <mc:Choice xmlns:v="urn:schemas-microsoft-com:vml" Requires="v">
                <p:oleObj spid="_x0000_s191519" name="Equation" r:id="rId7" imgW="545465" imgH="203200" progId="Equation.DSMT4">
                  <p:embed/>
                </p:oleObj>
              </mc:Choice>
              <mc:Fallback>
                <p:oleObj name="Equation" r:id="rId7" imgW="545465" imgH="203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2924175"/>
                        <a:ext cx="8636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00" name="Rectangle 12"/>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501" name="Object 13"/>
          <p:cNvGraphicFramePr>
            <a:graphicFrameLocks noChangeAspect="1"/>
          </p:cNvGraphicFramePr>
          <p:nvPr/>
        </p:nvGraphicFramePr>
        <p:xfrm>
          <a:off x="1116013" y="3573463"/>
          <a:ext cx="1150937" cy="446087"/>
        </p:xfrm>
        <a:graphic>
          <a:graphicData uri="http://schemas.openxmlformats.org/presentationml/2006/ole">
            <mc:AlternateContent xmlns:mc="http://schemas.openxmlformats.org/markup-compatibility/2006">
              <mc:Choice xmlns:v="urn:schemas-microsoft-com:vml" Requires="v">
                <p:oleObj spid="_x0000_s191520" name="Equation" r:id="rId9" imgW="635000" imgH="241300" progId="Equation.DSMT4">
                  <p:embed/>
                </p:oleObj>
              </mc:Choice>
              <mc:Fallback>
                <p:oleObj name="Equation" r:id="rId9" imgW="635000" imgH="2413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3573463"/>
                        <a:ext cx="1150937"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0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503" name="Object 15"/>
          <p:cNvGraphicFramePr>
            <a:graphicFrameLocks noChangeAspect="1"/>
          </p:cNvGraphicFramePr>
          <p:nvPr/>
        </p:nvGraphicFramePr>
        <p:xfrm>
          <a:off x="2339975" y="4437063"/>
          <a:ext cx="935038" cy="390525"/>
        </p:xfrm>
        <a:graphic>
          <a:graphicData uri="http://schemas.openxmlformats.org/presentationml/2006/ole">
            <mc:AlternateContent xmlns:mc="http://schemas.openxmlformats.org/markup-compatibility/2006">
              <mc:Choice xmlns:v="urn:schemas-microsoft-com:vml" Requires="v">
                <p:oleObj spid="_x0000_s191521" name="Equation" r:id="rId11" imgW="546100" imgH="228600" progId="Equation.DSMT4">
                  <p:embed/>
                </p:oleObj>
              </mc:Choice>
              <mc:Fallback>
                <p:oleObj name="Equation" r:id="rId11" imgW="546100" imgH="2286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975" y="4437063"/>
                        <a:ext cx="935038"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04"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505" name="Object 17"/>
          <p:cNvGraphicFramePr>
            <a:graphicFrameLocks noChangeAspect="1"/>
          </p:cNvGraphicFramePr>
          <p:nvPr/>
        </p:nvGraphicFramePr>
        <p:xfrm>
          <a:off x="3635375" y="4437063"/>
          <a:ext cx="2879725" cy="404812"/>
        </p:xfrm>
        <a:graphic>
          <a:graphicData uri="http://schemas.openxmlformats.org/presentationml/2006/ole">
            <mc:AlternateContent xmlns:mc="http://schemas.openxmlformats.org/markup-compatibility/2006">
              <mc:Choice xmlns:v="urn:schemas-microsoft-com:vml" Requires="v">
                <p:oleObj spid="_x0000_s191522" name="Equation" r:id="rId13" imgW="1752600" imgH="228600" progId="Equation.DSMT4">
                  <p:embed/>
                </p:oleObj>
              </mc:Choice>
              <mc:Fallback>
                <p:oleObj name="Equation" r:id="rId13" imgW="1752600" imgH="2286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5375" y="4437063"/>
                        <a:ext cx="287972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06" name="Rectangle 18"/>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507" name="Object 19"/>
          <p:cNvGraphicFramePr>
            <a:graphicFrameLocks noChangeAspect="1"/>
          </p:cNvGraphicFramePr>
          <p:nvPr/>
        </p:nvGraphicFramePr>
        <p:xfrm>
          <a:off x="7596188" y="4508500"/>
          <a:ext cx="792162" cy="369888"/>
        </p:xfrm>
        <a:graphic>
          <a:graphicData uri="http://schemas.openxmlformats.org/presentationml/2006/ole">
            <mc:AlternateContent xmlns:mc="http://schemas.openxmlformats.org/markup-compatibility/2006">
              <mc:Choice xmlns:v="urn:schemas-microsoft-com:vml" Requires="v">
                <p:oleObj spid="_x0000_s191523" name="Equation" r:id="rId15" imgW="444500" imgH="203200" progId="Equation.DSMT4">
                  <p:embed/>
                </p:oleObj>
              </mc:Choice>
              <mc:Fallback>
                <p:oleObj name="Equation" r:id="rId15" imgW="444500" imgH="20320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96188" y="4508500"/>
                        <a:ext cx="792162"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08" name="Rectangle 20"/>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509" name="Object 21"/>
          <p:cNvGraphicFramePr>
            <a:graphicFrameLocks noChangeAspect="1"/>
          </p:cNvGraphicFramePr>
          <p:nvPr/>
        </p:nvGraphicFramePr>
        <p:xfrm>
          <a:off x="1116013" y="4868863"/>
          <a:ext cx="1079500" cy="334962"/>
        </p:xfrm>
        <a:graphic>
          <a:graphicData uri="http://schemas.openxmlformats.org/presentationml/2006/ole">
            <mc:AlternateContent xmlns:mc="http://schemas.openxmlformats.org/markup-compatibility/2006">
              <mc:Choice xmlns:v="urn:schemas-microsoft-com:vml" Requires="v">
                <p:oleObj spid="_x0000_s191524" name="Equation" r:id="rId17" imgW="660400" imgH="203200" progId="Equation.DSMT4">
                  <p:embed/>
                </p:oleObj>
              </mc:Choice>
              <mc:Fallback>
                <p:oleObj name="Equation" r:id="rId17" imgW="660400" imgH="203200"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6013" y="4868863"/>
                        <a:ext cx="1079500"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10" name="Rectangle 22"/>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511" name="Object 23"/>
          <p:cNvGraphicFramePr>
            <a:graphicFrameLocks noChangeAspect="1"/>
          </p:cNvGraphicFramePr>
          <p:nvPr/>
        </p:nvGraphicFramePr>
        <p:xfrm>
          <a:off x="2484438" y="4868863"/>
          <a:ext cx="792162" cy="341312"/>
        </p:xfrm>
        <a:graphic>
          <a:graphicData uri="http://schemas.openxmlformats.org/presentationml/2006/ole">
            <mc:AlternateContent xmlns:mc="http://schemas.openxmlformats.org/markup-compatibility/2006">
              <mc:Choice xmlns:v="urn:schemas-microsoft-com:vml" Requires="v">
                <p:oleObj spid="_x0000_s191525" name="Equation" r:id="rId19" imgW="482600" imgH="203200" progId="Equation.DSMT4">
                  <p:embed/>
                </p:oleObj>
              </mc:Choice>
              <mc:Fallback>
                <p:oleObj name="Equation" r:id="rId19" imgW="482600" imgH="203200" progId="Equation.DSMT4">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84438" y="4868863"/>
                        <a:ext cx="792162"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12" name="Rectangle 2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513" name="Object 25"/>
          <p:cNvGraphicFramePr>
            <a:graphicFrameLocks noChangeAspect="1"/>
          </p:cNvGraphicFramePr>
          <p:nvPr/>
        </p:nvGraphicFramePr>
        <p:xfrm>
          <a:off x="3779838" y="4868863"/>
          <a:ext cx="863600" cy="369887"/>
        </p:xfrm>
        <a:graphic>
          <a:graphicData uri="http://schemas.openxmlformats.org/presentationml/2006/ole">
            <mc:AlternateContent xmlns:mc="http://schemas.openxmlformats.org/markup-compatibility/2006">
              <mc:Choice xmlns:v="urn:schemas-microsoft-com:vml" Requires="v">
                <p:oleObj spid="_x0000_s191526" name="Equation" r:id="rId21" imgW="533400" imgH="228600" progId="Equation.DSMT4">
                  <p:embed/>
                </p:oleObj>
              </mc:Choice>
              <mc:Fallback>
                <p:oleObj name="Equation" r:id="rId21" imgW="533400" imgH="228600" progId="Equation.DSMT4">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79838" y="4868863"/>
                        <a:ext cx="86360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14" name="Rectangle 26"/>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515" name="Object 27"/>
          <p:cNvGraphicFramePr>
            <a:graphicFrameLocks noChangeAspect="1"/>
          </p:cNvGraphicFramePr>
          <p:nvPr/>
        </p:nvGraphicFramePr>
        <p:xfrm>
          <a:off x="827088" y="5373688"/>
          <a:ext cx="6985000" cy="392112"/>
        </p:xfrm>
        <a:graphic>
          <a:graphicData uri="http://schemas.openxmlformats.org/presentationml/2006/ole">
            <mc:AlternateContent xmlns:mc="http://schemas.openxmlformats.org/markup-compatibility/2006">
              <mc:Choice xmlns:v="urn:schemas-microsoft-com:vml" Requires="v">
                <p:oleObj spid="_x0000_s191527" name="Equation" r:id="rId23" imgW="4089400" imgH="241300" progId="Equation.DSMT4">
                  <p:embed/>
                </p:oleObj>
              </mc:Choice>
              <mc:Fallback>
                <p:oleObj name="Equation" r:id="rId23" imgW="4089400" imgH="241300" progId="Equation.DSMT4">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27088" y="5373688"/>
                        <a:ext cx="698500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rrowheads="1"/>
          </p:cNvSpPr>
          <p:nvPr>
            <p:ph type="title"/>
          </p:nvPr>
        </p:nvSpPr>
        <p:spPr/>
        <p:txBody>
          <a:bodyPr/>
          <a:lstStyle/>
          <a:p>
            <a:r>
              <a:rPr lang="en-US" altLang="zh-CN"/>
              <a:t>PSO</a:t>
            </a:r>
            <a:r>
              <a:rPr lang="zh-CN" altLang="en-US"/>
              <a:t>算法</a:t>
            </a:r>
            <a:r>
              <a:rPr lang="zh-CN" altLang="en-US" sz="4000"/>
              <a:t>收敛性分析</a:t>
            </a:r>
            <a:r>
              <a:rPr lang="en-US" altLang="zh-CN" sz="4000">
                <a:latin typeface="宋体" pitchFamily="2" charset="-122"/>
              </a:rPr>
              <a:t>(</a:t>
            </a:r>
            <a:r>
              <a:rPr lang="zh-CN" altLang="en-US" sz="4000">
                <a:latin typeface="宋体" pitchFamily="2" charset="-122"/>
              </a:rPr>
              <a:t>续</a:t>
            </a:r>
            <a:r>
              <a:rPr lang="en-US" altLang="zh-CN" sz="4000">
                <a:latin typeface="宋体" pitchFamily="2" charset="-122"/>
              </a:rPr>
              <a:t>)</a:t>
            </a:r>
          </a:p>
        </p:txBody>
      </p:sp>
      <p:sp>
        <p:nvSpPr>
          <p:cNvPr id="192515" name="Rectangle 3"/>
          <p:cNvSpPr>
            <a:spLocks noGrp="1" noRot="1" noChangeArrowheads="1"/>
          </p:cNvSpPr>
          <p:nvPr>
            <p:ph type="body" idx="1"/>
          </p:nvPr>
        </p:nvSpPr>
        <p:spPr>
          <a:xfrm>
            <a:off x="304800" y="1981200"/>
            <a:ext cx="8012113" cy="4471988"/>
          </a:xfrm>
        </p:spPr>
        <p:txBody>
          <a:bodyPr/>
          <a:lstStyle/>
          <a:p>
            <a:pPr>
              <a:buFont typeface="Wingdings" pitchFamily="2" charset="2"/>
              <a:buNone/>
            </a:pPr>
            <a:r>
              <a:rPr lang="en-US" altLang="zh-CN" b="1"/>
              <a:t>   </a:t>
            </a:r>
            <a:r>
              <a:rPr lang="zh-CN" altLang="en-US" b="1"/>
              <a:t>定理</a:t>
            </a:r>
            <a:r>
              <a:rPr lang="en-US" altLang="zh-CN" b="1"/>
              <a:t>3.1</a:t>
            </a:r>
            <a:r>
              <a:rPr lang="zh-CN" altLang="en-US" b="1"/>
              <a:t>（算法全局收敛）：</a:t>
            </a:r>
            <a:r>
              <a:rPr lang="zh-CN" altLang="en-US"/>
              <a:t>假设</a:t>
            </a:r>
            <a:r>
              <a:rPr lang="en-US" altLang="zh-CN" i="1"/>
              <a:t>f</a:t>
            </a:r>
            <a:r>
              <a:rPr lang="zh-CN" altLang="en-US"/>
              <a:t>是可测度的，可行解空间</a:t>
            </a:r>
            <a:r>
              <a:rPr lang="en-US" altLang="zh-CN" i="1"/>
              <a:t>A</a:t>
            </a:r>
            <a:r>
              <a:rPr lang="zh-CN" altLang="en-US"/>
              <a:t>是</a:t>
            </a:r>
            <a:r>
              <a:rPr lang="en-US" altLang="zh-CN" i="1"/>
              <a:t>R</a:t>
            </a:r>
            <a:r>
              <a:rPr lang="en-US" altLang="zh-CN" i="1" baseline="30000"/>
              <a:t>n</a:t>
            </a:r>
            <a:r>
              <a:rPr lang="zh-CN" altLang="en-US"/>
              <a:t>上可测度的子集，算法</a:t>
            </a:r>
            <a:r>
              <a:rPr lang="en-US" altLang="zh-CN" i="1"/>
              <a:t>D</a:t>
            </a:r>
            <a:r>
              <a:rPr lang="zh-CN" altLang="en-US"/>
              <a:t>满足条件</a:t>
            </a:r>
            <a:r>
              <a:rPr lang="en-US" altLang="zh-CN"/>
              <a:t>(H1)(H2)</a:t>
            </a:r>
            <a:r>
              <a:rPr lang="zh-CN" altLang="en-US"/>
              <a:t>，                                                                           是算法</a:t>
            </a:r>
            <a:r>
              <a:rPr lang="en-US" altLang="zh-CN"/>
              <a:t>D</a:t>
            </a:r>
            <a:r>
              <a:rPr lang="zh-CN" altLang="en-US"/>
              <a:t>产生数列，则有：</a:t>
            </a:r>
            <a:endParaRPr lang="zh-CN" altLang="en-US"/>
          </a:p>
          <a:p>
            <a:pPr>
              <a:buFont typeface="Wingdings" pitchFamily="2" charset="2"/>
              <a:buNone/>
            </a:pPr>
            <a:r>
              <a:rPr lang="zh-CN" altLang="en-US" b="1"/>
              <a:t>   定理</a:t>
            </a:r>
            <a:r>
              <a:rPr lang="en-US" altLang="zh-CN" b="1"/>
              <a:t>3.2</a:t>
            </a:r>
            <a:r>
              <a:rPr lang="zh-CN" altLang="en-US" b="1"/>
              <a:t>（算法局部收敛）</a:t>
            </a:r>
            <a:r>
              <a:rPr lang="zh-CN" altLang="en-US"/>
              <a:t>：假设</a:t>
            </a:r>
            <a:r>
              <a:rPr lang="en-US" altLang="zh-CN" i="1"/>
              <a:t>f</a:t>
            </a:r>
            <a:r>
              <a:rPr lang="zh-CN" altLang="en-US"/>
              <a:t>是可测度的，可行解空间</a:t>
            </a:r>
            <a:r>
              <a:rPr lang="en-US" altLang="zh-CN" i="1"/>
              <a:t>A</a:t>
            </a:r>
            <a:r>
              <a:rPr lang="zh-CN" altLang="en-US"/>
              <a:t>是</a:t>
            </a:r>
            <a:r>
              <a:rPr lang="en-US" altLang="zh-CN" i="1"/>
              <a:t>R</a:t>
            </a:r>
            <a:r>
              <a:rPr lang="en-US" altLang="zh-CN" i="1" baseline="30000"/>
              <a:t>n</a:t>
            </a:r>
            <a:r>
              <a:rPr lang="zh-CN" altLang="en-US"/>
              <a:t>上可测度的子集，算法满足条件</a:t>
            </a:r>
            <a:r>
              <a:rPr lang="en-US" altLang="zh-CN"/>
              <a:t>(H1)(H3)</a:t>
            </a:r>
            <a:r>
              <a:rPr lang="zh-CN" altLang="en-US"/>
              <a:t>，         是算法</a:t>
            </a:r>
            <a:r>
              <a:rPr lang="en-US" altLang="zh-CN"/>
              <a:t>D</a:t>
            </a:r>
            <a:r>
              <a:rPr lang="zh-CN" altLang="en-US"/>
              <a:t>产生数列，则有：</a:t>
            </a:r>
            <a:endParaRPr lang="zh-CN" altLang="en-US"/>
          </a:p>
          <a:p>
            <a:endParaRPr lang="zh-CN" altLang="en-US"/>
          </a:p>
        </p:txBody>
      </p:sp>
      <p:sp>
        <p:nvSpPr>
          <p:cNvPr id="192516" name="Rectangle 4"/>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2517" name="Object 5"/>
          <p:cNvGraphicFramePr>
            <a:graphicFrameLocks noChangeAspect="1"/>
          </p:cNvGraphicFramePr>
          <p:nvPr/>
        </p:nvGraphicFramePr>
        <p:xfrm>
          <a:off x="6443663" y="2924175"/>
          <a:ext cx="1081087" cy="503238"/>
        </p:xfrm>
        <a:graphic>
          <a:graphicData uri="http://schemas.openxmlformats.org/presentationml/2006/ole">
            <mc:AlternateContent xmlns:mc="http://schemas.openxmlformats.org/markup-compatibility/2006">
              <mc:Choice xmlns:v="urn:schemas-microsoft-com:vml" Requires="v">
                <p:oleObj spid="_x0000_s192524" name="Equation" r:id="rId1" imgW="469900" imgH="241300" progId="Equation.DSMT4">
                  <p:embed/>
                </p:oleObj>
              </mc:Choice>
              <mc:Fallback>
                <p:oleObj name="Equation" r:id="rId1" imgW="469900" imgH="2413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2924175"/>
                        <a:ext cx="10810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18" name="Rectangle 6"/>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2519" name="Object 7"/>
          <p:cNvGraphicFramePr>
            <a:graphicFrameLocks noChangeAspect="1"/>
          </p:cNvGraphicFramePr>
          <p:nvPr/>
        </p:nvGraphicFramePr>
        <p:xfrm>
          <a:off x="5435600" y="3500438"/>
          <a:ext cx="2735263" cy="498475"/>
        </p:xfrm>
        <a:graphic>
          <a:graphicData uri="http://schemas.openxmlformats.org/presentationml/2006/ole">
            <mc:AlternateContent xmlns:mc="http://schemas.openxmlformats.org/markup-compatibility/2006">
              <mc:Choice xmlns:v="urn:schemas-microsoft-com:vml" Requires="v">
                <p:oleObj spid="_x0000_s192525" name="Equation" r:id="rId3" imgW="1307465" imgH="266700" progId="Equation.DSMT4">
                  <p:embed/>
                </p:oleObj>
              </mc:Choice>
              <mc:Fallback>
                <p:oleObj name="Equation" r:id="rId3" imgW="1307465" imgH="2667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3500438"/>
                        <a:ext cx="2735263"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20" name="Rectangle 8"/>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2521" name="Object 9"/>
          <p:cNvGraphicFramePr>
            <a:graphicFrameLocks noChangeAspect="1"/>
          </p:cNvGraphicFramePr>
          <p:nvPr/>
        </p:nvGraphicFramePr>
        <p:xfrm>
          <a:off x="5940425" y="5084763"/>
          <a:ext cx="1079500" cy="501650"/>
        </p:xfrm>
        <a:graphic>
          <a:graphicData uri="http://schemas.openxmlformats.org/presentationml/2006/ole">
            <mc:AlternateContent xmlns:mc="http://schemas.openxmlformats.org/markup-compatibility/2006">
              <mc:Choice xmlns:v="urn:schemas-microsoft-com:vml" Requires="v">
                <p:oleObj spid="_x0000_s192526" name="Equation" r:id="rId5" imgW="469900" imgH="241300" progId="Equation.DSMT4">
                  <p:embed/>
                </p:oleObj>
              </mc:Choice>
              <mc:Fallback>
                <p:oleObj name="Equation" r:id="rId5" imgW="469900" imgH="2413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5084763"/>
                        <a:ext cx="10795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22" name="Rectangle 10"/>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2523" name="Object 11"/>
          <p:cNvGraphicFramePr>
            <a:graphicFrameLocks noChangeAspect="1"/>
          </p:cNvGraphicFramePr>
          <p:nvPr/>
        </p:nvGraphicFramePr>
        <p:xfrm>
          <a:off x="3995738" y="5589588"/>
          <a:ext cx="2665412" cy="485775"/>
        </p:xfrm>
        <a:graphic>
          <a:graphicData uri="http://schemas.openxmlformats.org/presentationml/2006/ole">
            <mc:AlternateContent xmlns:mc="http://schemas.openxmlformats.org/markup-compatibility/2006">
              <mc:Choice xmlns:v="urn:schemas-microsoft-com:vml" Requires="v">
                <p:oleObj spid="_x0000_s192527" name="Equation" r:id="rId7" imgW="1307465" imgH="266700" progId="Equation.DSMT4">
                  <p:embed/>
                </p:oleObj>
              </mc:Choice>
              <mc:Fallback>
                <p:oleObj name="Equation" r:id="rId7" imgW="1307465" imgH="2667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5589588"/>
                        <a:ext cx="2665412"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r>
              <a:rPr lang="en-US" altLang="zh-CN"/>
              <a:t>Swarm Intelligence(</a:t>
            </a:r>
            <a:r>
              <a:rPr lang="zh-CN" altLang="en-US"/>
              <a:t>续</a:t>
            </a:r>
            <a:r>
              <a:rPr lang="en-US" altLang="zh-CN"/>
              <a:t>)</a:t>
            </a:r>
          </a:p>
        </p:txBody>
      </p:sp>
      <p:sp>
        <p:nvSpPr>
          <p:cNvPr id="8195" name="Rectangle 3"/>
          <p:cNvSpPr>
            <a:spLocks noGrp="1" noRot="1" noChangeArrowheads="1"/>
          </p:cNvSpPr>
          <p:nvPr>
            <p:ph type="body" idx="1"/>
          </p:nvPr>
        </p:nvSpPr>
        <p:spPr/>
        <p:txBody>
          <a:bodyPr/>
          <a:lstStyle/>
          <a:p>
            <a:pPr>
              <a:lnSpc>
                <a:spcPct val="90000"/>
              </a:lnSpc>
              <a:buFont typeface="Wingdings" pitchFamily="2" charset="2"/>
              <a:buNone/>
            </a:pPr>
            <a:r>
              <a:rPr lang="en-US" altLang="zh-CN" sz="2800"/>
              <a:t>   James Kennedy</a:t>
            </a:r>
            <a:r>
              <a:rPr lang="zh-CN" altLang="en-US" sz="2800"/>
              <a:t>和</a:t>
            </a:r>
            <a:r>
              <a:rPr lang="en-US" altLang="zh-CN" sz="2800"/>
              <a:t>Russell C.Eberhart</a:t>
            </a:r>
            <a:r>
              <a:rPr lang="zh-CN" altLang="en-US" sz="2800"/>
              <a:t>在</a:t>
            </a:r>
            <a:r>
              <a:rPr lang="en-US" altLang="zh-CN" sz="2800"/>
              <a:t>2001</a:t>
            </a:r>
            <a:r>
              <a:rPr lang="zh-CN" altLang="en-US" sz="2800"/>
              <a:t>年出版了</a:t>
            </a:r>
            <a:r>
              <a:rPr lang="en-US" altLang="zh-CN" sz="2800"/>
              <a:t>《Swarm Intelligence》</a:t>
            </a:r>
            <a:r>
              <a:rPr lang="zh-CN" altLang="en-US" sz="2800"/>
              <a:t>，是群智能发展的一个重要历程碑，因为此时已有一些群智能理论和方法得到了应用。他们不反对</a:t>
            </a:r>
            <a:r>
              <a:rPr lang="en-US" altLang="zh-CN" sz="2800"/>
              <a:t>Bonabeau</a:t>
            </a:r>
            <a:r>
              <a:rPr lang="zh-CN" altLang="en-US" sz="2800"/>
              <a:t>关于</a:t>
            </a:r>
            <a:r>
              <a:rPr lang="en-US" altLang="zh-CN" sz="2800"/>
              <a:t>SI</a:t>
            </a:r>
            <a:r>
              <a:rPr lang="zh-CN" altLang="en-US" sz="2800"/>
              <a:t>定义，赞同其定义的基本精神，但反对定义中使用“主体”一词。其理由是“主体”所带有自治性和特殊性是许多</a:t>
            </a:r>
            <a:r>
              <a:rPr lang="en-US" altLang="zh-CN" sz="2800"/>
              <a:t>Swarm</a:t>
            </a:r>
            <a:r>
              <a:rPr lang="zh-CN" altLang="en-US" sz="2800"/>
              <a:t>的个体所不具备和拥有的，这将大大限制</a:t>
            </a:r>
            <a:r>
              <a:rPr lang="en-US" altLang="zh-CN" sz="2800"/>
              <a:t>Swarm</a:t>
            </a:r>
            <a:r>
              <a:rPr lang="zh-CN" altLang="en-US" sz="2800"/>
              <a:t>的定义范围。他们认为暂时无法给出合适的定义，赞同由</a:t>
            </a:r>
            <a:r>
              <a:rPr lang="en-US" altLang="zh-CN" sz="2800"/>
              <a:t>Mark Millonas</a:t>
            </a:r>
            <a:r>
              <a:rPr lang="zh-CN" altLang="en-US" sz="2800"/>
              <a:t>（</a:t>
            </a:r>
            <a:r>
              <a:rPr lang="en-US" altLang="zh-CN" sz="2800"/>
              <a:t>1994</a:t>
            </a:r>
            <a:r>
              <a:rPr lang="zh-CN" altLang="en-US" sz="2800"/>
              <a:t>）提出的构建一个</a:t>
            </a:r>
            <a:r>
              <a:rPr lang="en-US" altLang="zh-CN" sz="2800"/>
              <a:t>SI</a:t>
            </a:r>
            <a:r>
              <a:rPr lang="zh-CN" altLang="en-US" sz="2800"/>
              <a:t>系统所应满足的五条基本原则：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rrowheads="1"/>
          </p:cNvSpPr>
          <p:nvPr>
            <p:ph type="title"/>
          </p:nvPr>
        </p:nvSpPr>
        <p:spPr/>
        <p:txBody>
          <a:bodyPr/>
          <a:lstStyle/>
          <a:p>
            <a:r>
              <a:rPr lang="en-US" altLang="zh-CN"/>
              <a:t>PSO</a:t>
            </a:r>
            <a:r>
              <a:rPr lang="zh-CN" altLang="en-US"/>
              <a:t>算法</a:t>
            </a:r>
            <a:r>
              <a:rPr lang="zh-CN" altLang="en-US" sz="4000"/>
              <a:t>收敛性分析</a:t>
            </a:r>
            <a:r>
              <a:rPr lang="en-US" altLang="zh-CN" sz="4000">
                <a:latin typeface="宋体" pitchFamily="2" charset="-122"/>
              </a:rPr>
              <a:t>(</a:t>
            </a:r>
            <a:r>
              <a:rPr lang="zh-CN" altLang="en-US" sz="4000">
                <a:latin typeface="宋体" pitchFamily="2" charset="-122"/>
              </a:rPr>
              <a:t>续</a:t>
            </a:r>
            <a:r>
              <a:rPr lang="en-US" altLang="zh-CN" sz="4000">
                <a:latin typeface="宋体" pitchFamily="2" charset="-122"/>
              </a:rPr>
              <a:t>)</a:t>
            </a:r>
          </a:p>
        </p:txBody>
      </p:sp>
      <p:sp>
        <p:nvSpPr>
          <p:cNvPr id="193539" name="Rectangle 3"/>
          <p:cNvSpPr>
            <a:spLocks noGrp="1" noRot="1" noChangeArrowheads="1"/>
          </p:cNvSpPr>
          <p:nvPr>
            <p:ph type="body" idx="1"/>
          </p:nvPr>
        </p:nvSpPr>
        <p:spPr>
          <a:xfrm>
            <a:off x="250825" y="1844675"/>
            <a:ext cx="8642350" cy="4824413"/>
          </a:xfrm>
        </p:spPr>
        <p:txBody>
          <a:bodyPr/>
          <a:lstStyle/>
          <a:p>
            <a:pPr>
              <a:buFont typeface="Wingdings" pitchFamily="2" charset="2"/>
              <a:buNone/>
            </a:pPr>
            <a:r>
              <a:rPr lang="en-US" altLang="zh-CN" sz="2500" b="1"/>
              <a:t>   </a:t>
            </a:r>
            <a:r>
              <a:rPr lang="zh-CN" altLang="en-US" sz="2500" b="1"/>
              <a:t>定义</a:t>
            </a:r>
            <a:r>
              <a:rPr lang="en-US" altLang="zh-CN" sz="2500" b="1"/>
              <a:t>3.1</a:t>
            </a:r>
            <a:r>
              <a:rPr lang="zh-CN" altLang="en-US" sz="2500" b="1"/>
              <a:t>（粒子状态和粒子状态空间） </a:t>
            </a:r>
            <a:r>
              <a:rPr lang="zh-CN" altLang="en-US" sz="2500"/>
              <a:t>粒子的位置</a:t>
            </a:r>
            <a:r>
              <a:rPr lang="en-US" altLang="zh-CN" sz="2500"/>
              <a:t>x</a:t>
            </a:r>
            <a:r>
              <a:rPr lang="zh-CN" altLang="en-US" sz="2500"/>
              <a:t>，速度</a:t>
            </a:r>
            <a:r>
              <a:rPr lang="en-US" altLang="zh-CN" sz="2500"/>
              <a:t>v</a:t>
            </a:r>
            <a:r>
              <a:rPr lang="zh-CN" altLang="en-US" sz="2500"/>
              <a:t>以及历史最佳位置</a:t>
            </a:r>
            <a:r>
              <a:rPr lang="en-US" altLang="zh-CN" sz="2500"/>
              <a:t>p</a:t>
            </a:r>
            <a:r>
              <a:rPr lang="zh-CN" altLang="en-US" sz="2500"/>
              <a:t>（</a:t>
            </a:r>
            <a:r>
              <a:rPr lang="en-US" altLang="zh-CN" sz="2500" i="1"/>
              <a:t>pBest</a:t>
            </a:r>
            <a:r>
              <a:rPr lang="zh-CN" altLang="en-US" sz="2500"/>
              <a:t>）构成粒子的状态</a:t>
            </a:r>
            <a:r>
              <a:rPr lang="en-US" altLang="zh-CN" sz="2500"/>
              <a:t>O=(x,v,p)</a:t>
            </a:r>
            <a:r>
              <a:rPr lang="zh-CN" altLang="en-US" sz="2500"/>
              <a:t>，简称粒子，其中</a:t>
            </a:r>
            <a:r>
              <a:rPr lang="en-US" altLang="zh-CN" sz="2500"/>
              <a:t>x,p</a:t>
            </a:r>
            <a:r>
              <a:rPr lang="zh-CN" altLang="en-US" sz="2500"/>
              <a:t>在可行解集</a:t>
            </a:r>
            <a:r>
              <a:rPr lang="en-US" altLang="zh-CN" sz="2500"/>
              <a:t>A</a:t>
            </a:r>
            <a:r>
              <a:rPr lang="zh-CN" altLang="en-US" sz="2500"/>
              <a:t>中，且</a:t>
            </a:r>
            <a:r>
              <a:rPr lang="en-US" altLang="zh-CN" sz="2500"/>
              <a:t>x,p</a:t>
            </a:r>
            <a:r>
              <a:rPr lang="en-US" altLang="zh-CN" sz="2500">
                <a:latin typeface="宋体" pitchFamily="2" charset="-122"/>
              </a:rPr>
              <a:t>∈</a:t>
            </a:r>
            <a:r>
              <a:rPr lang="en-US" altLang="zh-CN" sz="2500"/>
              <a:t>A,</a:t>
            </a:r>
            <a:r>
              <a:rPr lang="zh-CN" altLang="en-US" sz="2500"/>
              <a:t>在速度范围</a:t>
            </a:r>
            <a:r>
              <a:rPr lang="en-US" altLang="zh-CN" sz="2500"/>
              <a:t>[v</a:t>
            </a:r>
            <a:r>
              <a:rPr lang="en-US" altLang="zh-CN" sz="2500" baseline="-25000"/>
              <a:t>min</a:t>
            </a:r>
            <a:r>
              <a:rPr lang="en-US" altLang="zh-CN" sz="2500"/>
              <a:t>,v</a:t>
            </a:r>
            <a:r>
              <a:rPr lang="en-US" altLang="zh-CN" sz="2500" baseline="-25000"/>
              <a:t>max</a:t>
            </a:r>
            <a:r>
              <a:rPr lang="en-US" altLang="zh-CN" sz="2500"/>
              <a:t>]</a:t>
            </a:r>
            <a:r>
              <a:rPr lang="zh-CN" altLang="en-US" sz="2500"/>
              <a:t>内。所有可能的粒子状态的集合构成粒子状态空间            </a:t>
            </a:r>
            <a:endParaRPr lang="zh-CN" altLang="en-US" sz="2500"/>
          </a:p>
          <a:p>
            <a:pPr>
              <a:buFont typeface="Wingdings" pitchFamily="2" charset="2"/>
              <a:buNone/>
            </a:pPr>
            <a:r>
              <a:rPr lang="zh-CN" altLang="en-US" sz="2500"/>
              <a:t>    简称粒子空间。</a:t>
            </a:r>
            <a:endParaRPr lang="zh-CN" altLang="en-US" sz="2500" b="1"/>
          </a:p>
          <a:p>
            <a:pPr>
              <a:buFont typeface="Wingdings" pitchFamily="2" charset="2"/>
              <a:buNone/>
            </a:pPr>
            <a:r>
              <a:rPr lang="zh-CN" altLang="en-US" sz="2500" b="1"/>
              <a:t>   定义</a:t>
            </a:r>
            <a:r>
              <a:rPr lang="en-US" altLang="zh-CN" sz="2500" b="1"/>
              <a:t>3.2</a:t>
            </a:r>
            <a:r>
              <a:rPr lang="zh-CN" altLang="en-US" sz="2500" b="1"/>
              <a:t>（粒子群状态和粒子群状态空间）</a:t>
            </a:r>
            <a:r>
              <a:rPr lang="zh-CN" altLang="en-US" sz="2500"/>
              <a:t>粒子群中所有</a:t>
            </a:r>
            <a:r>
              <a:rPr lang="en-US" altLang="zh-CN" sz="2500"/>
              <a:t>N</a:t>
            </a:r>
            <a:r>
              <a:rPr lang="zh-CN" altLang="en-US" sz="2500"/>
              <a:t>个粒子的状态的集合称为粒子群状态，简称粒子群                          。所有可能的粒子群状态的集合构成粒子群状态空间                                                             。</a:t>
            </a:r>
            <a:r>
              <a:rPr lang="zh-CN" altLang="en-US" sz="2800"/>
              <a:t> </a:t>
            </a:r>
          </a:p>
        </p:txBody>
      </p:sp>
      <p:sp>
        <p:nvSpPr>
          <p:cNvPr id="19354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3541" name="Object 5"/>
          <p:cNvGraphicFramePr>
            <a:graphicFrameLocks noChangeAspect="1"/>
          </p:cNvGraphicFramePr>
          <p:nvPr/>
        </p:nvGraphicFramePr>
        <p:xfrm>
          <a:off x="1042988" y="3500438"/>
          <a:ext cx="7416800" cy="431800"/>
        </p:xfrm>
        <a:graphic>
          <a:graphicData uri="http://schemas.openxmlformats.org/presentationml/2006/ole">
            <mc:AlternateContent xmlns:mc="http://schemas.openxmlformats.org/markup-compatibility/2006">
              <mc:Choice xmlns:v="urn:schemas-microsoft-com:vml" Requires="v">
                <p:oleObj spid="_x0000_s193546" name="Equation" r:id="rId1" imgW="3467100" imgH="228600" progId="Equation.DSMT4">
                  <p:embed/>
                </p:oleObj>
              </mc:Choice>
              <mc:Fallback>
                <p:oleObj name="Equation" r:id="rId1" imgW="3467100" imgH="2286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500438"/>
                        <a:ext cx="7416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42" name="Rectangle 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3543" name="Object 7"/>
          <p:cNvGraphicFramePr>
            <a:graphicFrameLocks noChangeAspect="1"/>
          </p:cNvGraphicFramePr>
          <p:nvPr/>
        </p:nvGraphicFramePr>
        <p:xfrm>
          <a:off x="1042988" y="5084763"/>
          <a:ext cx="2160587" cy="406400"/>
        </p:xfrm>
        <a:graphic>
          <a:graphicData uri="http://schemas.openxmlformats.org/presentationml/2006/ole">
            <mc:AlternateContent xmlns:mc="http://schemas.openxmlformats.org/markup-compatibility/2006">
              <mc:Choice xmlns:v="urn:schemas-microsoft-com:vml" Requires="v">
                <p:oleObj spid="_x0000_s193547" name="Equation" r:id="rId3" imgW="1206500" imgH="228600" progId="Equation.DSMT4">
                  <p:embed/>
                </p:oleObj>
              </mc:Choice>
              <mc:Fallback>
                <p:oleObj name="Equation" r:id="rId3" imgW="120650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5084763"/>
                        <a:ext cx="21605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44"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3545" name="Object 9"/>
          <p:cNvGraphicFramePr>
            <a:graphicFrameLocks noChangeAspect="1"/>
          </p:cNvGraphicFramePr>
          <p:nvPr/>
        </p:nvGraphicFramePr>
        <p:xfrm>
          <a:off x="2771775" y="5589588"/>
          <a:ext cx="4967288" cy="381000"/>
        </p:xfrm>
        <a:graphic>
          <a:graphicData uri="http://schemas.openxmlformats.org/presentationml/2006/ole">
            <mc:AlternateContent xmlns:mc="http://schemas.openxmlformats.org/markup-compatibility/2006">
              <mc:Choice xmlns:v="urn:schemas-microsoft-com:vml" Requires="v">
                <p:oleObj spid="_x0000_s193548" name="Equation" r:id="rId5" imgW="2654300" imgH="228600" progId="Equation.DSMT4">
                  <p:embed/>
                </p:oleObj>
              </mc:Choice>
              <mc:Fallback>
                <p:oleObj name="Equation" r:id="rId5" imgW="26543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5589588"/>
                        <a:ext cx="496728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rrowheads="1"/>
          </p:cNvSpPr>
          <p:nvPr>
            <p:ph type="title"/>
          </p:nvPr>
        </p:nvSpPr>
        <p:spPr/>
        <p:txBody>
          <a:bodyPr/>
          <a:lstStyle/>
          <a:p>
            <a:r>
              <a:rPr lang="en-US" altLang="zh-CN"/>
              <a:t>PSO</a:t>
            </a:r>
            <a:r>
              <a:rPr lang="zh-CN" altLang="en-US"/>
              <a:t>算法</a:t>
            </a:r>
            <a:r>
              <a:rPr lang="zh-CN" altLang="en-US" sz="4000"/>
              <a:t>收敛性分析</a:t>
            </a:r>
            <a:r>
              <a:rPr lang="en-US" altLang="zh-CN" sz="4000">
                <a:latin typeface="宋体" pitchFamily="2" charset="-122"/>
              </a:rPr>
              <a:t>(</a:t>
            </a:r>
            <a:r>
              <a:rPr lang="zh-CN" altLang="en-US" sz="4000">
                <a:latin typeface="宋体" pitchFamily="2" charset="-122"/>
              </a:rPr>
              <a:t>续</a:t>
            </a:r>
            <a:r>
              <a:rPr lang="en-US" altLang="zh-CN" sz="4000">
                <a:latin typeface="宋体" pitchFamily="2" charset="-122"/>
              </a:rPr>
              <a:t>)</a:t>
            </a:r>
          </a:p>
        </p:txBody>
      </p:sp>
      <p:sp>
        <p:nvSpPr>
          <p:cNvPr id="194563" name="Rectangle 3"/>
          <p:cNvSpPr>
            <a:spLocks noGrp="1" noRot="1" noChangeArrowheads="1"/>
          </p:cNvSpPr>
          <p:nvPr>
            <p:ph type="body" idx="1"/>
          </p:nvPr>
        </p:nvSpPr>
        <p:spPr>
          <a:xfrm>
            <a:off x="468313" y="1916113"/>
            <a:ext cx="8207375" cy="4608512"/>
          </a:xfrm>
        </p:spPr>
        <p:txBody>
          <a:bodyPr/>
          <a:lstStyle/>
          <a:p>
            <a:pPr>
              <a:buFont typeface="Wingdings" pitchFamily="2" charset="2"/>
              <a:buNone/>
            </a:pPr>
            <a:r>
              <a:rPr lang="zh-CN" altLang="en-US" b="1"/>
              <a:t>定义</a:t>
            </a:r>
            <a:r>
              <a:rPr lang="en-US" altLang="zh-CN" b="1"/>
              <a:t>3.3</a:t>
            </a:r>
            <a:r>
              <a:rPr lang="zh-CN" altLang="en-US" b="1"/>
              <a:t>（粒子群等价）</a:t>
            </a:r>
            <a:r>
              <a:rPr lang="zh-CN" altLang="en-US"/>
              <a:t> 对于               ，记                         ，其中      表示事件</a:t>
            </a:r>
            <a:r>
              <a:rPr lang="en-US" altLang="zh-CN" i="1"/>
              <a:t>A</a:t>
            </a:r>
            <a:r>
              <a:rPr lang="zh-CN" altLang="en-US"/>
              <a:t>的示性函数，         表示粒子群状态中包含粒子状态的数目。若有两个粒子群             ，对于          ，若有                        ，则称</a:t>
            </a:r>
            <a:r>
              <a:rPr lang="en-US" altLang="zh-CN" i="1"/>
              <a:t>S1</a:t>
            </a:r>
            <a:r>
              <a:rPr lang="zh-CN" altLang="en-US"/>
              <a:t>和</a:t>
            </a:r>
            <a:r>
              <a:rPr lang="en-US" altLang="zh-CN" i="1"/>
              <a:t>S2</a:t>
            </a:r>
            <a:r>
              <a:rPr lang="zh-CN" altLang="en-US"/>
              <a:t>等价，记作～  。</a:t>
            </a:r>
            <a:endParaRPr lang="zh-CN" altLang="en-US" b="1"/>
          </a:p>
          <a:p>
            <a:pPr>
              <a:buFont typeface="Wingdings" pitchFamily="2" charset="2"/>
              <a:buNone/>
            </a:pPr>
            <a:r>
              <a:rPr lang="zh-CN" altLang="en-US" b="1"/>
              <a:t>定理</a:t>
            </a:r>
            <a:r>
              <a:rPr lang="en-US" altLang="zh-CN" b="1"/>
              <a:t>3.3 </a:t>
            </a:r>
            <a:r>
              <a:rPr lang="en-US" altLang="zh-CN"/>
              <a:t>“</a:t>
            </a:r>
            <a:r>
              <a:rPr lang="zh-CN" altLang="en-US"/>
              <a:t>～”是</a:t>
            </a:r>
            <a:r>
              <a:rPr lang="en-US" altLang="zh-CN" sz="3600">
                <a:latin typeface="Times New Roman" pitchFamily="18" charset="0"/>
              </a:rPr>
              <a:t>S</a:t>
            </a:r>
            <a:r>
              <a:rPr lang="zh-CN" altLang="en-US"/>
              <a:t>上的等价关系。 </a:t>
            </a:r>
          </a:p>
        </p:txBody>
      </p:sp>
      <p:sp>
        <p:nvSpPr>
          <p:cNvPr id="194564" name="Rectangle 4"/>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4565" name="Object 5"/>
          <p:cNvGraphicFramePr>
            <a:graphicFrameLocks noChangeAspect="1"/>
          </p:cNvGraphicFramePr>
          <p:nvPr/>
        </p:nvGraphicFramePr>
        <p:xfrm>
          <a:off x="5651500" y="1989138"/>
          <a:ext cx="1728788" cy="425450"/>
        </p:xfrm>
        <a:graphic>
          <a:graphicData uri="http://schemas.openxmlformats.org/presentationml/2006/ole">
            <mc:AlternateContent xmlns:mc="http://schemas.openxmlformats.org/markup-compatibility/2006">
              <mc:Choice xmlns:v="urn:schemas-microsoft-com:vml" Requires="v">
                <p:oleObj spid="_x0000_s194578" name="Equation" r:id="rId1" imgW="774065" imgH="190500" progId="Equation.DSMT4">
                  <p:embed/>
                </p:oleObj>
              </mc:Choice>
              <mc:Fallback>
                <p:oleObj name="Equation" r:id="rId1" imgW="774065" imgH="1905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989138"/>
                        <a:ext cx="1728788"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66" name="Rectangle 6"/>
          <p:cNvSpPr>
            <a:spLocks noChangeArrowheads="1"/>
          </p:cNvSpPr>
          <p:nvPr/>
        </p:nvSpPr>
        <p:spPr bwMode="auto">
          <a:xfrm>
            <a:off x="0" y="3211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4567" name="Object 7"/>
          <p:cNvGraphicFramePr>
            <a:graphicFrameLocks noChangeAspect="1"/>
          </p:cNvGraphicFramePr>
          <p:nvPr/>
        </p:nvGraphicFramePr>
        <p:xfrm>
          <a:off x="1403350" y="2349500"/>
          <a:ext cx="2447925" cy="685800"/>
        </p:xfrm>
        <a:graphic>
          <a:graphicData uri="http://schemas.openxmlformats.org/presentationml/2006/ole">
            <mc:AlternateContent xmlns:mc="http://schemas.openxmlformats.org/markup-compatibility/2006">
              <mc:Choice xmlns:v="urn:schemas-microsoft-com:vml" Requires="v">
                <p:oleObj spid="_x0000_s194579" name="Equation" r:id="rId3" imgW="1295400" imgH="431800" progId="Equation.DSMT4">
                  <p:embed/>
                </p:oleObj>
              </mc:Choice>
              <mc:Fallback>
                <p:oleObj name="Equation" r:id="rId3" imgW="1295400" imgH="431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349500"/>
                        <a:ext cx="24479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68"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4569" name="Object 9"/>
          <p:cNvGraphicFramePr>
            <a:graphicFrameLocks noChangeAspect="1"/>
          </p:cNvGraphicFramePr>
          <p:nvPr/>
        </p:nvGraphicFramePr>
        <p:xfrm>
          <a:off x="5435600" y="2420938"/>
          <a:ext cx="455613" cy="504825"/>
        </p:xfrm>
        <a:graphic>
          <a:graphicData uri="http://schemas.openxmlformats.org/presentationml/2006/ole">
            <mc:AlternateContent xmlns:mc="http://schemas.openxmlformats.org/markup-compatibility/2006">
              <mc:Choice xmlns:v="urn:schemas-microsoft-com:vml" Requires="v">
                <p:oleObj spid="_x0000_s194580" name="Equation" r:id="rId5" imgW="203200" imgH="228600" progId="Equation.DSMT4">
                  <p:embed/>
                </p:oleObj>
              </mc:Choice>
              <mc:Fallback>
                <p:oleObj name="Equation" r:id="rId5" imgW="2032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2420938"/>
                        <a:ext cx="45561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70" name="Rectangle 10"/>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4571" name="Object 11"/>
          <p:cNvGraphicFramePr>
            <a:graphicFrameLocks noChangeAspect="1"/>
          </p:cNvGraphicFramePr>
          <p:nvPr/>
        </p:nvGraphicFramePr>
        <p:xfrm>
          <a:off x="2771775" y="2997200"/>
          <a:ext cx="1008063" cy="433388"/>
        </p:xfrm>
        <a:graphic>
          <a:graphicData uri="http://schemas.openxmlformats.org/presentationml/2006/ole">
            <mc:AlternateContent xmlns:mc="http://schemas.openxmlformats.org/markup-compatibility/2006">
              <mc:Choice xmlns:v="urn:schemas-microsoft-com:vml" Requires="v">
                <p:oleObj spid="_x0000_s194581" name="Equation" r:id="rId7" imgW="508000" imgH="203200" progId="Equation.DSMT4">
                  <p:embed/>
                </p:oleObj>
              </mc:Choice>
              <mc:Fallback>
                <p:oleObj name="Equation" r:id="rId7" imgW="508000" imgH="203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2997200"/>
                        <a:ext cx="1008063"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72" name="Rectangle 12"/>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4573" name="Object 13"/>
          <p:cNvGraphicFramePr>
            <a:graphicFrameLocks noChangeAspect="1"/>
          </p:cNvGraphicFramePr>
          <p:nvPr/>
        </p:nvGraphicFramePr>
        <p:xfrm>
          <a:off x="6588125" y="3429000"/>
          <a:ext cx="1368425" cy="431800"/>
        </p:xfrm>
        <a:graphic>
          <a:graphicData uri="http://schemas.openxmlformats.org/presentationml/2006/ole">
            <mc:AlternateContent xmlns:mc="http://schemas.openxmlformats.org/markup-compatibility/2006">
              <mc:Choice xmlns:v="urn:schemas-microsoft-com:vml" Requires="v">
                <p:oleObj spid="_x0000_s194582" name="Equation" r:id="rId9" imgW="647700" imgH="190500" progId="Equation.DSMT4">
                  <p:embed/>
                </p:oleObj>
              </mc:Choice>
              <mc:Fallback>
                <p:oleObj name="Equation" r:id="rId9" imgW="647700" imgH="1905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25" y="3429000"/>
                        <a:ext cx="13684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74" name="Rectangle 14"/>
          <p:cNvSpPr>
            <a:spLocks noChangeArrowheads="1"/>
          </p:cNvSpPr>
          <p:nvPr/>
        </p:nvSpPr>
        <p:spPr bwMode="auto">
          <a:xfrm>
            <a:off x="0" y="334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4575" name="Object 15"/>
          <p:cNvGraphicFramePr>
            <a:graphicFrameLocks noChangeAspect="1"/>
          </p:cNvGraphicFramePr>
          <p:nvPr/>
        </p:nvGraphicFramePr>
        <p:xfrm>
          <a:off x="1692275" y="3933825"/>
          <a:ext cx="1081088" cy="354013"/>
        </p:xfrm>
        <a:graphic>
          <a:graphicData uri="http://schemas.openxmlformats.org/presentationml/2006/ole">
            <mc:AlternateContent xmlns:mc="http://schemas.openxmlformats.org/markup-compatibility/2006">
              <mc:Choice xmlns:v="urn:schemas-microsoft-com:vml" Requires="v">
                <p:oleObj spid="_x0000_s194583" name="Equation" r:id="rId11" imgW="532765" imgH="177800" progId="Equation.DSMT4">
                  <p:embed/>
                </p:oleObj>
              </mc:Choice>
              <mc:Fallback>
                <p:oleObj name="Equation" r:id="rId11" imgW="532765" imgH="1778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3933825"/>
                        <a:ext cx="1081088"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76" name="Rectangle 16"/>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4577" name="Object 17"/>
          <p:cNvGraphicFramePr>
            <a:graphicFrameLocks noChangeAspect="1"/>
          </p:cNvGraphicFramePr>
          <p:nvPr/>
        </p:nvGraphicFramePr>
        <p:xfrm>
          <a:off x="4067175" y="3933825"/>
          <a:ext cx="2736850" cy="447675"/>
        </p:xfrm>
        <a:graphic>
          <a:graphicData uri="http://schemas.openxmlformats.org/presentationml/2006/ole">
            <mc:AlternateContent xmlns:mc="http://schemas.openxmlformats.org/markup-compatibility/2006">
              <mc:Choice xmlns:v="urn:schemas-microsoft-com:vml" Requires="v">
                <p:oleObj spid="_x0000_s194584" name="Equation" r:id="rId13" imgW="1256665" imgH="203200" progId="Equation.DSMT4">
                  <p:embed/>
                </p:oleObj>
              </mc:Choice>
              <mc:Fallback>
                <p:oleObj name="Equation" r:id="rId13" imgW="1256665" imgH="2032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67175" y="3933825"/>
                        <a:ext cx="273685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rrowheads="1"/>
          </p:cNvSpPr>
          <p:nvPr>
            <p:ph type="title"/>
          </p:nvPr>
        </p:nvSpPr>
        <p:spPr/>
        <p:txBody>
          <a:bodyPr/>
          <a:lstStyle/>
          <a:p>
            <a:r>
              <a:rPr lang="en-US" altLang="zh-CN"/>
              <a:t>PSO</a:t>
            </a:r>
            <a:r>
              <a:rPr lang="zh-CN" altLang="en-US"/>
              <a:t>算法</a:t>
            </a:r>
            <a:r>
              <a:rPr lang="zh-CN" altLang="en-US" sz="4000"/>
              <a:t>收敛性分析</a:t>
            </a:r>
            <a:r>
              <a:rPr lang="en-US" altLang="zh-CN" sz="4000">
                <a:latin typeface="宋体" pitchFamily="2" charset="-122"/>
              </a:rPr>
              <a:t>(</a:t>
            </a:r>
            <a:r>
              <a:rPr lang="zh-CN" altLang="en-US" sz="4000">
                <a:latin typeface="宋体" pitchFamily="2" charset="-122"/>
              </a:rPr>
              <a:t>续</a:t>
            </a:r>
            <a:r>
              <a:rPr lang="en-US" altLang="zh-CN" sz="4000">
                <a:latin typeface="宋体" pitchFamily="2" charset="-122"/>
              </a:rPr>
              <a:t>)</a:t>
            </a:r>
          </a:p>
        </p:txBody>
      </p:sp>
      <p:sp>
        <p:nvSpPr>
          <p:cNvPr id="195587" name="Rectangle 3"/>
          <p:cNvSpPr>
            <a:spLocks noGrp="1" noRot="1" noChangeArrowheads="1"/>
          </p:cNvSpPr>
          <p:nvPr>
            <p:ph type="body" idx="1"/>
          </p:nvPr>
        </p:nvSpPr>
        <p:spPr/>
        <p:txBody>
          <a:bodyPr/>
          <a:lstStyle/>
          <a:p>
            <a:r>
              <a:rPr lang="zh-CN" altLang="en-US" b="1"/>
              <a:t>定义</a:t>
            </a:r>
            <a:r>
              <a:rPr lang="en-US" altLang="zh-CN" b="1"/>
              <a:t>3.4</a:t>
            </a:r>
            <a:r>
              <a:rPr lang="zh-CN" altLang="en-US" b="1"/>
              <a:t>（粒子群状态等价类）</a:t>
            </a:r>
            <a:r>
              <a:rPr lang="zh-CN" altLang="en-US"/>
              <a:t>由等价关系</a:t>
            </a:r>
            <a:r>
              <a:rPr lang="zh-CN" altLang="en-US" b="1"/>
              <a:t>“</a:t>
            </a:r>
            <a:r>
              <a:rPr lang="en-US" altLang="zh-CN" b="1"/>
              <a:t>~</a:t>
            </a:r>
            <a:r>
              <a:rPr lang="en-US" altLang="zh-CN"/>
              <a:t>”</a:t>
            </a:r>
            <a:r>
              <a:rPr lang="zh-CN" altLang="en-US"/>
              <a:t>在</a:t>
            </a:r>
            <a:r>
              <a:rPr lang="en-US" altLang="zh-CN"/>
              <a:t>S</a:t>
            </a:r>
            <a:r>
              <a:rPr lang="zh-CN" altLang="en-US"/>
              <a:t>上诱导的粒子群状态等价类记作</a:t>
            </a:r>
            <a:r>
              <a:rPr lang="en-US" altLang="zh-CN" i="1"/>
              <a:t>L</a:t>
            </a:r>
            <a:r>
              <a:rPr lang="en-US" altLang="zh-CN"/>
              <a:t>=~/S</a:t>
            </a:r>
            <a:r>
              <a:rPr lang="zh-CN" altLang="en-US"/>
              <a:t>，简称粒子群等价类。 </a:t>
            </a:r>
            <a:endParaRPr lang="zh-CN" altLang="en-US"/>
          </a:p>
          <a:p>
            <a:r>
              <a:rPr lang="zh-CN" altLang="en-US" b="1"/>
              <a:t>定理</a:t>
            </a:r>
            <a:r>
              <a:rPr lang="en-US" altLang="zh-CN" b="1"/>
              <a:t>3.4   </a:t>
            </a:r>
            <a:r>
              <a:rPr lang="zh-CN" altLang="en-US"/>
              <a:t>等价关系</a:t>
            </a:r>
            <a:r>
              <a:rPr lang="zh-CN" altLang="en-US" b="1"/>
              <a:t>“</a:t>
            </a:r>
            <a:r>
              <a:rPr lang="en-US" altLang="zh-CN" b="1"/>
              <a:t>~</a:t>
            </a:r>
            <a:r>
              <a:rPr lang="en-US" altLang="zh-CN"/>
              <a:t>”</a:t>
            </a:r>
            <a:r>
              <a:rPr lang="zh-CN" altLang="en-US"/>
              <a:t>在</a:t>
            </a:r>
            <a:r>
              <a:rPr lang="en-US" altLang="zh-CN"/>
              <a:t>S</a:t>
            </a:r>
            <a:r>
              <a:rPr lang="zh-CN" altLang="en-US"/>
              <a:t>上诱导的等价类划分</a:t>
            </a:r>
            <a:r>
              <a:rPr lang="en-US" altLang="zh-CN" i="1"/>
              <a:t>L</a:t>
            </a:r>
            <a:r>
              <a:rPr lang="en-US" altLang="zh-CN"/>
              <a:t>=~/S</a:t>
            </a:r>
            <a:r>
              <a:rPr lang="zh-CN" altLang="en-US"/>
              <a:t>的个数为：</a:t>
            </a:r>
            <a:endParaRPr lang="zh-CN" altLang="en-US"/>
          </a:p>
          <a:p>
            <a:pPr>
              <a:buFont typeface="Wingdings" pitchFamily="2" charset="2"/>
              <a:buNone/>
            </a:pPr>
            <a:r>
              <a:rPr lang="zh-CN" altLang="en-US"/>
              <a:t> </a:t>
            </a:r>
          </a:p>
        </p:txBody>
      </p:sp>
      <p:sp>
        <p:nvSpPr>
          <p:cNvPr id="195588" name="Rectangle 4"/>
          <p:cNvSpPr>
            <a:spLocks noChangeArrowheads="1"/>
          </p:cNvSpPr>
          <p:nvPr/>
        </p:nvSpPr>
        <p:spPr bwMode="auto">
          <a:xfrm>
            <a:off x="0" y="3211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5589" name="Object 5"/>
          <p:cNvGraphicFramePr>
            <a:graphicFrameLocks noChangeAspect="1"/>
          </p:cNvGraphicFramePr>
          <p:nvPr/>
        </p:nvGraphicFramePr>
        <p:xfrm>
          <a:off x="2268538" y="4508500"/>
          <a:ext cx="4751387" cy="931863"/>
        </p:xfrm>
        <a:graphic>
          <a:graphicData uri="http://schemas.openxmlformats.org/presentationml/2006/ole">
            <mc:AlternateContent xmlns:mc="http://schemas.openxmlformats.org/markup-compatibility/2006">
              <mc:Choice xmlns:v="urn:schemas-microsoft-com:vml" Requires="v">
                <p:oleObj spid="_x0000_s195590" name="Equation" r:id="rId1" imgW="1765300" imgH="431800" progId="Equation.DSMT4">
                  <p:embed/>
                </p:oleObj>
              </mc:Choice>
              <mc:Fallback>
                <p:oleObj name="Equation" r:id="rId1" imgW="1765300" imgH="431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4508500"/>
                        <a:ext cx="4751387"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rrowheads="1"/>
          </p:cNvSpPr>
          <p:nvPr>
            <p:ph type="title"/>
          </p:nvPr>
        </p:nvSpPr>
        <p:spPr/>
        <p:txBody>
          <a:bodyPr/>
          <a:lstStyle/>
          <a:p>
            <a:r>
              <a:rPr lang="en-US" altLang="zh-CN"/>
              <a:t>PSO</a:t>
            </a:r>
            <a:r>
              <a:rPr lang="zh-CN" altLang="en-US"/>
              <a:t>算法</a:t>
            </a:r>
            <a:r>
              <a:rPr lang="zh-CN" altLang="en-US" sz="4000"/>
              <a:t>收敛性分析</a:t>
            </a:r>
            <a:r>
              <a:rPr lang="en-US" altLang="zh-CN" sz="4000">
                <a:latin typeface="宋体" pitchFamily="2" charset="-122"/>
              </a:rPr>
              <a:t>(</a:t>
            </a:r>
            <a:r>
              <a:rPr lang="zh-CN" altLang="en-US" sz="4000">
                <a:latin typeface="宋体" pitchFamily="2" charset="-122"/>
              </a:rPr>
              <a:t>续</a:t>
            </a:r>
            <a:r>
              <a:rPr lang="en-US" altLang="zh-CN" sz="4000">
                <a:latin typeface="宋体" pitchFamily="2" charset="-122"/>
              </a:rPr>
              <a:t>)</a:t>
            </a:r>
          </a:p>
        </p:txBody>
      </p:sp>
      <p:sp>
        <p:nvSpPr>
          <p:cNvPr id="196611" name="Rectangle 3"/>
          <p:cNvSpPr>
            <a:spLocks noGrp="1" noRot="1" noChangeArrowheads="1"/>
          </p:cNvSpPr>
          <p:nvPr>
            <p:ph type="body" idx="1"/>
          </p:nvPr>
        </p:nvSpPr>
        <p:spPr/>
        <p:txBody>
          <a:bodyPr/>
          <a:lstStyle/>
          <a:p>
            <a:r>
              <a:rPr lang="zh-CN" altLang="en-US" b="1"/>
              <a:t>定理</a:t>
            </a:r>
            <a:r>
              <a:rPr lang="en-US" altLang="zh-CN" b="1"/>
              <a:t>3.13 </a:t>
            </a:r>
            <a:r>
              <a:rPr lang="zh-CN" altLang="en-US"/>
              <a:t>在数字计算机实现的标准</a:t>
            </a:r>
            <a:r>
              <a:rPr lang="en-US" altLang="zh-CN"/>
              <a:t>PSO</a:t>
            </a:r>
            <a:r>
              <a:rPr lang="zh-CN" altLang="en-US"/>
              <a:t>算法中，粒子群状态序列              是有限齐次</a:t>
            </a:r>
            <a:r>
              <a:rPr lang="en-US" altLang="zh-CN"/>
              <a:t>Markov</a:t>
            </a:r>
            <a:r>
              <a:rPr lang="zh-CN" altLang="en-US"/>
              <a:t>链。</a:t>
            </a:r>
            <a:endParaRPr lang="zh-CN" altLang="en-US"/>
          </a:p>
          <a:p>
            <a:r>
              <a:rPr lang="zh-CN" altLang="en-US" b="1"/>
              <a:t>定理</a:t>
            </a:r>
            <a:r>
              <a:rPr lang="en-US" altLang="zh-CN" b="1"/>
              <a:t>3.14 </a:t>
            </a:r>
            <a:r>
              <a:rPr lang="zh-CN" altLang="en-US"/>
              <a:t>在数字计算机实现的标准</a:t>
            </a:r>
            <a:r>
              <a:rPr lang="en-US" altLang="zh-CN"/>
              <a:t>PSO</a:t>
            </a:r>
            <a:r>
              <a:rPr lang="zh-CN" altLang="en-US"/>
              <a:t>算法中，粒子群等价类状态序列            是有限齐次</a:t>
            </a:r>
            <a:r>
              <a:rPr lang="en-US" altLang="zh-CN"/>
              <a:t>Markov</a:t>
            </a:r>
            <a:r>
              <a:rPr lang="zh-CN" altLang="en-US"/>
              <a:t>链。</a:t>
            </a:r>
          </a:p>
        </p:txBody>
      </p:sp>
      <p:sp>
        <p:nvSpPr>
          <p:cNvPr id="196612" name="Rectangle 4"/>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6613" name="Object 5"/>
          <p:cNvGraphicFramePr>
            <a:graphicFrameLocks noChangeAspect="1"/>
          </p:cNvGraphicFramePr>
          <p:nvPr/>
        </p:nvGraphicFramePr>
        <p:xfrm>
          <a:off x="4500563" y="2636838"/>
          <a:ext cx="1439862" cy="398462"/>
        </p:xfrm>
        <a:graphic>
          <a:graphicData uri="http://schemas.openxmlformats.org/presentationml/2006/ole">
            <mc:AlternateContent xmlns:mc="http://schemas.openxmlformats.org/markup-compatibility/2006">
              <mc:Choice xmlns:v="urn:schemas-microsoft-com:vml" Requires="v">
                <p:oleObj spid="_x0000_s196616" name="Equation" r:id="rId1" imgW="736600" imgH="203200" progId="Equation.DSMT4">
                  <p:embed/>
                </p:oleObj>
              </mc:Choice>
              <mc:Fallback>
                <p:oleObj name="Equation" r:id="rId1" imgW="736600" imgH="203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2636838"/>
                        <a:ext cx="1439862"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14" name="Rectangle 6"/>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6615" name="Object 7"/>
          <p:cNvGraphicFramePr>
            <a:graphicFrameLocks noChangeAspect="1"/>
          </p:cNvGraphicFramePr>
          <p:nvPr/>
        </p:nvGraphicFramePr>
        <p:xfrm>
          <a:off x="5508625" y="4149725"/>
          <a:ext cx="1511300" cy="417513"/>
        </p:xfrm>
        <a:graphic>
          <a:graphicData uri="http://schemas.openxmlformats.org/presentationml/2006/ole">
            <mc:AlternateContent xmlns:mc="http://schemas.openxmlformats.org/markup-compatibility/2006">
              <mc:Choice xmlns:v="urn:schemas-microsoft-com:vml" Requires="v">
                <p:oleObj spid="_x0000_s196617" name="Equation" r:id="rId3" imgW="736600" imgH="203200" progId="Equation.DSMT4">
                  <p:embed/>
                </p:oleObj>
              </mc:Choice>
              <mc:Fallback>
                <p:oleObj name="Equation" r:id="rId3" imgW="736600" imgH="203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4149725"/>
                        <a:ext cx="151130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rrowheads="1"/>
          </p:cNvSpPr>
          <p:nvPr>
            <p:ph type="title"/>
          </p:nvPr>
        </p:nvSpPr>
        <p:spPr/>
        <p:txBody>
          <a:bodyPr/>
          <a:lstStyle/>
          <a:p>
            <a:r>
              <a:rPr lang="en-US" altLang="zh-CN"/>
              <a:t>PSO</a:t>
            </a:r>
            <a:r>
              <a:rPr lang="zh-CN" altLang="en-US"/>
              <a:t>算法</a:t>
            </a:r>
            <a:r>
              <a:rPr lang="zh-CN" altLang="en-US" sz="4000"/>
              <a:t>收敛性分析</a:t>
            </a:r>
            <a:r>
              <a:rPr lang="en-US" altLang="zh-CN" sz="4000">
                <a:latin typeface="宋体" pitchFamily="2" charset="-122"/>
              </a:rPr>
              <a:t>(</a:t>
            </a:r>
            <a:r>
              <a:rPr lang="zh-CN" altLang="en-US" sz="4000">
                <a:latin typeface="宋体" pitchFamily="2" charset="-122"/>
              </a:rPr>
              <a:t>续</a:t>
            </a:r>
            <a:r>
              <a:rPr lang="en-US" altLang="zh-CN" sz="4000">
                <a:latin typeface="宋体" pitchFamily="2" charset="-122"/>
              </a:rPr>
              <a:t>)</a:t>
            </a:r>
          </a:p>
        </p:txBody>
      </p:sp>
      <p:sp>
        <p:nvSpPr>
          <p:cNvPr id="197635" name="Rectangle 3"/>
          <p:cNvSpPr>
            <a:spLocks noGrp="1" noRot="1" noChangeArrowheads="1"/>
          </p:cNvSpPr>
          <p:nvPr>
            <p:ph type="body" idx="1"/>
          </p:nvPr>
        </p:nvSpPr>
        <p:spPr>
          <a:xfrm>
            <a:off x="304800" y="1981200"/>
            <a:ext cx="7867650" cy="4327525"/>
          </a:xfrm>
        </p:spPr>
        <p:txBody>
          <a:bodyPr/>
          <a:lstStyle/>
          <a:p>
            <a:r>
              <a:rPr lang="zh-CN" altLang="en-US" b="1"/>
              <a:t>定义</a:t>
            </a:r>
            <a:r>
              <a:rPr lang="en-US" altLang="zh-CN" b="1"/>
              <a:t>3.19</a:t>
            </a:r>
            <a:r>
              <a:rPr lang="zh-CN" altLang="en-US" b="1"/>
              <a:t>（最优粒子状态集）</a:t>
            </a:r>
            <a:r>
              <a:rPr lang="zh-CN" altLang="en-US"/>
              <a:t> 设优化问题           的全局最优解为    ，定义粒子最优状态集                                           。</a:t>
            </a:r>
            <a:endParaRPr lang="zh-CN" altLang="en-US"/>
          </a:p>
          <a:p>
            <a:r>
              <a:rPr lang="zh-CN" altLang="en-US" b="1"/>
              <a:t>定义</a:t>
            </a:r>
            <a:r>
              <a:rPr lang="en-US" altLang="zh-CN" b="1"/>
              <a:t>3.20</a:t>
            </a:r>
            <a:r>
              <a:rPr lang="zh-CN" altLang="en-US" b="1"/>
              <a:t>（最优粒子群状态集）</a:t>
            </a:r>
            <a:r>
              <a:rPr lang="zh-CN" altLang="en-US"/>
              <a:t> 设优化问题         的全局最优解为     ，定义最优粒子群状态集                                       。</a:t>
            </a:r>
            <a:endParaRPr lang="zh-CN" altLang="en-US"/>
          </a:p>
          <a:p>
            <a:pPr>
              <a:buFont typeface="Wingdings" pitchFamily="2" charset="2"/>
              <a:buNone/>
            </a:pPr>
            <a:r>
              <a:rPr lang="zh-CN" altLang="en-US"/>
              <a:t> </a:t>
            </a:r>
          </a:p>
        </p:txBody>
      </p:sp>
      <p:sp>
        <p:nvSpPr>
          <p:cNvPr id="197636" name="Rectangle 4"/>
          <p:cNvSpPr>
            <a:spLocks noChangeArrowheads="1"/>
          </p:cNvSpPr>
          <p:nvPr/>
        </p:nvSpPr>
        <p:spPr bwMode="auto">
          <a:xfrm>
            <a:off x="0" y="330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7637" name="Object 5"/>
          <p:cNvGraphicFramePr>
            <a:graphicFrameLocks noChangeAspect="1"/>
          </p:cNvGraphicFramePr>
          <p:nvPr/>
        </p:nvGraphicFramePr>
        <p:xfrm>
          <a:off x="1258888" y="2492375"/>
          <a:ext cx="935037" cy="539750"/>
        </p:xfrm>
        <a:graphic>
          <a:graphicData uri="http://schemas.openxmlformats.org/presentationml/2006/ole">
            <mc:AlternateContent xmlns:mc="http://schemas.openxmlformats.org/markup-compatibility/2006">
              <mc:Choice xmlns:v="urn:schemas-microsoft-com:vml" Requires="v">
                <p:oleObj spid="_x0000_s197648" name="Equation" r:id="rId1" imgW="431800" imgH="254000" progId="Equation.DSMT4">
                  <p:embed/>
                </p:oleObj>
              </mc:Choice>
              <mc:Fallback>
                <p:oleObj name="Equation" r:id="rId1" imgW="431800" imgH="2540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492375"/>
                        <a:ext cx="935037"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38" name="Rectangle 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7639" name="Object 7"/>
          <p:cNvGraphicFramePr>
            <a:graphicFrameLocks noChangeAspect="1"/>
          </p:cNvGraphicFramePr>
          <p:nvPr/>
        </p:nvGraphicFramePr>
        <p:xfrm>
          <a:off x="5292725" y="2565400"/>
          <a:ext cx="330200" cy="431800"/>
        </p:xfrm>
        <a:graphic>
          <a:graphicData uri="http://schemas.openxmlformats.org/presentationml/2006/ole">
            <mc:AlternateContent xmlns:mc="http://schemas.openxmlformats.org/markup-compatibility/2006">
              <mc:Choice xmlns:v="urn:schemas-microsoft-com:vml" Requires="v">
                <p:oleObj spid="_x0000_s197649" name="Equation" r:id="rId3" imgW="177800" imgH="228600" progId="Equation.DSMT4">
                  <p:embed/>
                </p:oleObj>
              </mc:Choice>
              <mc:Fallback>
                <p:oleObj name="Equation" r:id="rId3" imgW="17780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2565400"/>
                        <a:ext cx="330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40"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7641" name="Object 9"/>
          <p:cNvGraphicFramePr>
            <a:graphicFrameLocks noChangeAspect="1"/>
          </p:cNvGraphicFramePr>
          <p:nvPr/>
        </p:nvGraphicFramePr>
        <p:xfrm>
          <a:off x="2771775" y="2997200"/>
          <a:ext cx="4679950" cy="503238"/>
        </p:xfrm>
        <a:graphic>
          <a:graphicData uri="http://schemas.openxmlformats.org/presentationml/2006/ole">
            <mc:AlternateContent xmlns:mc="http://schemas.openxmlformats.org/markup-compatibility/2006">
              <mc:Choice xmlns:v="urn:schemas-microsoft-com:vml" Requires="v">
                <p:oleObj spid="_x0000_s197650" name="Equation" r:id="rId5" imgW="2565400" imgH="228600" progId="Equation.DSMT4">
                  <p:embed/>
                </p:oleObj>
              </mc:Choice>
              <mc:Fallback>
                <p:oleObj name="Equation" r:id="rId5" imgW="25654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2997200"/>
                        <a:ext cx="467995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42" name="Rectangle 10"/>
          <p:cNvSpPr>
            <a:spLocks noChangeArrowheads="1"/>
          </p:cNvSpPr>
          <p:nvPr/>
        </p:nvSpPr>
        <p:spPr bwMode="auto">
          <a:xfrm>
            <a:off x="0" y="330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7643" name="Object 11"/>
          <p:cNvGraphicFramePr>
            <a:graphicFrameLocks noChangeAspect="1"/>
          </p:cNvGraphicFramePr>
          <p:nvPr/>
        </p:nvGraphicFramePr>
        <p:xfrm>
          <a:off x="1692275" y="4076700"/>
          <a:ext cx="792163" cy="457200"/>
        </p:xfrm>
        <a:graphic>
          <a:graphicData uri="http://schemas.openxmlformats.org/presentationml/2006/ole">
            <mc:AlternateContent xmlns:mc="http://schemas.openxmlformats.org/markup-compatibility/2006">
              <mc:Choice xmlns:v="urn:schemas-microsoft-com:vml" Requires="v">
                <p:oleObj spid="_x0000_s197651" name="Equation" r:id="rId7" imgW="431800" imgH="254000" progId="Equation.DSMT4">
                  <p:embed/>
                </p:oleObj>
              </mc:Choice>
              <mc:Fallback>
                <p:oleObj name="Equation" r:id="rId7" imgW="431800" imgH="254000" progId="Equation.DSMT4">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076700"/>
                        <a:ext cx="7921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44"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7645" name="Object 13"/>
          <p:cNvGraphicFramePr>
            <a:graphicFrameLocks noChangeAspect="1"/>
          </p:cNvGraphicFramePr>
          <p:nvPr/>
        </p:nvGraphicFramePr>
        <p:xfrm>
          <a:off x="5435600" y="4076700"/>
          <a:ext cx="385763" cy="504825"/>
        </p:xfrm>
        <a:graphic>
          <a:graphicData uri="http://schemas.openxmlformats.org/presentationml/2006/ole">
            <mc:AlternateContent xmlns:mc="http://schemas.openxmlformats.org/markup-compatibility/2006">
              <mc:Choice xmlns:v="urn:schemas-microsoft-com:vml" Requires="v">
                <p:oleObj spid="_x0000_s197652" name="Equation" r:id="rId8" imgW="177800" imgH="228600" progId="Equation.DSMT4">
                  <p:embed/>
                </p:oleObj>
              </mc:Choice>
              <mc:Fallback>
                <p:oleObj name="Equation" r:id="rId8" imgW="177800" imgH="2286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076700"/>
                        <a:ext cx="38576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46"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7647" name="Object 15"/>
          <p:cNvGraphicFramePr>
            <a:graphicFrameLocks noChangeAspect="1"/>
          </p:cNvGraphicFramePr>
          <p:nvPr/>
        </p:nvGraphicFramePr>
        <p:xfrm>
          <a:off x="3276600" y="4652963"/>
          <a:ext cx="4249738" cy="504825"/>
        </p:xfrm>
        <a:graphic>
          <a:graphicData uri="http://schemas.openxmlformats.org/presentationml/2006/ole">
            <mc:AlternateContent xmlns:mc="http://schemas.openxmlformats.org/markup-compatibility/2006">
              <mc:Choice xmlns:v="urn:schemas-microsoft-com:vml" Requires="v">
                <p:oleObj spid="_x0000_s197653" name="Equation" r:id="rId9" imgW="2794000" imgH="228600" progId="Equation.DSMT4">
                  <p:embed/>
                </p:oleObj>
              </mc:Choice>
              <mc:Fallback>
                <p:oleObj name="Equation" r:id="rId9" imgW="2794000" imgH="2286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4652963"/>
                        <a:ext cx="424973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rrowheads="1"/>
          </p:cNvSpPr>
          <p:nvPr>
            <p:ph type="title"/>
          </p:nvPr>
        </p:nvSpPr>
        <p:spPr/>
        <p:txBody>
          <a:bodyPr/>
          <a:lstStyle/>
          <a:p>
            <a:r>
              <a:rPr lang="en-US" altLang="zh-CN"/>
              <a:t>PSO</a:t>
            </a:r>
            <a:r>
              <a:rPr lang="zh-CN" altLang="en-US"/>
              <a:t>算法</a:t>
            </a:r>
            <a:r>
              <a:rPr lang="zh-CN" altLang="en-US" sz="4000"/>
              <a:t>收敛性分析</a:t>
            </a:r>
            <a:r>
              <a:rPr lang="en-US" altLang="zh-CN" sz="4000">
                <a:latin typeface="宋体" pitchFamily="2" charset="-122"/>
              </a:rPr>
              <a:t>(</a:t>
            </a:r>
            <a:r>
              <a:rPr lang="zh-CN" altLang="en-US" sz="4000">
                <a:latin typeface="宋体" pitchFamily="2" charset="-122"/>
              </a:rPr>
              <a:t>续</a:t>
            </a:r>
            <a:r>
              <a:rPr lang="en-US" altLang="zh-CN" sz="4000">
                <a:latin typeface="宋体" pitchFamily="2" charset="-122"/>
              </a:rPr>
              <a:t>)</a:t>
            </a:r>
          </a:p>
        </p:txBody>
      </p:sp>
      <p:sp>
        <p:nvSpPr>
          <p:cNvPr id="198659" name="Rectangle 3"/>
          <p:cNvSpPr>
            <a:spLocks noGrp="1" noRot="1" noChangeArrowheads="1"/>
          </p:cNvSpPr>
          <p:nvPr>
            <p:ph type="body" idx="1"/>
          </p:nvPr>
        </p:nvSpPr>
        <p:spPr>
          <a:xfrm>
            <a:off x="304800" y="1981200"/>
            <a:ext cx="7939088" cy="4327525"/>
          </a:xfrm>
        </p:spPr>
        <p:txBody>
          <a:bodyPr/>
          <a:lstStyle/>
          <a:p>
            <a:r>
              <a:rPr lang="zh-CN" altLang="en-US" b="1"/>
              <a:t>定理 </a:t>
            </a:r>
            <a:r>
              <a:rPr lang="en-US" altLang="zh-CN" b="1"/>
              <a:t>3.17</a:t>
            </a:r>
            <a:r>
              <a:rPr lang="en-US" altLang="zh-CN"/>
              <a:t> PSO</a:t>
            </a:r>
            <a:r>
              <a:rPr lang="zh-CN" altLang="en-US"/>
              <a:t>算法中，对粒子群状态序列             而言，最优粒子群状态集合</a:t>
            </a:r>
            <a:r>
              <a:rPr lang="en-US" altLang="zh-CN"/>
              <a:t>G</a:t>
            </a:r>
            <a:r>
              <a:rPr lang="zh-CN" altLang="en-US"/>
              <a:t>是状态空间</a:t>
            </a:r>
            <a:r>
              <a:rPr lang="en-US" altLang="zh-CN"/>
              <a:t>S</a:t>
            </a:r>
            <a:r>
              <a:rPr lang="zh-CN" altLang="en-US"/>
              <a:t>上的一个闭集。</a:t>
            </a:r>
            <a:endParaRPr lang="zh-CN" altLang="en-US"/>
          </a:p>
          <a:p>
            <a:r>
              <a:rPr lang="zh-CN" altLang="en-US" b="1"/>
              <a:t>定理</a:t>
            </a:r>
            <a:r>
              <a:rPr lang="en-US" altLang="zh-CN" b="1"/>
              <a:t>3.19 </a:t>
            </a:r>
            <a:r>
              <a:rPr lang="zh-CN" altLang="en-US"/>
              <a:t>当          时，状态空间</a:t>
            </a:r>
            <a:r>
              <a:rPr lang="en-US" altLang="zh-CN"/>
              <a:t>S</a:t>
            </a:r>
            <a:r>
              <a:rPr lang="zh-CN" altLang="en-US"/>
              <a:t>中至少存在一个</a:t>
            </a:r>
            <a:r>
              <a:rPr lang="en-US" altLang="zh-CN"/>
              <a:t>G</a:t>
            </a:r>
            <a:r>
              <a:rPr lang="zh-CN" altLang="en-US"/>
              <a:t>之外的闭集，即                    </a:t>
            </a:r>
          </a:p>
        </p:txBody>
      </p:sp>
      <p:sp>
        <p:nvSpPr>
          <p:cNvPr id="198660" name="Rectangle 4"/>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8661" name="Object 5"/>
          <p:cNvGraphicFramePr>
            <a:graphicFrameLocks noChangeAspect="1"/>
          </p:cNvGraphicFramePr>
          <p:nvPr/>
        </p:nvGraphicFramePr>
        <p:xfrm>
          <a:off x="1187450" y="2565400"/>
          <a:ext cx="1439863" cy="398463"/>
        </p:xfrm>
        <a:graphic>
          <a:graphicData uri="http://schemas.openxmlformats.org/presentationml/2006/ole">
            <mc:AlternateContent xmlns:mc="http://schemas.openxmlformats.org/markup-compatibility/2006">
              <mc:Choice xmlns:v="urn:schemas-microsoft-com:vml" Requires="v">
                <p:oleObj spid="_x0000_s198666" name="Equation" r:id="rId1" imgW="736600" imgH="203200" progId="Equation.DSMT4">
                  <p:embed/>
                </p:oleObj>
              </mc:Choice>
              <mc:Fallback>
                <p:oleObj name="Equation" r:id="rId1" imgW="736600" imgH="203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565400"/>
                        <a:ext cx="1439863"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662" name="Rectangle 6"/>
          <p:cNvSpPr>
            <a:spLocks noChangeArrowheads="1"/>
          </p:cNvSpPr>
          <p:nvPr/>
        </p:nvSpPr>
        <p:spPr bwMode="auto">
          <a:xfrm>
            <a:off x="0" y="334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8663" name="Object 7"/>
          <p:cNvGraphicFramePr>
            <a:graphicFrameLocks noChangeAspect="1"/>
          </p:cNvGraphicFramePr>
          <p:nvPr/>
        </p:nvGraphicFramePr>
        <p:xfrm>
          <a:off x="2916238" y="3644900"/>
          <a:ext cx="1079500" cy="450850"/>
        </p:xfrm>
        <a:graphic>
          <a:graphicData uri="http://schemas.openxmlformats.org/presentationml/2006/ole">
            <mc:AlternateContent xmlns:mc="http://schemas.openxmlformats.org/markup-compatibility/2006">
              <mc:Choice xmlns:v="urn:schemas-microsoft-com:vml" Requires="v">
                <p:oleObj spid="_x0000_s198667" name="Equation" r:id="rId3" imgW="419100" imgH="177800" progId="Equation.DSMT4">
                  <p:embed/>
                </p:oleObj>
              </mc:Choice>
              <mc:Fallback>
                <p:oleObj name="Equation" r:id="rId3" imgW="419100" imgH="177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644900"/>
                        <a:ext cx="10795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664" name="Rectangle 8"/>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8665" name="Object 9"/>
          <p:cNvGraphicFramePr>
            <a:graphicFrameLocks noChangeAspect="1"/>
          </p:cNvGraphicFramePr>
          <p:nvPr/>
        </p:nvGraphicFramePr>
        <p:xfrm>
          <a:off x="755650" y="4652963"/>
          <a:ext cx="3744913" cy="433387"/>
        </p:xfrm>
        <a:graphic>
          <a:graphicData uri="http://schemas.openxmlformats.org/presentationml/2006/ole">
            <mc:AlternateContent xmlns:mc="http://schemas.openxmlformats.org/markup-compatibility/2006">
              <mc:Choice xmlns:v="urn:schemas-microsoft-com:vml" Requires="v">
                <p:oleObj spid="_x0000_s198668" name="Equation" r:id="rId5" imgW="1625600" imgH="190500" progId="Equation.DSMT4">
                  <p:embed/>
                </p:oleObj>
              </mc:Choice>
              <mc:Fallback>
                <p:oleObj name="Equation" r:id="rId5" imgW="1625600" imgH="1905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652963"/>
                        <a:ext cx="3744913"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p:txBody>
          <a:bodyPr/>
          <a:lstStyle/>
          <a:p>
            <a:r>
              <a:rPr lang="en-US" altLang="zh-CN"/>
              <a:t>PSO</a:t>
            </a:r>
            <a:r>
              <a:rPr lang="zh-CN" altLang="en-US"/>
              <a:t>算法的收敛性分析（续）</a:t>
            </a:r>
          </a:p>
        </p:txBody>
      </p:sp>
      <p:sp>
        <p:nvSpPr>
          <p:cNvPr id="137220" name="Oval 4"/>
          <p:cNvSpPr>
            <a:spLocks noChangeArrowheads="1"/>
          </p:cNvSpPr>
          <p:nvPr/>
        </p:nvSpPr>
        <p:spPr bwMode="auto">
          <a:xfrm>
            <a:off x="1619250" y="1700213"/>
            <a:ext cx="5257800" cy="468153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21" name="Oval 5"/>
          <p:cNvSpPr>
            <a:spLocks noChangeArrowheads="1"/>
          </p:cNvSpPr>
          <p:nvPr/>
        </p:nvSpPr>
        <p:spPr bwMode="auto">
          <a:xfrm>
            <a:off x="3276600" y="3213100"/>
            <a:ext cx="1439863" cy="1223963"/>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22" name="Text Box 6"/>
          <p:cNvSpPr txBox="1">
            <a:spLocks noChangeArrowheads="1"/>
          </p:cNvSpPr>
          <p:nvPr/>
        </p:nvSpPr>
        <p:spPr bwMode="auto">
          <a:xfrm>
            <a:off x="5580063" y="4005263"/>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S</a:t>
            </a:r>
          </a:p>
        </p:txBody>
      </p:sp>
      <p:sp>
        <p:nvSpPr>
          <p:cNvPr id="137223" name="Text Box 7"/>
          <p:cNvSpPr txBox="1">
            <a:spLocks noChangeArrowheads="1"/>
          </p:cNvSpPr>
          <p:nvPr/>
        </p:nvSpPr>
        <p:spPr bwMode="auto">
          <a:xfrm>
            <a:off x="3851275" y="393382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37224" name="Text Box 8"/>
          <p:cNvSpPr txBox="1">
            <a:spLocks noChangeArrowheads="1"/>
          </p:cNvSpPr>
          <p:nvPr/>
        </p:nvSpPr>
        <p:spPr bwMode="auto">
          <a:xfrm>
            <a:off x="3708400" y="3644900"/>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G</a:t>
            </a:r>
          </a:p>
        </p:txBody>
      </p:sp>
      <p:sp>
        <p:nvSpPr>
          <p:cNvPr id="137225" name="Oval 9"/>
          <p:cNvSpPr>
            <a:spLocks noChangeArrowheads="1"/>
          </p:cNvSpPr>
          <p:nvPr/>
        </p:nvSpPr>
        <p:spPr bwMode="auto">
          <a:xfrm>
            <a:off x="3203575" y="5445125"/>
            <a:ext cx="73025" cy="71438"/>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27" name="AutoShape 11"/>
          <p:cNvSpPr/>
          <p:nvPr/>
        </p:nvSpPr>
        <p:spPr bwMode="auto">
          <a:xfrm>
            <a:off x="4356100" y="4941888"/>
            <a:ext cx="428625" cy="423862"/>
          </a:xfrm>
          <a:prstGeom prst="borderCallout1">
            <a:avLst>
              <a:gd name="adj1" fmla="val 26968"/>
              <a:gd name="adj2" fmla="val -17778"/>
              <a:gd name="adj3" fmla="val 124718"/>
              <a:gd name="adj4" fmla="val -25629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B</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rrowheads="1"/>
          </p:cNvSpPr>
          <p:nvPr>
            <p:ph type="title"/>
          </p:nvPr>
        </p:nvSpPr>
        <p:spPr/>
        <p:txBody>
          <a:bodyPr/>
          <a:lstStyle/>
          <a:p>
            <a:r>
              <a:rPr lang="en-US" altLang="zh-CN"/>
              <a:t>PSO</a:t>
            </a:r>
            <a:r>
              <a:rPr lang="zh-CN" altLang="en-US"/>
              <a:t>算法</a:t>
            </a:r>
            <a:r>
              <a:rPr lang="zh-CN" altLang="en-US" sz="4000"/>
              <a:t>收敛性分析</a:t>
            </a:r>
            <a:r>
              <a:rPr lang="en-US" altLang="zh-CN" sz="4000">
                <a:latin typeface="宋体" pitchFamily="2" charset="-122"/>
              </a:rPr>
              <a:t>(</a:t>
            </a:r>
            <a:r>
              <a:rPr lang="zh-CN" altLang="en-US" sz="4000">
                <a:latin typeface="宋体" pitchFamily="2" charset="-122"/>
              </a:rPr>
              <a:t>续</a:t>
            </a:r>
            <a:r>
              <a:rPr lang="en-US" altLang="zh-CN" sz="4000">
                <a:latin typeface="宋体" pitchFamily="2" charset="-122"/>
              </a:rPr>
              <a:t>)</a:t>
            </a:r>
          </a:p>
        </p:txBody>
      </p:sp>
      <p:sp>
        <p:nvSpPr>
          <p:cNvPr id="199683" name="Rectangle 3"/>
          <p:cNvSpPr>
            <a:spLocks noGrp="1" noRot="1" noChangeArrowheads="1"/>
          </p:cNvSpPr>
          <p:nvPr>
            <p:ph type="body" idx="1"/>
          </p:nvPr>
        </p:nvSpPr>
        <p:spPr/>
        <p:txBody>
          <a:bodyPr/>
          <a:lstStyle/>
          <a:p>
            <a:pPr>
              <a:lnSpc>
                <a:spcPct val="80000"/>
              </a:lnSpc>
            </a:pPr>
            <a:r>
              <a:rPr lang="zh-CN" altLang="en-US" sz="2800" b="1"/>
              <a:t>定理</a:t>
            </a:r>
            <a:r>
              <a:rPr lang="en-US" altLang="zh-CN" sz="2800" b="1"/>
              <a:t>3.20 </a:t>
            </a:r>
            <a:r>
              <a:rPr lang="zh-CN" altLang="en-US" sz="2800"/>
              <a:t>当         时，</a:t>
            </a:r>
            <a:r>
              <a:rPr lang="en-US" altLang="zh-CN" sz="2800"/>
              <a:t>PSO</a:t>
            </a:r>
            <a:r>
              <a:rPr lang="zh-CN" altLang="en-US" sz="2800"/>
              <a:t>算法是无法保证全局收敛的。</a:t>
            </a:r>
            <a:endParaRPr lang="zh-CN" altLang="en-US" sz="2800"/>
          </a:p>
          <a:p>
            <a:pPr>
              <a:lnSpc>
                <a:spcPct val="80000"/>
              </a:lnSpc>
            </a:pPr>
            <a:r>
              <a:rPr lang="zh-CN" altLang="en-US" sz="2800" b="1"/>
              <a:t>定理 </a:t>
            </a:r>
            <a:r>
              <a:rPr lang="en-US" altLang="zh-CN" sz="2800" b="1"/>
              <a:t>3.21</a:t>
            </a:r>
            <a:r>
              <a:rPr lang="zh-CN" altLang="en-US" sz="2800"/>
              <a:t>当          时，</a:t>
            </a:r>
            <a:r>
              <a:rPr lang="en-US" altLang="zh-CN" sz="2800"/>
              <a:t>PSO</a:t>
            </a:r>
            <a:r>
              <a:rPr lang="zh-CN" altLang="en-US" sz="2800"/>
              <a:t>算法是无法保证局部收敛的。</a:t>
            </a:r>
            <a:endParaRPr lang="zh-CN" altLang="en-US" sz="2800"/>
          </a:p>
          <a:p>
            <a:pPr>
              <a:lnSpc>
                <a:spcPct val="80000"/>
              </a:lnSpc>
            </a:pPr>
            <a:endParaRPr lang="zh-CN" altLang="en-US" sz="2800"/>
          </a:p>
          <a:p>
            <a:pPr>
              <a:lnSpc>
                <a:spcPct val="80000"/>
              </a:lnSpc>
              <a:buFont typeface="Wingdings" pitchFamily="2" charset="2"/>
              <a:buNone/>
            </a:pPr>
            <a:r>
              <a:rPr lang="zh-CN" altLang="en-US" sz="2800"/>
              <a:t>   尽管</a:t>
            </a:r>
            <a:r>
              <a:rPr lang="en-US" altLang="zh-CN" sz="2800"/>
              <a:t>PSO</a:t>
            </a:r>
            <a:r>
              <a:rPr lang="zh-CN" altLang="en-US" sz="2800"/>
              <a:t>算法是无法保证收敛的，但这并不意味着</a:t>
            </a:r>
            <a:r>
              <a:rPr lang="en-US" altLang="zh-CN" sz="2800"/>
              <a:t>PSO</a:t>
            </a:r>
            <a:r>
              <a:rPr lang="zh-CN" altLang="en-US" sz="2800"/>
              <a:t>算法的性能不好。本节研究结果的意义首先可用于指导算法的改进。同时，本节所提出的方法更是为</a:t>
            </a:r>
            <a:r>
              <a:rPr lang="en-US" altLang="zh-CN" sz="2800"/>
              <a:t>PSO</a:t>
            </a:r>
            <a:r>
              <a:rPr lang="zh-CN" altLang="en-US" sz="2800"/>
              <a:t>算法的理论分析和研究提供了一种新的思路，可在此基础上对</a:t>
            </a:r>
            <a:r>
              <a:rPr lang="en-US" altLang="zh-CN" sz="2800"/>
              <a:t>PSO</a:t>
            </a:r>
            <a:r>
              <a:rPr lang="zh-CN" altLang="en-US" sz="2800"/>
              <a:t>算法的进一步的理论研究。  </a:t>
            </a:r>
          </a:p>
        </p:txBody>
      </p:sp>
      <p:sp>
        <p:nvSpPr>
          <p:cNvPr id="199684" name="Rectangle 4"/>
          <p:cNvSpPr>
            <a:spLocks noChangeArrowheads="1"/>
          </p:cNvSpPr>
          <p:nvPr/>
        </p:nvSpPr>
        <p:spPr bwMode="auto">
          <a:xfrm>
            <a:off x="0" y="334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9685" name="Object 5"/>
          <p:cNvGraphicFramePr>
            <a:graphicFrameLocks noChangeAspect="1"/>
          </p:cNvGraphicFramePr>
          <p:nvPr/>
        </p:nvGraphicFramePr>
        <p:xfrm>
          <a:off x="2627313" y="1989138"/>
          <a:ext cx="863600" cy="360362"/>
        </p:xfrm>
        <a:graphic>
          <a:graphicData uri="http://schemas.openxmlformats.org/presentationml/2006/ole">
            <mc:AlternateContent xmlns:mc="http://schemas.openxmlformats.org/markup-compatibility/2006">
              <mc:Choice xmlns:v="urn:schemas-microsoft-com:vml" Requires="v">
                <p:oleObj spid="_x0000_s199688" name="Equation" r:id="rId1" imgW="419100" imgH="177800" progId="Equation.DSMT4">
                  <p:embed/>
                </p:oleObj>
              </mc:Choice>
              <mc:Fallback>
                <p:oleObj name="Equation" r:id="rId1" imgW="419100" imgH="177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989138"/>
                        <a:ext cx="863600"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9686" name="Rectangle 6"/>
          <p:cNvSpPr>
            <a:spLocks noChangeArrowheads="1"/>
          </p:cNvSpPr>
          <p:nvPr/>
        </p:nvSpPr>
        <p:spPr bwMode="auto">
          <a:xfrm>
            <a:off x="0" y="334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9687" name="Object 7"/>
          <p:cNvGraphicFramePr>
            <a:graphicFrameLocks noChangeAspect="1"/>
          </p:cNvGraphicFramePr>
          <p:nvPr/>
        </p:nvGraphicFramePr>
        <p:xfrm>
          <a:off x="2700338" y="2781300"/>
          <a:ext cx="792162" cy="330200"/>
        </p:xfrm>
        <a:graphic>
          <a:graphicData uri="http://schemas.openxmlformats.org/presentationml/2006/ole">
            <mc:AlternateContent xmlns:mc="http://schemas.openxmlformats.org/markup-compatibility/2006">
              <mc:Choice xmlns:v="urn:schemas-microsoft-com:vml" Requires="v">
                <p:oleObj spid="_x0000_s199689" name="Equation" r:id="rId3" imgW="419100" imgH="177800" progId="Equation.DSMT4">
                  <p:embed/>
                </p:oleObj>
              </mc:Choice>
              <mc:Fallback>
                <p:oleObj name="Equation" r:id="rId3" imgW="419100" imgH="1778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781300"/>
                        <a:ext cx="792162"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p:txBody>
          <a:bodyPr/>
          <a:lstStyle/>
          <a:p>
            <a:r>
              <a:rPr lang="en-US" altLang="zh-CN" b="1"/>
              <a:t>PSO</a:t>
            </a:r>
            <a:r>
              <a:rPr lang="zh-CN" altLang="en-US" b="1"/>
              <a:t>理论分析的其它可能方法</a:t>
            </a:r>
            <a:r>
              <a:rPr lang="zh-CN" altLang="en-US"/>
              <a:t> </a:t>
            </a:r>
          </a:p>
        </p:txBody>
      </p:sp>
      <p:sp>
        <p:nvSpPr>
          <p:cNvPr id="88067" name="Rectangle 3"/>
          <p:cNvSpPr>
            <a:spLocks noGrp="1" noRot="1" noChangeArrowheads="1"/>
          </p:cNvSpPr>
          <p:nvPr>
            <p:ph type="body" idx="1"/>
          </p:nvPr>
        </p:nvSpPr>
        <p:spPr/>
        <p:txBody>
          <a:bodyPr/>
          <a:lstStyle/>
          <a:p>
            <a:pPr>
              <a:buFont typeface="Wingdings" pitchFamily="2" charset="2"/>
              <a:buNone/>
            </a:pPr>
            <a:r>
              <a:rPr lang="en-US" altLang="zh-CN"/>
              <a:t>    </a:t>
            </a:r>
            <a:r>
              <a:rPr lang="zh-CN" altLang="en-US"/>
              <a:t>目前，能对</a:t>
            </a:r>
            <a:r>
              <a:rPr lang="en-US" altLang="zh-CN"/>
              <a:t>PSO</a:t>
            </a:r>
            <a:r>
              <a:rPr lang="zh-CN" altLang="en-US"/>
              <a:t>算法进行理论分析的有效数学手段还很少，本文了提出的两个新的分析手段，在微观上采用差分方程，在宏观上采用</a:t>
            </a:r>
            <a:r>
              <a:rPr lang="en-US" altLang="zh-CN"/>
              <a:t>Markov</a:t>
            </a:r>
            <a:r>
              <a:rPr lang="zh-CN" altLang="en-US"/>
              <a:t>链。除此之外，是否还存在其它的分析方法和手段呢？根据对其它随机算法讨论和分析的经验以及</a:t>
            </a:r>
            <a:r>
              <a:rPr lang="en-US" altLang="zh-CN"/>
              <a:t>PSO</a:t>
            </a:r>
            <a:r>
              <a:rPr lang="zh-CN" altLang="en-US"/>
              <a:t>算法的特点，下面对其它可能的分析方法和手段作简单的讨论。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p:txBody>
          <a:bodyPr/>
          <a:lstStyle/>
          <a:p>
            <a:r>
              <a:rPr lang="zh-CN" altLang="en-US" b="1"/>
              <a:t>随机过程中的其它方法</a:t>
            </a:r>
            <a:r>
              <a:rPr lang="zh-CN" altLang="en-US"/>
              <a:t> </a:t>
            </a:r>
          </a:p>
        </p:txBody>
      </p:sp>
      <p:sp>
        <p:nvSpPr>
          <p:cNvPr id="89091" name="Rectangle 3"/>
          <p:cNvSpPr>
            <a:spLocks noGrp="1" noRot="1" noChangeArrowheads="1"/>
          </p:cNvSpPr>
          <p:nvPr>
            <p:ph type="body" idx="1"/>
          </p:nvPr>
        </p:nvSpPr>
        <p:spPr>
          <a:xfrm>
            <a:off x="0" y="1600200"/>
            <a:ext cx="8532813" cy="4997450"/>
          </a:xfrm>
        </p:spPr>
        <p:txBody>
          <a:bodyPr/>
          <a:lstStyle/>
          <a:p>
            <a:pPr>
              <a:buFont typeface="Wingdings" pitchFamily="2" charset="2"/>
              <a:buNone/>
            </a:pPr>
            <a:r>
              <a:rPr lang="en-US" altLang="zh-CN"/>
              <a:t>  </a:t>
            </a:r>
            <a:r>
              <a:rPr lang="zh-CN" altLang="en-US"/>
              <a:t>本文采用了随机过程中的</a:t>
            </a:r>
            <a:r>
              <a:rPr lang="en-US" altLang="zh-CN"/>
              <a:t>Markov</a:t>
            </a:r>
            <a:r>
              <a:rPr lang="zh-CN" altLang="en-US"/>
              <a:t>链方法对</a:t>
            </a:r>
            <a:r>
              <a:rPr lang="en-US" altLang="zh-CN"/>
              <a:t>PSO</a:t>
            </a:r>
            <a:r>
              <a:rPr lang="zh-CN" altLang="en-US"/>
              <a:t>算法做分析。但如果独立分析粒子群的位置转换序列，它显然不是一个</a:t>
            </a:r>
            <a:r>
              <a:rPr lang="en-US" altLang="zh-CN"/>
              <a:t>Markov</a:t>
            </a:r>
            <a:r>
              <a:rPr lang="zh-CN" altLang="en-US"/>
              <a:t>链，是否可以采用随机过程中的其它方法直接对进行分析呢？例如，可以把粒子的运动看成一个随机变量，它的变化都有着一定的确定性，也存在着一定的不确定性，能否用熵或相对熵来描述粒子运动离散分布的不确定性的大小，从而对算法的收敛率做分析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323850" y="620713"/>
            <a:ext cx="8231188" cy="942975"/>
          </a:xfrm>
        </p:spPr>
        <p:txBody>
          <a:bodyPr/>
          <a:lstStyle/>
          <a:p>
            <a:r>
              <a:rPr lang="en-US" altLang="zh-CN"/>
              <a:t>Swarm Intelligence(</a:t>
            </a:r>
            <a:r>
              <a:rPr lang="zh-CN" altLang="en-US"/>
              <a:t>续</a:t>
            </a:r>
            <a:r>
              <a:rPr lang="en-US" altLang="zh-CN"/>
              <a:t>)</a:t>
            </a:r>
          </a:p>
        </p:txBody>
      </p:sp>
      <p:sp>
        <p:nvSpPr>
          <p:cNvPr id="9219" name="Rectangle 3"/>
          <p:cNvSpPr>
            <a:spLocks noGrp="1" noRot="1" noChangeArrowheads="1"/>
          </p:cNvSpPr>
          <p:nvPr>
            <p:ph type="body" idx="1"/>
          </p:nvPr>
        </p:nvSpPr>
        <p:spPr>
          <a:xfrm>
            <a:off x="457200" y="1600200"/>
            <a:ext cx="8229600" cy="4997450"/>
          </a:xfrm>
        </p:spPr>
        <p:txBody>
          <a:bodyPr/>
          <a:lstStyle/>
          <a:p>
            <a:pPr marL="609600" indent="-609600">
              <a:lnSpc>
                <a:spcPct val="80000"/>
              </a:lnSpc>
              <a:buFont typeface="Wingdings" pitchFamily="2" charset="2"/>
              <a:buNone/>
            </a:pPr>
            <a:r>
              <a:rPr lang="en-US" altLang="zh-CN" sz="2800"/>
              <a:t>[1]   Proximity Principle: </a:t>
            </a:r>
            <a:r>
              <a:rPr lang="zh-CN" altLang="en-US" sz="2800"/>
              <a:t>群内个体具有能执行简单的时间或空间上的评估和计算的能力。</a:t>
            </a:r>
            <a:endParaRPr lang="zh-CN" altLang="en-US" sz="2800"/>
          </a:p>
          <a:p>
            <a:pPr marL="609600" indent="-609600">
              <a:lnSpc>
                <a:spcPct val="80000"/>
              </a:lnSpc>
              <a:buFont typeface="Wingdings" pitchFamily="2" charset="2"/>
              <a:buNone/>
            </a:pPr>
            <a:r>
              <a:rPr lang="en-US" altLang="zh-CN" sz="2800"/>
              <a:t>[2]   Quality Principle: </a:t>
            </a:r>
            <a:r>
              <a:rPr lang="zh-CN" altLang="en-US" sz="2800"/>
              <a:t>群内个体能对环境（包括群内其它个体）的关键性因素的变化做出响应。 </a:t>
            </a:r>
            <a:endParaRPr lang="zh-CN" altLang="en-US" sz="2800"/>
          </a:p>
          <a:p>
            <a:pPr marL="609600" indent="-609600">
              <a:lnSpc>
                <a:spcPct val="80000"/>
              </a:lnSpc>
              <a:buFont typeface="Wingdings" pitchFamily="2" charset="2"/>
              <a:buNone/>
            </a:pPr>
            <a:r>
              <a:rPr lang="en-US" altLang="zh-CN" sz="2800"/>
              <a:t>[3]   Principle of Diverse Response: </a:t>
            </a:r>
            <a:r>
              <a:rPr lang="zh-CN" altLang="en-US" sz="2800"/>
              <a:t>群内不同个体对环境中的某一变化所表现出的响应行为具有多样性。 </a:t>
            </a:r>
            <a:endParaRPr lang="zh-CN" altLang="en-US" sz="2800"/>
          </a:p>
          <a:p>
            <a:pPr marL="609600" indent="-609600">
              <a:lnSpc>
                <a:spcPct val="80000"/>
              </a:lnSpc>
              <a:buFont typeface="Wingdings" pitchFamily="2" charset="2"/>
              <a:buNone/>
            </a:pPr>
            <a:r>
              <a:rPr lang="en-US" altLang="zh-CN" sz="2800"/>
              <a:t>[4]   Stability Principle: </a:t>
            </a:r>
            <a:r>
              <a:rPr lang="zh-CN" altLang="en-US" sz="2800"/>
              <a:t>不是每次环境的变化都会导致整个群体的行为模式的改变。</a:t>
            </a:r>
            <a:endParaRPr lang="zh-CN" altLang="en-US" sz="2800"/>
          </a:p>
          <a:p>
            <a:pPr marL="609600" indent="-609600">
              <a:lnSpc>
                <a:spcPct val="80000"/>
              </a:lnSpc>
              <a:buFont typeface="Wingdings" pitchFamily="2" charset="2"/>
              <a:buNone/>
            </a:pPr>
            <a:r>
              <a:rPr lang="en-US" altLang="zh-CN" sz="2800"/>
              <a:t>[5]   Adaptability Principle: </a:t>
            </a:r>
            <a:r>
              <a:rPr lang="zh-CN" altLang="en-US" sz="2800"/>
              <a:t>环境所发生的变化中，若出现群体值得付出代价的改变机遇，群体必须能够改变其行为模式。</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a:xfrm>
            <a:off x="250825" y="549275"/>
            <a:ext cx="8540750" cy="1143000"/>
          </a:xfrm>
        </p:spPr>
        <p:txBody>
          <a:bodyPr/>
          <a:lstStyle/>
          <a:p>
            <a:r>
              <a:rPr lang="zh-CN" altLang="en-US" sz="4000" b="1"/>
              <a:t>随机过程中的其它可能方法（续）</a:t>
            </a:r>
          </a:p>
        </p:txBody>
      </p:sp>
      <p:sp>
        <p:nvSpPr>
          <p:cNvPr id="90115" name="Rectangle 3"/>
          <p:cNvSpPr>
            <a:spLocks noGrp="1" noRot="1" noChangeArrowheads="1"/>
          </p:cNvSpPr>
          <p:nvPr>
            <p:ph type="body" idx="1"/>
          </p:nvPr>
        </p:nvSpPr>
        <p:spPr>
          <a:xfrm>
            <a:off x="179388" y="1600200"/>
            <a:ext cx="8686800" cy="5257800"/>
          </a:xfrm>
        </p:spPr>
        <p:txBody>
          <a:bodyPr/>
          <a:lstStyle/>
          <a:p>
            <a:pPr>
              <a:buFont typeface="Wingdings" pitchFamily="2" charset="2"/>
              <a:buNone/>
            </a:pPr>
            <a:r>
              <a:rPr lang="en-US" altLang="zh-CN"/>
              <a:t>  </a:t>
            </a:r>
            <a:r>
              <a:rPr lang="zh-CN" altLang="en-US"/>
              <a:t>另外，就</a:t>
            </a:r>
            <a:r>
              <a:rPr lang="en-US" altLang="zh-CN"/>
              <a:t>PSO</a:t>
            </a:r>
            <a:r>
              <a:rPr lang="zh-CN" altLang="en-US"/>
              <a:t>算法迭代的随机过程而言，总是希望这个过程在期望值意义下越来越好，这自然应当是一个下鞅序列，因此可利用鞅收敛定理就可对算法的收敛性进行分析。同时也可以看到，要保证算法的收敛，有两个参数很重要：一个是过程进入满意解之后下一步脱离满意解的可能性；另一个是未进入满意解时下一步仍不能进入满意解的可能性。利用这种方法得到结果可能直观而且简练，也许对如何改进</a:t>
            </a:r>
            <a:r>
              <a:rPr lang="en-US" altLang="zh-CN"/>
              <a:t>PSO</a:t>
            </a:r>
            <a:r>
              <a:rPr lang="zh-CN" altLang="en-US"/>
              <a:t>算法会有重要指导意义。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p:txBody>
          <a:bodyPr/>
          <a:lstStyle/>
          <a:p>
            <a:r>
              <a:rPr lang="zh-CN" altLang="en-US" b="1"/>
              <a:t>基于混沌动力学理论</a:t>
            </a:r>
            <a:r>
              <a:rPr lang="zh-CN" altLang="en-US"/>
              <a:t> </a:t>
            </a:r>
          </a:p>
        </p:txBody>
      </p:sp>
      <p:sp>
        <p:nvSpPr>
          <p:cNvPr id="91139" name="Rectangle 3"/>
          <p:cNvSpPr>
            <a:spLocks noGrp="1" noRot="1" noChangeArrowheads="1"/>
          </p:cNvSpPr>
          <p:nvPr>
            <p:ph type="body" idx="1"/>
          </p:nvPr>
        </p:nvSpPr>
        <p:spPr/>
        <p:txBody>
          <a:bodyPr/>
          <a:lstStyle/>
          <a:p>
            <a:pPr>
              <a:buFont typeface="Wingdings" pitchFamily="2" charset="2"/>
              <a:buNone/>
            </a:pPr>
            <a:r>
              <a:rPr lang="en-US" altLang="zh-CN"/>
              <a:t> </a:t>
            </a:r>
            <a:r>
              <a:rPr lang="zh-CN" altLang="en-US"/>
              <a:t>一个好的</a:t>
            </a:r>
            <a:r>
              <a:rPr lang="en-US" altLang="zh-CN"/>
              <a:t>PSO</a:t>
            </a:r>
            <a:r>
              <a:rPr lang="zh-CN" altLang="en-US"/>
              <a:t>系统既非稳定态也非混沌态，而是一种处于两者之间临界态的自组织复杂系统。从系统工程的角度而言，</a:t>
            </a:r>
            <a:r>
              <a:rPr lang="en-US" altLang="zh-CN"/>
              <a:t>PSO</a:t>
            </a:r>
            <a:r>
              <a:rPr lang="zh-CN" altLang="en-US"/>
              <a:t>应该是一个连续的非线性动态系统，因此将复杂系统的研究方法，将混沌理论中的非线性动力学引入</a:t>
            </a:r>
            <a:r>
              <a:rPr lang="en-US" altLang="zh-CN"/>
              <a:t>PSO</a:t>
            </a:r>
            <a:r>
              <a:rPr lang="zh-CN" altLang="en-US"/>
              <a:t>的分析和改进研究应该是非常有前途的。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p:txBody>
          <a:bodyPr/>
          <a:lstStyle/>
          <a:p>
            <a:r>
              <a:rPr lang="zh-CN" altLang="en-US" b="1"/>
              <a:t>基于混沌动力学理论（续）</a:t>
            </a:r>
          </a:p>
        </p:txBody>
      </p:sp>
      <p:sp>
        <p:nvSpPr>
          <p:cNvPr id="92163" name="Rectangle 3"/>
          <p:cNvSpPr>
            <a:spLocks noGrp="1" noRot="1" noChangeArrowheads="1"/>
          </p:cNvSpPr>
          <p:nvPr>
            <p:ph type="body" idx="1"/>
          </p:nvPr>
        </p:nvSpPr>
        <p:spPr>
          <a:xfrm>
            <a:off x="0" y="1600200"/>
            <a:ext cx="9144000" cy="4997450"/>
          </a:xfrm>
        </p:spPr>
        <p:txBody>
          <a:bodyPr/>
          <a:lstStyle/>
          <a:p>
            <a:pPr>
              <a:buFont typeface="Wingdings" pitchFamily="2" charset="2"/>
              <a:buNone/>
            </a:pPr>
            <a:r>
              <a:rPr lang="en-US" altLang="zh-CN"/>
              <a:t>  </a:t>
            </a:r>
            <a:r>
              <a:rPr lang="zh-CN" altLang="en-US"/>
              <a:t>此类分析方法能充分体现</a:t>
            </a:r>
            <a:r>
              <a:rPr lang="en-US" altLang="zh-CN"/>
              <a:t>PSO</a:t>
            </a:r>
            <a:r>
              <a:rPr lang="zh-CN" altLang="en-US"/>
              <a:t>系统中粒子间的相互作用的意义和随机性的价值。但如何采用混沌动力学理论来描述粒子群系统也存在一些困难，如何定义</a:t>
            </a:r>
            <a:r>
              <a:rPr lang="en-US" altLang="zh-CN"/>
              <a:t>PSO</a:t>
            </a:r>
            <a:r>
              <a:rPr lang="zh-CN" altLang="en-US"/>
              <a:t>系统中的吸引子、轨道、分叉和稳定性等概念都是要解决的问题。另外，非线性系统的稳定性只能针对某个解来谈的，而不能一般地讨论系统的稳定性，而且系统的稳定性与优化算法的收敛性之间存在什么样的关系也是未知的，因此如何通过这类方法来分析算法的收敛性和性能是目前是未知的。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rrowheads="1"/>
          </p:cNvSpPr>
          <p:nvPr>
            <p:ph type="title"/>
          </p:nvPr>
        </p:nvSpPr>
        <p:spPr>
          <a:xfrm>
            <a:off x="457200" y="274638"/>
            <a:ext cx="8507413" cy="1143000"/>
          </a:xfrm>
        </p:spPr>
        <p:txBody>
          <a:bodyPr/>
          <a:lstStyle/>
          <a:p>
            <a:r>
              <a:rPr lang="zh-CN" altLang="en-US" sz="4000"/>
              <a:t>二维图元约束布局优化</a:t>
            </a:r>
            <a:r>
              <a:rPr lang="zh-CN" altLang="en-US" sz="4800"/>
              <a:t> </a:t>
            </a:r>
          </a:p>
        </p:txBody>
      </p:sp>
      <p:sp>
        <p:nvSpPr>
          <p:cNvPr id="117763" name="Rectangle 3"/>
          <p:cNvSpPr>
            <a:spLocks noGrp="1" noRot="1" noChangeArrowheads="1"/>
          </p:cNvSpPr>
          <p:nvPr>
            <p:ph type="body" idx="1"/>
          </p:nvPr>
        </p:nvSpPr>
        <p:spPr>
          <a:xfrm>
            <a:off x="468313" y="1700213"/>
            <a:ext cx="4259262" cy="4525962"/>
          </a:xfrm>
        </p:spPr>
        <p:txBody>
          <a:bodyPr/>
          <a:lstStyle/>
          <a:p>
            <a:pPr>
              <a:lnSpc>
                <a:spcPct val="90000"/>
              </a:lnSpc>
              <a:buFont typeface="Wingdings" pitchFamily="2" charset="2"/>
              <a:buNone/>
            </a:pPr>
            <a:r>
              <a:rPr lang="en-US" altLang="zh-CN" sz="2000"/>
              <a:t>          </a:t>
            </a:r>
            <a:r>
              <a:rPr lang="en-US" altLang="zh-CN" sz="2800"/>
              <a:t>A total number of </a:t>
            </a:r>
            <a:r>
              <a:rPr lang="en-US" altLang="zh-CN" sz="2800" i="1"/>
              <a:t>n</a:t>
            </a:r>
            <a:r>
              <a:rPr lang="en-US" altLang="zh-CN" sz="2800"/>
              <a:t> circular dishes with uniform thickness and mass distribution will be located on a circular bearing plate with a radius </a:t>
            </a:r>
            <a:r>
              <a:rPr lang="en-US" altLang="zh-CN" sz="2800" b="1" i="1"/>
              <a:t>R</a:t>
            </a:r>
            <a:r>
              <a:rPr lang="en-US" altLang="zh-CN" sz="2800"/>
              <a:t> as shown in Fig. 1. Suppose </a:t>
            </a:r>
            <a:r>
              <a:rPr lang="en-US" altLang="zh-CN" sz="2800" i="1"/>
              <a:t>r</a:t>
            </a:r>
            <a:r>
              <a:rPr lang="en-US" altLang="zh-CN" sz="2800" i="1" baseline="-25000"/>
              <a:t>i</a:t>
            </a:r>
            <a:r>
              <a:rPr lang="en-US" altLang="zh-CN" sz="2800" baseline="-25000"/>
              <a:t> </a:t>
            </a:r>
            <a:r>
              <a:rPr lang="en-US" altLang="zh-CN" sz="2800"/>
              <a:t>and </a:t>
            </a:r>
            <a:r>
              <a:rPr lang="en-US" altLang="zh-CN" sz="2800" i="1"/>
              <a:t>m</a:t>
            </a:r>
            <a:r>
              <a:rPr lang="en-US" altLang="zh-CN" sz="2800" i="1" baseline="-25000"/>
              <a:t>i</a:t>
            </a:r>
            <a:r>
              <a:rPr lang="en-US" altLang="zh-CN" sz="2800"/>
              <a:t> (</a:t>
            </a:r>
            <a:r>
              <a:rPr lang="en-US" altLang="zh-CN" sz="2800" i="1"/>
              <a:t>i</a:t>
            </a:r>
            <a:r>
              <a:rPr lang="en-US" altLang="zh-CN" sz="2800"/>
              <a:t>∈</a:t>
            </a:r>
            <a:r>
              <a:rPr lang="en-US" altLang="zh-CN" sz="2800" i="1"/>
              <a:t>I</a:t>
            </a:r>
            <a:r>
              <a:rPr lang="en-US" altLang="zh-CN" sz="2800"/>
              <a:t>) are the radius and mass of the </a:t>
            </a:r>
            <a:r>
              <a:rPr lang="en-US" altLang="zh-CN" sz="2800" i="1"/>
              <a:t>i </a:t>
            </a:r>
            <a:r>
              <a:rPr lang="en-US" altLang="zh-CN" sz="2800"/>
              <a:t>th dish, respectively</a:t>
            </a:r>
            <a:r>
              <a:rPr lang="en-US" altLang="zh-CN" sz="2000"/>
              <a:t>. </a:t>
            </a:r>
          </a:p>
        </p:txBody>
      </p:sp>
      <p:grpSp>
        <p:nvGrpSpPr>
          <p:cNvPr id="117764" name="Group 4"/>
          <p:cNvGrpSpPr/>
          <p:nvPr/>
        </p:nvGrpSpPr>
        <p:grpSpPr bwMode="auto">
          <a:xfrm>
            <a:off x="4859338" y="1844675"/>
            <a:ext cx="3744912" cy="3455988"/>
            <a:chOff x="6713" y="10932"/>
            <a:chExt cx="4243" cy="3744"/>
          </a:xfrm>
        </p:grpSpPr>
        <p:graphicFrame>
          <p:nvGraphicFramePr>
            <p:cNvPr id="117765" name="Object 5"/>
            <p:cNvGraphicFramePr>
              <a:graphicFrameLocks noChangeAspect="1"/>
            </p:cNvGraphicFramePr>
            <p:nvPr/>
          </p:nvGraphicFramePr>
          <p:xfrm>
            <a:off x="6713" y="10932"/>
            <a:ext cx="4243" cy="3260"/>
          </p:xfrm>
          <a:graphic>
            <a:graphicData uri="http://schemas.openxmlformats.org/presentationml/2006/ole">
              <mc:AlternateContent xmlns:mc="http://schemas.openxmlformats.org/markup-compatibility/2006">
                <mc:Choice xmlns:v="urn:schemas-microsoft-com:vml" Requires="v">
                  <p:oleObj spid="_x0000_s117767" name="位图图像" r:id="rId1" imgW="3482340" imgH="2674620" progId="Paint.Picture">
                    <p:embed/>
                  </p:oleObj>
                </mc:Choice>
                <mc:Fallback>
                  <p:oleObj name="位图图像" r:id="rId1" imgW="3482340" imgH="2674620" progId="Paint.Picture">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3" y="10932"/>
                          <a:ext cx="4243" cy="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66" name="Text Box 6"/>
            <p:cNvSpPr txBox="1">
              <a:spLocks noChangeArrowheads="1"/>
            </p:cNvSpPr>
            <p:nvPr/>
          </p:nvSpPr>
          <p:spPr bwMode="auto">
            <a:xfrm>
              <a:off x="7500" y="14208"/>
              <a:ext cx="2592"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800">
                  <a:latin typeface="Times New Roman" pitchFamily="18" charset="0"/>
                  <a:cs typeface="Arial" pitchFamily="34" charset="0"/>
                </a:rPr>
                <a:t>Fig.1. Schematic Layout Pattern</a:t>
              </a:r>
              <a:endParaRPr lang="en-US" altLang="zh-CN">
                <a:cs typeface="Arial" pitchFamily="34" charset="0"/>
              </a:endParaRPr>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rrowheads="1"/>
          </p:cNvSpPr>
          <p:nvPr>
            <p:ph type="body" idx="1"/>
          </p:nvPr>
        </p:nvSpPr>
        <p:spPr>
          <a:xfrm>
            <a:off x="468313" y="1052513"/>
            <a:ext cx="8229600" cy="4525962"/>
          </a:xfrm>
        </p:spPr>
        <p:txBody>
          <a:bodyPr/>
          <a:lstStyle/>
          <a:p>
            <a:pPr>
              <a:buFont typeface="Wingdings" pitchFamily="2" charset="2"/>
              <a:buNone/>
            </a:pPr>
            <a:r>
              <a:rPr lang="en-US" altLang="zh-CN"/>
              <a:t>  The basic problem is to find the position of each dish so that all the dishes can highly concentrate to the center of the bearing plate while the following conditions exist.  (a) No overlap exists between any two dishes. (b) No dish protrudes out of the bearing plate. (c) The static equilibrium error of the whole system should not exceed a permissible value [</a:t>
            </a:r>
            <a:r>
              <a:rPr lang="en-US" altLang="zh-CN" b="1" i="1"/>
              <a:t>δj</a:t>
            </a:r>
            <a:r>
              <a:rPr lang="en-US" altLang="zh-CN"/>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body" idx="1"/>
          </p:nvPr>
        </p:nvSpPr>
        <p:spPr>
          <a:xfrm>
            <a:off x="179388" y="333375"/>
            <a:ext cx="8748712" cy="6524625"/>
          </a:xfrm>
        </p:spPr>
        <p:txBody>
          <a:bodyPr/>
          <a:lstStyle/>
          <a:p>
            <a:pPr>
              <a:lnSpc>
                <a:spcPct val="80000"/>
              </a:lnSpc>
              <a:buFont typeface="Wingdings" pitchFamily="2" charset="2"/>
              <a:buNone/>
            </a:pPr>
            <a:r>
              <a:rPr lang="en-US" altLang="zh-CN" sz="2800"/>
              <a:t>   Suppose that the Cartesian coordinate system coincides with the symmetric axis of the bearing plate and </a:t>
            </a:r>
            <a:r>
              <a:rPr lang="en-US" altLang="zh-CN" sz="2800" i="1"/>
              <a:t>X</a:t>
            </a:r>
            <a:r>
              <a:rPr lang="en-US" altLang="zh-CN" sz="2800" i="1" baseline="-25000"/>
              <a:t>i</a:t>
            </a:r>
            <a:r>
              <a:rPr lang="en-US" altLang="zh-CN" sz="2800"/>
              <a:t>=(</a:t>
            </a:r>
            <a:r>
              <a:rPr lang="en-US" altLang="zh-CN" sz="2800" i="1" baseline="-25000"/>
              <a:t>xi</a:t>
            </a:r>
            <a:r>
              <a:rPr lang="en-US" altLang="zh-CN" sz="2800"/>
              <a:t>, </a:t>
            </a:r>
            <a:r>
              <a:rPr lang="en-US" altLang="zh-CN" sz="2800" i="1"/>
              <a:t>y</a:t>
            </a:r>
            <a:r>
              <a:rPr lang="en-US" altLang="zh-CN" sz="2800" i="1" baseline="-25000"/>
              <a:t>i</a:t>
            </a:r>
            <a:r>
              <a:rPr lang="en-US" altLang="zh-CN" sz="2800"/>
              <a:t>) is the centroid of the </a:t>
            </a:r>
            <a:r>
              <a:rPr lang="en-US" altLang="zh-CN" sz="2800" i="1"/>
              <a:t>i</a:t>
            </a:r>
            <a:r>
              <a:rPr lang="en-US" altLang="zh-CN" sz="2800"/>
              <a:t>th dish. Then the mathematical model of the above problem can be described as the following. </a:t>
            </a:r>
            <a:endParaRPr lang="en-US" altLang="zh-CN" sz="2800"/>
          </a:p>
          <a:p>
            <a:pPr>
              <a:lnSpc>
                <a:spcPct val="80000"/>
              </a:lnSpc>
              <a:buFont typeface="Wingdings" pitchFamily="2" charset="2"/>
              <a:buNone/>
            </a:pPr>
            <a:r>
              <a:rPr lang="en-US" altLang="zh-CN" sz="2800"/>
              <a:t>Find </a:t>
            </a:r>
            <a:endParaRPr lang="en-US" altLang="zh-CN" sz="2800"/>
          </a:p>
          <a:p>
            <a:pPr>
              <a:lnSpc>
                <a:spcPct val="80000"/>
              </a:lnSpc>
              <a:buFont typeface="Wingdings" pitchFamily="2" charset="2"/>
              <a:buNone/>
            </a:pPr>
            <a:r>
              <a:rPr lang="en-US" altLang="zh-CN" sz="2800"/>
              <a:t>                                                                           (1)</a:t>
            </a:r>
            <a:endParaRPr lang="en-US" altLang="zh-CN" sz="2800"/>
          </a:p>
          <a:p>
            <a:pPr>
              <a:lnSpc>
                <a:spcPct val="80000"/>
              </a:lnSpc>
              <a:buFont typeface="Wingdings" pitchFamily="2" charset="2"/>
              <a:buNone/>
            </a:pPr>
            <a:r>
              <a:rPr lang="en-US" altLang="zh-CN" sz="2800"/>
              <a:t>S.t.  ① No overlap exists between any two dishes</a:t>
            </a:r>
            <a:r>
              <a:rPr lang="zh-CN" altLang="en-US" sz="2800"/>
              <a:t>：</a:t>
            </a:r>
            <a:endParaRPr lang="zh-CN" altLang="en-US" sz="2800"/>
          </a:p>
          <a:p>
            <a:pPr>
              <a:lnSpc>
                <a:spcPct val="80000"/>
              </a:lnSpc>
              <a:buFont typeface="Wingdings" pitchFamily="2" charset="2"/>
              <a:buNone/>
            </a:pPr>
            <a:endParaRPr lang="zh-CN" altLang="en-US" sz="2800"/>
          </a:p>
          <a:p>
            <a:pPr>
              <a:lnSpc>
                <a:spcPct val="80000"/>
              </a:lnSpc>
              <a:buFont typeface="Wingdings" pitchFamily="2" charset="2"/>
              <a:buNone/>
            </a:pPr>
            <a:r>
              <a:rPr lang="zh-CN" altLang="en-US" sz="2800"/>
              <a:t>                                                                           </a:t>
            </a:r>
            <a:r>
              <a:rPr lang="en-US" altLang="zh-CN" sz="2800"/>
              <a:t>(2)</a:t>
            </a:r>
            <a:endParaRPr lang="en-US" altLang="zh-CN" sz="2800"/>
          </a:p>
          <a:p>
            <a:pPr>
              <a:lnSpc>
                <a:spcPct val="80000"/>
              </a:lnSpc>
              <a:buFont typeface="Wingdings" pitchFamily="2" charset="2"/>
              <a:buNone/>
            </a:pPr>
            <a:r>
              <a:rPr lang="en-US" altLang="zh-CN" sz="2800"/>
              <a:t>     ② No part of any dish protrudes out  of the plate:</a:t>
            </a:r>
            <a:endParaRPr lang="en-US" altLang="zh-CN" sz="2800"/>
          </a:p>
          <a:p>
            <a:pPr>
              <a:lnSpc>
                <a:spcPct val="80000"/>
              </a:lnSpc>
              <a:buFont typeface="Wingdings" pitchFamily="2" charset="2"/>
              <a:buNone/>
            </a:pPr>
            <a:endParaRPr lang="en-US" altLang="zh-CN" sz="2800"/>
          </a:p>
          <a:p>
            <a:pPr>
              <a:lnSpc>
                <a:spcPct val="80000"/>
              </a:lnSpc>
              <a:buFont typeface="Wingdings" pitchFamily="2" charset="2"/>
              <a:buNone/>
            </a:pPr>
            <a:r>
              <a:rPr lang="en-US" altLang="zh-CN" sz="2800"/>
              <a:t>                                                                           (3)</a:t>
            </a:r>
            <a:endParaRPr lang="en-US" altLang="zh-CN" sz="2800"/>
          </a:p>
          <a:p>
            <a:pPr>
              <a:lnSpc>
                <a:spcPct val="80000"/>
              </a:lnSpc>
              <a:buFont typeface="Wingdings" pitchFamily="2" charset="2"/>
              <a:buNone/>
            </a:pPr>
            <a:r>
              <a:rPr lang="en-US" altLang="zh-CN" sz="2800"/>
              <a:t>     ③ The static equilibrium error</a:t>
            </a:r>
            <a:r>
              <a:rPr lang="zh-CN" altLang="en-US" sz="2800"/>
              <a:t>：</a:t>
            </a:r>
            <a:endParaRPr lang="zh-CN" altLang="en-US" sz="2800"/>
          </a:p>
          <a:p>
            <a:pPr>
              <a:lnSpc>
                <a:spcPct val="80000"/>
              </a:lnSpc>
              <a:buFont typeface="Wingdings" pitchFamily="2" charset="2"/>
              <a:buNone/>
            </a:pPr>
            <a:endParaRPr lang="zh-CN" altLang="en-US" sz="2800"/>
          </a:p>
          <a:p>
            <a:pPr>
              <a:lnSpc>
                <a:spcPct val="80000"/>
              </a:lnSpc>
              <a:buFont typeface="Wingdings" pitchFamily="2" charset="2"/>
              <a:buNone/>
            </a:pPr>
            <a:r>
              <a:rPr lang="zh-CN" altLang="en-US" sz="2800"/>
              <a:t>                                                                           </a:t>
            </a:r>
            <a:r>
              <a:rPr lang="en-US" altLang="zh-CN" sz="2800"/>
              <a:t>(4)</a:t>
            </a:r>
          </a:p>
        </p:txBody>
      </p:sp>
      <p:sp>
        <p:nvSpPr>
          <p:cNvPr id="119811" name="Rectangle 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19812" name="Object 4"/>
          <p:cNvGraphicFramePr>
            <a:graphicFrameLocks noChangeAspect="1"/>
          </p:cNvGraphicFramePr>
          <p:nvPr/>
        </p:nvGraphicFramePr>
        <p:xfrm>
          <a:off x="1692275" y="2276475"/>
          <a:ext cx="5543550" cy="684213"/>
        </p:xfrm>
        <a:graphic>
          <a:graphicData uri="http://schemas.openxmlformats.org/presentationml/2006/ole">
            <mc:AlternateContent xmlns:mc="http://schemas.openxmlformats.org/markup-compatibility/2006">
              <mc:Choice xmlns:v="urn:schemas-microsoft-com:vml" Requires="v">
                <p:oleObj spid="_x0000_s119819" name="Equation" r:id="rId1" imgW="1981200" imgH="254000" progId="Equation.DSMT4">
                  <p:embed/>
                </p:oleObj>
              </mc:Choice>
              <mc:Fallback>
                <p:oleObj name="Equation" r:id="rId1" imgW="1981200" imgH="254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276475"/>
                        <a:ext cx="554355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13" name="Rectangle 5"/>
          <p:cNvSpPr>
            <a:spLocks noChangeArrowheads="1"/>
          </p:cNvSpPr>
          <p:nvPr/>
        </p:nvSpPr>
        <p:spPr bwMode="auto">
          <a:xfrm>
            <a:off x="0" y="3292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19814" name="Object 6"/>
          <p:cNvGraphicFramePr>
            <a:graphicFrameLocks noChangeAspect="1"/>
          </p:cNvGraphicFramePr>
          <p:nvPr/>
        </p:nvGraphicFramePr>
        <p:xfrm>
          <a:off x="1042988" y="3500438"/>
          <a:ext cx="6337300" cy="625475"/>
        </p:xfrm>
        <a:graphic>
          <a:graphicData uri="http://schemas.openxmlformats.org/presentationml/2006/ole">
            <mc:AlternateContent xmlns:mc="http://schemas.openxmlformats.org/markup-compatibility/2006">
              <mc:Choice xmlns:v="urn:schemas-microsoft-com:vml" Requires="v">
                <p:oleObj spid="_x0000_s119820" name="Equation" r:id="rId3" imgW="3860800" imgH="304800" progId="Equation.DSMT4">
                  <p:embed/>
                </p:oleObj>
              </mc:Choice>
              <mc:Fallback>
                <p:oleObj name="Equation" r:id="rId3" imgW="3860800" imgH="304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500438"/>
                        <a:ext cx="63373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15" name="Rectangle 7"/>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19816" name="Object 8"/>
          <p:cNvGraphicFramePr>
            <a:graphicFrameLocks noChangeAspect="1"/>
          </p:cNvGraphicFramePr>
          <p:nvPr/>
        </p:nvGraphicFramePr>
        <p:xfrm>
          <a:off x="1258888" y="4797425"/>
          <a:ext cx="5761037" cy="625475"/>
        </p:xfrm>
        <a:graphic>
          <a:graphicData uri="http://schemas.openxmlformats.org/presentationml/2006/ole">
            <mc:AlternateContent xmlns:mc="http://schemas.openxmlformats.org/markup-compatibility/2006">
              <mc:Choice xmlns:v="urn:schemas-microsoft-com:vml" Requires="v">
                <p:oleObj spid="_x0000_s119821" name="Equation" r:id="rId5" imgW="2336800" imgH="292100" progId="Equation.DSMT4">
                  <p:embed/>
                </p:oleObj>
              </mc:Choice>
              <mc:Fallback>
                <p:oleObj name="Equation" r:id="rId5" imgW="2336800" imgH="2921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797425"/>
                        <a:ext cx="5761037"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17" name="Rectangle 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19818" name="Object 10"/>
          <p:cNvGraphicFramePr>
            <a:graphicFrameLocks noChangeAspect="1"/>
          </p:cNvGraphicFramePr>
          <p:nvPr/>
        </p:nvGraphicFramePr>
        <p:xfrm>
          <a:off x="1187450" y="6021388"/>
          <a:ext cx="5832475" cy="836612"/>
        </p:xfrm>
        <a:graphic>
          <a:graphicData uri="http://schemas.openxmlformats.org/presentationml/2006/ole">
            <mc:AlternateContent xmlns:mc="http://schemas.openxmlformats.org/markup-compatibility/2006">
              <mc:Choice xmlns:v="urn:schemas-microsoft-com:vml" Requires="v">
                <p:oleObj spid="_x0000_s119822" name="Equation" r:id="rId7" imgW="2806700" imgH="482600" progId="Equation.DSMT4">
                  <p:embed/>
                </p:oleObj>
              </mc:Choice>
              <mc:Fallback>
                <p:oleObj name="Equation" r:id="rId7" imgW="2806700" imgH="482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6021388"/>
                        <a:ext cx="5832475" cy="83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a:xfrm>
            <a:off x="468313" y="333375"/>
            <a:ext cx="8229600" cy="1430338"/>
          </a:xfrm>
        </p:spPr>
        <p:txBody>
          <a:bodyPr/>
          <a:lstStyle/>
          <a:p>
            <a:r>
              <a:rPr lang="en-US" altLang="zh-CN" sz="4000"/>
              <a:t>Particle Swarm Optimization with Mutation Operator</a:t>
            </a:r>
            <a:br>
              <a:rPr lang="en-US" altLang="zh-CN" sz="4000" b="1"/>
            </a:br>
            <a:endParaRPr lang="en-US" altLang="zh-CN" sz="4000" b="1"/>
          </a:p>
        </p:txBody>
      </p:sp>
      <p:sp>
        <p:nvSpPr>
          <p:cNvPr id="120835" name="Rectangle 3"/>
          <p:cNvSpPr>
            <a:spLocks noGrp="1" noRot="1" noChangeArrowheads="1"/>
          </p:cNvSpPr>
          <p:nvPr>
            <p:ph type="body" idx="1"/>
          </p:nvPr>
        </p:nvSpPr>
        <p:spPr>
          <a:xfrm>
            <a:off x="468313" y="1700213"/>
            <a:ext cx="8424862" cy="4897437"/>
          </a:xfrm>
        </p:spPr>
        <p:txBody>
          <a:bodyPr/>
          <a:lstStyle/>
          <a:p>
            <a:pPr>
              <a:buFont typeface="Wingdings" pitchFamily="2" charset="2"/>
              <a:buNone/>
            </a:pPr>
            <a:r>
              <a:rPr lang="en-US" altLang="zh-CN" sz="2800"/>
              <a:t>   This paper introduces a mutation operator to basic PSO, something like GA. If the historic optimal position </a:t>
            </a:r>
            <a:r>
              <a:rPr lang="en-US" altLang="zh-CN" sz="2800" i="1"/>
              <a:t>P</a:t>
            </a:r>
            <a:r>
              <a:rPr lang="en-US" altLang="zh-CN" sz="2800" i="1" baseline="-25000"/>
              <a:t>l</a:t>
            </a:r>
            <a:r>
              <a:rPr lang="en-US" altLang="zh-CN" sz="2800"/>
              <a:t> keeps continuously unchanged or has changed extremely a little, in other word, the particle swarm aggregates heavily, we will keep </a:t>
            </a:r>
            <a:r>
              <a:rPr lang="en-US" altLang="zh-CN" sz="2800" i="1"/>
              <a:t>P</a:t>
            </a:r>
            <a:r>
              <a:rPr lang="en-US" altLang="zh-CN" sz="2800" i="1" baseline="-25000"/>
              <a:t>l</a:t>
            </a:r>
            <a:r>
              <a:rPr lang="en-US" altLang="zh-CN" sz="2800"/>
              <a:t> and re-random several dimension of particles according to certain probability to improve global searching ability without decreasing the convergent speed and search accuracy.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rrowheads="1"/>
          </p:cNvSpPr>
          <p:nvPr>
            <p:ph type="title"/>
          </p:nvPr>
        </p:nvSpPr>
        <p:spPr/>
        <p:txBody>
          <a:bodyPr/>
          <a:lstStyle/>
          <a:p>
            <a:r>
              <a:rPr lang="en-US" altLang="zh-CN" sz="4000"/>
              <a:t>The pseudocode of PSO with mutation operator</a:t>
            </a:r>
          </a:p>
        </p:txBody>
      </p:sp>
      <p:sp>
        <p:nvSpPr>
          <p:cNvPr id="121859" name="Rectangle 3"/>
          <p:cNvSpPr>
            <a:spLocks noGrp="1" noRot="1" noChangeArrowheads="1"/>
          </p:cNvSpPr>
          <p:nvPr>
            <p:ph type="body" idx="1"/>
          </p:nvPr>
        </p:nvSpPr>
        <p:spPr>
          <a:xfrm>
            <a:off x="539750" y="1844675"/>
            <a:ext cx="8229600" cy="4525963"/>
          </a:xfrm>
        </p:spPr>
        <p:txBody>
          <a:bodyPr/>
          <a:lstStyle/>
          <a:p>
            <a:pPr>
              <a:lnSpc>
                <a:spcPct val="80000"/>
              </a:lnSpc>
              <a:buFont typeface="Wingdings" pitchFamily="2" charset="2"/>
              <a:buNone/>
            </a:pPr>
            <a:r>
              <a:rPr lang="en-US" altLang="zh-CN" sz="2000" b="1"/>
              <a:t>While</a:t>
            </a:r>
            <a:r>
              <a:rPr lang="en-US" altLang="zh-CN" sz="2000"/>
              <a:t> </a:t>
            </a:r>
            <a:r>
              <a:rPr lang="en-US" altLang="zh-CN" sz="2000" i="1"/>
              <a:t>k&lt;MaxIterations &amp; ActualError&gt;AcceptableError</a:t>
            </a:r>
            <a:endParaRPr lang="en-US" altLang="zh-CN" sz="2000" b="1"/>
          </a:p>
          <a:p>
            <a:pPr>
              <a:lnSpc>
                <a:spcPct val="80000"/>
              </a:lnSpc>
              <a:buFont typeface="Wingdings" pitchFamily="2" charset="2"/>
              <a:buNone/>
            </a:pPr>
            <a:r>
              <a:rPr lang="en-US" altLang="zh-CN" sz="2000" b="1"/>
              <a:t>   If </a:t>
            </a:r>
            <a:r>
              <a:rPr lang="en-US" altLang="zh-CN" sz="2000" i="1"/>
              <a:t>LogjamStep&gt;=MaxStep</a:t>
            </a:r>
            <a:endParaRPr lang="en-US" altLang="zh-CN" sz="2000" b="1" i="1"/>
          </a:p>
          <a:p>
            <a:pPr>
              <a:lnSpc>
                <a:spcPct val="80000"/>
              </a:lnSpc>
              <a:buFont typeface="Wingdings" pitchFamily="2" charset="2"/>
              <a:buNone/>
            </a:pPr>
            <a:r>
              <a:rPr lang="en-US" altLang="zh-CN" sz="2000" b="1" i="1"/>
              <a:t>   </a:t>
            </a:r>
            <a:r>
              <a:rPr lang="en-US" altLang="zh-CN" sz="2000" b="1"/>
              <a:t>     If </a:t>
            </a:r>
            <a:r>
              <a:rPr lang="en-US" altLang="zh-CN" sz="2000" i="1"/>
              <a:t>SwarmRadius&lt;BorderRadius</a:t>
            </a:r>
            <a:endParaRPr lang="en-US" altLang="zh-CN" sz="2000" i="1"/>
          </a:p>
          <a:p>
            <a:pPr>
              <a:lnSpc>
                <a:spcPct val="80000"/>
              </a:lnSpc>
              <a:buFont typeface="Wingdings" pitchFamily="2" charset="2"/>
              <a:buNone/>
            </a:pPr>
            <a:r>
              <a:rPr lang="en-US" altLang="zh-CN" sz="2000" i="1"/>
              <a:t>            </a:t>
            </a:r>
            <a:r>
              <a:rPr lang="en-US" altLang="zh-CN" sz="2000"/>
              <a:t>Re-random the position and velocity of several data of each    </a:t>
            </a:r>
            <a:endParaRPr lang="en-US" altLang="zh-CN" sz="2000"/>
          </a:p>
          <a:p>
            <a:pPr>
              <a:lnSpc>
                <a:spcPct val="80000"/>
              </a:lnSpc>
              <a:buFont typeface="Wingdings" pitchFamily="2" charset="2"/>
              <a:buNone/>
            </a:pPr>
            <a:r>
              <a:rPr lang="en-US" altLang="zh-CN" sz="2000"/>
              <a:t>            particles according to mutation probability </a:t>
            </a:r>
            <a:r>
              <a:rPr lang="en-US" altLang="zh-CN" sz="2000" i="1"/>
              <a:t>ρ</a:t>
            </a:r>
            <a:r>
              <a:rPr lang="en-US" altLang="zh-CN" sz="2000"/>
              <a:t>;</a:t>
            </a:r>
            <a:endParaRPr lang="en-US" altLang="zh-CN" sz="2000" i="1"/>
          </a:p>
          <a:p>
            <a:pPr>
              <a:lnSpc>
                <a:spcPct val="80000"/>
              </a:lnSpc>
              <a:buFont typeface="Wingdings" pitchFamily="2" charset="2"/>
              <a:buNone/>
            </a:pPr>
            <a:r>
              <a:rPr lang="en-US" altLang="zh-CN" sz="2000" i="1"/>
              <a:t>            LogjamStep=0;</a:t>
            </a:r>
            <a:endParaRPr lang="en-US" altLang="zh-CN" sz="2000" b="1"/>
          </a:p>
          <a:p>
            <a:pPr>
              <a:lnSpc>
                <a:spcPct val="80000"/>
              </a:lnSpc>
              <a:buFont typeface="Wingdings" pitchFamily="2" charset="2"/>
              <a:buNone/>
            </a:pPr>
            <a:r>
              <a:rPr lang="en-US" altLang="zh-CN" sz="2000" b="1"/>
              <a:t>         Else</a:t>
            </a:r>
            <a:endParaRPr lang="en-US" altLang="zh-CN" sz="2000" i="1"/>
          </a:p>
          <a:p>
            <a:pPr>
              <a:lnSpc>
                <a:spcPct val="80000"/>
              </a:lnSpc>
              <a:buFont typeface="Wingdings" pitchFamily="2" charset="2"/>
              <a:buNone/>
            </a:pPr>
            <a:r>
              <a:rPr lang="en-US" altLang="zh-CN" sz="2000" i="1"/>
              <a:t>           LogjamStep=LogjamStep+</a:t>
            </a:r>
            <a:r>
              <a:rPr lang="en-US" altLang="zh-CN" sz="2000"/>
              <a:t>1</a:t>
            </a:r>
            <a:r>
              <a:rPr lang="en-US" altLang="zh-CN" sz="2000" b="1" i="1"/>
              <a:t>;</a:t>
            </a:r>
            <a:endParaRPr lang="en-US" altLang="zh-CN" sz="2000" b="1" i="1"/>
          </a:p>
          <a:p>
            <a:pPr>
              <a:lnSpc>
                <a:spcPct val="80000"/>
              </a:lnSpc>
              <a:buFont typeface="Wingdings" pitchFamily="2" charset="2"/>
              <a:buNone/>
            </a:pPr>
            <a:r>
              <a:rPr lang="en-US" altLang="zh-CN" sz="2000" b="1" i="1"/>
              <a:t>         </a:t>
            </a:r>
            <a:r>
              <a:rPr lang="en-US" altLang="zh-CN" sz="2000" b="1"/>
              <a:t>End</a:t>
            </a:r>
            <a:endParaRPr lang="en-US" altLang="zh-CN" sz="2000" b="1"/>
          </a:p>
          <a:p>
            <a:pPr>
              <a:lnSpc>
                <a:spcPct val="80000"/>
              </a:lnSpc>
              <a:buFont typeface="Wingdings" pitchFamily="2" charset="2"/>
              <a:buNone/>
            </a:pPr>
            <a:r>
              <a:rPr lang="en-US" altLang="zh-CN" sz="2000" b="1"/>
              <a:t> End</a:t>
            </a:r>
            <a:endParaRPr lang="en-US" altLang="zh-CN" sz="2000"/>
          </a:p>
          <a:p>
            <a:pPr>
              <a:lnSpc>
                <a:spcPct val="80000"/>
              </a:lnSpc>
              <a:buFont typeface="Wingdings" pitchFamily="2" charset="2"/>
              <a:buNone/>
            </a:pPr>
            <a:r>
              <a:rPr lang="en-US" altLang="zh-CN" sz="2000"/>
              <a:t>  Update the position and velocity according to Eq. (1) and Eq. (2)</a:t>
            </a:r>
            <a:endParaRPr lang="en-US" altLang="zh-CN" sz="2000" b="1"/>
          </a:p>
          <a:p>
            <a:pPr>
              <a:lnSpc>
                <a:spcPct val="80000"/>
              </a:lnSpc>
              <a:buFont typeface="Wingdings" pitchFamily="2" charset="2"/>
              <a:buNone/>
            </a:pPr>
            <a:r>
              <a:rPr lang="en-US" altLang="zh-CN" sz="2000" b="1"/>
              <a:t>End</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a:xfrm>
            <a:off x="468313" y="333375"/>
            <a:ext cx="8229600" cy="725488"/>
          </a:xfrm>
        </p:spPr>
        <p:txBody>
          <a:bodyPr/>
          <a:lstStyle/>
          <a:p>
            <a:r>
              <a:rPr lang="en-US" altLang="zh-CN" sz="4000" i="1"/>
              <a:t>Test suite 1</a:t>
            </a:r>
            <a:r>
              <a:rPr lang="en-US" altLang="zh-CN" sz="4000"/>
              <a:t> </a:t>
            </a:r>
          </a:p>
        </p:txBody>
      </p:sp>
      <p:graphicFrame>
        <p:nvGraphicFramePr>
          <p:cNvPr id="122883" name="Group 3"/>
          <p:cNvGraphicFramePr>
            <a:graphicFrameLocks noGrp="1"/>
          </p:cNvGraphicFramePr>
          <p:nvPr>
            <p:ph idx="1"/>
          </p:nvPr>
        </p:nvGraphicFramePr>
        <p:xfrm>
          <a:off x="611188" y="2349500"/>
          <a:ext cx="8229600" cy="4124325"/>
        </p:xfrm>
        <a:graphic>
          <a:graphicData uri="http://schemas.openxmlformats.org/drawingml/2006/table">
            <a:tbl>
              <a:tblPr/>
              <a:tblGrid>
                <a:gridCol w="736600"/>
                <a:gridCol w="1160462"/>
                <a:gridCol w="1260475"/>
                <a:gridCol w="1260475"/>
                <a:gridCol w="1262063"/>
                <a:gridCol w="1260475"/>
                <a:gridCol w="1289050"/>
              </a:tblGrid>
              <a:tr h="300038">
                <a:tc gridSpan="7">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TABLE 1 RESULTS OF LAYOUT SCHEME FOR TEST SUIT 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r h="485775">
                <a:tc rowSpan="2">
                  <a:txBody>
                    <a:bodyPr/>
                    <a:lstStyle>
                      <a:lvl1pPr marL="342900" indent="-342900" defTabSz="-635">
                        <a:spcBef>
                          <a:spcPct val="20000"/>
                        </a:spcBef>
                        <a:buClr>
                          <a:schemeClr val="hlink"/>
                        </a:buClr>
                        <a:buSzPct val="70000"/>
                        <a:buFont typeface="Wingdings" pitchFamily="2" charset="2"/>
                        <a:tabLst>
                          <a:tab pos="266700" algn="r"/>
                          <a:tab pos="2636520" algn="ctr"/>
                          <a:tab pos="5273675" algn="r"/>
                        </a:tabLst>
                        <a:defRPr sz="2800">
                          <a:solidFill>
                            <a:schemeClr val="tx1"/>
                          </a:solidFill>
                          <a:latin typeface="Arial" pitchFamily="34" charset="0"/>
                          <a:ea typeface="宋体" pitchFamily="2" charset="-122"/>
                        </a:defRPr>
                      </a:lvl1pPr>
                      <a:lvl2pPr marL="742950" indent="-285750" defTabSz="-635">
                        <a:spcBef>
                          <a:spcPct val="20000"/>
                        </a:spcBef>
                        <a:buClr>
                          <a:schemeClr val="accent2"/>
                        </a:buClr>
                        <a:buSzPct val="85000"/>
                        <a:buFont typeface="Wingdings" pitchFamily="2" charset="2"/>
                        <a:tabLst>
                          <a:tab pos="266700" algn="r"/>
                          <a:tab pos="2636520" algn="ctr"/>
                          <a:tab pos="5273675" algn="r"/>
                        </a:tabLst>
                        <a:defRPr sz="2400">
                          <a:solidFill>
                            <a:schemeClr val="tx1"/>
                          </a:solidFill>
                          <a:latin typeface="Arial" pitchFamily="34" charset="0"/>
                          <a:ea typeface="宋体" pitchFamily="2" charset="-122"/>
                        </a:defRPr>
                      </a:lvl2pPr>
                      <a:lvl3pPr marL="1143000" indent="-228600" defTabSz="-635">
                        <a:spcBef>
                          <a:spcPct val="20000"/>
                        </a:spcBef>
                        <a:buClr>
                          <a:schemeClr val="hlink"/>
                        </a:buClr>
                        <a:buSzPct val="80000"/>
                        <a:buFont typeface="Wingdings" pitchFamily="2" charset="2"/>
                        <a:tabLst>
                          <a:tab pos="266700" algn="r"/>
                          <a:tab pos="2636520" algn="ctr"/>
                          <a:tab pos="5273675" algn="r"/>
                        </a:tabLst>
                        <a:defRPr sz="2000">
                          <a:solidFill>
                            <a:schemeClr val="tx1"/>
                          </a:solidFill>
                          <a:latin typeface="Arial" pitchFamily="34" charset="0"/>
                          <a:ea typeface="宋体" pitchFamily="2" charset="-122"/>
                        </a:defRPr>
                      </a:lvl3pPr>
                      <a:lvl4pPr marL="1600200" indent="-228600" defTabSz="-635">
                        <a:spcBef>
                          <a:spcPct val="20000"/>
                        </a:spcBef>
                        <a:buClr>
                          <a:schemeClr val="accent2"/>
                        </a:buClr>
                        <a:buSzPct val="90000"/>
                        <a:buFont typeface="Wingdings" pitchFamily="2" charset="2"/>
                        <a:tabLst>
                          <a:tab pos="266700" algn="r"/>
                          <a:tab pos="2636520" algn="ctr"/>
                          <a:tab pos="5273675" algn="r"/>
                        </a:tabLst>
                        <a:defRPr>
                          <a:solidFill>
                            <a:schemeClr val="tx1"/>
                          </a:solidFill>
                          <a:latin typeface="Arial" pitchFamily="34" charset="0"/>
                          <a:ea typeface="宋体" pitchFamily="2" charset="-122"/>
                        </a:defRPr>
                      </a:lvl4pPr>
                      <a:lvl5pPr marL="2057400" indent="-228600" defTabSz="-635">
                        <a:spcBef>
                          <a:spcPct val="20000"/>
                        </a:spcBef>
                        <a:buClr>
                          <a:schemeClr val="hlink"/>
                        </a:buClr>
                        <a:buSzPct val="85000"/>
                        <a:buFont typeface="Wingdings" pitchFamily="2" charset="2"/>
                        <a:tabLst>
                          <a:tab pos="266700" algn="r"/>
                          <a:tab pos="2636520" algn="ctr"/>
                          <a:tab pos="5273675" algn="r"/>
                        </a:tabLst>
                        <a:defRPr>
                          <a:solidFill>
                            <a:schemeClr val="tx1"/>
                          </a:solidFill>
                          <a:latin typeface="Arial" pitchFamily="34" charset="0"/>
                          <a:ea typeface="宋体" pitchFamily="2" charset="-122"/>
                        </a:defRPr>
                      </a:lvl5pPr>
                      <a:lvl6pPr marL="2514600" indent="-228600" defTabSz="-635" fontAlgn="base">
                        <a:spcBef>
                          <a:spcPct val="20000"/>
                        </a:spcBef>
                        <a:spcAft>
                          <a:spcPct val="0"/>
                        </a:spcAft>
                        <a:buClr>
                          <a:schemeClr val="hlink"/>
                        </a:buClr>
                        <a:buSzPct val="85000"/>
                        <a:buFont typeface="Wingdings" pitchFamily="2" charset="2"/>
                        <a:tabLst>
                          <a:tab pos="266700" algn="r"/>
                          <a:tab pos="2636520" algn="ctr"/>
                          <a:tab pos="5273675" algn="r"/>
                        </a:tabLst>
                        <a:defRPr>
                          <a:solidFill>
                            <a:schemeClr val="tx1"/>
                          </a:solidFill>
                          <a:latin typeface="Arial" pitchFamily="34" charset="0"/>
                          <a:ea typeface="宋体" pitchFamily="2" charset="-122"/>
                        </a:defRPr>
                      </a:lvl6pPr>
                      <a:lvl7pPr marL="2971800" indent="-228600" defTabSz="-635" fontAlgn="base">
                        <a:spcBef>
                          <a:spcPct val="20000"/>
                        </a:spcBef>
                        <a:spcAft>
                          <a:spcPct val="0"/>
                        </a:spcAft>
                        <a:buClr>
                          <a:schemeClr val="hlink"/>
                        </a:buClr>
                        <a:buSzPct val="85000"/>
                        <a:buFont typeface="Wingdings" pitchFamily="2" charset="2"/>
                        <a:tabLst>
                          <a:tab pos="266700" algn="r"/>
                          <a:tab pos="2636520" algn="ctr"/>
                          <a:tab pos="5273675" algn="r"/>
                        </a:tabLst>
                        <a:defRPr>
                          <a:solidFill>
                            <a:schemeClr val="tx1"/>
                          </a:solidFill>
                          <a:latin typeface="Arial" pitchFamily="34" charset="0"/>
                          <a:ea typeface="宋体" pitchFamily="2" charset="-122"/>
                        </a:defRPr>
                      </a:lvl7pPr>
                      <a:lvl8pPr marL="3429000" indent="-228600" defTabSz="-635" fontAlgn="base">
                        <a:spcBef>
                          <a:spcPct val="20000"/>
                        </a:spcBef>
                        <a:spcAft>
                          <a:spcPct val="0"/>
                        </a:spcAft>
                        <a:buClr>
                          <a:schemeClr val="hlink"/>
                        </a:buClr>
                        <a:buSzPct val="85000"/>
                        <a:buFont typeface="Wingdings" pitchFamily="2" charset="2"/>
                        <a:tabLst>
                          <a:tab pos="266700" algn="r"/>
                          <a:tab pos="2636520" algn="ctr"/>
                          <a:tab pos="5273675" algn="r"/>
                        </a:tabLst>
                        <a:defRPr>
                          <a:solidFill>
                            <a:schemeClr val="tx1"/>
                          </a:solidFill>
                          <a:latin typeface="Arial" pitchFamily="34" charset="0"/>
                          <a:ea typeface="宋体" pitchFamily="2" charset="-122"/>
                        </a:defRPr>
                      </a:lvl8pPr>
                      <a:lvl9pPr marL="3886200" indent="-228600" defTabSz="-635" fontAlgn="base">
                        <a:spcBef>
                          <a:spcPct val="20000"/>
                        </a:spcBef>
                        <a:spcAft>
                          <a:spcPct val="0"/>
                        </a:spcAft>
                        <a:buClr>
                          <a:schemeClr val="hlink"/>
                        </a:buClr>
                        <a:buSzPct val="85000"/>
                        <a:buFont typeface="Wingdings" pitchFamily="2" charset="2"/>
                        <a:tabLst>
                          <a:tab pos="266700" algn="r"/>
                          <a:tab pos="2636520" algn="ctr"/>
                          <a:tab pos="5273675" algn="r"/>
                        </a:tabLst>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tab pos="266700" algn="r"/>
                          <a:tab pos="2636520" algn="ctr"/>
                          <a:tab pos="5273675" algn="r"/>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Initial layout</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scheme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Layout scheme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by HCIGA</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Layout scheme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By PSO</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282575">
                <a:tc vMerge="1">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r(mm)</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m(g)</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x(mm)</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y(mm)</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x(mm)</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y(mm)</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-12.883</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17.02</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14.367</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16.453</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121.00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8.847</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19.773</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-18.521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-9.560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144.00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20.662</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2.113</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-19.730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11.5</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132.00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-8.379</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-19.43</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19.874</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-4.340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9.5</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90.25</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-1.743</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0.503</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-19.271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11.241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8.5</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72.25</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12.368</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-18.989</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-3.940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22.157</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10.5</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110.25</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-21.639</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-1.799</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-0.946</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2.824</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2965" name="Text Box 85"/>
          <p:cNvSpPr txBox="1">
            <a:spLocks noChangeArrowheads="1"/>
          </p:cNvSpPr>
          <p:nvPr/>
        </p:nvSpPr>
        <p:spPr bwMode="auto">
          <a:xfrm>
            <a:off x="395288" y="1052513"/>
            <a:ext cx="82073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cs typeface="Arial" pitchFamily="34" charset="0"/>
              </a:rPr>
              <a:t>In the test suite, the radius of the round container is </a:t>
            </a:r>
            <a:r>
              <a:rPr lang="en-US" altLang="zh-CN" i="1">
                <a:cs typeface="Arial" pitchFamily="34" charset="0"/>
              </a:rPr>
              <a:t>R</a:t>
            </a:r>
            <a:r>
              <a:rPr lang="en-US" altLang="zh-CN">
                <a:cs typeface="Arial" pitchFamily="34" charset="0"/>
              </a:rPr>
              <a:t>, which equals to 50mm, and the number of the round to-be-laid objects is 7. Suppose the acceptable value of the static equilibrium error, </a:t>
            </a:r>
            <a:r>
              <a:rPr lang="en-US" altLang="zh-CN" i="1">
                <a:cs typeface="Arial" pitchFamily="34" charset="0"/>
              </a:rPr>
              <a:t>J</a:t>
            </a:r>
            <a:r>
              <a:rPr lang="en-US" altLang="zh-CN">
                <a:cs typeface="Arial" pitchFamily="34" charset="0"/>
              </a:rPr>
              <a:t>, is [</a:t>
            </a:r>
            <a:r>
              <a:rPr lang="en-US" altLang="zh-CN" i="1">
                <a:cs typeface="Arial" pitchFamily="34" charset="0"/>
              </a:rPr>
              <a:t>δ</a:t>
            </a:r>
            <a:r>
              <a:rPr lang="en-US" altLang="zh-CN" baseline="-25000">
                <a:cs typeface="Arial" pitchFamily="34" charset="0"/>
              </a:rPr>
              <a:t>J</a:t>
            </a:r>
            <a:r>
              <a:rPr lang="en-US" altLang="zh-CN">
                <a:cs typeface="Arial" pitchFamily="34" charset="0"/>
              </a:rPr>
              <a:t>=3.4 g·mm], and the other data of the to-be-laid objects and the result of the layout is shown in TABLE 1.</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23907" name="Object 3"/>
          <p:cNvGraphicFramePr>
            <a:graphicFrameLocks noChangeAspect="1"/>
          </p:cNvGraphicFramePr>
          <p:nvPr/>
        </p:nvGraphicFramePr>
        <p:xfrm>
          <a:off x="1187450" y="188913"/>
          <a:ext cx="6553200" cy="2822575"/>
        </p:xfrm>
        <a:graphic>
          <a:graphicData uri="http://schemas.openxmlformats.org/presentationml/2006/ole">
            <mc:AlternateContent xmlns:mc="http://schemas.openxmlformats.org/markup-compatibility/2006">
              <mc:Choice xmlns:v="urn:schemas-microsoft-com:vml" Requires="v">
                <p:oleObj spid="_x0000_s123949" name="位图图像" r:id="rId1" imgW="2849880" imgH="1219200" progId="Paint.Picture">
                  <p:embed/>
                </p:oleObj>
              </mc:Choice>
              <mc:Fallback>
                <p:oleObj name="位图图像" r:id="rId1" imgW="2849880" imgH="1219200"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88913"/>
                        <a:ext cx="6553200" cy="282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08" name="Rectangle 4"/>
          <p:cNvSpPr>
            <a:spLocks noChangeArrowheads="1"/>
          </p:cNvSpPr>
          <p:nvPr/>
        </p:nvSpPr>
        <p:spPr bwMode="auto">
          <a:xfrm>
            <a:off x="1619250" y="2997200"/>
            <a:ext cx="603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cs typeface="Arial" pitchFamily="34" charset="0"/>
              </a:rPr>
              <a:t>(a) Layout Pattern by HCIGA    (b) Layout Pattern by PSO</a:t>
            </a:r>
          </a:p>
        </p:txBody>
      </p:sp>
      <p:graphicFrame>
        <p:nvGraphicFramePr>
          <p:cNvPr id="123909" name="Group 5"/>
          <p:cNvGraphicFramePr>
            <a:graphicFrameLocks noGrp="1"/>
          </p:cNvGraphicFramePr>
          <p:nvPr/>
        </p:nvGraphicFramePr>
        <p:xfrm>
          <a:off x="900113" y="3500438"/>
          <a:ext cx="7704137" cy="3055937"/>
        </p:xfrm>
        <a:graphic>
          <a:graphicData uri="http://schemas.openxmlformats.org/drawingml/2006/table">
            <a:tbl>
              <a:tblPr/>
              <a:tblGrid>
                <a:gridCol w="3095625"/>
                <a:gridCol w="1223962"/>
                <a:gridCol w="1584325"/>
                <a:gridCol w="1800225"/>
              </a:tblGrid>
              <a:tr h="295275">
                <a:tc gridSpan="4">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TABLE 2</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COMPARISON OF LAYOUT SCHEMES FOR TEST SUIT 1</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r>
              <a:tr h="463550">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Algorithm</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GA</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hlink"/>
                        </a:buClr>
                        <a:buSzPct val="70000"/>
                        <a:buFont typeface="Wingdings" pitchFamily="2" charset="2"/>
                        <a:buNone/>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Ref [11]</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HCIGA</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PSO</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Radius of the out warp circle (mm)</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32.837</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32.662</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635">
                        <a:spcBef>
                          <a:spcPct val="20000"/>
                        </a:spcBef>
                        <a:buClr>
                          <a:schemeClr val="hlink"/>
                        </a:buClr>
                        <a:buSzPct val="70000"/>
                        <a:buFont typeface="Wingdings" pitchFamily="2" charset="2"/>
                        <a:tabLst>
                          <a:tab pos="266700" algn="r"/>
                          <a:tab pos="2636520" algn="ctr"/>
                          <a:tab pos="5273675" algn="r"/>
                        </a:tabLst>
                        <a:defRPr sz="2800">
                          <a:solidFill>
                            <a:schemeClr val="tx1"/>
                          </a:solidFill>
                          <a:latin typeface="Arial" pitchFamily="34" charset="0"/>
                          <a:ea typeface="宋体" pitchFamily="2" charset="-122"/>
                        </a:defRPr>
                      </a:lvl1pPr>
                      <a:lvl2pPr defTabSz="-635">
                        <a:spcBef>
                          <a:spcPct val="20000"/>
                        </a:spcBef>
                        <a:buClr>
                          <a:schemeClr val="accent2"/>
                        </a:buClr>
                        <a:buSzPct val="85000"/>
                        <a:buFont typeface="Wingdings" pitchFamily="2" charset="2"/>
                        <a:tabLst>
                          <a:tab pos="266700" algn="r"/>
                          <a:tab pos="2636520" algn="ctr"/>
                          <a:tab pos="5273675" algn="r"/>
                        </a:tabLst>
                        <a:defRPr sz="2400">
                          <a:solidFill>
                            <a:schemeClr val="tx1"/>
                          </a:solidFill>
                          <a:latin typeface="Arial" pitchFamily="34" charset="0"/>
                          <a:ea typeface="宋体" pitchFamily="2" charset="-122"/>
                        </a:defRPr>
                      </a:lvl2pPr>
                      <a:lvl3pPr defTabSz="-635">
                        <a:spcBef>
                          <a:spcPct val="20000"/>
                        </a:spcBef>
                        <a:buClr>
                          <a:schemeClr val="hlink"/>
                        </a:buClr>
                        <a:buSzPct val="80000"/>
                        <a:buFont typeface="Wingdings" pitchFamily="2" charset="2"/>
                        <a:tabLst>
                          <a:tab pos="266700" algn="r"/>
                          <a:tab pos="2636520" algn="ctr"/>
                          <a:tab pos="5273675" algn="r"/>
                        </a:tabLst>
                        <a:defRPr sz="2000">
                          <a:solidFill>
                            <a:schemeClr val="tx1"/>
                          </a:solidFill>
                          <a:latin typeface="Arial" pitchFamily="34" charset="0"/>
                          <a:ea typeface="宋体" pitchFamily="2" charset="-122"/>
                        </a:defRPr>
                      </a:lvl3pPr>
                      <a:lvl4pPr defTabSz="-635">
                        <a:spcBef>
                          <a:spcPct val="20000"/>
                        </a:spcBef>
                        <a:buClr>
                          <a:schemeClr val="accent2"/>
                        </a:buClr>
                        <a:buSzPct val="90000"/>
                        <a:buFont typeface="Wingdings" pitchFamily="2" charset="2"/>
                        <a:tabLst>
                          <a:tab pos="266700" algn="r"/>
                          <a:tab pos="2636520" algn="ctr"/>
                          <a:tab pos="5273675" algn="r"/>
                        </a:tabLst>
                        <a:defRPr>
                          <a:solidFill>
                            <a:schemeClr val="tx1"/>
                          </a:solidFill>
                          <a:latin typeface="Arial" pitchFamily="34" charset="0"/>
                          <a:ea typeface="宋体" pitchFamily="2" charset="-122"/>
                        </a:defRPr>
                      </a:lvl4pPr>
                      <a:lvl5pPr defTabSz="-635">
                        <a:spcBef>
                          <a:spcPct val="20000"/>
                        </a:spcBef>
                        <a:buClr>
                          <a:schemeClr val="hlink"/>
                        </a:buClr>
                        <a:buSzPct val="85000"/>
                        <a:buFont typeface="Wingdings" pitchFamily="2" charset="2"/>
                        <a:tabLst>
                          <a:tab pos="266700" algn="r"/>
                          <a:tab pos="2636520" algn="ctr"/>
                          <a:tab pos="5273675" algn="r"/>
                        </a:tabLst>
                        <a:defRPr>
                          <a:solidFill>
                            <a:schemeClr val="tx1"/>
                          </a:solidFill>
                          <a:latin typeface="Arial" pitchFamily="34" charset="0"/>
                          <a:ea typeface="宋体" pitchFamily="2" charset="-122"/>
                        </a:defRPr>
                      </a:lvl5pPr>
                      <a:lvl6pPr defTabSz="-635" fontAlgn="base">
                        <a:spcBef>
                          <a:spcPct val="20000"/>
                        </a:spcBef>
                        <a:spcAft>
                          <a:spcPct val="0"/>
                        </a:spcAft>
                        <a:buClr>
                          <a:schemeClr val="hlink"/>
                        </a:buClr>
                        <a:buSzPct val="85000"/>
                        <a:buFont typeface="Wingdings" pitchFamily="2" charset="2"/>
                        <a:tabLst>
                          <a:tab pos="266700" algn="r"/>
                          <a:tab pos="2636520" algn="ctr"/>
                          <a:tab pos="5273675" algn="r"/>
                        </a:tabLst>
                        <a:defRPr>
                          <a:solidFill>
                            <a:schemeClr val="tx1"/>
                          </a:solidFill>
                          <a:latin typeface="Arial" pitchFamily="34" charset="0"/>
                          <a:ea typeface="宋体" pitchFamily="2" charset="-122"/>
                        </a:defRPr>
                      </a:lvl6pPr>
                      <a:lvl7pPr defTabSz="-635" fontAlgn="base">
                        <a:spcBef>
                          <a:spcPct val="20000"/>
                        </a:spcBef>
                        <a:spcAft>
                          <a:spcPct val="0"/>
                        </a:spcAft>
                        <a:buClr>
                          <a:schemeClr val="hlink"/>
                        </a:buClr>
                        <a:buSzPct val="85000"/>
                        <a:buFont typeface="Wingdings" pitchFamily="2" charset="2"/>
                        <a:tabLst>
                          <a:tab pos="266700" algn="r"/>
                          <a:tab pos="2636520" algn="ctr"/>
                          <a:tab pos="5273675" algn="r"/>
                        </a:tabLst>
                        <a:defRPr>
                          <a:solidFill>
                            <a:schemeClr val="tx1"/>
                          </a:solidFill>
                          <a:latin typeface="Arial" pitchFamily="34" charset="0"/>
                          <a:ea typeface="宋体" pitchFamily="2" charset="-122"/>
                        </a:defRPr>
                      </a:lvl7pPr>
                      <a:lvl8pPr defTabSz="-635" fontAlgn="base">
                        <a:spcBef>
                          <a:spcPct val="20000"/>
                        </a:spcBef>
                        <a:spcAft>
                          <a:spcPct val="0"/>
                        </a:spcAft>
                        <a:buClr>
                          <a:schemeClr val="hlink"/>
                        </a:buClr>
                        <a:buSzPct val="85000"/>
                        <a:buFont typeface="Wingdings" pitchFamily="2" charset="2"/>
                        <a:tabLst>
                          <a:tab pos="266700" algn="r"/>
                          <a:tab pos="2636520" algn="ctr"/>
                          <a:tab pos="5273675" algn="r"/>
                        </a:tabLst>
                        <a:defRPr>
                          <a:solidFill>
                            <a:schemeClr val="tx1"/>
                          </a:solidFill>
                          <a:latin typeface="Arial" pitchFamily="34" charset="0"/>
                          <a:ea typeface="宋体" pitchFamily="2" charset="-122"/>
                        </a:defRPr>
                      </a:lvl8pPr>
                      <a:lvl9pPr defTabSz="-635" fontAlgn="base">
                        <a:spcBef>
                          <a:spcPct val="20000"/>
                        </a:spcBef>
                        <a:spcAft>
                          <a:spcPct val="0"/>
                        </a:spcAft>
                        <a:buClr>
                          <a:schemeClr val="hlink"/>
                        </a:buClr>
                        <a:buSzPct val="85000"/>
                        <a:buFont typeface="Wingdings" pitchFamily="2" charset="2"/>
                        <a:tabLst>
                          <a:tab pos="266700" algn="r"/>
                          <a:tab pos="2636520" algn="ctr"/>
                          <a:tab pos="5273675" algn="r"/>
                        </a:tabLs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tab pos="266700" algn="r"/>
                          <a:tab pos="2636520" algn="ctr"/>
                          <a:tab pos="5273675" algn="r"/>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31.843</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Static equilibrium error </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(g.mm)</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0.102</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0.029</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0.0022</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1463">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Interference (mm)</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1463">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Computation time (s)</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1735</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1002</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1874</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gridSpan="4">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Ps: The computation time is converted into the time of the computer with 166M main frequency, by using PSO, when the calculated radius of the out wrap circle is 32.66, the computation time is 760 seconds.</a:t>
                      </a:r>
                      <a:endParaRPr kumimoji="0" lang="en-US" altLang="zh-CN" sz="1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684213" y="620713"/>
            <a:ext cx="7726362" cy="727075"/>
          </a:xfrm>
        </p:spPr>
        <p:txBody>
          <a:bodyPr/>
          <a:lstStyle/>
          <a:p>
            <a:r>
              <a:rPr lang="en-US" altLang="zh-CN" sz="4000"/>
              <a:t>Swarm Intelligence(</a:t>
            </a:r>
            <a:r>
              <a:rPr lang="zh-CN" altLang="en-US" sz="4000"/>
              <a:t>续</a:t>
            </a:r>
            <a:r>
              <a:rPr lang="en-US" altLang="zh-CN" sz="4000"/>
              <a:t>)</a:t>
            </a:r>
          </a:p>
        </p:txBody>
      </p:sp>
      <p:sp>
        <p:nvSpPr>
          <p:cNvPr id="10243" name="Rectangle 3"/>
          <p:cNvSpPr>
            <a:spLocks noGrp="1" noRot="1" noChangeArrowheads="1"/>
          </p:cNvSpPr>
          <p:nvPr>
            <p:ph type="body" idx="1"/>
          </p:nvPr>
        </p:nvSpPr>
        <p:spPr>
          <a:xfrm>
            <a:off x="457200" y="1484313"/>
            <a:ext cx="8229600" cy="4641850"/>
          </a:xfrm>
        </p:spPr>
        <p:txBody>
          <a:bodyPr/>
          <a:lstStyle/>
          <a:p>
            <a:pPr>
              <a:buFont typeface="Wingdings" pitchFamily="2" charset="2"/>
              <a:buNone/>
            </a:pPr>
            <a:r>
              <a:rPr lang="en-US" altLang="zh-CN" sz="2800"/>
              <a:t>        《Swarm Intelligence》</a:t>
            </a:r>
            <a:r>
              <a:rPr lang="zh-CN" altLang="en-US" sz="2800"/>
              <a:t>最重要的观点是：</a:t>
            </a:r>
            <a:r>
              <a:rPr lang="en-US" altLang="zh-CN" sz="2800"/>
              <a:t>Mind is social</a:t>
            </a:r>
            <a:r>
              <a:rPr lang="zh-CN" altLang="en-US" sz="2800"/>
              <a:t>，也就是认为人的智能是源于社会性的相互作用，文化和认知是人类社会性不可分割的重要部分，这一观点成为了群智能发展的基石。群智能已成为有别于传统人工智能中连接主义和符号主义的一种新的关于智能的描述方法。 </a:t>
            </a:r>
            <a:endParaRPr lang="zh-CN" altLang="en-US" sz="2800"/>
          </a:p>
          <a:p>
            <a:pPr>
              <a:buFont typeface="Wingdings" pitchFamily="2" charset="2"/>
              <a:buNone/>
            </a:pPr>
            <a:r>
              <a:rPr lang="zh-CN" altLang="en-US" sz="2800"/>
              <a:t>           群智能的思路，为在没有集中控制且不提供全局模型的前提下寻找复杂的分布式问题求解方案提供了基础。在计算智能领域已取得成功的两种基于</a:t>
            </a:r>
            <a:r>
              <a:rPr lang="en-US" altLang="zh-CN" sz="2800"/>
              <a:t>SI</a:t>
            </a:r>
            <a:r>
              <a:rPr lang="zh-CN" altLang="en-US" sz="2800"/>
              <a:t>的优化算法是蚁群算法和粒子群算法。</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827088" y="549275"/>
            <a:ext cx="741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540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en-US" altLang="zh-CN" sz="2800">
                <a:latin typeface="Times New Roman" pitchFamily="18" charset="0"/>
                <a:cs typeface="Times New Roman" pitchFamily="18" charset="0"/>
              </a:rPr>
              <a:t>Repeat the test suit by PSO for 40 times, and the results are shown as TABLE 3, that is, every time the result all satisfies the restrict conditions, and the mean radius of the out wrap circle is 32.49mm.</a:t>
            </a:r>
            <a:endParaRPr lang="en-US" altLang="zh-CN" sz="2800">
              <a:cs typeface="Times New Roman" pitchFamily="18" charset="0"/>
            </a:endParaRPr>
          </a:p>
        </p:txBody>
      </p:sp>
      <p:graphicFrame>
        <p:nvGraphicFramePr>
          <p:cNvPr id="124931" name="Group 3"/>
          <p:cNvGraphicFramePr>
            <a:graphicFrameLocks noGrp="1"/>
          </p:cNvGraphicFramePr>
          <p:nvPr/>
        </p:nvGraphicFramePr>
        <p:xfrm>
          <a:off x="611188" y="2924175"/>
          <a:ext cx="7993062" cy="2374900"/>
        </p:xfrm>
        <a:graphic>
          <a:graphicData uri="http://schemas.openxmlformats.org/drawingml/2006/table">
            <a:tbl>
              <a:tblPr/>
              <a:tblGrid>
                <a:gridCol w="2095500"/>
                <a:gridCol w="1638300"/>
                <a:gridCol w="1565275"/>
                <a:gridCol w="1470025"/>
                <a:gridCol w="1223962"/>
              </a:tblGrid>
              <a:tr h="214313">
                <a:tc gridSpan="5">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TABLE 3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RESULTS OF 40 TIMES COMPUTATION FOR TEST SUIT 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r>
              <a:tr h="304800">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Radius of the out</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warp circle (mm)</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( 32.3, 32.5]</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(32.5, 32.7]</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(32.7,32.9]</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Times</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Radius of the out</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warp circle (mm)</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(32.9, 33.1]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(33.1,33.3]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&gt;33.3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8438">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Times</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pPr>
                      <a:endParaRPr kumimoji="0" lang="en-US"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4967" name="Rectangle 39"/>
          <p:cNvSpPr>
            <a:spLocks noChangeArrowheads="1"/>
          </p:cNvSpPr>
          <p:nvPr/>
        </p:nvSpPr>
        <p:spPr bwMode="auto">
          <a:xfrm>
            <a:off x="-652463" y="4564063"/>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cs typeface="Arial" pitchFamily="3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a:xfrm>
            <a:off x="395288" y="404813"/>
            <a:ext cx="8229600" cy="1143000"/>
          </a:xfrm>
        </p:spPr>
        <p:txBody>
          <a:bodyPr/>
          <a:lstStyle/>
          <a:p>
            <a:r>
              <a:rPr lang="en-US" altLang="zh-CN" i="1"/>
              <a:t>Test Suit 3</a:t>
            </a:r>
            <a:endParaRPr lang="en-US" altLang="zh-CN"/>
          </a:p>
        </p:txBody>
      </p:sp>
      <p:sp>
        <p:nvSpPr>
          <p:cNvPr id="125955" name="Rectangle 3"/>
          <p:cNvSpPr>
            <a:spLocks noGrp="1" noRot="1" noChangeArrowheads="1"/>
          </p:cNvSpPr>
          <p:nvPr>
            <p:ph type="body" idx="1"/>
          </p:nvPr>
        </p:nvSpPr>
        <p:spPr>
          <a:xfrm>
            <a:off x="250825" y="1844675"/>
            <a:ext cx="8893175" cy="4752975"/>
          </a:xfrm>
        </p:spPr>
        <p:txBody>
          <a:bodyPr/>
          <a:lstStyle/>
          <a:p>
            <a:pPr>
              <a:lnSpc>
                <a:spcPct val="90000"/>
              </a:lnSpc>
              <a:buFont typeface="Wingdings" pitchFamily="2" charset="2"/>
              <a:buNone/>
            </a:pPr>
            <a:r>
              <a:rPr lang="en-US" altLang="zh-CN" sz="2800"/>
              <a:t>   In order to prove the availability of PSO further, the known most optimal solution in the test suit of [8] is quoted. In the big round container, of which the radius is </a:t>
            </a:r>
            <a:r>
              <a:rPr lang="en-US" altLang="zh-CN" sz="2800" i="1"/>
              <a:t>R</a:t>
            </a:r>
            <a:r>
              <a:rPr lang="en-US" altLang="zh-CN" sz="2800"/>
              <a:t>=125mm, five to-be-laid objects are laid out. The data of the to-be-laid objects and the result of the layout are shown in TABLE 6. (In  [8], the population size of GA, M, is 60, while in this paper, the number of the PSO particles, M, is 60, and the population size of neighborhood is 2, and </a:t>
            </a:r>
            <a:r>
              <a:rPr lang="en-US" altLang="zh-CN" sz="2800" i="1"/>
              <a:t>c1</a:t>
            </a:r>
            <a:r>
              <a:rPr lang="en-US" altLang="zh-CN" sz="2800"/>
              <a:t>=</a:t>
            </a:r>
            <a:r>
              <a:rPr lang="en-US" altLang="zh-CN" sz="2800" i="1"/>
              <a:t>c2</a:t>
            </a:r>
            <a:r>
              <a:rPr lang="en-US" altLang="zh-CN" sz="2800"/>
              <a:t>=1.49, and </a:t>
            </a:r>
            <a:r>
              <a:rPr lang="en-US" altLang="zh-CN" sz="2800" i="1"/>
              <a:t>w</a:t>
            </a:r>
            <a:r>
              <a:rPr lang="en-US" altLang="zh-CN" sz="2800"/>
              <a:t>=0.729, and the maximum number of iteration is 200.)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058" name="Group 82"/>
          <p:cNvGraphicFramePr>
            <a:graphicFrameLocks noGrp="1"/>
          </p:cNvGraphicFramePr>
          <p:nvPr>
            <p:ph/>
          </p:nvPr>
        </p:nvGraphicFramePr>
        <p:xfrm>
          <a:off x="685800" y="1565275"/>
          <a:ext cx="7935913" cy="3675063"/>
        </p:xfrm>
        <a:graphic>
          <a:graphicData uri="http://schemas.openxmlformats.org/drawingml/2006/table">
            <a:tbl>
              <a:tblPr/>
              <a:tblGrid>
                <a:gridCol w="690563"/>
                <a:gridCol w="900112"/>
                <a:gridCol w="835025"/>
                <a:gridCol w="930275"/>
                <a:gridCol w="928688"/>
                <a:gridCol w="917575"/>
                <a:gridCol w="915987"/>
                <a:gridCol w="908050"/>
                <a:gridCol w="909638"/>
              </a:tblGrid>
              <a:tr h="490538">
                <a:tc gridSpan="9">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Table 6 RESULTS OF LAYOUT SCHEME FOR TEST SUIT 3</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c hMerge="1">
                  <a:tcPr/>
                </a:tc>
              </a:tr>
              <a:tr h="633413">
                <a:tc rowSpan="2">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(mm)</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(kg)</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Optimization</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(Known quantity)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SAGA</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PSO</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384175">
                <a:tc vMerge="1">
                  <a:tcPr/>
                </a:tc>
                <a:tc vMerge="1">
                  <a:tcPr/>
                </a:tc>
                <a:tc vMerge="1">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x(mm)</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y(mm)</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x(mm)</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y(mm)</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x(mm)</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y(mm)</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788">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20.71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20.71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-0.586</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-1.058</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788">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70.71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65.979</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26.179</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70.71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5613">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70.71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-26.25</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68.061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70.71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788">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-70.71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27.891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-66.89</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-70.71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-70.71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-66.69</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-26.89</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-70.71</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02" name="Object 2"/>
          <p:cNvGraphicFramePr>
            <a:graphicFrameLocks noChangeAspect="1"/>
          </p:cNvGraphicFramePr>
          <p:nvPr>
            <p:ph sz="half" idx="1"/>
          </p:nvPr>
        </p:nvGraphicFramePr>
        <p:xfrm>
          <a:off x="1331913" y="188913"/>
          <a:ext cx="6048375" cy="2016125"/>
        </p:xfrm>
        <a:graphic>
          <a:graphicData uri="http://schemas.openxmlformats.org/presentationml/2006/ole">
            <mc:AlternateContent xmlns:mc="http://schemas.openxmlformats.org/markup-compatibility/2006">
              <mc:Choice xmlns:v="urn:schemas-microsoft-com:vml" Requires="v">
                <p:oleObj spid="_x0000_s128041" name="位图图像" r:id="rId1" imgW="4884420" imgH="1584960" progId="Paint.Picture">
                  <p:embed/>
                </p:oleObj>
              </mc:Choice>
              <mc:Fallback>
                <p:oleObj name="位图图像" r:id="rId1" imgW="4884420" imgH="1584960"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88913"/>
                        <a:ext cx="6048375"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3" name="Rectangle 3"/>
          <p:cNvSpPr>
            <a:spLocks noChangeArrowheads="1"/>
          </p:cNvSpPr>
          <p:nvPr/>
        </p:nvSpPr>
        <p:spPr bwMode="auto">
          <a:xfrm>
            <a:off x="19050" y="2901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8004" name="Rectangle 4"/>
          <p:cNvSpPr>
            <a:spLocks noChangeArrowheads="1"/>
          </p:cNvSpPr>
          <p:nvPr/>
        </p:nvSpPr>
        <p:spPr bwMode="auto">
          <a:xfrm>
            <a:off x="1331913" y="2060575"/>
            <a:ext cx="640873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540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br>
              <a:rPr lang="en-US" altLang="zh-CN">
                <a:cs typeface="Arial" pitchFamily="34" charset="0"/>
              </a:rPr>
            </a:br>
            <a:r>
              <a:rPr lang="en-US" altLang="zh-CN">
                <a:cs typeface="Arial" pitchFamily="34" charset="0"/>
              </a:rPr>
              <a:t>(a) Optimization        (b) Layout Pattern      (c) Layout Pattern</a:t>
            </a:r>
            <a:endParaRPr lang="en-US" altLang="zh-CN">
              <a:cs typeface="Arial" pitchFamily="34" charset="0"/>
            </a:endParaRPr>
          </a:p>
          <a:p>
            <a:pPr eaLnBrk="0" hangingPunct="0"/>
            <a:r>
              <a:rPr lang="en-US" altLang="zh-CN">
                <a:cs typeface="Arial" pitchFamily="34" charset="0"/>
              </a:rPr>
              <a:t>Layout Pattern          by SAGA             by PSO</a:t>
            </a:r>
          </a:p>
        </p:txBody>
      </p:sp>
      <p:graphicFrame>
        <p:nvGraphicFramePr>
          <p:cNvPr id="128005" name="Group 5"/>
          <p:cNvGraphicFramePr>
            <a:graphicFrameLocks noGrp="1"/>
          </p:cNvGraphicFramePr>
          <p:nvPr>
            <p:ph sz="half" idx="2"/>
          </p:nvPr>
        </p:nvGraphicFramePr>
        <p:xfrm>
          <a:off x="755650" y="3068638"/>
          <a:ext cx="7632700" cy="3384550"/>
        </p:xfrm>
        <a:graphic>
          <a:graphicData uri="http://schemas.openxmlformats.org/drawingml/2006/table">
            <a:tbl>
              <a:tblPr/>
              <a:tblGrid>
                <a:gridCol w="3552825"/>
                <a:gridCol w="1284288"/>
                <a:gridCol w="1162050"/>
                <a:gridCol w="1633537"/>
              </a:tblGrid>
              <a:tr h="501650">
                <a:tc gridSpan="4">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Table 7 COMPARISON OF LAYOUT SCHEMES FOR TEST SUIT 3</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r>
              <a:tr h="533400">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Algorithm</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SAGA</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GA</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PSO</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9613">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Radius of the out warp circle (mm)</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123.200</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121.434</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120.711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2788">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Static equilibrium error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(g.mm)</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1.265</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0.0010</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0.002712</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3550">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Interference (mm)</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3550">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Computation  time(s)</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648</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306</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80000"/>
                        <a:buFont typeface="Wingdings" pitchFamily="2" charset="2"/>
                        <a:defRPr sz="20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defRPr>
                          <a:solidFill>
                            <a:schemeClr val="tx1"/>
                          </a:solidFill>
                          <a:latin typeface="Arial" pitchFamily="34"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itchFamily="2" charset="2"/>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287</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body" idx="1"/>
          </p:nvPr>
        </p:nvSpPr>
        <p:spPr>
          <a:xfrm>
            <a:off x="684213" y="692150"/>
            <a:ext cx="7704137" cy="1181100"/>
          </a:xfrm>
        </p:spPr>
        <p:txBody>
          <a:bodyPr/>
          <a:lstStyle/>
          <a:p>
            <a:pPr>
              <a:lnSpc>
                <a:spcPct val="80000"/>
              </a:lnSpc>
              <a:buFont typeface="Wingdings" pitchFamily="2" charset="2"/>
              <a:buNone/>
            </a:pPr>
            <a:r>
              <a:rPr lang="en-US" altLang="zh-CN" sz="2800"/>
              <a:t>           Layout Pattern of the global optima and usual local optima of show in Fig 2,  if </a:t>
            </a:r>
            <a:r>
              <a:rPr lang="en-US" altLang="zh-CN" sz="2800" i="1"/>
              <a:t>λ</a:t>
            </a:r>
            <a:r>
              <a:rPr lang="en-US" altLang="zh-CN" sz="2800" i="1" baseline="-25000"/>
              <a:t>1</a:t>
            </a:r>
            <a:r>
              <a:rPr lang="en-US" altLang="zh-CN" sz="2800" baseline="-25000"/>
              <a:t> </a:t>
            </a:r>
            <a:r>
              <a:rPr lang="en-US" altLang="zh-CN" sz="2800"/>
              <a:t>=1,</a:t>
            </a:r>
            <a:r>
              <a:rPr lang="en-US" altLang="zh-CN" sz="2800" i="1"/>
              <a:t> λ</a:t>
            </a:r>
            <a:r>
              <a:rPr lang="en-US" altLang="zh-CN" sz="2800" i="1" baseline="-25000"/>
              <a:t>2</a:t>
            </a:r>
            <a:r>
              <a:rPr lang="en-US" altLang="zh-CN" sz="2800"/>
              <a:t> =1,</a:t>
            </a:r>
            <a:r>
              <a:rPr lang="en-US" altLang="zh-CN" sz="2800" i="1"/>
              <a:t> λ</a:t>
            </a:r>
            <a:r>
              <a:rPr lang="en-US" altLang="zh-CN" sz="2800" i="1" baseline="-25000"/>
              <a:t>3</a:t>
            </a:r>
            <a:r>
              <a:rPr lang="en-US" altLang="zh-CN" sz="2800"/>
              <a:t> =0.01.</a:t>
            </a:r>
          </a:p>
        </p:txBody>
      </p:sp>
      <p:grpSp>
        <p:nvGrpSpPr>
          <p:cNvPr id="129027" name="Group 3"/>
          <p:cNvGrpSpPr/>
          <p:nvPr/>
        </p:nvGrpSpPr>
        <p:grpSpPr bwMode="auto">
          <a:xfrm>
            <a:off x="1258888" y="2349500"/>
            <a:ext cx="6697662" cy="3743325"/>
            <a:chOff x="1083" y="10747"/>
            <a:chExt cx="4444" cy="2427"/>
          </a:xfrm>
        </p:grpSpPr>
        <p:grpSp>
          <p:nvGrpSpPr>
            <p:cNvPr id="129028" name="Group 4"/>
            <p:cNvGrpSpPr/>
            <p:nvPr/>
          </p:nvGrpSpPr>
          <p:grpSpPr bwMode="auto">
            <a:xfrm>
              <a:off x="1083" y="10747"/>
              <a:ext cx="4444" cy="2427"/>
              <a:chOff x="1083" y="10747"/>
              <a:chExt cx="4444" cy="2427"/>
            </a:xfrm>
          </p:grpSpPr>
          <p:sp>
            <p:nvSpPr>
              <p:cNvPr id="129029" name="Text Box 5"/>
              <p:cNvSpPr txBox="1">
                <a:spLocks noChangeArrowheads="1"/>
              </p:cNvSpPr>
              <p:nvPr/>
            </p:nvSpPr>
            <p:spPr bwMode="auto">
              <a:xfrm>
                <a:off x="1083" y="12776"/>
                <a:ext cx="4444" cy="3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a:latin typeface="Times New Roman" pitchFamily="18" charset="0"/>
                    <a:cs typeface="Arial" pitchFamily="34" charset="0"/>
                  </a:rPr>
                  <a:t>Fig 2 Layout Pattern of the global optima and usual local optima </a:t>
                </a:r>
                <a:endParaRPr lang="en-US" altLang="zh-CN">
                  <a:cs typeface="Arial" pitchFamily="34" charset="0"/>
                </a:endParaRPr>
              </a:p>
            </p:txBody>
          </p:sp>
          <p:graphicFrame>
            <p:nvGraphicFramePr>
              <p:cNvPr id="129030" name="Object 6"/>
              <p:cNvGraphicFramePr>
                <a:graphicFrameLocks noChangeAspect="1"/>
              </p:cNvGraphicFramePr>
              <p:nvPr/>
            </p:nvGraphicFramePr>
            <p:xfrm>
              <a:off x="3339" y="10747"/>
              <a:ext cx="2013" cy="1907"/>
            </p:xfrm>
            <a:graphic>
              <a:graphicData uri="http://schemas.openxmlformats.org/presentationml/2006/ole">
                <mc:AlternateContent xmlns:mc="http://schemas.openxmlformats.org/markup-compatibility/2006">
                  <mc:Choice xmlns:v="urn:schemas-microsoft-com:vml" Requires="v">
                    <p:oleObj spid="_x0000_s129032" name="位图图像" r:id="rId1" imgW="7063740" imgH="5356860" progId="Paint.Picture">
                      <p:embed/>
                    </p:oleObj>
                  </mc:Choice>
                  <mc:Fallback>
                    <p:oleObj name="位图图像" r:id="rId1" imgW="7063740" imgH="5356860" progId="Paint.Picture">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 y="10747"/>
                            <a:ext cx="2013" cy="1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9031" name="Object 7"/>
            <p:cNvGraphicFramePr>
              <a:graphicFrameLocks noChangeAspect="1"/>
            </p:cNvGraphicFramePr>
            <p:nvPr/>
          </p:nvGraphicFramePr>
          <p:xfrm>
            <a:off x="1177" y="10747"/>
            <a:ext cx="2021" cy="1985"/>
          </p:xfrm>
          <a:graphic>
            <a:graphicData uri="http://schemas.openxmlformats.org/presentationml/2006/ole">
              <mc:AlternateContent xmlns:mc="http://schemas.openxmlformats.org/markup-compatibility/2006">
                <mc:Choice xmlns:v="urn:schemas-microsoft-com:vml" Requires="v">
                  <p:oleObj spid="_x0000_s129033" name="位图图像" r:id="rId3" imgW="6789420" imgH="5410200" progId="Paint.Picture">
                    <p:embed/>
                  </p:oleObj>
                </mc:Choice>
                <mc:Fallback>
                  <p:oleObj name="位图图像" r:id="rId3" imgW="6789420" imgH="5410200"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 y="10747"/>
                          <a:ext cx="2021" cy="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rrowheads="1"/>
          </p:cNvSpPr>
          <p:nvPr>
            <p:ph type="body" idx="1"/>
          </p:nvPr>
        </p:nvSpPr>
        <p:spPr>
          <a:xfrm>
            <a:off x="395288" y="981075"/>
            <a:ext cx="8435975" cy="4708525"/>
          </a:xfrm>
        </p:spPr>
        <p:txBody>
          <a:bodyPr/>
          <a:lstStyle/>
          <a:p>
            <a:pPr>
              <a:buFont typeface="Wingdings" pitchFamily="2" charset="2"/>
              <a:buNone/>
            </a:pPr>
            <a:r>
              <a:rPr lang="en-US" altLang="zh-CN"/>
              <a:t>   To measure the effectiveness and viability of PSO with mutation operator, results are compared with basic local PSO and Multi Start PSO. The max iteration is 1000</a:t>
            </a:r>
            <a:r>
              <a:rPr lang="zh-CN" altLang="en-US"/>
              <a:t>，</a:t>
            </a:r>
            <a:r>
              <a:rPr lang="en-US" altLang="zh-CN"/>
              <a:t>size of population is 60, </a:t>
            </a:r>
            <a:r>
              <a:rPr lang="en-US" altLang="zh-CN" i="1"/>
              <a:t>MaxStep=</a:t>
            </a:r>
            <a:r>
              <a:rPr lang="en-US" altLang="zh-CN"/>
              <a:t>10,</a:t>
            </a:r>
            <a:r>
              <a:rPr lang="en-US" altLang="zh-CN" i="1"/>
              <a:t>ρ</a:t>
            </a:r>
            <a:r>
              <a:rPr lang="en-US" altLang="zh-CN"/>
              <a:t>=20% and . Results are presented in Table 7, 50 runs for each algorithm. </a:t>
            </a:r>
            <a:endParaRPr lang="en-US" altLang="zh-CN"/>
          </a:p>
          <a:p>
            <a:pPr>
              <a:buFont typeface="Wingdings" pitchFamily="2" charset="2"/>
              <a:buNone/>
            </a:pPr>
            <a:endParaRPr lang="en-US" altLang="zh-C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a:xfrm>
            <a:off x="457200" y="274638"/>
            <a:ext cx="8458200" cy="1143000"/>
          </a:xfrm>
        </p:spPr>
        <p:txBody>
          <a:bodyPr/>
          <a:lstStyle/>
          <a:p>
            <a:r>
              <a:rPr lang="zh-CN" altLang="en-US"/>
              <a:t>带时间窗车辆路径问题</a:t>
            </a:r>
          </a:p>
        </p:txBody>
      </p:sp>
      <p:sp>
        <p:nvSpPr>
          <p:cNvPr id="143363" name="Rectangle 3"/>
          <p:cNvSpPr>
            <a:spLocks noGrp="1" noRot="1" noChangeArrowheads="1"/>
          </p:cNvSpPr>
          <p:nvPr>
            <p:ph type="body" idx="1"/>
          </p:nvPr>
        </p:nvSpPr>
        <p:spPr/>
        <p:txBody>
          <a:bodyPr/>
          <a:lstStyle/>
          <a:p>
            <a:pPr>
              <a:buFont typeface="Wingdings" pitchFamily="2" charset="2"/>
              <a:buNone/>
            </a:pPr>
            <a:r>
              <a:rPr lang="en-US" altLang="zh-CN"/>
              <a:t>   </a:t>
            </a:r>
            <a:r>
              <a:rPr lang="zh-CN" altLang="en-US"/>
              <a:t>车辆路径问题</a:t>
            </a:r>
            <a:r>
              <a:rPr lang="en-US" altLang="zh-CN"/>
              <a:t>(Vehicle Routing Problem</a:t>
            </a:r>
            <a:r>
              <a:rPr lang="zh-CN" altLang="en-US"/>
              <a:t>，</a:t>
            </a:r>
            <a:r>
              <a:rPr lang="en-US" altLang="zh-CN"/>
              <a:t>VRP)</a:t>
            </a:r>
            <a:r>
              <a:rPr lang="zh-CN" altLang="en-US"/>
              <a:t>由</a:t>
            </a:r>
            <a:r>
              <a:rPr lang="en-US" altLang="zh-CN"/>
              <a:t>Dantzig</a:t>
            </a:r>
            <a:r>
              <a:rPr lang="zh-CN" altLang="en-US"/>
              <a:t>和</a:t>
            </a:r>
            <a:r>
              <a:rPr lang="en-US" altLang="zh-CN"/>
              <a:t>Ramser</a:t>
            </a:r>
            <a:r>
              <a:rPr lang="zh-CN" altLang="en-US"/>
              <a:t>于</a:t>
            </a:r>
            <a:r>
              <a:rPr lang="en-US" altLang="zh-CN"/>
              <a:t>1959</a:t>
            </a:r>
            <a:r>
              <a:rPr lang="zh-CN" altLang="en-US"/>
              <a:t>年首次提出的，它是指对一系列发货点</a:t>
            </a:r>
            <a:r>
              <a:rPr lang="en-US" altLang="zh-CN"/>
              <a:t>(</a:t>
            </a:r>
            <a:r>
              <a:rPr lang="zh-CN" altLang="en-US"/>
              <a:t>或收货点</a:t>
            </a:r>
            <a:r>
              <a:rPr lang="en-US" altLang="zh-CN"/>
              <a:t>)</a:t>
            </a:r>
            <a:r>
              <a:rPr lang="zh-CN" altLang="en-US"/>
              <a:t>，组成适当的行车路径，使车辆有序地通过它们，在满足一定约束条件的情况下，达到一定的目标</a:t>
            </a:r>
            <a:r>
              <a:rPr lang="en-US" altLang="zh-CN"/>
              <a:t>(</a:t>
            </a:r>
            <a:r>
              <a:rPr lang="zh-CN" altLang="en-US"/>
              <a:t>诸如路程最短、费用最小，耗费时间尽量少等</a:t>
            </a:r>
            <a:r>
              <a:rPr lang="en-US" altLang="zh-CN"/>
              <a:t>)</a:t>
            </a:r>
            <a:r>
              <a:rPr lang="zh-CN" altLang="en-US"/>
              <a:t>，属于完全</a:t>
            </a:r>
            <a:r>
              <a:rPr lang="en-US" altLang="zh-CN"/>
              <a:t>NP</a:t>
            </a:r>
            <a:r>
              <a:rPr lang="zh-CN" altLang="en-US"/>
              <a:t>问题，在运筹、计算机、物流、管理等学科均有重要意义。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p:txBody>
          <a:bodyPr/>
          <a:lstStyle/>
          <a:p>
            <a:r>
              <a:rPr lang="zh-CN" altLang="en-US"/>
              <a:t>带时间窗车辆路径问题（续）</a:t>
            </a:r>
          </a:p>
        </p:txBody>
      </p:sp>
      <p:sp>
        <p:nvSpPr>
          <p:cNvPr id="144387" name="Rectangle 3"/>
          <p:cNvSpPr>
            <a:spLocks noGrp="1" noRot="1" noChangeArrowheads="1"/>
          </p:cNvSpPr>
          <p:nvPr>
            <p:ph type="body" idx="1"/>
          </p:nvPr>
        </p:nvSpPr>
        <p:spPr/>
        <p:txBody>
          <a:bodyPr/>
          <a:lstStyle/>
          <a:p>
            <a:pPr>
              <a:buFont typeface="Wingdings" pitchFamily="2" charset="2"/>
              <a:buNone/>
            </a:pPr>
            <a:r>
              <a:rPr lang="en-US" altLang="zh-CN" sz="2800"/>
              <a:t>  </a:t>
            </a:r>
            <a:r>
              <a:rPr lang="zh-CN" altLang="en-US" sz="2800"/>
              <a:t>带时间窗的车辆路径问题</a:t>
            </a:r>
            <a:r>
              <a:rPr lang="en-US" altLang="zh-CN" sz="2800"/>
              <a:t>(Vehicle Routing Problem With Time Windows, VRPTW)</a:t>
            </a:r>
            <a:r>
              <a:rPr lang="zh-CN" altLang="en-US" sz="2800"/>
              <a:t>是在</a:t>
            </a:r>
            <a:r>
              <a:rPr lang="en-US" altLang="zh-CN" sz="2800"/>
              <a:t>VRP</a:t>
            </a:r>
            <a:r>
              <a:rPr lang="zh-CN" altLang="en-US" sz="2800"/>
              <a:t>问题上加了客户要求访问的时间窗口。由于在现实生活中许多问题都可以归结为</a:t>
            </a:r>
            <a:r>
              <a:rPr lang="en-US" altLang="zh-CN" sz="2800"/>
              <a:t>VRPTW</a:t>
            </a:r>
            <a:r>
              <a:rPr lang="zh-CN" altLang="en-US" sz="2800"/>
              <a:t>问题来处理</a:t>
            </a:r>
            <a:r>
              <a:rPr lang="en-US" altLang="zh-CN" sz="2800"/>
              <a:t>(</a:t>
            </a:r>
            <a:r>
              <a:rPr lang="zh-CN" altLang="en-US" sz="2800"/>
              <a:t>如邮政投递、火车及公共汽车的调度等</a:t>
            </a:r>
            <a:r>
              <a:rPr lang="en-US" altLang="zh-CN" sz="2800"/>
              <a:t>)</a:t>
            </a:r>
            <a:r>
              <a:rPr lang="zh-CN" altLang="en-US" sz="2800"/>
              <a:t>，其处理的好坏将直接影响到企业的服务质量</a:t>
            </a:r>
            <a:r>
              <a:rPr lang="en-US" altLang="zh-CN" sz="2800"/>
              <a:t>,</a:t>
            </a:r>
            <a:r>
              <a:rPr lang="zh-CN" altLang="en-US" sz="2800"/>
              <a:t>所以对它的研究越来越受到人们的重视。先后出现了一般启发式算法和神经网络、遗传算法、禁忌搜索和模拟退火等智能化启发式算法，也取得了一些较好的效果。</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p:txBody>
          <a:bodyPr/>
          <a:lstStyle/>
          <a:p>
            <a:r>
              <a:rPr lang="zh-CN" altLang="en-US"/>
              <a:t>带时间窗车辆路径问题（续）</a:t>
            </a:r>
          </a:p>
        </p:txBody>
      </p:sp>
      <p:sp>
        <p:nvSpPr>
          <p:cNvPr id="145411" name="Rectangle 3"/>
          <p:cNvSpPr>
            <a:spLocks noGrp="1" noRot="1" noChangeArrowheads="1"/>
          </p:cNvSpPr>
          <p:nvPr>
            <p:ph type="body" idx="1"/>
          </p:nvPr>
        </p:nvSpPr>
        <p:spPr>
          <a:xfrm>
            <a:off x="457200" y="1600200"/>
            <a:ext cx="8229600" cy="5029200"/>
          </a:xfrm>
        </p:spPr>
        <p:txBody>
          <a:bodyPr/>
          <a:lstStyle/>
          <a:p>
            <a:pPr>
              <a:lnSpc>
                <a:spcPct val="90000"/>
              </a:lnSpc>
              <a:buFont typeface="Wingdings" pitchFamily="2" charset="2"/>
              <a:buNone/>
            </a:pPr>
            <a:r>
              <a:rPr lang="en-US" altLang="zh-CN" sz="2800"/>
              <a:t>    </a:t>
            </a:r>
            <a:r>
              <a:rPr lang="zh-CN" altLang="en-US" sz="2800"/>
              <a:t>时间窗车辆路径问题一般描述为：有一个中心仓库，拥有车</a:t>
            </a:r>
            <a:r>
              <a:rPr lang="en-US" altLang="zh-CN" sz="2800" i="1"/>
              <a:t>K</a:t>
            </a:r>
            <a:r>
              <a:rPr lang="zh-CN" altLang="en-US" sz="2800"/>
              <a:t>辆，容量分别为</a:t>
            </a:r>
            <a:r>
              <a:rPr lang="en-US" altLang="zh-CN" sz="2800" i="1"/>
              <a:t>q</a:t>
            </a:r>
            <a:r>
              <a:rPr lang="en-US" altLang="zh-CN" sz="2800" i="1" baseline="-25000"/>
              <a:t>k</a:t>
            </a:r>
            <a:r>
              <a:rPr lang="en-US" altLang="zh-CN" sz="2800" i="1"/>
              <a:t> </a:t>
            </a:r>
            <a:r>
              <a:rPr lang="en-US" altLang="zh-CN" sz="2800"/>
              <a:t>(</a:t>
            </a:r>
            <a:r>
              <a:rPr lang="en-US" altLang="zh-CN" sz="2800" i="1"/>
              <a:t>k=1,..,K</a:t>
            </a:r>
            <a:r>
              <a:rPr lang="en-US" altLang="zh-CN" sz="2800"/>
              <a:t>)</a:t>
            </a:r>
            <a:r>
              <a:rPr lang="zh-CN" altLang="en-US" sz="2800"/>
              <a:t>；现有</a:t>
            </a:r>
            <a:r>
              <a:rPr lang="en-US" altLang="zh-CN" sz="2800" i="1"/>
              <a:t>L</a:t>
            </a:r>
            <a:r>
              <a:rPr lang="zh-CN" altLang="en-US" sz="2800"/>
              <a:t>个发货点运输任务需要完成，以</a:t>
            </a:r>
            <a:r>
              <a:rPr lang="en-US" altLang="zh-CN" sz="2800"/>
              <a:t>1,…,</a:t>
            </a:r>
            <a:r>
              <a:rPr lang="en-US" altLang="zh-CN" sz="2800" i="1"/>
              <a:t>L</a:t>
            </a:r>
            <a:r>
              <a:rPr lang="zh-CN" altLang="en-US" sz="2800"/>
              <a:t>表示。第</a:t>
            </a:r>
            <a:r>
              <a:rPr lang="en-US" altLang="zh-CN" sz="2800" i="1"/>
              <a:t>i</a:t>
            </a:r>
            <a:r>
              <a:rPr lang="zh-CN" altLang="en-US" sz="2800"/>
              <a:t>个发货点的货运量为</a:t>
            </a:r>
            <a:r>
              <a:rPr lang="en-US" altLang="zh-CN" sz="2800" i="1"/>
              <a:t>g</a:t>
            </a:r>
            <a:r>
              <a:rPr lang="en-US" altLang="zh-CN" sz="2800" i="1" baseline="-25000"/>
              <a:t>i </a:t>
            </a:r>
            <a:r>
              <a:rPr lang="en-US" altLang="zh-CN" sz="2800"/>
              <a:t>(</a:t>
            </a:r>
            <a:r>
              <a:rPr lang="en-US" altLang="zh-CN" sz="2800" i="1"/>
              <a:t>i</a:t>
            </a:r>
            <a:r>
              <a:rPr lang="en-US" altLang="zh-CN" sz="2800"/>
              <a:t>=1,…,</a:t>
            </a:r>
            <a:r>
              <a:rPr lang="en-US" altLang="zh-CN" sz="2800" i="1"/>
              <a:t>L</a:t>
            </a:r>
            <a:r>
              <a:rPr lang="en-US" altLang="zh-CN" sz="2800"/>
              <a:t>)</a:t>
            </a:r>
            <a:r>
              <a:rPr lang="zh-CN" altLang="en-US" sz="2800"/>
              <a:t>，</a:t>
            </a:r>
            <a:r>
              <a:rPr lang="en-US" altLang="zh-CN" sz="2800"/>
              <a:t>( </a:t>
            </a:r>
            <a:r>
              <a:rPr lang="en-US" altLang="zh-CN" sz="2800" i="1"/>
              <a:t>max</a:t>
            </a:r>
            <a:r>
              <a:rPr lang="en-US" altLang="zh-CN" sz="2800"/>
              <a:t>(</a:t>
            </a:r>
            <a:r>
              <a:rPr lang="en-US" altLang="zh-CN" sz="2800" i="1"/>
              <a:t>g</a:t>
            </a:r>
            <a:r>
              <a:rPr lang="en-US" altLang="zh-CN" sz="2800"/>
              <a:t>)</a:t>
            </a:r>
            <a:r>
              <a:rPr lang="en-US" altLang="zh-CN" sz="2800" i="1"/>
              <a:t>i</a:t>
            </a:r>
            <a:r>
              <a:rPr lang="en-US" altLang="zh-CN" sz="2800"/>
              <a:t>≤</a:t>
            </a:r>
            <a:r>
              <a:rPr lang="en-US" altLang="zh-CN" sz="2800" i="1"/>
              <a:t>max</a:t>
            </a:r>
            <a:r>
              <a:rPr lang="en-US" altLang="zh-CN" sz="2800"/>
              <a:t>(</a:t>
            </a:r>
            <a:r>
              <a:rPr lang="en-US" altLang="zh-CN" sz="2800" i="1"/>
              <a:t>qi</a:t>
            </a:r>
            <a:r>
              <a:rPr lang="en-US" altLang="zh-CN" sz="2800"/>
              <a:t>) )</a:t>
            </a:r>
            <a:r>
              <a:rPr lang="zh-CN" altLang="en-US" sz="2800"/>
              <a:t>，完成发货点</a:t>
            </a:r>
            <a:r>
              <a:rPr lang="en-US" altLang="zh-CN" sz="2800" i="1"/>
              <a:t>i</a:t>
            </a:r>
            <a:r>
              <a:rPr lang="zh-CN" altLang="en-US" sz="2800"/>
              <a:t>任务需要的时间</a:t>
            </a:r>
            <a:r>
              <a:rPr lang="en-US" altLang="zh-CN" sz="2800"/>
              <a:t>(</a:t>
            </a:r>
            <a:r>
              <a:rPr lang="zh-CN" altLang="en-US" sz="2800"/>
              <a:t>装贷或卸货</a:t>
            </a:r>
            <a:r>
              <a:rPr lang="en-US" altLang="zh-CN" sz="2800"/>
              <a:t>)</a:t>
            </a:r>
            <a:r>
              <a:rPr lang="zh-CN" altLang="en-US" sz="2800"/>
              <a:t>表示为</a:t>
            </a:r>
            <a:r>
              <a:rPr lang="en-US" altLang="zh-CN" sz="2800" i="1"/>
              <a:t>Ti</a:t>
            </a:r>
            <a:r>
              <a:rPr lang="zh-CN" altLang="en-US" sz="2800"/>
              <a:t>，且任务</a:t>
            </a:r>
            <a:r>
              <a:rPr lang="en-US" altLang="zh-CN" sz="2800" i="1"/>
              <a:t>i</a:t>
            </a:r>
            <a:r>
              <a:rPr lang="zh-CN" altLang="en-US" sz="2800"/>
              <a:t>且必须在时间窗口</a:t>
            </a:r>
            <a:r>
              <a:rPr lang="en-US" altLang="zh-CN" sz="2800"/>
              <a:t>[</a:t>
            </a:r>
            <a:r>
              <a:rPr lang="en-US" altLang="zh-CN" sz="2800" i="1"/>
              <a:t>ET</a:t>
            </a:r>
            <a:r>
              <a:rPr lang="en-US" altLang="zh-CN" sz="2800" i="1" baseline="-25000"/>
              <a:t>i</a:t>
            </a:r>
            <a:r>
              <a:rPr lang="en-US" altLang="zh-CN" sz="2800" i="1"/>
              <a:t> , LT</a:t>
            </a:r>
            <a:r>
              <a:rPr lang="en-US" altLang="zh-CN" sz="2800" i="1" baseline="-25000"/>
              <a:t>i</a:t>
            </a:r>
            <a:r>
              <a:rPr lang="en-US" altLang="zh-CN" sz="2800"/>
              <a:t>]</a:t>
            </a:r>
            <a:r>
              <a:rPr lang="zh-CN" altLang="en-US" sz="2800"/>
              <a:t>完成，其中</a:t>
            </a:r>
            <a:r>
              <a:rPr lang="en-US" altLang="zh-CN" sz="2800" i="1"/>
              <a:t>ET</a:t>
            </a:r>
            <a:r>
              <a:rPr lang="en-US" altLang="zh-CN" sz="2800" i="1" baseline="-25000"/>
              <a:t>i</a:t>
            </a:r>
            <a:r>
              <a:rPr lang="zh-CN" altLang="en-US" sz="2800"/>
              <a:t>为任务</a:t>
            </a:r>
            <a:r>
              <a:rPr lang="en-US" altLang="zh-CN" sz="2800" i="1"/>
              <a:t>i</a:t>
            </a:r>
            <a:r>
              <a:rPr lang="zh-CN" altLang="en-US" sz="2800"/>
              <a:t>的允许最早开始时间，</a:t>
            </a:r>
            <a:r>
              <a:rPr lang="en-US" altLang="zh-CN" sz="2800" i="1"/>
              <a:t>LT</a:t>
            </a:r>
            <a:r>
              <a:rPr lang="en-US" altLang="zh-CN" sz="2800" i="1" baseline="-25000"/>
              <a:t>i</a:t>
            </a:r>
            <a:r>
              <a:rPr lang="zh-CN" altLang="en-US" sz="2800"/>
              <a:t>为任务</a:t>
            </a:r>
            <a:r>
              <a:rPr lang="en-US" altLang="zh-CN" sz="2800" i="1"/>
              <a:t>i</a:t>
            </a:r>
            <a:r>
              <a:rPr lang="zh-CN" altLang="en-US" sz="2800"/>
              <a:t>的允许最迟开始时间。如果车辆到达发货点</a:t>
            </a:r>
            <a:r>
              <a:rPr lang="en-US" altLang="zh-CN" sz="2800" i="1"/>
              <a:t>i</a:t>
            </a:r>
            <a:r>
              <a:rPr lang="zh-CN" altLang="en-US" sz="2800"/>
              <a:t>的时间早于</a:t>
            </a:r>
            <a:r>
              <a:rPr lang="en-US" altLang="zh-CN" sz="2800" i="1"/>
              <a:t>ET</a:t>
            </a:r>
            <a:r>
              <a:rPr lang="en-US" altLang="zh-CN" sz="2800" i="1" baseline="-25000"/>
              <a:t>i</a:t>
            </a:r>
            <a:r>
              <a:rPr lang="zh-CN" altLang="en-US" sz="2800"/>
              <a:t>，则车辆需在</a:t>
            </a:r>
            <a:r>
              <a:rPr lang="en-US" altLang="zh-CN" sz="2800" i="1"/>
              <a:t>i</a:t>
            </a:r>
            <a:r>
              <a:rPr lang="zh-CN" altLang="en-US" sz="2800"/>
              <a:t>处等待；如果车辆到达时间晚于</a:t>
            </a:r>
            <a:r>
              <a:rPr lang="en-US" altLang="zh-CN" sz="2800" i="1"/>
              <a:t>LT</a:t>
            </a:r>
            <a:r>
              <a:rPr lang="en-US" altLang="zh-CN" sz="2800" i="1" baseline="-25000"/>
              <a:t>i</a:t>
            </a:r>
            <a:r>
              <a:rPr lang="zh-CN" altLang="en-US" sz="2800"/>
              <a:t>，任务</a:t>
            </a:r>
            <a:r>
              <a:rPr lang="en-US" altLang="zh-CN" sz="2800" i="1"/>
              <a:t>i</a:t>
            </a:r>
            <a:r>
              <a:rPr lang="zh-CN" altLang="en-US" sz="2800"/>
              <a:t>将被延迟进行。求满足货运要求的运行费用最少的车辆行驶线路。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0" y="2054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46435" name="Object 3"/>
          <p:cNvGraphicFramePr>
            <a:graphicFrameLocks noChangeAspect="1"/>
          </p:cNvGraphicFramePr>
          <p:nvPr/>
        </p:nvGraphicFramePr>
        <p:xfrm>
          <a:off x="0" y="1066800"/>
          <a:ext cx="9144000" cy="5791200"/>
        </p:xfrm>
        <a:graphic>
          <a:graphicData uri="http://schemas.openxmlformats.org/presentationml/2006/ole">
            <mc:AlternateContent xmlns:mc="http://schemas.openxmlformats.org/markup-compatibility/2006">
              <mc:Choice xmlns:v="urn:schemas-microsoft-com:vml" Requires="v">
                <p:oleObj spid="_x0000_s146438" name="Equation" r:id="rId1" imgW="4648200" imgH="3022600" progId="Equation.DSMT4">
                  <p:embed/>
                </p:oleObj>
              </mc:Choice>
              <mc:Fallback>
                <p:oleObj name="Equation" r:id="rId1" imgW="4648200" imgH="30226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44000" cy="579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36" name="Text Box 4"/>
          <p:cNvSpPr txBox="1">
            <a:spLocks noChangeArrowheads="1"/>
          </p:cNvSpPr>
          <p:nvPr/>
        </p:nvSpPr>
        <p:spPr bwMode="auto">
          <a:xfrm>
            <a:off x="990600" y="7620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cs typeface="Arial" pitchFamily="34" charset="0"/>
            </a:endParaRPr>
          </a:p>
        </p:txBody>
      </p:sp>
      <p:sp>
        <p:nvSpPr>
          <p:cNvPr id="146437" name="Text Box 5"/>
          <p:cNvSpPr txBox="1">
            <a:spLocks noChangeArrowheads="1"/>
          </p:cNvSpPr>
          <p:nvPr/>
        </p:nvSpPr>
        <p:spPr bwMode="auto">
          <a:xfrm>
            <a:off x="533400" y="381000"/>
            <a:ext cx="609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cs typeface="Arial" pitchFamily="34" charset="0"/>
              </a:rPr>
              <a:t>时间窗车辆路径问题的数学描述：</a:t>
            </a:r>
          </a:p>
        </p:txBody>
      </p:sp>
    </p:spTree>
  </p:cSld>
  <p:clrMapOvr>
    <a:masterClrMapping/>
  </p:clrMapOvr>
</p:sld>
</file>

<file path=ppt/theme/theme1.xml><?xml version="1.0" encoding="utf-8"?>
<a:theme xmlns:a="http://schemas.openxmlformats.org/drawingml/2006/main" name="古瓶荷花">
  <a:themeElements>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28359</Words>
  <Application>Kingsoft Office WPP</Application>
  <PresentationFormat>全屏显示(4:3)</PresentationFormat>
  <Paragraphs>1149</Paragraphs>
  <Slides>115</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115</vt:i4>
      </vt:variant>
    </vt:vector>
  </HeadingPairs>
  <TitlesOfParts>
    <vt:vector size="119" baseType="lpstr">
      <vt:lpstr>古瓶荷花</vt:lpstr>
      <vt:lpstr>Excel.Chart.8</vt:lpstr>
      <vt:lpstr>Paint.Picture</vt:lpstr>
      <vt:lpstr>Equation.DSMT4</vt:lpstr>
      <vt:lpstr>群智能理论及粒子群优化算法</vt:lpstr>
      <vt:lpstr>PowerPoint 演示文稿</vt:lpstr>
      <vt:lpstr>PowerPoint 演示文稿</vt:lpstr>
      <vt:lpstr>Swarm Intelligence</vt:lpstr>
      <vt:lpstr>Swarm Intelligence(续)</vt:lpstr>
      <vt:lpstr>Swarm Intelligence(续)</vt:lpstr>
      <vt:lpstr>Swarm Intelligence(续)</vt:lpstr>
      <vt:lpstr>Swarm Intelligence(续)</vt:lpstr>
      <vt:lpstr>Swarm Intelligence(续)</vt:lpstr>
      <vt:lpstr>Swarm Intelligence(续)</vt:lpstr>
      <vt:lpstr>Swarm Intelligence(续)</vt:lpstr>
      <vt:lpstr>Swarm Intelligence(续)</vt:lpstr>
      <vt:lpstr>蚁群算法</vt:lpstr>
      <vt:lpstr>蚁群算法(续)</vt:lpstr>
      <vt:lpstr>蚁群算法(续)</vt:lpstr>
      <vt:lpstr>其它群智能优化算法</vt:lpstr>
      <vt:lpstr>其它群智能优化算法（续）</vt:lpstr>
      <vt:lpstr>优化问题简介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PSO算法简介 </vt:lpstr>
      <vt:lpstr>PowerPoint 演示文稿</vt:lpstr>
      <vt:lpstr>PowerPoint 演示文稿</vt:lpstr>
      <vt:lpstr>近年PSO方面文献的数量</vt:lpstr>
      <vt:lpstr>PSO产生背景之一：复杂适应系统</vt:lpstr>
      <vt:lpstr>复杂适应系统（CAS）续</vt:lpstr>
      <vt:lpstr>PSO产生背景之二:人工生命 </vt:lpstr>
      <vt:lpstr>基本PSO算法 </vt:lpstr>
      <vt:lpstr>基本PSO算法（续）</vt:lpstr>
      <vt:lpstr>基本PSO算法(续)</vt:lpstr>
      <vt:lpstr>基本PSO算法(续)</vt:lpstr>
      <vt:lpstr>基本PSO算法(续)</vt:lpstr>
      <vt:lpstr>基本PSO算法(续)</vt:lpstr>
      <vt:lpstr>PSO与EC的异同 </vt:lpstr>
      <vt:lpstr>PSO与EC的异同（续）</vt:lpstr>
      <vt:lpstr>PSO与EC的异同（续）</vt:lpstr>
      <vt:lpstr>PSO与EC的异同（续）</vt:lpstr>
      <vt:lpstr>PSO与EC的异同（续）</vt:lpstr>
      <vt:lpstr>Particle Swarm研究热点</vt:lpstr>
      <vt:lpstr>粒子运动轨迹的分析 </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粒子运动轨迹的分析（续）</vt:lpstr>
      <vt:lpstr>PSO算法收敛性分析 </vt:lpstr>
      <vt:lpstr>PSO算法收敛性分析(续)</vt:lpstr>
      <vt:lpstr>PSO算法收敛性分析(续)</vt:lpstr>
      <vt:lpstr>PSO算法收敛性分析(续)</vt:lpstr>
      <vt:lpstr>PSO算法收敛性分析(续)</vt:lpstr>
      <vt:lpstr>PSO算法收敛性分析(续)</vt:lpstr>
      <vt:lpstr>PSO算法收敛性分析(续)</vt:lpstr>
      <vt:lpstr>PSO算法收敛性分析(续)</vt:lpstr>
      <vt:lpstr>PSO算法收敛性分析(续)</vt:lpstr>
      <vt:lpstr>PSO算法的收敛性分析（续）</vt:lpstr>
      <vt:lpstr>PSO算法收敛性分析(续)</vt:lpstr>
      <vt:lpstr>PSO理论分析的其它可能方法 </vt:lpstr>
      <vt:lpstr>随机过程中的其它方法 </vt:lpstr>
      <vt:lpstr>随机过程中的其它可能方法（续）</vt:lpstr>
      <vt:lpstr>基于混沌动力学理论 </vt:lpstr>
      <vt:lpstr>基于混沌动力学理论（续）</vt:lpstr>
      <vt:lpstr>二维图元约束布局优化 </vt:lpstr>
      <vt:lpstr>PowerPoint 演示文稿</vt:lpstr>
      <vt:lpstr>PowerPoint 演示文稿</vt:lpstr>
      <vt:lpstr>Particle Swarm Optimization with Mutation Operator </vt:lpstr>
      <vt:lpstr>The pseudocode of PSO with mutation operator</vt:lpstr>
      <vt:lpstr>Test suite 1 </vt:lpstr>
      <vt:lpstr>PowerPoint 演示文稿</vt:lpstr>
      <vt:lpstr>PowerPoint 演示文稿</vt:lpstr>
      <vt:lpstr>Test Suit 3</vt:lpstr>
      <vt:lpstr>PowerPoint 演示文稿</vt:lpstr>
      <vt:lpstr>PowerPoint 演示文稿</vt:lpstr>
      <vt:lpstr>PowerPoint 演示文稿</vt:lpstr>
      <vt:lpstr>PowerPoint 演示文稿</vt:lpstr>
      <vt:lpstr>带时间窗车辆路径问题</vt:lpstr>
      <vt:lpstr>带时间窗车辆路径问题（续）</vt:lpstr>
      <vt:lpstr>带时间窗车辆路径问题（续）</vt:lpstr>
      <vt:lpstr>PowerPoint 演示文稿</vt:lpstr>
      <vt:lpstr>带时间窗车辆路径问题（续）</vt:lpstr>
      <vt:lpstr>带时间窗车辆路径问题（续）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Evolving Neural Networks</vt:lpstr>
      <vt:lpstr>Evolving Neural Networks</vt:lpstr>
      <vt:lpstr>Evolving Neural Networks</vt:lpstr>
      <vt:lpstr>Evolving Neural Networks</vt:lpstr>
      <vt:lpstr>Other applications</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群智能及粒子群优化算法</dc:title>
  <dc:creator>LiNing</dc:creator>
  <cp:lastModifiedBy>Administrator</cp:lastModifiedBy>
  <cp:revision>13</cp:revision>
  <dcterms:created xsi:type="dcterms:W3CDTF">2005-10-24T12:12:00Z</dcterms:created>
  <dcterms:modified xsi:type="dcterms:W3CDTF">2019-07-06T09:13:18Z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2052-10.8.0.5391</vt:lpwstr>
  </property>
</Properties>
</file>