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60"/>
  </p:notesMasterIdLst>
  <p:handoutMasterIdLst>
    <p:handoutMasterId r:id="rId61"/>
  </p:handoutMasterIdLst>
  <p:sldIdLst>
    <p:sldId id="256" r:id="rId3"/>
    <p:sldId id="375" r:id="rId4"/>
    <p:sldId id="321" r:id="rId5"/>
    <p:sldId id="322" r:id="rId6"/>
    <p:sldId id="324" r:id="rId7"/>
    <p:sldId id="323" r:id="rId8"/>
    <p:sldId id="325" r:id="rId9"/>
    <p:sldId id="326" r:id="rId10"/>
    <p:sldId id="328" r:id="rId11"/>
    <p:sldId id="327" r:id="rId12"/>
    <p:sldId id="329" r:id="rId13"/>
    <p:sldId id="330" r:id="rId14"/>
    <p:sldId id="331" r:id="rId15"/>
    <p:sldId id="332" r:id="rId16"/>
    <p:sldId id="333" r:id="rId17"/>
    <p:sldId id="334" r:id="rId18"/>
    <p:sldId id="335" r:id="rId19"/>
    <p:sldId id="336" r:id="rId20"/>
    <p:sldId id="337" r:id="rId21"/>
    <p:sldId id="338" r:id="rId22"/>
    <p:sldId id="339" r:id="rId23"/>
    <p:sldId id="349" r:id="rId24"/>
    <p:sldId id="350" r:id="rId25"/>
    <p:sldId id="364" r:id="rId26"/>
    <p:sldId id="384" r:id="rId27"/>
    <p:sldId id="385" r:id="rId28"/>
    <p:sldId id="376" r:id="rId29"/>
    <p:sldId id="377" r:id="rId30"/>
    <p:sldId id="378" r:id="rId31"/>
    <p:sldId id="379" r:id="rId32"/>
    <p:sldId id="380" r:id="rId33"/>
    <p:sldId id="381" r:id="rId34"/>
    <p:sldId id="383" r:id="rId35"/>
    <p:sldId id="382" r:id="rId36"/>
    <p:sldId id="386" r:id="rId37"/>
    <p:sldId id="387"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400" r:id="rId51"/>
    <p:sldId id="401" r:id="rId52"/>
    <p:sldId id="402" r:id="rId53"/>
    <p:sldId id="403" r:id="rId54"/>
    <p:sldId id="404" r:id="rId55"/>
    <p:sldId id="405" r:id="rId56"/>
    <p:sldId id="406" r:id="rId57"/>
    <p:sldId id="407" r:id="rId58"/>
    <p:sldId id="258"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008" userDrawn="1">
          <p15:clr>
            <a:srgbClr val="A4A3A4"/>
          </p15:clr>
        </p15:guide>
        <p15:guide id="3" orient="horz" pos="3888" userDrawn="1">
          <p15:clr>
            <a:srgbClr val="A4A3A4"/>
          </p15:clr>
        </p15:guide>
        <p15:guide id="4" orient="horz" pos="321" userDrawn="1">
          <p15:clr>
            <a:srgbClr val="A4A3A4"/>
          </p15:clr>
        </p15:guide>
        <p15:guide id="5" pos="2880" userDrawn="1">
          <p15:clr>
            <a:srgbClr val="A4A3A4"/>
          </p15:clr>
        </p15:guide>
        <p15:guide id="6" pos="755" userDrawn="1">
          <p15:clr>
            <a:srgbClr val="A4A3A4"/>
          </p15:clr>
        </p15:guide>
        <p15:guide id="7" pos="538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5" d="100"/>
          <a:sy n="85" d="100"/>
        </p:scale>
        <p:origin x="1334" y="67"/>
      </p:cViewPr>
      <p:guideLst>
        <p:guide orient="horz" pos="2160"/>
        <p:guide orient="horz" pos="1008"/>
        <p:guide orient="horz" pos="3888"/>
        <p:guide orient="horz" pos="321"/>
        <p:guide pos="2880"/>
        <p:guide pos="755"/>
        <p:guide pos="5381"/>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BDB7646E-8811-423A-9C42-2CBFADA00A96}" type="datetimeFigureOut">
              <a:rPr lang="en-US" altLang="zh-CN" smtClean="0"/>
              <a:t>7/8/2019</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04360E59-1627-4404-ACC5-51C744AB0F27}" type="slidenum">
              <a:rPr lang="zh-CN" smtClean="0"/>
              <a:t>‹#›</a:t>
            </a:fld>
            <a:endParaRPr lang="zh-CN"/>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solidFill>
                  <a:schemeClr val="tx1"/>
                </a:solidFill>
              </a:defRPr>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solidFill>
                  <a:schemeClr val="tx1"/>
                </a:solidFill>
              </a:defRPr>
            </a:lvl1pPr>
          </a:lstStyle>
          <a:p>
            <a:fld id="{D677E230-58DD-43ED-96A1-552DDAB53532}" type="datetimeFigureOut">
              <a:pPr/>
              <a:t>2019/7/8</a:t>
            </a:fld>
            <a:endParaRPr lang="zh-CN"/>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solidFill>
                  <a:schemeClr val="tx1"/>
                </a:solidFill>
              </a:defRPr>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solidFill>
                  <a:schemeClr val="tx1"/>
                </a:solidFill>
              </a:defRPr>
            </a:lvl1pPr>
          </a:lstStyle>
          <a:p>
            <a:fld id="{841221E5-7225-48EB-A4EE-420E7BFCF705}" type="slidenum">
              <a:pPr/>
              <a:t>‹#›</a:t>
            </a:fld>
            <a:endParaRPr lang="zh-CN"/>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2"/>
        </a:solidFill>
        <a:latin typeface="+mn-lt"/>
        <a:ea typeface="+mn-ea"/>
        <a:cs typeface="+mn-cs"/>
      </a:defRPr>
    </a:lvl1pPr>
    <a:lvl2pPr marL="457200" algn="l" defTabSz="914400" rtl="0" eaLnBrk="1" latinLnBrk="0" hangingPunct="1">
      <a:defRPr lang="zh-CN" sz="1200" kern="1200">
        <a:solidFill>
          <a:schemeClr val="tx2"/>
        </a:solidFill>
        <a:latin typeface="+mn-lt"/>
        <a:ea typeface="+mn-ea"/>
        <a:cs typeface="+mn-cs"/>
      </a:defRPr>
    </a:lvl2pPr>
    <a:lvl3pPr marL="914400" algn="l" defTabSz="914400" rtl="0" eaLnBrk="1" latinLnBrk="0" hangingPunct="1">
      <a:defRPr lang="zh-CN" sz="1200" kern="1200">
        <a:solidFill>
          <a:schemeClr val="tx2"/>
        </a:solidFill>
        <a:latin typeface="+mn-lt"/>
        <a:ea typeface="+mn-ea"/>
        <a:cs typeface="+mn-cs"/>
      </a:defRPr>
    </a:lvl3pPr>
    <a:lvl4pPr marL="1371600" algn="l" defTabSz="914400" rtl="0" eaLnBrk="1" latinLnBrk="0" hangingPunct="1">
      <a:defRPr lang="zh-CN" sz="1200" kern="1200">
        <a:solidFill>
          <a:schemeClr val="tx2"/>
        </a:solidFill>
        <a:latin typeface="+mn-lt"/>
        <a:ea typeface="+mn-ea"/>
        <a:cs typeface="+mn-cs"/>
      </a:defRPr>
    </a:lvl4pPr>
    <a:lvl5pPr marL="1828800" algn="l" defTabSz="914400" rtl="0" eaLnBrk="1" latinLnBrk="0" hangingPunct="1">
      <a:defRPr lang="zh-CN" sz="1200" kern="1200">
        <a:solidFill>
          <a:schemeClr val="tx2"/>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CN" altLang="en-US" sz="1350"/>
          </a:p>
        </p:txBody>
      </p:sp>
      <p:sp>
        <p:nvSpPr>
          <p:cNvPr id="9" name="矩形 8"/>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CN" altLang="en-US" sz="1350"/>
          </a:p>
        </p:txBody>
      </p:sp>
      <p:sp>
        <p:nvSpPr>
          <p:cNvPr id="10" name="矩形 9"/>
          <p:cNvSpPr/>
          <p:nvPr/>
        </p:nvSpPr>
        <p:spPr>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CN" altLang="en-US" sz="1350"/>
          </a:p>
        </p:txBody>
      </p:sp>
      <p:sp>
        <p:nvSpPr>
          <p:cNvPr id="11" name="矩形 10"/>
          <p:cNvSpPr/>
          <p:nvPr/>
        </p:nvSpPr>
        <p:spPr>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CN" altLang="en-US" sz="1350"/>
          </a:p>
        </p:txBody>
      </p:sp>
      <p:sp>
        <p:nvSpPr>
          <p:cNvPr id="12" name="矩形 11"/>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CN" altLang="en-US" sz="1350"/>
          </a:p>
        </p:txBody>
      </p:sp>
      <p:cxnSp>
        <p:nvCxnSpPr>
          <p:cNvPr id="13" name="直线连接线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CN" altLang="en-US" sz="1350"/>
          </a:p>
        </p:txBody>
      </p:sp>
      <p:cxnSp>
        <p:nvCxnSpPr>
          <p:cNvPr id="15" name="直线连接线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white">
          <a:xfrm>
            <a:off x="3" y="5631204"/>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CN" altLang="en-US" sz="1350"/>
          </a:p>
        </p:txBody>
      </p:sp>
      <p:sp>
        <p:nvSpPr>
          <p:cNvPr id="2" name="标题 1"/>
          <p:cNvSpPr>
            <a:spLocks noGrp="1"/>
          </p:cNvSpPr>
          <p:nvPr>
            <p:ph type="ctrTitle"/>
          </p:nvPr>
        </p:nvSpPr>
        <p:spPr>
          <a:xfrm>
            <a:off x="1821977" y="1600207"/>
            <a:ext cx="6248400" cy="2680127"/>
          </a:xfrm>
        </p:spPr>
        <p:txBody>
          <a:bodyPr>
            <a:noAutofit/>
          </a:bodyPr>
          <a:lstStyle>
            <a:lvl1pPr latinLnBrk="0">
              <a:defRPr lang="zh-CN" sz="4051"/>
            </a:lvl1pPr>
          </a:lstStyle>
          <a:p>
            <a:r>
              <a:rPr lang="zh-CN" altLang="en-US" smtClean="0"/>
              <a:t>单击此处编辑母版标题样式</a:t>
            </a:r>
            <a:endParaRPr lang="zh-CN"/>
          </a:p>
        </p:txBody>
      </p:sp>
      <p:sp>
        <p:nvSpPr>
          <p:cNvPr id="3" name="副标题 2"/>
          <p:cNvSpPr>
            <a:spLocks noGrp="1"/>
          </p:cNvSpPr>
          <p:nvPr>
            <p:ph type="subTitle" idx="1"/>
          </p:nvPr>
        </p:nvSpPr>
        <p:spPr>
          <a:xfrm>
            <a:off x="1821976" y="4344922"/>
            <a:ext cx="5638800" cy="1116085"/>
          </a:xfrm>
        </p:spPr>
        <p:txBody>
          <a:bodyPr>
            <a:normAutofit/>
          </a:bodyPr>
          <a:lstStyle>
            <a:lvl1pPr marL="0" indent="0" algn="l" latinLnBrk="0">
              <a:spcBef>
                <a:spcPts val="0"/>
              </a:spcBef>
              <a:buNone/>
              <a:defRPr lang="zh-CN" sz="2401">
                <a:solidFill>
                  <a:schemeClr val="tx1"/>
                </a:solidFill>
              </a:defRPr>
            </a:lvl1pPr>
            <a:lvl2pPr marL="343003" indent="0" algn="ctr" latinLnBrk="0">
              <a:buNone/>
              <a:defRPr lang="zh-CN">
                <a:solidFill>
                  <a:schemeClr val="tx1">
                    <a:tint val="75000"/>
                  </a:schemeClr>
                </a:solidFill>
              </a:defRPr>
            </a:lvl2pPr>
            <a:lvl3pPr marL="686005" indent="0" algn="ctr" latinLnBrk="0">
              <a:buNone/>
              <a:defRPr lang="zh-CN">
                <a:solidFill>
                  <a:schemeClr val="tx1">
                    <a:tint val="75000"/>
                  </a:schemeClr>
                </a:solidFill>
              </a:defRPr>
            </a:lvl3pPr>
            <a:lvl4pPr marL="1029008" indent="0" algn="ctr" latinLnBrk="0">
              <a:buNone/>
              <a:defRPr lang="zh-CN">
                <a:solidFill>
                  <a:schemeClr val="tx1">
                    <a:tint val="75000"/>
                  </a:schemeClr>
                </a:solidFill>
              </a:defRPr>
            </a:lvl4pPr>
            <a:lvl5pPr marL="1372012" indent="0" algn="ctr" latinLnBrk="0">
              <a:buNone/>
              <a:defRPr lang="zh-CN">
                <a:solidFill>
                  <a:schemeClr val="tx1">
                    <a:tint val="75000"/>
                  </a:schemeClr>
                </a:solidFill>
              </a:defRPr>
            </a:lvl5pPr>
            <a:lvl6pPr marL="1715014" indent="0" algn="ctr" latinLnBrk="0">
              <a:buNone/>
              <a:defRPr lang="zh-CN">
                <a:solidFill>
                  <a:schemeClr val="tx1">
                    <a:tint val="75000"/>
                  </a:schemeClr>
                </a:solidFill>
              </a:defRPr>
            </a:lvl6pPr>
            <a:lvl7pPr marL="2058017" indent="0" algn="ctr" latinLnBrk="0">
              <a:buNone/>
              <a:defRPr lang="zh-CN">
                <a:solidFill>
                  <a:schemeClr val="tx1">
                    <a:tint val="75000"/>
                  </a:schemeClr>
                </a:solidFill>
              </a:defRPr>
            </a:lvl7pPr>
            <a:lvl8pPr marL="2401020" indent="0" algn="ctr" latinLnBrk="0">
              <a:buNone/>
              <a:defRPr lang="zh-CN">
                <a:solidFill>
                  <a:schemeClr val="tx1">
                    <a:tint val="75000"/>
                  </a:schemeClr>
                </a:solidFill>
              </a:defRPr>
            </a:lvl8pPr>
            <a:lvl9pPr marL="2744022" indent="0" algn="ctr" latinLnBrk="0">
              <a:buNone/>
              <a:defRPr lang="zh-CN">
                <a:solidFill>
                  <a:schemeClr val="tx1">
                    <a:tint val="75000"/>
                  </a:schemeClr>
                </a:solidFill>
              </a:defRPr>
            </a:lvl9pPr>
          </a:lstStyle>
          <a:p>
            <a:r>
              <a:rPr lang="zh-CN" altLang="en-US" smtClean="0"/>
              <a:t>单击此处编辑母版副标题样式</a:t>
            </a:r>
            <a:endParaRPr lang="zh-CN"/>
          </a:p>
        </p:txBody>
      </p:sp>
      <p:sp>
        <p:nvSpPr>
          <p:cNvPr id="4" name="日期占位符 3"/>
          <p:cNvSpPr>
            <a:spLocks noGrp="1"/>
          </p:cNvSpPr>
          <p:nvPr>
            <p:ph type="dt" sz="half" idx="10"/>
          </p:nvPr>
        </p:nvSpPr>
        <p:spPr/>
        <p:txBody>
          <a:bodyPr/>
          <a:lstStyle>
            <a:lvl1pPr latinLnBrk="0">
              <a:defRPr lang="zh-CN">
                <a:solidFill>
                  <a:schemeClr val="bg1"/>
                </a:solidFill>
              </a:defRPr>
            </a:lvl1pPr>
          </a:lstStyle>
          <a:p>
            <a:fld id="{C2C6F8EA-316C-41DE-B9A4-EDCC3A85ED9A}" type="datetimeFigureOut">
              <a:pPr/>
              <a:t>2019/7/8</a:t>
            </a:fld>
            <a:endParaRPr lang="zh-CN"/>
          </a:p>
        </p:txBody>
      </p:sp>
      <p:sp>
        <p:nvSpPr>
          <p:cNvPr id="5" name="页脚占位符 4"/>
          <p:cNvSpPr>
            <a:spLocks noGrp="1"/>
          </p:cNvSpPr>
          <p:nvPr>
            <p:ph type="ftr" sz="quarter" idx="11"/>
          </p:nvPr>
        </p:nvSpPr>
        <p:spPr/>
        <p:txBody>
          <a:bodyPr/>
          <a:lstStyle>
            <a:lvl1pPr latinLnBrk="0">
              <a:defRPr lang="zh-CN">
                <a:solidFill>
                  <a:schemeClr val="bg1"/>
                </a:solidFill>
              </a:defRPr>
            </a:lvl1pPr>
          </a:lstStyle>
          <a:p>
            <a:endParaRPr lang="zh-CN"/>
          </a:p>
        </p:txBody>
      </p:sp>
      <p:sp>
        <p:nvSpPr>
          <p:cNvPr id="6" name="幻灯片编号占位符 5"/>
          <p:cNvSpPr>
            <a:spLocks noGrp="1"/>
          </p:cNvSpPr>
          <p:nvPr>
            <p:ph type="sldNum" sz="quarter" idx="12"/>
          </p:nvPr>
        </p:nvSpPr>
        <p:spPr/>
        <p:txBody>
          <a:bodyPr/>
          <a:lstStyle>
            <a:lvl1pPr latinLnBrk="0">
              <a:defRPr lang="zh-CN">
                <a:solidFill>
                  <a:schemeClr val="bg1"/>
                </a:solidFill>
              </a:defRPr>
            </a:lvl1pPr>
          </a:lstStyle>
          <a:p>
            <a:fld id="{7DC1BBB0-96F0-4077-A278-0F3FB5C104D3}" type="slidenum">
              <a:pPr/>
              <a:t>‹#›</a:t>
            </a:fld>
            <a:endParaRPr lang="zh-CN"/>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C2C6F8EA-316C-41DE-B9A4-EDCC3A85ED9A}" type="datetimeFigureOut">
              <a:t>2019/7/8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7DC1BBB0-96F0-4077-A278-0F3FB5C104D3}" type="slidenum">
              <a:t>‹#›</a:t>
            </a:fld>
            <a:endParaRPr lang="zh-CN"/>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CN" altLang="en-US" sz="1350"/>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CN" altLang="en-US" sz="1350"/>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CN" altLang="en-US" sz="1350"/>
          </a:p>
        </p:txBody>
      </p:sp>
      <p:sp>
        <p:nvSpPr>
          <p:cNvPr id="10" name="矩形 9"/>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1" name="直线连接线 10"/>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π"/>
          <p:cNvSpPr>
            <a:spLocks/>
          </p:cNvSpPr>
          <p:nvPr/>
        </p:nvSpPr>
        <p:spPr bwMode="white">
          <a:xfrm rot="5400000">
            <a:off x="525252" y="934837"/>
            <a:ext cx="336023" cy="220630"/>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CN" altLang="en-US" sz="1350"/>
          </a:p>
        </p:txBody>
      </p:sp>
      <p:cxnSp>
        <p:nvCxnSpPr>
          <p:cNvPr id="14" name="直线连接线 13"/>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竖排标题 1"/>
          <p:cNvSpPr>
            <a:spLocks noGrp="1"/>
          </p:cNvSpPr>
          <p:nvPr>
            <p:ph type="title" orient="vert"/>
          </p:nvPr>
        </p:nvSpPr>
        <p:spPr>
          <a:xfrm>
            <a:off x="7201584" y="685800"/>
            <a:ext cx="1340994" cy="5486400"/>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1199272" y="685800"/>
            <a:ext cx="5887983"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C2C6F8EA-316C-41DE-B9A4-EDCC3A85ED9A}" type="datetimeFigureOut">
              <a:t>2019/7/8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7DC1BBB0-96F0-4077-A278-0F3FB5C104D3}" type="slidenum">
              <a:t>‹#›</a:t>
            </a:fld>
            <a:endParaRPr lang="zh-CN"/>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p:nvPr>
        </p:nvSpPr>
        <p:spPr/>
        <p:txBody>
          <a:bodyPr/>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C2C6F8EA-316C-41DE-B9A4-EDCC3A85ED9A}" type="datetimeFigureOut">
              <a:t>2019/7/8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7DC1BBB0-96F0-4077-A278-0F3FB5C104D3}" type="slidenum">
              <a:t>‹#›</a:t>
            </a:fld>
            <a:endParaRPr lang="zh-CN"/>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9" name="矩形 18"/>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CN" altLang="en-US" sz="1350"/>
          </a:p>
        </p:txBody>
      </p:sp>
      <p:sp>
        <p:nvSpPr>
          <p:cNvPr id="20" name="矩形 19"/>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CN" altLang="en-US" sz="1350"/>
          </a:p>
        </p:txBody>
      </p:sp>
      <p:sp>
        <p:nvSpPr>
          <p:cNvPr id="24" name="矩形 23"/>
          <p:cNvSpPr/>
          <p:nvPr/>
        </p:nvSpPr>
        <p:spPr>
          <a:xfrm>
            <a:off x="912353"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CN" altLang="en-US" sz="1350"/>
          </a:p>
        </p:txBody>
      </p:sp>
      <p:sp>
        <p:nvSpPr>
          <p:cNvPr id="21" name="矩形 20"/>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CN" altLang="en-US" sz="1350"/>
          </a:p>
        </p:txBody>
      </p:sp>
      <p:cxnSp>
        <p:nvCxnSpPr>
          <p:cNvPr id="22" name="直线连接线 21"/>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CN" altLang="en-US" sz="1350"/>
          </a:p>
        </p:txBody>
      </p:sp>
      <p:sp>
        <p:nvSpPr>
          <p:cNvPr id="18"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CN" altLang="en-US" sz="1350"/>
          </a:p>
        </p:txBody>
      </p:sp>
      <p:cxnSp>
        <p:nvCxnSpPr>
          <p:cNvPr id="23" name="直线连接线 22"/>
          <p:cNvCxnSpPr/>
          <p:nvPr/>
        </p:nvCxnSpPr>
        <p:spPr bwMode="white">
          <a:xfrm>
            <a:off x="9123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CN" altLang="en-US" sz="1350"/>
          </a:p>
        </p:txBody>
      </p:sp>
      <p:sp>
        <p:nvSpPr>
          <p:cNvPr id="27" name="矩形 26"/>
          <p:cNvSpPr/>
          <p:nvPr/>
        </p:nvSpPr>
        <p:spPr>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CN" altLang="en-US" sz="1350"/>
          </a:p>
        </p:txBody>
      </p:sp>
      <p:sp>
        <p:nvSpPr>
          <p:cNvPr id="28" name="矩形 27"/>
          <p:cNvSpPr/>
          <p:nvPr/>
        </p:nvSpPr>
        <p:spPr>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CN" altLang="en-US" sz="1350"/>
          </a:p>
        </p:txBody>
      </p:sp>
      <p:sp>
        <p:nvSpPr>
          <p:cNvPr id="29" name="矩形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CN" altLang="en-US" sz="1350"/>
          </a:p>
        </p:txBody>
      </p:sp>
      <p:sp>
        <p:nvSpPr>
          <p:cNvPr id="30" name="矩形 29"/>
          <p:cNvSpPr/>
          <p:nvPr/>
        </p:nvSpPr>
        <p:spPr>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CN" altLang="en-US" sz="1350"/>
          </a:p>
        </p:txBody>
      </p:sp>
      <p:cxnSp>
        <p:nvCxnSpPr>
          <p:cNvPr id="31" name="直线连接线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CN" altLang="en-US" sz="1350"/>
          </a:p>
        </p:txBody>
      </p:sp>
      <p:cxnSp>
        <p:nvCxnSpPr>
          <p:cNvPr id="33" name="直线连接线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nvPr>
        </p:nvSpPr>
        <p:spPr/>
        <p:txBody>
          <a:bodyPr/>
          <a:lstStyle>
            <a:lvl1pPr latinLnBrk="0">
              <a:defRPr lang="zh-CN">
                <a:solidFill>
                  <a:schemeClr val="bg1"/>
                </a:solidFill>
              </a:defRPr>
            </a:lvl1pPr>
          </a:lstStyle>
          <a:p>
            <a:fld id="{C2C6F8EA-316C-41DE-B9A4-EDCC3A85ED9A}" type="datetimeFigureOut">
              <a:pPr/>
              <a:t>2019/7/8</a:t>
            </a:fld>
            <a:endParaRPr lang="zh-CN"/>
          </a:p>
        </p:txBody>
      </p:sp>
      <p:sp>
        <p:nvSpPr>
          <p:cNvPr id="5" name="页脚占位符 4"/>
          <p:cNvSpPr>
            <a:spLocks noGrp="1"/>
          </p:cNvSpPr>
          <p:nvPr>
            <p:ph type="ftr" sz="quarter" idx="11"/>
          </p:nvPr>
        </p:nvSpPr>
        <p:spPr/>
        <p:txBody>
          <a:bodyPr/>
          <a:lstStyle>
            <a:lvl1pPr latinLnBrk="0">
              <a:defRPr lang="zh-CN">
                <a:solidFill>
                  <a:schemeClr val="bg1"/>
                </a:solidFill>
              </a:defRPr>
            </a:lvl1pPr>
          </a:lstStyle>
          <a:p>
            <a:endParaRPr lang="zh-CN"/>
          </a:p>
        </p:txBody>
      </p:sp>
      <p:sp>
        <p:nvSpPr>
          <p:cNvPr id="6" name="幻灯片编号占位符 5"/>
          <p:cNvSpPr>
            <a:spLocks noGrp="1"/>
          </p:cNvSpPr>
          <p:nvPr>
            <p:ph type="sldNum" sz="quarter" idx="12"/>
          </p:nvPr>
        </p:nvSpPr>
        <p:spPr/>
        <p:txBody>
          <a:bodyPr/>
          <a:lstStyle>
            <a:lvl1pPr latinLnBrk="0">
              <a:defRPr lang="zh-CN">
                <a:solidFill>
                  <a:schemeClr val="bg1"/>
                </a:solidFill>
              </a:defRPr>
            </a:lvl1pPr>
          </a:lstStyle>
          <a:p>
            <a:fld id="{7DC1BBB0-96F0-4077-A278-0F3FB5C104D3}" type="slidenum">
              <a:pPr/>
              <a:t>‹#›</a:t>
            </a:fld>
            <a:endParaRPr lang="zh-CN"/>
          </a:p>
        </p:txBody>
      </p:sp>
      <p:sp>
        <p:nvSpPr>
          <p:cNvPr id="2" name="标题 1"/>
          <p:cNvSpPr>
            <a:spLocks noGrp="1"/>
          </p:cNvSpPr>
          <p:nvPr>
            <p:ph type="title"/>
          </p:nvPr>
        </p:nvSpPr>
        <p:spPr>
          <a:xfrm>
            <a:off x="1199272" y="1600201"/>
            <a:ext cx="6214072" cy="2654064"/>
          </a:xfrm>
        </p:spPr>
        <p:txBody>
          <a:bodyPr anchor="b">
            <a:normAutofit/>
          </a:bodyPr>
          <a:lstStyle>
            <a:lvl1pPr algn="l" latinLnBrk="0">
              <a:defRPr lang="zh-CN" sz="4051" b="0" cap="none" baseline="0"/>
            </a:lvl1pPr>
          </a:lstStyle>
          <a:p>
            <a:r>
              <a:rPr lang="zh-CN" altLang="en-US" smtClean="0"/>
              <a:t>单击此处编辑母版标题样式</a:t>
            </a:r>
            <a:endParaRPr lang="zh-CN"/>
          </a:p>
        </p:txBody>
      </p:sp>
      <p:sp>
        <p:nvSpPr>
          <p:cNvPr id="3" name="文本占位符 2"/>
          <p:cNvSpPr>
            <a:spLocks noGrp="1"/>
          </p:cNvSpPr>
          <p:nvPr>
            <p:ph type="body" idx="1"/>
          </p:nvPr>
        </p:nvSpPr>
        <p:spPr>
          <a:xfrm>
            <a:off x="1199273" y="4260003"/>
            <a:ext cx="5449886" cy="1150203"/>
          </a:xfrm>
        </p:spPr>
        <p:txBody>
          <a:bodyPr anchor="t">
            <a:normAutofit/>
          </a:bodyPr>
          <a:lstStyle>
            <a:lvl1pPr marL="0" indent="0" latinLnBrk="0">
              <a:spcBef>
                <a:spcPts val="0"/>
              </a:spcBef>
              <a:buNone/>
              <a:defRPr lang="zh-CN" sz="2401">
                <a:solidFill>
                  <a:schemeClr val="tx1"/>
                </a:solidFill>
              </a:defRPr>
            </a:lvl1pPr>
            <a:lvl2pPr marL="343003" indent="0" latinLnBrk="0">
              <a:buNone/>
              <a:defRPr lang="zh-CN" sz="1350">
                <a:solidFill>
                  <a:schemeClr val="tx1">
                    <a:tint val="75000"/>
                  </a:schemeClr>
                </a:solidFill>
              </a:defRPr>
            </a:lvl2pPr>
            <a:lvl3pPr marL="686005" indent="0" latinLnBrk="0">
              <a:buNone/>
              <a:defRPr lang="zh-CN" sz="1200">
                <a:solidFill>
                  <a:schemeClr val="tx1">
                    <a:tint val="75000"/>
                  </a:schemeClr>
                </a:solidFill>
              </a:defRPr>
            </a:lvl3pPr>
            <a:lvl4pPr marL="1029008" indent="0" latinLnBrk="0">
              <a:buNone/>
              <a:defRPr lang="zh-CN" sz="1050">
                <a:solidFill>
                  <a:schemeClr val="tx1">
                    <a:tint val="75000"/>
                  </a:schemeClr>
                </a:solidFill>
              </a:defRPr>
            </a:lvl4pPr>
            <a:lvl5pPr marL="1372012" indent="0" latinLnBrk="0">
              <a:buNone/>
              <a:defRPr lang="zh-CN" sz="1050">
                <a:solidFill>
                  <a:schemeClr val="tx1">
                    <a:tint val="75000"/>
                  </a:schemeClr>
                </a:solidFill>
              </a:defRPr>
            </a:lvl5pPr>
            <a:lvl6pPr marL="1715014" indent="0" latinLnBrk="0">
              <a:buNone/>
              <a:defRPr lang="zh-CN" sz="1050">
                <a:solidFill>
                  <a:schemeClr val="tx1">
                    <a:tint val="75000"/>
                  </a:schemeClr>
                </a:solidFill>
              </a:defRPr>
            </a:lvl6pPr>
            <a:lvl7pPr marL="2058017" indent="0" latinLnBrk="0">
              <a:buNone/>
              <a:defRPr lang="zh-CN" sz="1050">
                <a:solidFill>
                  <a:schemeClr val="tx1">
                    <a:tint val="75000"/>
                  </a:schemeClr>
                </a:solidFill>
              </a:defRPr>
            </a:lvl7pPr>
            <a:lvl8pPr marL="2401020" indent="0" latinLnBrk="0">
              <a:buNone/>
              <a:defRPr lang="zh-CN" sz="1050">
                <a:solidFill>
                  <a:schemeClr val="tx1">
                    <a:tint val="75000"/>
                  </a:schemeClr>
                </a:solidFill>
              </a:defRPr>
            </a:lvl8pPr>
            <a:lvl9pPr marL="2744022" indent="0" latinLnBrk="0">
              <a:buNone/>
              <a:defRPr lang="zh-CN" sz="105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195388" y="1600200"/>
            <a:ext cx="3611880" cy="4572000"/>
          </a:xfrm>
        </p:spPr>
        <p:txBody>
          <a:bodyPr/>
          <a:lstStyle>
            <a:lvl1pPr latinLnBrk="0">
              <a:defRPr lang="zh-CN" sz="2101"/>
            </a:lvl1pPr>
            <a:lvl2pPr latinLnBrk="0">
              <a:defRPr lang="zh-CN" sz="1800"/>
            </a:lvl2pPr>
            <a:lvl3pPr latinLnBrk="0">
              <a:defRPr lang="zh-CN" sz="1500"/>
            </a:lvl3pPr>
            <a:lvl4pPr latinLnBrk="0">
              <a:defRPr lang="zh-CN" sz="1350"/>
            </a:lvl4pPr>
            <a:lvl5pPr latinLnBrk="0">
              <a:defRPr lang="zh-CN" sz="1350"/>
            </a:lvl5pPr>
            <a:lvl6pPr latinLnBrk="0">
              <a:defRPr lang="zh-CN" sz="1350"/>
            </a:lvl6pPr>
            <a:lvl7pPr latinLnBrk="0">
              <a:defRPr lang="zh-CN" sz="1350"/>
            </a:lvl7pPr>
            <a:lvl8pPr latinLnBrk="0">
              <a:defRPr lang="zh-CN" sz="1350"/>
            </a:lvl8pPr>
            <a:lvl9pPr latinLnBrk="0">
              <a:defRPr lang="zh-CN"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p:nvPr>
        </p:nvSpPr>
        <p:spPr>
          <a:xfrm>
            <a:off x="4922520" y="1600200"/>
            <a:ext cx="3611880" cy="4572000"/>
          </a:xfrm>
        </p:spPr>
        <p:txBody>
          <a:bodyPr/>
          <a:lstStyle>
            <a:lvl1pPr latinLnBrk="0">
              <a:defRPr lang="zh-CN" sz="2101"/>
            </a:lvl1pPr>
            <a:lvl2pPr latinLnBrk="0">
              <a:defRPr lang="zh-CN" sz="1800"/>
            </a:lvl2pPr>
            <a:lvl3pPr latinLnBrk="0">
              <a:defRPr lang="zh-CN" sz="1500"/>
            </a:lvl3pPr>
            <a:lvl4pPr latinLnBrk="0">
              <a:defRPr lang="zh-CN" sz="1350"/>
            </a:lvl4pPr>
            <a:lvl5pPr latinLnBrk="0">
              <a:defRPr lang="zh-CN" sz="1350"/>
            </a:lvl5pPr>
            <a:lvl6pPr latinLnBrk="0">
              <a:defRPr lang="zh-CN" sz="1350" baseline="0"/>
            </a:lvl6pPr>
            <a:lvl7pPr latinLnBrk="0">
              <a:defRPr lang="zh-CN" sz="1350" baseline="0"/>
            </a:lvl7pPr>
            <a:lvl8pPr latinLnBrk="0">
              <a:defRPr lang="zh-CN" sz="1350" baseline="0"/>
            </a:lvl8pPr>
            <a:lvl9pPr latinLnBrk="0">
              <a:defRPr lang="zh-CN" sz="135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C2C6F8EA-316C-41DE-B9A4-EDCC3A85ED9A}" type="datetimeFigureOut">
              <a:t>2019/7/8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7DC1BBB0-96F0-4077-A278-0F3FB5C104D3}" type="slidenum">
              <a:t>‹#›</a:t>
            </a:fld>
            <a:endParaRPr lang="zh-CN"/>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195389" y="177807"/>
            <a:ext cx="7339012" cy="1239837"/>
          </a:xfrm>
        </p:spPr>
        <p:txBody>
          <a:bodyPr/>
          <a:lstStyle>
            <a:lvl1pPr latinLnBrk="0">
              <a:defRPr lang="zh-CN"/>
            </a:lvl1pPr>
          </a:lstStyle>
          <a:p>
            <a:r>
              <a:rPr lang="zh-CN" altLang="en-US" smtClean="0"/>
              <a:t>单击此处编辑母版标题样式</a:t>
            </a:r>
            <a:endParaRPr lang="zh-CN"/>
          </a:p>
        </p:txBody>
      </p:sp>
      <p:sp>
        <p:nvSpPr>
          <p:cNvPr id="3" name="文本占位符 2"/>
          <p:cNvSpPr>
            <a:spLocks noGrp="1"/>
          </p:cNvSpPr>
          <p:nvPr>
            <p:ph type="body" idx="1"/>
          </p:nvPr>
        </p:nvSpPr>
        <p:spPr>
          <a:xfrm>
            <a:off x="1195392" y="1499616"/>
            <a:ext cx="3615107" cy="938784"/>
          </a:xfrm>
        </p:spPr>
        <p:txBody>
          <a:bodyPr anchor="b">
            <a:noAutofit/>
          </a:bodyPr>
          <a:lstStyle>
            <a:lvl1pPr marL="0" indent="0" latinLnBrk="0">
              <a:spcBef>
                <a:spcPts val="0"/>
              </a:spcBef>
              <a:buNone/>
              <a:defRPr lang="zh-CN" sz="1800" b="0" cap="all" baseline="0"/>
            </a:lvl1pPr>
            <a:lvl2pPr marL="343003" indent="0" latinLnBrk="0">
              <a:buNone/>
              <a:defRPr lang="zh-CN" sz="1500" b="1"/>
            </a:lvl2pPr>
            <a:lvl3pPr marL="686005" indent="0" latinLnBrk="0">
              <a:buNone/>
              <a:defRPr lang="zh-CN" sz="1350" b="1"/>
            </a:lvl3pPr>
            <a:lvl4pPr marL="1029008" indent="0" latinLnBrk="0">
              <a:buNone/>
              <a:defRPr lang="zh-CN" sz="1200" b="1"/>
            </a:lvl4pPr>
            <a:lvl5pPr marL="1372012" indent="0" latinLnBrk="0">
              <a:buNone/>
              <a:defRPr lang="zh-CN" sz="1200" b="1"/>
            </a:lvl5pPr>
            <a:lvl6pPr marL="1715014" indent="0" latinLnBrk="0">
              <a:buNone/>
              <a:defRPr lang="zh-CN" sz="1200" b="1"/>
            </a:lvl6pPr>
            <a:lvl7pPr marL="2058017" indent="0" latinLnBrk="0">
              <a:buNone/>
              <a:defRPr lang="zh-CN" sz="1200" b="1"/>
            </a:lvl7pPr>
            <a:lvl8pPr marL="2401020" indent="0" latinLnBrk="0">
              <a:buNone/>
              <a:defRPr lang="zh-CN" sz="1200" b="1"/>
            </a:lvl8pPr>
            <a:lvl9pPr marL="2744022" indent="0" latinLnBrk="0">
              <a:buNone/>
              <a:defRPr lang="zh-CN" sz="1200" b="1"/>
            </a:lvl9pPr>
          </a:lstStyle>
          <a:p>
            <a:pPr lvl="0"/>
            <a:r>
              <a:rPr lang="zh-CN" altLang="en-US" smtClean="0"/>
              <a:t>单击此处编辑母版文本样式</a:t>
            </a:r>
          </a:p>
        </p:txBody>
      </p:sp>
      <p:sp>
        <p:nvSpPr>
          <p:cNvPr id="4" name="内容占位符 3"/>
          <p:cNvSpPr>
            <a:spLocks noGrp="1"/>
          </p:cNvSpPr>
          <p:nvPr>
            <p:ph sz="half" idx="2"/>
          </p:nvPr>
        </p:nvSpPr>
        <p:spPr>
          <a:xfrm>
            <a:off x="1195388" y="2514713"/>
            <a:ext cx="3611880" cy="3657493"/>
          </a:xfrm>
        </p:spPr>
        <p:txBody>
          <a:bodyPr>
            <a:normAutofit/>
          </a:bodyPr>
          <a:lstStyle>
            <a:lvl1pPr latinLnBrk="0">
              <a:defRPr lang="zh-CN" sz="1800"/>
            </a:lvl1pPr>
            <a:lvl2pPr latinLnBrk="0">
              <a:defRPr lang="zh-CN" sz="1500"/>
            </a:lvl2pPr>
            <a:lvl3pPr latinLnBrk="0">
              <a:defRPr lang="zh-CN" sz="1350"/>
            </a:lvl3pPr>
            <a:lvl4pPr latinLnBrk="0">
              <a:defRPr lang="zh-CN" sz="1200"/>
            </a:lvl4pPr>
            <a:lvl5pPr latinLnBrk="0">
              <a:defRPr lang="zh-CN" sz="1200"/>
            </a:lvl5pPr>
            <a:lvl6pPr latinLnBrk="0">
              <a:defRPr lang="zh-CN" sz="1200"/>
            </a:lvl6pPr>
            <a:lvl7pPr latinLnBrk="0">
              <a:defRPr lang="zh-CN" sz="1200"/>
            </a:lvl7pPr>
            <a:lvl8pPr latinLnBrk="0">
              <a:defRPr lang="zh-CN" sz="1200" baseline="0"/>
            </a:lvl8pPr>
            <a:lvl9pPr latinLnBrk="0">
              <a:defRPr lang="zh-CN"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p:nvPr>
        </p:nvSpPr>
        <p:spPr>
          <a:xfrm>
            <a:off x="4919296" y="1499616"/>
            <a:ext cx="3615107" cy="938784"/>
          </a:xfrm>
        </p:spPr>
        <p:txBody>
          <a:bodyPr anchor="b">
            <a:noAutofit/>
          </a:bodyPr>
          <a:lstStyle>
            <a:lvl1pPr marL="0" indent="0" latinLnBrk="0">
              <a:spcBef>
                <a:spcPts val="0"/>
              </a:spcBef>
              <a:buNone/>
              <a:defRPr lang="zh-CN" sz="1800" b="0" cap="all" baseline="0"/>
            </a:lvl1pPr>
            <a:lvl2pPr marL="343003" indent="0" latinLnBrk="0">
              <a:buNone/>
              <a:defRPr lang="zh-CN" sz="1500" b="1"/>
            </a:lvl2pPr>
            <a:lvl3pPr marL="686005" indent="0" latinLnBrk="0">
              <a:buNone/>
              <a:defRPr lang="zh-CN" sz="1350" b="1"/>
            </a:lvl3pPr>
            <a:lvl4pPr marL="1029008" indent="0" latinLnBrk="0">
              <a:buNone/>
              <a:defRPr lang="zh-CN" sz="1200" b="1"/>
            </a:lvl4pPr>
            <a:lvl5pPr marL="1372012" indent="0" latinLnBrk="0">
              <a:buNone/>
              <a:defRPr lang="zh-CN" sz="1200" b="1"/>
            </a:lvl5pPr>
            <a:lvl6pPr marL="1715014" indent="0" latinLnBrk="0">
              <a:buNone/>
              <a:defRPr lang="zh-CN" sz="1200" b="1"/>
            </a:lvl6pPr>
            <a:lvl7pPr marL="2058017" indent="0" latinLnBrk="0">
              <a:buNone/>
              <a:defRPr lang="zh-CN" sz="1200" b="1"/>
            </a:lvl7pPr>
            <a:lvl8pPr marL="2401020" indent="0" latinLnBrk="0">
              <a:buNone/>
              <a:defRPr lang="zh-CN" sz="1200" b="1"/>
            </a:lvl8pPr>
            <a:lvl9pPr marL="2744022" indent="0" latinLnBrk="0">
              <a:buNone/>
              <a:defRPr lang="zh-CN" sz="1200" b="1"/>
            </a:lvl9pPr>
          </a:lstStyle>
          <a:p>
            <a:pPr lvl="0"/>
            <a:r>
              <a:rPr lang="zh-CN" altLang="en-US" smtClean="0"/>
              <a:t>单击此处编辑母版文本样式</a:t>
            </a:r>
          </a:p>
        </p:txBody>
      </p:sp>
      <p:sp>
        <p:nvSpPr>
          <p:cNvPr id="6" name="内容占位符 5"/>
          <p:cNvSpPr>
            <a:spLocks noGrp="1"/>
          </p:cNvSpPr>
          <p:nvPr>
            <p:ph sz="quarter" idx="4"/>
          </p:nvPr>
        </p:nvSpPr>
        <p:spPr>
          <a:xfrm>
            <a:off x="4919296" y="2514600"/>
            <a:ext cx="3615107" cy="3655568"/>
          </a:xfrm>
        </p:spPr>
        <p:txBody>
          <a:bodyPr>
            <a:normAutofit/>
          </a:bodyPr>
          <a:lstStyle>
            <a:lvl1pPr latinLnBrk="0">
              <a:defRPr lang="zh-CN" sz="1800"/>
            </a:lvl1pPr>
            <a:lvl2pPr latinLnBrk="0">
              <a:defRPr lang="zh-CN" sz="1500"/>
            </a:lvl2pPr>
            <a:lvl3pPr latinLnBrk="0">
              <a:defRPr lang="zh-CN" sz="135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C2C6F8EA-316C-41DE-B9A4-EDCC3A85ED9A}" type="datetimeFigureOut">
              <a:t>2019/7/8</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7DC1BBB0-96F0-4077-A278-0F3FB5C104D3}" type="slidenum">
              <a:t>‹#›</a:t>
            </a:fld>
            <a:endParaRPr lang="zh-CN"/>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C2C6F8EA-316C-41DE-B9A4-EDCC3A85ED9A}" type="datetimeFigureOut">
              <a:t>2019/7/8</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7DC1BBB0-96F0-4077-A278-0F3FB5C104D3}" type="slidenum">
              <a:t>‹#›</a:t>
            </a:fld>
            <a:endParaRPr lang="zh-CN"/>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CN" altLang="en-US" sz="1350"/>
          </a:p>
        </p:txBody>
      </p:sp>
      <p:sp>
        <p:nvSpPr>
          <p:cNvPr id="6" name="矩形 5"/>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CN" altLang="en-US" sz="1350"/>
          </a:p>
        </p:txBody>
      </p:sp>
      <p:cxnSp>
        <p:nvCxnSpPr>
          <p:cNvPr id="7" name="直线连接线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229601"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CN" altLang="en-US" sz="1350"/>
          </a:p>
        </p:txBody>
      </p:sp>
      <p:sp>
        <p:nvSpPr>
          <p:cNvPr id="9" name="矩形 8"/>
          <p:cNvSpPr/>
          <p:nvPr/>
        </p:nvSpPr>
        <p:spPr>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CN" altLang="en-US" sz="1350"/>
          </a:p>
        </p:txBody>
      </p:sp>
      <p:sp>
        <p:nvSpPr>
          <p:cNvPr id="2" name="日期占位符 1"/>
          <p:cNvSpPr>
            <a:spLocks noGrp="1"/>
          </p:cNvSpPr>
          <p:nvPr>
            <p:ph type="dt" sz="half" idx="10"/>
          </p:nvPr>
        </p:nvSpPr>
        <p:spPr/>
        <p:txBody>
          <a:bodyPr/>
          <a:lstStyle/>
          <a:p>
            <a:fld id="{C2C6F8EA-316C-41DE-B9A4-EDCC3A85ED9A}" type="datetimeFigureOut">
              <a:t>2019/7/8</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lvl1pPr latinLnBrk="0">
              <a:defRPr lang="zh-CN">
                <a:solidFill>
                  <a:schemeClr val="bg1"/>
                </a:solidFill>
              </a:defRPr>
            </a:lvl1pPr>
          </a:lstStyle>
          <a:p>
            <a:fld id="{7DC1BBB0-96F0-4077-A278-0F3FB5C104D3}" type="slidenum">
              <a:pPr/>
              <a:t>‹#›</a:t>
            </a:fld>
            <a:endParaRPr lang="zh-CN"/>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矩形 7"/>
          <p:cNvSpPr/>
          <p:nvPr/>
        </p:nvSpPr>
        <p:spPr>
          <a:xfrm>
            <a:off x="466467"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CN" altLang="en-US" sz="1350"/>
          </a:p>
        </p:txBody>
      </p:sp>
      <p:sp>
        <p:nvSpPr>
          <p:cNvPr id="9" name="矩形 8"/>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CN" altLang="en-US" sz="1350"/>
          </a:p>
        </p:txBody>
      </p:sp>
      <p:cxnSp>
        <p:nvCxnSpPr>
          <p:cNvPr id="10" name="直线连接线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CN" altLang="en-US" sz="1350"/>
          </a:p>
        </p:txBody>
      </p:sp>
      <p:sp>
        <p:nvSpPr>
          <p:cNvPr id="2" name="标题 1"/>
          <p:cNvSpPr>
            <a:spLocks noGrp="1"/>
          </p:cNvSpPr>
          <p:nvPr>
            <p:ph type="title"/>
          </p:nvPr>
        </p:nvSpPr>
        <p:spPr bwMode="white">
          <a:xfrm>
            <a:off x="805890" y="381000"/>
            <a:ext cx="2470710" cy="1371600"/>
          </a:xfrm>
        </p:spPr>
        <p:txBody>
          <a:bodyPr anchor="b">
            <a:normAutofit/>
          </a:bodyPr>
          <a:lstStyle>
            <a:lvl1pPr algn="l" latinLnBrk="0">
              <a:defRPr lang="zh-CN" sz="2101" b="0" cap="all" baseline="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3886200" y="482600"/>
            <a:ext cx="4648200" cy="5689600"/>
          </a:xfrm>
        </p:spPr>
        <p:txBody>
          <a:bodyPr>
            <a:normAutofit/>
          </a:bodyPr>
          <a:lstStyle>
            <a:lvl1pPr latinLnBrk="0">
              <a:defRPr lang="zh-CN" sz="2101"/>
            </a:lvl1pPr>
            <a:lvl2pPr latinLnBrk="0">
              <a:defRPr lang="zh-CN" sz="1800"/>
            </a:lvl2pPr>
            <a:lvl3pPr latinLnBrk="0">
              <a:defRPr lang="zh-CN" sz="1500"/>
            </a:lvl3pPr>
            <a:lvl4pPr latinLnBrk="0">
              <a:defRPr lang="zh-CN" sz="1350"/>
            </a:lvl4pPr>
            <a:lvl5pPr latinLnBrk="0">
              <a:defRPr lang="zh-CN" sz="1350"/>
            </a:lvl5pPr>
            <a:lvl6pPr latinLnBrk="0">
              <a:defRPr lang="zh-CN" sz="1350"/>
            </a:lvl6pPr>
            <a:lvl7pPr latinLnBrk="0">
              <a:defRPr lang="zh-CN" sz="1350"/>
            </a:lvl7pPr>
            <a:lvl8pPr latinLnBrk="0">
              <a:defRPr lang="zh-CN" sz="1350" baseline="0"/>
            </a:lvl8pPr>
            <a:lvl9pPr latinLnBrk="0">
              <a:defRPr lang="zh-CN" sz="135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bwMode="white">
          <a:xfrm>
            <a:off x="805890" y="1828800"/>
            <a:ext cx="2470710" cy="4343400"/>
          </a:xfrm>
        </p:spPr>
        <p:txBody>
          <a:bodyPr>
            <a:normAutofit/>
          </a:bodyPr>
          <a:lstStyle>
            <a:lvl1pPr marL="0" indent="0" latinLnBrk="0">
              <a:buNone/>
              <a:defRPr lang="zh-CN" sz="1500">
                <a:solidFill>
                  <a:schemeClr val="bg1"/>
                </a:solidFill>
              </a:defRPr>
            </a:lvl1pPr>
            <a:lvl2pPr marL="343003" indent="0" latinLnBrk="0">
              <a:buNone/>
              <a:defRPr lang="zh-CN" sz="900"/>
            </a:lvl2pPr>
            <a:lvl3pPr marL="686005" indent="0" latinLnBrk="0">
              <a:buNone/>
              <a:defRPr lang="zh-CN" sz="750"/>
            </a:lvl3pPr>
            <a:lvl4pPr marL="1029008" indent="0" latinLnBrk="0">
              <a:buNone/>
              <a:defRPr lang="zh-CN" sz="675"/>
            </a:lvl4pPr>
            <a:lvl5pPr marL="1372012" indent="0" latinLnBrk="0">
              <a:buNone/>
              <a:defRPr lang="zh-CN" sz="675"/>
            </a:lvl5pPr>
            <a:lvl6pPr marL="1715014" indent="0" latinLnBrk="0">
              <a:buNone/>
              <a:defRPr lang="zh-CN" sz="675"/>
            </a:lvl6pPr>
            <a:lvl7pPr marL="2058017" indent="0" latinLnBrk="0">
              <a:buNone/>
              <a:defRPr lang="zh-CN" sz="675"/>
            </a:lvl7pPr>
            <a:lvl8pPr marL="2401020" indent="0" latinLnBrk="0">
              <a:buNone/>
              <a:defRPr lang="zh-CN" sz="675"/>
            </a:lvl8pPr>
            <a:lvl9pPr marL="2744022" indent="0" latinLnBrk="0">
              <a:buNone/>
              <a:defRPr lang="zh-CN" sz="675"/>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2C6F8EA-316C-41DE-B9A4-EDCC3A85ED9A}" type="datetimeFigureOut">
              <a:t>2019/7/8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7DC1BBB0-96F0-4077-A278-0F3FB5C104D3}" type="slidenum">
              <a:t>‹#›</a:t>
            </a:fld>
            <a:endParaRPr lang="zh-CN"/>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矩形 10"/>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CN" altLang="en-US" sz="1350"/>
          </a:p>
        </p:txBody>
      </p:sp>
      <p:sp>
        <p:nvSpPr>
          <p:cNvPr id="8" name="矩形 7"/>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CN" altLang="en-US" sz="1350"/>
          </a:p>
        </p:txBody>
      </p:sp>
      <p:sp>
        <p:nvSpPr>
          <p:cNvPr id="9" name="矩形 8"/>
          <p:cNvSpPr/>
          <p:nvPr/>
        </p:nvSpPr>
        <p:spPr>
          <a:xfrm>
            <a:off x="3657600"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CN" altLang="en-US" sz="1350"/>
          </a:p>
        </p:txBody>
      </p:sp>
      <p:sp>
        <p:nvSpPr>
          <p:cNvPr id="2" name="标题 1"/>
          <p:cNvSpPr>
            <a:spLocks noGrp="1"/>
          </p:cNvSpPr>
          <p:nvPr>
            <p:ph type="title"/>
          </p:nvPr>
        </p:nvSpPr>
        <p:spPr>
          <a:xfrm>
            <a:off x="805890" y="381000"/>
            <a:ext cx="2470710" cy="1371600"/>
          </a:xfrm>
        </p:spPr>
        <p:txBody>
          <a:bodyPr anchor="b">
            <a:normAutofit/>
          </a:bodyPr>
          <a:lstStyle>
            <a:lvl1pPr algn="l" latinLnBrk="0">
              <a:defRPr lang="zh-CN" sz="2101" b="0" cap="all" baseline="0">
                <a:solidFill>
                  <a:schemeClr val="tx1">
                    <a:lumMod val="75000"/>
                  </a:schemeClr>
                </a:solidFill>
              </a:defRPr>
            </a:lvl1pPr>
          </a:lstStyle>
          <a:p>
            <a:r>
              <a:rPr lang="zh-CN" altLang="en-US" smtClean="0"/>
              <a:t>单击此处编辑母版标题样式</a:t>
            </a:r>
            <a:endParaRPr lang="zh-CN"/>
          </a:p>
        </p:txBody>
      </p:sp>
      <p:sp>
        <p:nvSpPr>
          <p:cNvPr id="3" name="图片占位符 2"/>
          <p:cNvSpPr>
            <a:spLocks noGrp="1"/>
          </p:cNvSpPr>
          <p:nvPr>
            <p:ph type="pic" idx="1"/>
          </p:nvPr>
        </p:nvSpPr>
        <p:spPr bwMode="auto">
          <a:xfrm>
            <a:off x="3886200" y="482600"/>
            <a:ext cx="4648200" cy="5689600"/>
          </a:xfrm>
          <a:ln w="19050">
            <a:solidFill>
              <a:schemeClr val="bg1"/>
            </a:solidFill>
          </a:ln>
        </p:spPr>
        <p:txBody>
          <a:bodyPr>
            <a:normAutofit/>
          </a:bodyPr>
          <a:lstStyle>
            <a:lvl1pPr marL="0" indent="0" latinLnBrk="0">
              <a:buNone/>
              <a:defRPr lang="zh-CN" sz="2101"/>
            </a:lvl1pPr>
            <a:lvl2pPr marL="343003" indent="0" latinLnBrk="0">
              <a:buNone/>
              <a:defRPr lang="zh-CN" sz="2101"/>
            </a:lvl2pPr>
            <a:lvl3pPr marL="686005" indent="0" latinLnBrk="0">
              <a:buNone/>
              <a:defRPr lang="zh-CN" sz="1800"/>
            </a:lvl3pPr>
            <a:lvl4pPr marL="1029008" indent="0" latinLnBrk="0">
              <a:buNone/>
              <a:defRPr lang="zh-CN" sz="1500"/>
            </a:lvl4pPr>
            <a:lvl5pPr marL="1372012" indent="0" latinLnBrk="0">
              <a:buNone/>
              <a:defRPr lang="zh-CN" sz="1500"/>
            </a:lvl5pPr>
            <a:lvl6pPr marL="1715014" indent="0" latinLnBrk="0">
              <a:buNone/>
              <a:defRPr lang="zh-CN" sz="1500"/>
            </a:lvl6pPr>
            <a:lvl7pPr marL="2058017" indent="0" latinLnBrk="0">
              <a:buNone/>
              <a:defRPr lang="zh-CN" sz="1500"/>
            </a:lvl7pPr>
            <a:lvl8pPr marL="2401020" indent="0" latinLnBrk="0">
              <a:buNone/>
              <a:defRPr lang="zh-CN" sz="1500"/>
            </a:lvl8pPr>
            <a:lvl9pPr marL="2744022" indent="0" latinLnBrk="0">
              <a:buNone/>
              <a:defRPr lang="zh-CN" sz="1500"/>
            </a:lvl9pPr>
          </a:lstStyle>
          <a:p>
            <a:r>
              <a:rPr lang="zh-CN" altLang="en-US" smtClean="0"/>
              <a:t>单击图标添加图片</a:t>
            </a:r>
            <a:endParaRPr lang="zh-CN"/>
          </a:p>
        </p:txBody>
      </p:sp>
      <p:sp>
        <p:nvSpPr>
          <p:cNvPr id="4" name="文本占位符 3"/>
          <p:cNvSpPr>
            <a:spLocks noGrp="1"/>
          </p:cNvSpPr>
          <p:nvPr>
            <p:ph type="body" sz="half" idx="2"/>
          </p:nvPr>
        </p:nvSpPr>
        <p:spPr>
          <a:xfrm>
            <a:off x="805890" y="1828800"/>
            <a:ext cx="2470710" cy="4343400"/>
          </a:xfrm>
        </p:spPr>
        <p:txBody>
          <a:bodyPr>
            <a:normAutofit/>
          </a:bodyPr>
          <a:lstStyle>
            <a:lvl1pPr marL="0" indent="0" latinLnBrk="0">
              <a:buNone/>
              <a:defRPr lang="zh-CN" sz="1500">
                <a:solidFill>
                  <a:schemeClr val="tx1"/>
                </a:solidFill>
              </a:defRPr>
            </a:lvl1pPr>
            <a:lvl2pPr marL="343003" indent="0" latinLnBrk="0">
              <a:buNone/>
              <a:defRPr lang="zh-CN" sz="900"/>
            </a:lvl2pPr>
            <a:lvl3pPr marL="686005" indent="0" latinLnBrk="0">
              <a:buNone/>
              <a:defRPr lang="zh-CN" sz="750"/>
            </a:lvl3pPr>
            <a:lvl4pPr marL="1029008" indent="0" latinLnBrk="0">
              <a:buNone/>
              <a:defRPr lang="zh-CN" sz="675"/>
            </a:lvl4pPr>
            <a:lvl5pPr marL="1372012" indent="0" latinLnBrk="0">
              <a:buNone/>
              <a:defRPr lang="zh-CN" sz="675"/>
            </a:lvl5pPr>
            <a:lvl6pPr marL="1715014" indent="0" latinLnBrk="0">
              <a:buNone/>
              <a:defRPr lang="zh-CN" sz="675"/>
            </a:lvl6pPr>
            <a:lvl7pPr marL="2058017" indent="0" latinLnBrk="0">
              <a:buNone/>
              <a:defRPr lang="zh-CN" sz="675"/>
            </a:lvl7pPr>
            <a:lvl8pPr marL="2401020" indent="0" latinLnBrk="0">
              <a:buNone/>
              <a:defRPr lang="zh-CN" sz="675"/>
            </a:lvl8pPr>
            <a:lvl9pPr marL="2744022" indent="0" latinLnBrk="0">
              <a:buNone/>
              <a:defRPr lang="zh-CN" sz="675"/>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2C6F8EA-316C-41DE-B9A4-EDCC3A85ED9A}" type="datetimeFigureOut">
              <a:t>2019/7/8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7DC1BBB0-96F0-4077-A278-0F3FB5C104D3}" type="slidenum">
              <a:t>‹#›</a:t>
            </a:fld>
            <a:endParaRPr lang="zh-CN"/>
          </a:p>
        </p:txBody>
      </p:sp>
      <p:cxnSp>
        <p:nvCxnSpPr>
          <p:cNvPr id="10" name="直线连接线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CN" altLang="en-US" sz="1350">
              <a:latin typeface="微软雅黑" panose="020B0503020204020204" pitchFamily="34" charset="-122"/>
              <a:ea typeface="微软雅黑" panose="020B0503020204020204" pitchFamily="34" charset="-122"/>
            </a:endParaRPr>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13" name="矩形 12"/>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cxnSp>
        <p:nvCxnSpPr>
          <p:cNvPr id="14" name="直线连接线 13"/>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π"/>
          <p:cNvSpPr>
            <a:spLocks/>
          </p:cNvSpPr>
          <p:nvPr/>
        </p:nvSpPr>
        <p:spPr bwMode="white">
          <a:xfrm>
            <a:off x="567222" y="898103"/>
            <a:ext cx="25208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CN" altLang="en-US" sz="1350">
              <a:latin typeface="微软雅黑" panose="020B0503020204020204" pitchFamily="34" charset="-122"/>
              <a:ea typeface="微软雅黑" panose="020B0503020204020204" pitchFamily="34" charset="-122"/>
            </a:endParaRPr>
          </a:p>
        </p:txBody>
      </p:sp>
      <p:cxnSp>
        <p:nvCxnSpPr>
          <p:cNvPr id="16" name="直线连接线 15"/>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1195389" y="177807"/>
            <a:ext cx="7339012" cy="1239837"/>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195389" y="1600200"/>
            <a:ext cx="7339012" cy="45720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3886200" y="6356358"/>
            <a:ext cx="914400" cy="365125"/>
          </a:xfrm>
          <a:prstGeom prst="rect">
            <a:avLst/>
          </a:prstGeom>
        </p:spPr>
        <p:txBody>
          <a:bodyPr vert="horz" lIns="91440" tIns="45720" rIns="91440" bIns="45720" rtlCol="0" anchor="ctr"/>
          <a:lstStyle>
            <a:lvl1pPr algn="l" latinLnBrk="0">
              <a:defRPr lang="zh-CN" sz="900" cap="all" baseline="0">
                <a:solidFill>
                  <a:schemeClr val="tx1">
                    <a:lumMod val="60000"/>
                    <a:lumOff val="40000"/>
                  </a:schemeClr>
                </a:solidFill>
                <a:latin typeface="微软雅黑" panose="020B0503020204020204" pitchFamily="34" charset="-122"/>
                <a:ea typeface="微软雅黑" panose="020B0503020204020204" pitchFamily="34" charset="-122"/>
              </a:defRPr>
            </a:lvl1pPr>
          </a:lstStyle>
          <a:p>
            <a:fld id="{C2C6F8EA-316C-41DE-B9A4-EDCC3A85ED9A}" type="datetimeFigureOut">
              <a:rPr lang="en-US" altLang="zh-CN" smtClean="0"/>
              <a:pPr/>
              <a:t>7/8/2019</a:t>
            </a:fld>
            <a:endParaRPr lang="zh-CN" altLang="en-US"/>
          </a:p>
        </p:txBody>
      </p:sp>
      <p:sp>
        <p:nvSpPr>
          <p:cNvPr id="5" name="页脚占位符 4"/>
          <p:cNvSpPr>
            <a:spLocks noGrp="1"/>
          </p:cNvSpPr>
          <p:nvPr>
            <p:ph type="ftr" sz="quarter" idx="3"/>
          </p:nvPr>
        </p:nvSpPr>
        <p:spPr>
          <a:xfrm>
            <a:off x="4948242" y="6356358"/>
            <a:ext cx="2981325" cy="365125"/>
          </a:xfrm>
          <a:prstGeom prst="rect">
            <a:avLst/>
          </a:prstGeom>
        </p:spPr>
        <p:txBody>
          <a:bodyPr vert="horz" lIns="91440" tIns="45720" rIns="91440" bIns="45720" rtlCol="0" anchor="ctr"/>
          <a:lstStyle>
            <a:lvl1pPr algn="ctr" latinLnBrk="0">
              <a:defRPr lang="zh-CN" sz="900" cap="all" baseline="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1" y="6356358"/>
            <a:ext cx="457200" cy="365125"/>
          </a:xfrm>
          <a:prstGeom prst="rect">
            <a:avLst/>
          </a:prstGeom>
        </p:spPr>
        <p:txBody>
          <a:bodyPr vert="horz" lIns="91440" tIns="45720" rIns="91440" bIns="45720" rtlCol="0" anchor="ctr"/>
          <a:lstStyle>
            <a:lvl1pPr algn="r" latinLnBrk="0">
              <a:defRPr lang="zh-CN" sz="900" cap="all" baseline="0">
                <a:solidFill>
                  <a:schemeClr val="tx1">
                    <a:lumMod val="60000"/>
                    <a:lumOff val="40000"/>
                  </a:schemeClr>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en-US" altLang="zh-CN"/>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686005" rtl="0" eaLnBrk="1" latinLnBrk="0" hangingPunct="1">
        <a:lnSpc>
          <a:spcPct val="90000"/>
        </a:lnSpc>
        <a:spcBef>
          <a:spcPct val="0"/>
        </a:spcBef>
        <a:buNone/>
        <a:defRPr lang="zh-CN" sz="2701" kern="1200">
          <a:solidFill>
            <a:schemeClr val="tx1">
              <a:lumMod val="75000"/>
            </a:schemeClr>
          </a:solidFill>
          <a:latin typeface="微软雅黑" panose="020B0503020204020204" pitchFamily="34" charset="-122"/>
          <a:ea typeface="微软雅黑" panose="020B0503020204020204" pitchFamily="34" charset="-122"/>
          <a:cs typeface="+mj-cs"/>
        </a:defRPr>
      </a:lvl1pPr>
    </p:titleStyle>
    <p:bodyStyle>
      <a:lvl1pPr marL="185221" indent="-185221" algn="l" defTabSz="686005" rtl="0" eaLnBrk="1" latinLnBrk="0" hangingPunct="1">
        <a:lnSpc>
          <a:spcPct val="90000"/>
        </a:lnSpc>
        <a:spcBef>
          <a:spcPts val="1050"/>
        </a:spcBef>
        <a:buFont typeface="Euphemia" pitchFamily="34" charset="0"/>
        <a:buChar char="›"/>
        <a:defRPr lang="zh-CN" sz="2101" kern="1200">
          <a:solidFill>
            <a:schemeClr val="tx1"/>
          </a:solidFill>
          <a:latin typeface="微软雅黑" panose="020B0503020204020204" pitchFamily="34" charset="-122"/>
          <a:ea typeface="微软雅黑" panose="020B0503020204020204" pitchFamily="34" charset="-122"/>
          <a:cs typeface="+mn-cs"/>
        </a:defRPr>
      </a:lvl1pPr>
      <a:lvl2pPr marL="459624" indent="-185221" algn="l" defTabSz="686005" rtl="0" eaLnBrk="1" latinLnBrk="0" hangingPunct="1">
        <a:lnSpc>
          <a:spcPct val="90000"/>
        </a:lnSpc>
        <a:spcBef>
          <a:spcPts val="450"/>
        </a:spcBef>
        <a:buFont typeface="Euphemia"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2pPr>
      <a:lvl3pPr marL="734026" indent="-185221" algn="l" defTabSz="686005" rtl="0" eaLnBrk="1" latinLnBrk="0" hangingPunct="1">
        <a:lnSpc>
          <a:spcPct val="90000"/>
        </a:lnSpc>
        <a:spcBef>
          <a:spcPts val="450"/>
        </a:spcBef>
        <a:buFont typeface="Euphemia" pitchFamily="34" charset="0"/>
        <a:buChar char="›"/>
        <a:defRPr lang="zh-CN" sz="1500" kern="1200">
          <a:solidFill>
            <a:schemeClr val="tx1"/>
          </a:solidFill>
          <a:latin typeface="微软雅黑" panose="020B0503020204020204" pitchFamily="34" charset="-122"/>
          <a:ea typeface="微软雅黑" panose="020B0503020204020204" pitchFamily="34" charset="-122"/>
          <a:cs typeface="+mn-cs"/>
        </a:defRPr>
      </a:lvl3pPr>
      <a:lvl4pPr marL="1008429" indent="-185221" algn="l" defTabSz="686005" rtl="0" eaLnBrk="1" latinLnBrk="0" hangingPunct="1">
        <a:lnSpc>
          <a:spcPct val="90000"/>
        </a:lnSpc>
        <a:spcBef>
          <a:spcPts val="450"/>
        </a:spcBef>
        <a:buFont typeface="Arial" pitchFamily="34" charset="0"/>
        <a:buChar char="–"/>
        <a:defRPr lang="zh-CN" sz="1350" kern="1200">
          <a:solidFill>
            <a:schemeClr val="tx1"/>
          </a:solidFill>
          <a:latin typeface="微软雅黑" panose="020B0503020204020204" pitchFamily="34" charset="-122"/>
          <a:ea typeface="微软雅黑" panose="020B0503020204020204" pitchFamily="34" charset="-122"/>
          <a:cs typeface="+mn-cs"/>
        </a:defRPr>
      </a:lvl4pPr>
      <a:lvl5pPr marL="1282830" indent="-185221" algn="l" defTabSz="686005" rtl="0" eaLnBrk="1" latinLnBrk="0" hangingPunct="1">
        <a:lnSpc>
          <a:spcPct val="90000"/>
        </a:lnSpc>
        <a:spcBef>
          <a:spcPts val="450"/>
        </a:spcBef>
        <a:buFont typeface="Euphemia" pitchFamily="34" charset="0"/>
        <a:buChar char="›"/>
        <a:defRPr lang="zh-CN" sz="1350" kern="1200">
          <a:solidFill>
            <a:schemeClr val="tx1"/>
          </a:solidFill>
          <a:latin typeface="微软雅黑" panose="020B0503020204020204" pitchFamily="34" charset="-122"/>
          <a:ea typeface="微软雅黑" panose="020B0503020204020204" pitchFamily="34" charset="-122"/>
          <a:cs typeface="+mn-cs"/>
        </a:defRPr>
      </a:lvl5pPr>
      <a:lvl6pPr marL="1557233" indent="-185221" algn="l" defTabSz="686005" rtl="0" eaLnBrk="1" latinLnBrk="0" hangingPunct="1">
        <a:lnSpc>
          <a:spcPct val="90000"/>
        </a:lnSpc>
        <a:spcBef>
          <a:spcPts val="450"/>
        </a:spcBef>
        <a:buFont typeface="Euphemia" pitchFamily="34" charset="0"/>
        <a:buChar char="–"/>
        <a:defRPr lang="zh-CN" sz="1350" kern="1200">
          <a:solidFill>
            <a:schemeClr val="tx1"/>
          </a:solidFill>
          <a:latin typeface="+mn-lt"/>
          <a:ea typeface="+mn-ea"/>
          <a:cs typeface="+mn-cs"/>
        </a:defRPr>
      </a:lvl6pPr>
      <a:lvl7pPr marL="1831634" indent="-185221" algn="l" defTabSz="686005" rtl="0" eaLnBrk="1" latinLnBrk="0" hangingPunct="1">
        <a:lnSpc>
          <a:spcPct val="90000"/>
        </a:lnSpc>
        <a:spcBef>
          <a:spcPts val="450"/>
        </a:spcBef>
        <a:buFont typeface="Euphemia" pitchFamily="34" charset="0"/>
        <a:buChar char="›"/>
        <a:defRPr lang="zh-CN" sz="1350" kern="1200">
          <a:solidFill>
            <a:schemeClr val="tx1"/>
          </a:solidFill>
          <a:latin typeface="+mn-lt"/>
          <a:ea typeface="+mn-ea"/>
          <a:cs typeface="+mn-cs"/>
        </a:defRPr>
      </a:lvl7pPr>
      <a:lvl8pPr marL="2106037" indent="-185221" algn="l" defTabSz="686005" rtl="0" eaLnBrk="1" latinLnBrk="0" hangingPunct="1">
        <a:lnSpc>
          <a:spcPct val="90000"/>
        </a:lnSpc>
        <a:spcBef>
          <a:spcPts val="450"/>
        </a:spcBef>
        <a:buFont typeface="Euphemia" pitchFamily="34" charset="0"/>
        <a:buChar char="–"/>
        <a:defRPr lang="zh-CN" sz="1350" kern="1200" baseline="0">
          <a:solidFill>
            <a:schemeClr val="tx1"/>
          </a:solidFill>
          <a:latin typeface="+mn-lt"/>
          <a:ea typeface="+mn-ea"/>
          <a:cs typeface="+mn-cs"/>
        </a:defRPr>
      </a:lvl8pPr>
      <a:lvl9pPr marL="2380439" indent="-185221" algn="l" defTabSz="686005" rtl="0" eaLnBrk="1" latinLnBrk="0" hangingPunct="1">
        <a:lnSpc>
          <a:spcPct val="90000"/>
        </a:lnSpc>
        <a:spcBef>
          <a:spcPts val="450"/>
        </a:spcBef>
        <a:buFont typeface="Euphemia" pitchFamily="34" charset="0"/>
        <a:buChar char="›"/>
        <a:defRPr lang="zh-CN" sz="1350" kern="1200" baseline="0">
          <a:solidFill>
            <a:schemeClr val="tx1"/>
          </a:solidFill>
          <a:latin typeface="+mn-lt"/>
          <a:ea typeface="+mn-ea"/>
          <a:cs typeface="+mn-cs"/>
        </a:defRPr>
      </a:lvl9pPr>
    </p:bodyStyle>
    <p:otherStyle>
      <a:defPPr>
        <a:defRPr lang="zh-CN"/>
      </a:defPPr>
      <a:lvl1pPr marL="0" algn="l" defTabSz="686005" rtl="0" eaLnBrk="1" latinLnBrk="0" hangingPunct="1">
        <a:defRPr lang="zh-CN" sz="1350" kern="1200">
          <a:solidFill>
            <a:schemeClr val="tx1"/>
          </a:solidFill>
          <a:latin typeface="+mn-lt"/>
          <a:ea typeface="+mn-ea"/>
          <a:cs typeface="+mn-cs"/>
        </a:defRPr>
      </a:lvl1pPr>
      <a:lvl2pPr marL="343003" algn="l" defTabSz="686005" rtl="0" eaLnBrk="1" latinLnBrk="0" hangingPunct="1">
        <a:defRPr lang="zh-CN" sz="1350" kern="1200">
          <a:solidFill>
            <a:schemeClr val="tx1"/>
          </a:solidFill>
          <a:latin typeface="+mn-lt"/>
          <a:ea typeface="+mn-ea"/>
          <a:cs typeface="+mn-cs"/>
        </a:defRPr>
      </a:lvl2pPr>
      <a:lvl3pPr marL="686005" algn="l" defTabSz="686005" rtl="0" eaLnBrk="1" latinLnBrk="0" hangingPunct="1">
        <a:defRPr lang="zh-CN" sz="1350" kern="1200">
          <a:solidFill>
            <a:schemeClr val="tx1"/>
          </a:solidFill>
          <a:latin typeface="+mn-lt"/>
          <a:ea typeface="+mn-ea"/>
          <a:cs typeface="+mn-cs"/>
        </a:defRPr>
      </a:lvl3pPr>
      <a:lvl4pPr marL="1029008" algn="l" defTabSz="686005" rtl="0" eaLnBrk="1" latinLnBrk="0" hangingPunct="1">
        <a:defRPr lang="zh-CN" sz="1350" kern="1200">
          <a:solidFill>
            <a:schemeClr val="tx1"/>
          </a:solidFill>
          <a:latin typeface="+mn-lt"/>
          <a:ea typeface="+mn-ea"/>
          <a:cs typeface="+mn-cs"/>
        </a:defRPr>
      </a:lvl4pPr>
      <a:lvl5pPr marL="1372012" algn="l" defTabSz="686005" rtl="0" eaLnBrk="1" latinLnBrk="0" hangingPunct="1">
        <a:defRPr lang="zh-CN" sz="1350" kern="1200">
          <a:solidFill>
            <a:schemeClr val="tx1"/>
          </a:solidFill>
          <a:latin typeface="+mn-lt"/>
          <a:ea typeface="+mn-ea"/>
          <a:cs typeface="+mn-cs"/>
        </a:defRPr>
      </a:lvl5pPr>
      <a:lvl6pPr marL="1715014" algn="l" defTabSz="686005" rtl="0" eaLnBrk="1" latinLnBrk="0" hangingPunct="1">
        <a:defRPr lang="zh-CN" sz="1350" kern="1200">
          <a:solidFill>
            <a:schemeClr val="tx1"/>
          </a:solidFill>
          <a:latin typeface="+mn-lt"/>
          <a:ea typeface="+mn-ea"/>
          <a:cs typeface="+mn-cs"/>
        </a:defRPr>
      </a:lvl6pPr>
      <a:lvl7pPr marL="2058017" algn="l" defTabSz="686005" rtl="0" eaLnBrk="1" latinLnBrk="0" hangingPunct="1">
        <a:defRPr lang="zh-CN" sz="1350" kern="1200">
          <a:solidFill>
            <a:schemeClr val="tx1"/>
          </a:solidFill>
          <a:latin typeface="+mn-lt"/>
          <a:ea typeface="+mn-ea"/>
          <a:cs typeface="+mn-cs"/>
        </a:defRPr>
      </a:lvl7pPr>
      <a:lvl8pPr marL="2401020" algn="l" defTabSz="686005" rtl="0" eaLnBrk="1" latinLnBrk="0" hangingPunct="1">
        <a:defRPr lang="zh-CN" sz="1350" kern="1200">
          <a:solidFill>
            <a:schemeClr val="tx1"/>
          </a:solidFill>
          <a:latin typeface="+mn-lt"/>
          <a:ea typeface="+mn-ea"/>
          <a:cs typeface="+mn-cs"/>
        </a:defRPr>
      </a:lvl8pPr>
      <a:lvl9pPr marL="2744022" algn="l" defTabSz="686005" rtl="0" eaLnBrk="1" latinLnBrk="0" hangingPunct="1">
        <a:defRPr lang="zh-CN"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11.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7.bin"/><Relationship Id="rId14" Type="http://schemas.openxmlformats.org/officeDocument/2006/relationships/image" Target="../media/image2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4.png"/><Relationship Id="rId4" Type="http://schemas.openxmlformats.org/officeDocument/2006/relationships/image" Target="../media/image23.wmf"/></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cn.mathworks.com/matlabcentral/fileexchange/7506-particle-swarm-optimization-toolbox" TargetMode="Externa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0.wmf"/><Relationship Id="rId5" Type="http://schemas.openxmlformats.org/officeDocument/2006/relationships/oleObject" Target="../embeddings/oleObject21.bin"/><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9.wmf"/><Relationship Id="rId5" Type="http://schemas.openxmlformats.org/officeDocument/2006/relationships/oleObject" Target="../embeddings/oleObject23.bin"/><Relationship Id="rId4" Type="http://schemas.openxmlformats.org/officeDocument/2006/relationships/image" Target="../media/image38.wmf"/></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7.wmf"/><Relationship Id="rId5" Type="http://schemas.openxmlformats.org/officeDocument/2006/relationships/oleObject" Target="../embeddings/oleObject25.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27.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56.wmf"/></Relationships>
</file>

<file path=ppt/slides/_rels/slide42.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1.wmf"/><Relationship Id="rId5" Type="http://schemas.openxmlformats.org/officeDocument/2006/relationships/oleObject" Target="../embeddings/oleObject30.bin"/><Relationship Id="rId4" Type="http://schemas.openxmlformats.org/officeDocument/2006/relationships/image" Target="../media/image60.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63.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5.wmf"/><Relationship Id="rId5" Type="http://schemas.openxmlformats.org/officeDocument/2006/relationships/oleObject" Target="../embeddings/oleObject34.bin"/><Relationship Id="rId4" Type="http://schemas.openxmlformats.org/officeDocument/2006/relationships/image" Target="../media/image64.wmf"/></Relationships>
</file>

<file path=ppt/slides/_rels/slide4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5.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4.png"/><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21977" y="1600207"/>
            <a:ext cx="6248400" cy="1036705"/>
          </a:xfrm>
        </p:spPr>
        <p:txBody>
          <a:bodyPr/>
          <a:lstStyle/>
          <a:p>
            <a:r>
              <a:rPr lang="zh-CN" altLang="en-US" dirty="0" smtClean="0">
                <a:solidFill>
                  <a:srgbClr val="002060"/>
                </a:solidFill>
              </a:rPr>
              <a:t>群智能算法及</a:t>
            </a:r>
            <a:r>
              <a:rPr lang="en-US" altLang="zh-CN" dirty="0" err="1" smtClean="0">
                <a:solidFill>
                  <a:srgbClr val="002060"/>
                </a:solidFill>
              </a:rPr>
              <a:t>matlab</a:t>
            </a:r>
            <a:r>
              <a:rPr lang="zh-CN" altLang="en-US" dirty="0" smtClean="0">
                <a:solidFill>
                  <a:srgbClr val="002060"/>
                </a:solidFill>
              </a:rPr>
              <a:t>编程</a:t>
            </a:r>
            <a:endParaRPr lang="zh-CN" dirty="0">
              <a:solidFill>
                <a:srgbClr val="002060"/>
              </a:solidFill>
            </a:endParaRPr>
          </a:p>
        </p:txBody>
      </p:sp>
      <p:sp>
        <p:nvSpPr>
          <p:cNvPr id="3" name="副标题 2"/>
          <p:cNvSpPr>
            <a:spLocks noGrp="1"/>
          </p:cNvSpPr>
          <p:nvPr>
            <p:ph type="subTitle" idx="1"/>
          </p:nvPr>
        </p:nvSpPr>
        <p:spPr>
          <a:xfrm>
            <a:off x="1821977" y="4005064"/>
            <a:ext cx="5638800" cy="1116085"/>
          </a:xfrm>
        </p:spPr>
        <p:txBody>
          <a:bodyPr/>
          <a:lstStyle/>
          <a:p>
            <a:r>
              <a:rPr lang="zh-CN" altLang="en-US" dirty="0" smtClean="0">
                <a:solidFill>
                  <a:schemeClr val="tx2"/>
                </a:solidFill>
              </a:rPr>
              <a:t>谢良</a:t>
            </a:r>
            <a:endParaRPr lang="en-US" altLang="zh-CN" dirty="0" smtClean="0">
              <a:solidFill>
                <a:schemeClr val="tx2"/>
              </a:solidFill>
            </a:endParaRPr>
          </a:p>
          <a:p>
            <a:r>
              <a:rPr lang="zh-CN" altLang="en-US" dirty="0" smtClean="0">
                <a:solidFill>
                  <a:schemeClr val="tx2"/>
                </a:solidFill>
              </a:rPr>
              <a:t>武汉理工大学数学系</a:t>
            </a:r>
            <a:endParaRPr lang="en-US" altLang="zh-CN" dirty="0" smtClean="0">
              <a:solidFill>
                <a:schemeClr val="tx2"/>
              </a:solidFill>
            </a:endParaRPr>
          </a:p>
          <a:p>
            <a:r>
              <a:rPr lang="en-US" altLang="zh-CN" dirty="0" smtClean="0">
                <a:solidFill>
                  <a:schemeClr val="tx2"/>
                </a:solidFill>
              </a:rPr>
              <a:t>228898842@qq.com</a:t>
            </a:r>
            <a:endParaRPr lang="zh-CN" dirty="0">
              <a:solidFill>
                <a:schemeClr val="tx2"/>
              </a:solidFill>
            </a:endParaRP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548680"/>
            <a:ext cx="7339012" cy="5832648"/>
          </a:xfrm>
        </p:spPr>
        <p:txBody>
          <a:bodyPr>
            <a:normAutofit/>
          </a:bodyPr>
          <a:lstStyle/>
          <a:p>
            <a:pPr marL="0" indent="0">
              <a:spcBef>
                <a:spcPct val="50000"/>
              </a:spcBef>
              <a:buNone/>
            </a:pP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粒子群优化算法流程图</a:t>
            </a:r>
            <a:endParaRPr lang="zh-CN"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zh-CN"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ea typeface="宋体" panose="02010600030101010101" pitchFamily="2" charset="-122"/>
            </a:endParaRPr>
          </a:p>
        </p:txBody>
      </p:sp>
      <p:grpSp>
        <p:nvGrpSpPr>
          <p:cNvPr id="12" name="Group 5"/>
          <p:cNvGrpSpPr>
            <a:grpSpLocks/>
          </p:cNvGrpSpPr>
          <p:nvPr/>
        </p:nvGrpSpPr>
        <p:grpSpPr bwMode="auto">
          <a:xfrm>
            <a:off x="1402060" y="1268760"/>
            <a:ext cx="5922963" cy="4643438"/>
            <a:chOff x="-1" y="0"/>
            <a:chExt cx="3731" cy="2925"/>
          </a:xfrm>
        </p:grpSpPr>
        <p:graphicFrame>
          <p:nvGraphicFramePr>
            <p:cNvPr id="13" name="Object 6"/>
            <p:cNvGraphicFramePr>
              <a:graphicFrameLocks noChangeAspect="1"/>
            </p:cNvGraphicFramePr>
            <p:nvPr/>
          </p:nvGraphicFramePr>
          <p:xfrm>
            <a:off x="2048" y="940"/>
            <a:ext cx="76" cy="136"/>
          </p:xfrm>
          <a:graphic>
            <a:graphicData uri="http://schemas.openxmlformats.org/presentationml/2006/ole">
              <mc:AlternateContent xmlns:mc="http://schemas.openxmlformats.org/markup-compatibility/2006">
                <mc:Choice xmlns:v="urn:schemas-microsoft-com:vml" Requires="v">
                  <p:oleObj spid="_x0000_s17449" r:id="rId3" imgW="114866" imgH="216687" progId="Equation.3">
                    <p:embed/>
                  </p:oleObj>
                </mc:Choice>
                <mc:Fallback>
                  <p:oleObj r:id="rId3" imgW="114866" imgH="21668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8" y="940"/>
                          <a:ext cx="76"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7"/>
            <p:cNvSpPr>
              <a:spLocks noChangeArrowheads="1"/>
            </p:cNvSpPr>
            <p:nvPr/>
          </p:nvSpPr>
          <p:spPr bwMode="auto">
            <a:xfrm>
              <a:off x="1269" y="0"/>
              <a:ext cx="1178" cy="240"/>
            </a:xfrm>
            <a:prstGeom prst="rect">
              <a:avLst/>
            </a:prstGeom>
            <a:solidFill>
              <a:schemeClr val="bg1"/>
            </a:solidFill>
            <a:ln w="9525" cmpd="sng">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spcBef>
                  <a:spcPct val="20000"/>
                </a:spcBef>
                <a:buClr>
                  <a:schemeClr val="folHlink"/>
                </a:buClr>
                <a:buSzPct val="60000"/>
                <a:buFont typeface="Wingdings" panose="05000000000000000000" pitchFamily="2" charset="2"/>
                <a:buNone/>
              </a:pPr>
              <a:r>
                <a:rPr lang="zh-CN" b="1" dirty="0">
                  <a:solidFill>
                    <a:schemeClr val="tx2"/>
                  </a:solidFill>
                  <a:latin typeface="宋体" panose="02010600030101010101" pitchFamily="2" charset="-122"/>
                  <a:ea typeface="宋体" panose="02010600030101010101" pitchFamily="2" charset="-122"/>
                </a:rPr>
                <a:t>开始</a:t>
              </a:r>
            </a:p>
          </p:txBody>
        </p:sp>
        <p:sp>
          <p:nvSpPr>
            <p:cNvPr id="16" name="Rectangle 8"/>
            <p:cNvSpPr>
              <a:spLocks noChangeArrowheads="1"/>
            </p:cNvSpPr>
            <p:nvPr/>
          </p:nvSpPr>
          <p:spPr bwMode="auto">
            <a:xfrm>
              <a:off x="1167" y="384"/>
              <a:ext cx="1587" cy="240"/>
            </a:xfrm>
            <a:prstGeom prst="rect">
              <a:avLst/>
            </a:prstGeom>
            <a:solidFill>
              <a:schemeClr val="bg1"/>
            </a:solidFill>
            <a:ln w="9525" cmpd="sng">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spcBef>
                  <a:spcPct val="20000"/>
                </a:spcBef>
                <a:buClr>
                  <a:schemeClr val="folHlink"/>
                </a:buClr>
                <a:buSzPct val="60000"/>
                <a:buFont typeface="Wingdings" panose="05000000000000000000" pitchFamily="2" charset="2"/>
                <a:buNone/>
              </a:pPr>
              <a:r>
                <a:rPr lang="zh-CN" b="1" dirty="0">
                  <a:solidFill>
                    <a:schemeClr val="tx2"/>
                  </a:solidFill>
                  <a:latin typeface="宋体" panose="02010600030101010101" pitchFamily="2" charset="-122"/>
                  <a:ea typeface="宋体" panose="02010600030101010101" pitchFamily="2" charset="-122"/>
                </a:rPr>
                <a:t>初始化粒子群</a:t>
              </a:r>
            </a:p>
          </p:txBody>
        </p:sp>
        <p:sp>
          <p:nvSpPr>
            <p:cNvPr id="17" name="Rectangle 9"/>
            <p:cNvSpPr>
              <a:spLocks noChangeArrowheads="1"/>
            </p:cNvSpPr>
            <p:nvPr/>
          </p:nvSpPr>
          <p:spPr bwMode="auto">
            <a:xfrm>
              <a:off x="911" y="768"/>
              <a:ext cx="2203" cy="240"/>
            </a:xfrm>
            <a:prstGeom prst="rect">
              <a:avLst/>
            </a:prstGeom>
            <a:solidFill>
              <a:schemeClr val="bg1"/>
            </a:solidFill>
            <a:ln w="9525" cmpd="sng">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spcBef>
                  <a:spcPct val="20000"/>
                </a:spcBef>
                <a:buClr>
                  <a:schemeClr val="folHlink"/>
                </a:buClr>
                <a:buSzPct val="60000"/>
                <a:buFont typeface="Wingdings" panose="05000000000000000000" pitchFamily="2" charset="2"/>
                <a:buNone/>
              </a:pPr>
              <a:r>
                <a:rPr lang="zh-CN" b="1" dirty="0">
                  <a:solidFill>
                    <a:schemeClr val="tx2"/>
                  </a:solidFill>
                  <a:latin typeface="宋体" panose="02010600030101010101" pitchFamily="2" charset="-122"/>
                  <a:ea typeface="宋体" panose="02010600030101010101" pitchFamily="2" charset="-122"/>
                </a:rPr>
                <a:t>计算每个粒子的适应度</a:t>
              </a:r>
            </a:p>
          </p:txBody>
        </p:sp>
        <p:sp>
          <p:nvSpPr>
            <p:cNvPr id="18" name="Rectangle 10"/>
            <p:cNvSpPr>
              <a:spLocks noChangeArrowheads="1"/>
            </p:cNvSpPr>
            <p:nvPr/>
          </p:nvSpPr>
          <p:spPr bwMode="auto">
            <a:xfrm>
              <a:off x="567" y="1200"/>
              <a:ext cx="3163" cy="288"/>
            </a:xfrm>
            <a:prstGeom prst="rect">
              <a:avLst/>
            </a:prstGeom>
            <a:solidFill>
              <a:schemeClr val="bg1"/>
            </a:solidFill>
            <a:ln w="9525" cmpd="sng">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spcBef>
                  <a:spcPct val="20000"/>
                </a:spcBef>
                <a:buClr>
                  <a:schemeClr val="folHlink"/>
                </a:buClr>
                <a:buSzPct val="60000"/>
                <a:buFont typeface="Wingdings" panose="05000000000000000000" pitchFamily="2" charset="2"/>
                <a:buNone/>
              </a:pPr>
              <a:r>
                <a:rPr lang="zh-CN" b="1" dirty="0">
                  <a:solidFill>
                    <a:schemeClr val="tx2"/>
                  </a:solidFill>
                  <a:latin typeface="宋体" panose="02010600030101010101" pitchFamily="2" charset="-122"/>
                  <a:ea typeface="宋体" panose="02010600030101010101" pitchFamily="2" charset="-122"/>
                </a:rPr>
                <a:t>根据适应度更新</a:t>
              </a:r>
              <a:r>
                <a:rPr lang="zh-CN" altLang="zh-CN"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pbest</a:t>
              </a:r>
              <a:r>
                <a:rPr lang="zh-CN"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gbest</a:t>
              </a:r>
              <a:r>
                <a:rPr lang="zh-CN" b="1" dirty="0">
                  <a:solidFill>
                    <a:schemeClr val="tx2"/>
                  </a:solidFill>
                  <a:latin typeface="宋体" panose="02010600030101010101" pitchFamily="2" charset="-122"/>
                  <a:ea typeface="宋体" panose="02010600030101010101" pitchFamily="2" charset="-122"/>
                </a:rPr>
                <a:t>，更新粒子位置速度</a:t>
              </a:r>
            </a:p>
          </p:txBody>
        </p:sp>
        <p:sp>
          <p:nvSpPr>
            <p:cNvPr id="19" name="Rectangle 11"/>
            <p:cNvSpPr>
              <a:spLocks noChangeArrowheads="1"/>
            </p:cNvSpPr>
            <p:nvPr/>
          </p:nvSpPr>
          <p:spPr bwMode="auto">
            <a:xfrm>
              <a:off x="1252" y="2685"/>
              <a:ext cx="1178" cy="240"/>
            </a:xfrm>
            <a:prstGeom prst="rect">
              <a:avLst/>
            </a:prstGeom>
            <a:solidFill>
              <a:schemeClr val="bg1"/>
            </a:solidFill>
            <a:ln w="9525" cmpd="sng">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spcBef>
                  <a:spcPct val="20000"/>
                </a:spcBef>
                <a:buClr>
                  <a:schemeClr val="folHlink"/>
                </a:buClr>
                <a:buSzPct val="60000"/>
                <a:buFont typeface="Wingdings" panose="05000000000000000000" pitchFamily="2" charset="2"/>
                <a:buNone/>
              </a:pPr>
              <a:r>
                <a:rPr lang="zh-CN" b="1" dirty="0">
                  <a:solidFill>
                    <a:schemeClr val="tx2"/>
                  </a:solidFill>
                  <a:latin typeface="宋体" panose="02010600030101010101" pitchFamily="2" charset="-122"/>
                  <a:ea typeface="宋体" panose="02010600030101010101" pitchFamily="2" charset="-122"/>
                </a:rPr>
                <a:t>结束</a:t>
              </a:r>
            </a:p>
          </p:txBody>
        </p:sp>
        <p:sp>
          <p:nvSpPr>
            <p:cNvPr id="20" name="Line 12"/>
            <p:cNvSpPr>
              <a:spLocks noChangeShapeType="1"/>
            </p:cNvSpPr>
            <p:nvPr/>
          </p:nvSpPr>
          <p:spPr bwMode="auto">
            <a:xfrm>
              <a:off x="1831" y="240"/>
              <a:ext cx="1" cy="144"/>
            </a:xfrm>
            <a:prstGeom prst="line">
              <a:avLst/>
            </a:prstGeom>
            <a:noFill/>
            <a:ln w="9525" cmpd="sng">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3"/>
            <p:cNvSpPr>
              <a:spLocks noChangeShapeType="1"/>
            </p:cNvSpPr>
            <p:nvPr/>
          </p:nvSpPr>
          <p:spPr bwMode="auto">
            <a:xfrm>
              <a:off x="1831" y="624"/>
              <a:ext cx="1" cy="144"/>
            </a:xfrm>
            <a:prstGeom prst="line">
              <a:avLst/>
            </a:prstGeom>
            <a:noFill/>
            <a:ln w="9525" cmpd="sng">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4"/>
            <p:cNvSpPr>
              <a:spLocks noChangeShapeType="1"/>
            </p:cNvSpPr>
            <p:nvPr/>
          </p:nvSpPr>
          <p:spPr bwMode="auto">
            <a:xfrm>
              <a:off x="1831" y="1008"/>
              <a:ext cx="1" cy="192"/>
            </a:xfrm>
            <a:prstGeom prst="line">
              <a:avLst/>
            </a:prstGeom>
            <a:noFill/>
            <a:ln w="9525" cmpd="sng">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5"/>
            <p:cNvSpPr>
              <a:spLocks noChangeShapeType="1"/>
            </p:cNvSpPr>
            <p:nvPr/>
          </p:nvSpPr>
          <p:spPr bwMode="auto">
            <a:xfrm>
              <a:off x="1831" y="1489"/>
              <a:ext cx="1" cy="144"/>
            </a:xfrm>
            <a:prstGeom prst="line">
              <a:avLst/>
            </a:prstGeom>
            <a:noFill/>
            <a:ln w="9525" cmpd="sng">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6"/>
            <p:cNvSpPr>
              <a:spLocks noChangeShapeType="1"/>
            </p:cNvSpPr>
            <p:nvPr/>
          </p:nvSpPr>
          <p:spPr bwMode="auto">
            <a:xfrm>
              <a:off x="1841" y="2401"/>
              <a:ext cx="1" cy="288"/>
            </a:xfrm>
            <a:prstGeom prst="line">
              <a:avLst/>
            </a:prstGeom>
            <a:noFill/>
            <a:ln w="9525" cmpd="sng">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7"/>
            <p:cNvSpPr>
              <a:spLocks noChangeShapeType="1"/>
            </p:cNvSpPr>
            <p:nvPr/>
          </p:nvSpPr>
          <p:spPr bwMode="auto">
            <a:xfrm>
              <a:off x="298" y="726"/>
              <a:ext cx="1533" cy="0"/>
            </a:xfrm>
            <a:prstGeom prst="line">
              <a:avLst/>
            </a:prstGeom>
            <a:noFill/>
            <a:ln w="9525" cmpd="sng">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18"/>
            <p:cNvSpPr txBox="1">
              <a:spLocks noChangeArrowheads="1"/>
            </p:cNvSpPr>
            <p:nvPr/>
          </p:nvSpPr>
          <p:spPr bwMode="auto">
            <a:xfrm>
              <a:off x="-1" y="1370"/>
              <a:ext cx="27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spcBef>
                  <a:spcPct val="20000"/>
                </a:spcBef>
                <a:buClr>
                  <a:schemeClr val="folHlink"/>
                </a:buClr>
                <a:buSzPct val="60000"/>
                <a:buFont typeface="Wingdings" panose="05000000000000000000" pitchFamily="2" charset="2"/>
                <a:buNone/>
              </a:pPr>
              <a:r>
                <a:rPr lang="zh-CN" altLang="zh-CN" sz="2000" dirty="0">
                  <a:solidFill>
                    <a:schemeClr val="tx2"/>
                  </a:solidFill>
                  <a:latin typeface="Times New Roman" panose="02020603050405020304" pitchFamily="18" charset="0"/>
                </a:rPr>
                <a:t>no</a:t>
              </a:r>
            </a:p>
          </p:txBody>
        </p:sp>
        <p:sp>
          <p:nvSpPr>
            <p:cNvPr id="27" name="Text Box 19"/>
            <p:cNvSpPr txBox="1">
              <a:spLocks noChangeArrowheads="1"/>
            </p:cNvSpPr>
            <p:nvPr/>
          </p:nvSpPr>
          <p:spPr bwMode="auto">
            <a:xfrm>
              <a:off x="1882" y="2400"/>
              <a:ext cx="4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spcBef>
                  <a:spcPct val="50000"/>
                </a:spcBef>
                <a:buClr>
                  <a:schemeClr val="folHlink"/>
                </a:buClr>
                <a:buSzPct val="60000"/>
                <a:buFont typeface="Wingdings" panose="05000000000000000000" pitchFamily="2" charset="2"/>
                <a:buNone/>
              </a:pPr>
              <a:r>
                <a:rPr lang="zh-CN" altLang="zh-CN" sz="2000" dirty="0">
                  <a:solidFill>
                    <a:schemeClr val="tx2"/>
                  </a:solidFill>
                  <a:latin typeface="Times New Roman" panose="02020603050405020304" pitchFamily="18" charset="0"/>
                </a:rPr>
                <a:t>yes</a:t>
              </a:r>
            </a:p>
          </p:txBody>
        </p:sp>
        <p:sp>
          <p:nvSpPr>
            <p:cNvPr id="28" name="Rectangle 20"/>
            <p:cNvSpPr>
              <a:spLocks noChangeArrowheads="1"/>
            </p:cNvSpPr>
            <p:nvPr/>
          </p:nvSpPr>
          <p:spPr bwMode="auto">
            <a:xfrm>
              <a:off x="908" y="1786"/>
              <a:ext cx="202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spcBef>
                  <a:spcPct val="20000"/>
                </a:spcBef>
                <a:buClr>
                  <a:schemeClr val="folHlink"/>
                </a:buClr>
                <a:buSzPct val="60000"/>
                <a:buFont typeface="Wingdings" panose="05000000000000000000" pitchFamily="2" charset="2"/>
                <a:buNone/>
              </a:pPr>
              <a:r>
                <a:rPr lang="zh-CN" b="1" dirty="0">
                  <a:solidFill>
                    <a:schemeClr val="tx2"/>
                  </a:solidFill>
                  <a:latin typeface="宋体" panose="02010600030101010101" pitchFamily="2" charset="-122"/>
                  <a:ea typeface="宋体" panose="02010600030101010101" pitchFamily="2" charset="-122"/>
                </a:rPr>
                <a:t>达到最大迭代次数或</a:t>
              </a:r>
            </a:p>
            <a:p>
              <a:pPr algn="ctr" eaLnBrk="0" hangingPunct="0">
                <a:lnSpc>
                  <a:spcPct val="90000"/>
                </a:lnSpc>
                <a:spcBef>
                  <a:spcPct val="20000"/>
                </a:spcBef>
                <a:buClr>
                  <a:schemeClr val="folHlink"/>
                </a:buClr>
                <a:buSzPct val="60000"/>
                <a:buFont typeface="Wingdings" panose="05000000000000000000" pitchFamily="2" charset="2"/>
                <a:buNone/>
              </a:pPr>
              <a:r>
                <a:rPr lang="zh-CN" b="1" dirty="0">
                  <a:solidFill>
                    <a:schemeClr val="tx2"/>
                  </a:solidFill>
                  <a:latin typeface="宋体" panose="02010600030101010101" pitchFamily="2" charset="-122"/>
                  <a:ea typeface="宋体" panose="02010600030101010101" pitchFamily="2" charset="-122"/>
                </a:rPr>
                <a:t>全局最优位置满足最小界限？</a:t>
              </a:r>
            </a:p>
          </p:txBody>
        </p:sp>
        <p:sp>
          <p:nvSpPr>
            <p:cNvPr id="29" name="AutoShape 21"/>
            <p:cNvSpPr>
              <a:spLocks noChangeArrowheads="1"/>
            </p:cNvSpPr>
            <p:nvPr/>
          </p:nvSpPr>
          <p:spPr bwMode="auto">
            <a:xfrm>
              <a:off x="478" y="1633"/>
              <a:ext cx="2715" cy="768"/>
            </a:xfrm>
            <a:prstGeom prst="diamond">
              <a:avLst/>
            </a:prstGeom>
            <a:noFill/>
            <a:ln w="9525" cmpd="sng">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2"/>
            <p:cNvSpPr>
              <a:spLocks noChangeShapeType="1"/>
            </p:cNvSpPr>
            <p:nvPr/>
          </p:nvSpPr>
          <p:spPr bwMode="auto">
            <a:xfrm>
              <a:off x="298" y="726"/>
              <a:ext cx="1" cy="1296"/>
            </a:xfrm>
            <a:prstGeom prst="line">
              <a:avLst/>
            </a:prstGeom>
            <a:noFill/>
            <a:ln w="9525" cmpd="sng">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3"/>
            <p:cNvSpPr>
              <a:spLocks noChangeShapeType="1"/>
            </p:cNvSpPr>
            <p:nvPr/>
          </p:nvSpPr>
          <p:spPr bwMode="auto">
            <a:xfrm>
              <a:off x="298" y="2022"/>
              <a:ext cx="153" cy="1"/>
            </a:xfrm>
            <a:prstGeom prst="line">
              <a:avLst/>
            </a:prstGeom>
            <a:noFill/>
            <a:ln w="9525" cmpd="sng">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87828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195389" y="177807"/>
            <a:ext cx="7339012" cy="730913"/>
          </a:xfrm>
        </p:spPr>
        <p:txBody>
          <a:bodyPr/>
          <a:lstStyle/>
          <a:p>
            <a:r>
              <a:rPr lang="en-US" altLang="zh-CN" b="1" dirty="0" smtClean="0">
                <a:solidFill>
                  <a:srgbClr val="C00000"/>
                </a:solidFill>
                <a:latin typeface="宋体" panose="02010600030101010101" pitchFamily="2" charset="-122"/>
                <a:ea typeface="宋体" panose="02010600030101010101" pitchFamily="2" charset="-122"/>
              </a:rPr>
              <a:t>2.4 </a:t>
            </a:r>
            <a:r>
              <a:rPr lang="zh-CN" altLang="en-US" b="1" dirty="0" smtClean="0">
                <a:solidFill>
                  <a:srgbClr val="C00000"/>
                </a:solidFill>
                <a:latin typeface="宋体" panose="02010600030101010101" pitchFamily="2" charset="-122"/>
                <a:ea typeface="宋体" panose="02010600030101010101" pitchFamily="2" charset="-122"/>
              </a:rPr>
              <a:t>粒子群算法的构成要素</a:t>
            </a:r>
            <a:endParaRPr lang="zh-CN" b="1" dirty="0">
              <a:solidFill>
                <a:srgbClr val="C00000"/>
              </a:solidFill>
              <a:latin typeface="宋体" panose="02010600030101010101" pitchFamily="2" charset="-122"/>
              <a:ea typeface="宋体" panose="02010600030101010101" pitchFamily="2" charset="-122"/>
            </a:endParaRPr>
          </a:p>
        </p:txBody>
      </p:sp>
      <p:sp>
        <p:nvSpPr>
          <p:cNvPr id="14" name="内容占位符 13"/>
          <p:cNvSpPr>
            <a:spLocks noGrp="1"/>
          </p:cNvSpPr>
          <p:nvPr>
            <p:ph idx="1"/>
          </p:nvPr>
        </p:nvSpPr>
        <p:spPr>
          <a:xfrm>
            <a:off x="1195389" y="1052736"/>
            <a:ext cx="7339012" cy="5119464"/>
          </a:xfrm>
        </p:spPr>
        <p:txBody>
          <a:bodyPr>
            <a:normAutofit/>
          </a:bodyPr>
          <a:lstStyle/>
          <a:p>
            <a:pPr marL="0" indent="0">
              <a:lnSpc>
                <a:spcPct val="100000"/>
              </a:lnSpc>
              <a:spcBef>
                <a:spcPts val="150"/>
              </a:spcBef>
              <a:buNone/>
            </a:pPr>
            <a:r>
              <a:rPr lang="zh-CN" altLang="en-US" sz="2000" b="1" dirty="0" smtClean="0">
                <a:solidFill>
                  <a:srgbClr val="0070C0"/>
                </a:solidFill>
                <a:latin typeface="宋体" panose="02010600030101010101" pitchFamily="2" charset="-122"/>
                <a:ea typeface="宋体" panose="02010600030101010101" pitchFamily="2" charset="-122"/>
              </a:rPr>
              <a:t>（</a:t>
            </a:r>
            <a:r>
              <a:rPr lang="en-US" altLang="zh-CN" sz="2000" b="1" dirty="0" smtClean="0">
                <a:solidFill>
                  <a:srgbClr val="0070C0"/>
                </a:solidFill>
                <a:latin typeface="宋体" panose="02010600030101010101" pitchFamily="2" charset="-122"/>
                <a:ea typeface="宋体" panose="02010600030101010101" pitchFamily="2" charset="-122"/>
              </a:rPr>
              <a:t>1</a:t>
            </a:r>
            <a:r>
              <a:rPr lang="zh-CN" altLang="en-US" sz="2000" b="1" dirty="0" smtClean="0">
                <a:solidFill>
                  <a:srgbClr val="0070C0"/>
                </a:solidFill>
                <a:latin typeface="宋体" panose="02010600030101010101" pitchFamily="2" charset="-122"/>
                <a:ea typeface="宋体" panose="02010600030101010101" pitchFamily="2" charset="-122"/>
              </a:rPr>
              <a:t>）群体大小</a:t>
            </a:r>
            <a:endParaRPr lang="en-US" altLang="zh-CN" sz="2000" b="1" dirty="0" smtClean="0">
              <a:solidFill>
                <a:srgbClr val="0070C0"/>
              </a:solidFill>
              <a:latin typeface="宋体" panose="02010600030101010101" pitchFamily="2" charset="-122"/>
              <a:ea typeface="宋体" panose="02010600030101010101" pitchFamily="2" charset="-122"/>
            </a:endParaRPr>
          </a:p>
          <a:p>
            <a:pPr marL="274403" lvl="1" indent="0">
              <a:lnSpc>
                <a:spcPct val="100000"/>
              </a:lnSpc>
              <a:spcBef>
                <a:spcPts val="150"/>
              </a:spcBef>
              <a:buNone/>
            </a:pPr>
            <a:r>
              <a:rPr lang="zh-CN" altLang="en-US" sz="2000" b="1" dirty="0" smtClean="0">
                <a:solidFill>
                  <a:schemeClr val="tx2"/>
                </a:solidFill>
                <a:latin typeface="宋体" panose="02010600030101010101" pitchFamily="2" charset="-122"/>
                <a:ea typeface="宋体" panose="02010600030101010101" pitchFamily="2" charset="-122"/>
              </a:rPr>
              <a:t>群体大小很小时</a:t>
            </a:r>
            <a:r>
              <a:rPr lang="zh-CN" altLang="zh-CN" sz="2000" b="1" dirty="0" smtClean="0">
                <a:solidFill>
                  <a:schemeClr val="tx2"/>
                </a:solidFill>
                <a:latin typeface="宋体" panose="02010600030101010101" pitchFamily="2" charset="-122"/>
                <a:ea typeface="宋体" panose="02010600030101010101" pitchFamily="2" charset="-122"/>
              </a:rPr>
              <a:t>个</a:t>
            </a:r>
            <a:r>
              <a:rPr lang="zh-CN" altLang="en-US" sz="2000" b="1" dirty="0">
                <a:solidFill>
                  <a:schemeClr val="tx2"/>
                </a:solidFill>
                <a:latin typeface="宋体" panose="02010600030101010101" pitchFamily="2" charset="-122"/>
                <a:ea typeface="宋体" panose="02010600030101010101" pitchFamily="2" charset="-122"/>
              </a:rPr>
              <a:t>陷入局优的可能性很大</a:t>
            </a:r>
            <a:r>
              <a:rPr lang="zh-CN" altLang="en-US" sz="2000" b="1" dirty="0" smtClean="0">
                <a:solidFill>
                  <a:schemeClr val="tx2"/>
                </a:solidFill>
                <a:latin typeface="宋体" panose="02010600030101010101" pitchFamily="2" charset="-122"/>
                <a:ea typeface="宋体" panose="02010600030101010101" pitchFamily="2" charset="-122"/>
              </a:rPr>
              <a:t>．群体大小很大时，</a:t>
            </a:r>
            <a:r>
              <a:rPr lang="zh-CN" altLang="zh-CN" sz="2000" b="1" dirty="0" smtClean="0">
                <a:solidFill>
                  <a:schemeClr val="tx2"/>
                </a:solidFill>
                <a:latin typeface="宋体" panose="02010600030101010101" pitchFamily="2" charset="-122"/>
                <a:ea typeface="宋体" panose="02010600030101010101" pitchFamily="2" charset="-122"/>
              </a:rPr>
              <a:t>PSO</a:t>
            </a:r>
            <a:r>
              <a:rPr lang="zh-CN" altLang="zh-CN" sz="2000" b="1" dirty="0">
                <a:solidFill>
                  <a:schemeClr val="tx2"/>
                </a:solidFill>
                <a:latin typeface="宋体" panose="02010600030101010101" pitchFamily="2" charset="-122"/>
                <a:ea typeface="宋体" panose="02010600030101010101" pitchFamily="2" charset="-122"/>
              </a:rPr>
              <a:t>的优化能力很好</a:t>
            </a:r>
            <a:r>
              <a:rPr lang="zh-CN" altLang="zh-CN" sz="2000" b="1" dirty="0" smtClean="0">
                <a:solidFill>
                  <a:schemeClr val="tx2"/>
                </a:solidFill>
                <a:latin typeface="宋体" panose="02010600030101010101" pitchFamily="2" charset="-122"/>
                <a:ea typeface="宋体" panose="02010600030101010101" pitchFamily="2" charset="-122"/>
              </a:rPr>
              <a:t>，</a:t>
            </a:r>
            <a:r>
              <a:rPr lang="zh-CN" altLang="en-US" sz="2000" b="1" dirty="0">
                <a:solidFill>
                  <a:schemeClr val="tx2"/>
                </a:solidFill>
                <a:latin typeface="宋体" panose="02010600030101010101" pitchFamily="2" charset="-122"/>
                <a:ea typeface="宋体" panose="02010600030101010101" pitchFamily="2" charset="-122"/>
              </a:rPr>
              <a:t>当群体数目增长至一定水平时，再增长将不再</a:t>
            </a:r>
            <a:r>
              <a:rPr lang="zh-CN" altLang="en-US" sz="2000" b="1" dirty="0" smtClean="0">
                <a:solidFill>
                  <a:schemeClr val="tx2"/>
                </a:solidFill>
                <a:latin typeface="宋体" panose="02010600030101010101" pitchFamily="2" charset="-122"/>
                <a:ea typeface="宋体" panose="02010600030101010101" pitchFamily="2" charset="-122"/>
              </a:rPr>
              <a:t>有显著的作用</a:t>
            </a:r>
            <a:endParaRPr lang="en-US" altLang="zh-CN" sz="2000" b="1" dirty="0" smtClean="0">
              <a:solidFill>
                <a:schemeClr val="tx2"/>
              </a:solidFill>
              <a:latin typeface="宋体" panose="02010600030101010101" pitchFamily="2" charset="-122"/>
              <a:ea typeface="宋体" panose="02010600030101010101" pitchFamily="2" charset="-122"/>
            </a:endParaRPr>
          </a:p>
          <a:p>
            <a:pPr marL="274403" lvl="1" indent="0">
              <a:lnSpc>
                <a:spcPct val="100000"/>
              </a:lnSpc>
              <a:spcBef>
                <a:spcPts val="150"/>
              </a:spcBef>
              <a:buNone/>
            </a:pPr>
            <a:endParaRPr lang="zh-CN" altLang="zh-CN" sz="2000" b="1" dirty="0">
              <a:solidFill>
                <a:schemeClr val="tx2"/>
              </a:solidFill>
              <a:latin typeface="宋体" panose="02010600030101010101" pitchFamily="2" charset="-122"/>
              <a:ea typeface="宋体" panose="02010600030101010101" pitchFamily="2" charset="-122"/>
            </a:endParaRPr>
          </a:p>
          <a:p>
            <a:pPr marL="0" indent="0">
              <a:lnSpc>
                <a:spcPct val="100000"/>
              </a:lnSpc>
              <a:spcBef>
                <a:spcPts val="150"/>
              </a:spcBef>
              <a:buNone/>
            </a:pPr>
            <a:r>
              <a:rPr lang="zh-CN" altLang="en-US" sz="2000" b="1" dirty="0">
                <a:solidFill>
                  <a:srgbClr val="0070C0"/>
                </a:solidFill>
                <a:latin typeface="宋体" panose="02010600030101010101" pitchFamily="2" charset="-122"/>
                <a:ea typeface="宋体" panose="02010600030101010101" pitchFamily="2" charset="-122"/>
              </a:rPr>
              <a:t>（</a:t>
            </a:r>
            <a:r>
              <a:rPr lang="en-US" altLang="zh-CN" sz="2000" b="1" dirty="0">
                <a:solidFill>
                  <a:srgbClr val="0070C0"/>
                </a:solidFill>
                <a:latin typeface="宋体" panose="02010600030101010101" pitchFamily="2" charset="-122"/>
                <a:ea typeface="宋体" panose="02010600030101010101" pitchFamily="2" charset="-122"/>
              </a:rPr>
              <a:t>2</a:t>
            </a:r>
            <a:r>
              <a:rPr lang="zh-CN" altLang="en-US" sz="2000" b="1" dirty="0">
                <a:solidFill>
                  <a:srgbClr val="0070C0"/>
                </a:solidFill>
                <a:latin typeface="宋体" panose="02010600030101010101" pitchFamily="2" charset="-122"/>
                <a:ea typeface="宋体" panose="02010600030101010101" pitchFamily="2" charset="-122"/>
              </a:rPr>
              <a:t>）粒子群算法的构成要素</a:t>
            </a:r>
            <a:r>
              <a:rPr lang="en-US" altLang="zh-CN" sz="2000" b="1" dirty="0">
                <a:solidFill>
                  <a:srgbClr val="0070C0"/>
                </a:solidFill>
                <a:latin typeface="宋体" panose="02010600030101010101" pitchFamily="2" charset="-122"/>
                <a:ea typeface="宋体" panose="02010600030101010101" pitchFamily="2" charset="-122"/>
              </a:rPr>
              <a:t>-</a:t>
            </a:r>
            <a:r>
              <a:rPr lang="zh-CN" altLang="en-US" sz="2000" b="1" dirty="0">
                <a:solidFill>
                  <a:srgbClr val="0070C0"/>
                </a:solidFill>
                <a:latin typeface="宋体" panose="02010600030101010101" pitchFamily="2" charset="-122"/>
                <a:ea typeface="宋体" panose="02010600030101010101" pitchFamily="2" charset="-122"/>
              </a:rPr>
              <a:t>权重</a:t>
            </a:r>
            <a:r>
              <a:rPr lang="zh-CN" altLang="en-US" sz="2000" b="1" dirty="0" smtClean="0">
                <a:solidFill>
                  <a:srgbClr val="0070C0"/>
                </a:solidFill>
                <a:latin typeface="宋体" panose="02010600030101010101" pitchFamily="2" charset="-122"/>
                <a:ea typeface="宋体" panose="02010600030101010101" pitchFamily="2" charset="-122"/>
              </a:rPr>
              <a:t>因子 </a:t>
            </a:r>
            <a:endParaRPr lang="en-US" altLang="zh-CN" sz="2000" b="1" dirty="0" smtClean="0">
              <a:solidFill>
                <a:srgbClr val="0070C0"/>
              </a:solidFill>
              <a:latin typeface="宋体" panose="02010600030101010101" pitchFamily="2" charset="-122"/>
              <a:ea typeface="宋体" panose="02010600030101010101" pitchFamily="2" charset="-122"/>
            </a:endParaRPr>
          </a:p>
          <a:p>
            <a:pPr marL="0" indent="0">
              <a:lnSpc>
                <a:spcPct val="100000"/>
              </a:lnSpc>
              <a:spcBef>
                <a:spcPts val="150"/>
              </a:spcBef>
              <a:buNone/>
            </a:pPr>
            <a:r>
              <a:rPr lang="zh-CN" altLang="en-US" sz="2000" b="1" dirty="0" smtClean="0">
                <a:latin typeface="宋体" panose="02010600030101010101" pitchFamily="2" charset="-122"/>
                <a:ea typeface="宋体" panose="02010600030101010101" pitchFamily="2" charset="-122"/>
              </a:rPr>
              <a:t>  </a:t>
            </a:r>
            <a:r>
              <a:rPr lang="zh-CN" altLang="en-US" sz="2000" b="1" dirty="0" smtClean="0">
                <a:solidFill>
                  <a:schemeClr val="tx2"/>
                </a:solidFill>
                <a:latin typeface="宋体" panose="02010600030101010101" pitchFamily="2" charset="-122"/>
                <a:ea typeface="宋体" panose="02010600030101010101" pitchFamily="2" charset="-122"/>
              </a:rPr>
              <a:t>包括惯性因子   ，学习因子</a:t>
            </a:r>
            <a:endParaRPr lang="en-US" altLang="zh-CN" sz="2000" b="1" dirty="0" smtClean="0">
              <a:solidFill>
                <a:schemeClr val="tx2"/>
              </a:solidFill>
              <a:latin typeface="宋体" panose="02010600030101010101" pitchFamily="2" charset="-122"/>
              <a:ea typeface="宋体" panose="02010600030101010101" pitchFamily="2" charset="-122"/>
            </a:endParaRPr>
          </a:p>
          <a:p>
            <a:pPr marL="0" indent="0">
              <a:lnSpc>
                <a:spcPct val="100000"/>
              </a:lnSpc>
              <a:spcBef>
                <a:spcPts val="150"/>
              </a:spcBef>
              <a:buNone/>
            </a:pPr>
            <a:endParaRPr lang="en-US" altLang="zh-CN" sz="2000" b="1" dirty="0">
              <a:latin typeface="宋体" panose="02010600030101010101" pitchFamily="2" charset="-122"/>
              <a:ea typeface="宋体" panose="02010600030101010101" pitchFamily="2" charset="-122"/>
            </a:endParaRPr>
          </a:p>
          <a:p>
            <a:pPr marL="0" indent="0">
              <a:lnSpc>
                <a:spcPct val="100000"/>
              </a:lnSpc>
              <a:spcBef>
                <a:spcPts val="150"/>
              </a:spcBef>
              <a:buNone/>
            </a:pPr>
            <a:endParaRPr lang="en-US" altLang="zh-CN" sz="2000" b="1" dirty="0" smtClean="0">
              <a:latin typeface="宋体" panose="02010600030101010101" pitchFamily="2" charset="-122"/>
              <a:ea typeface="宋体" panose="02010600030101010101" pitchFamily="2" charset="-122"/>
            </a:endParaRPr>
          </a:p>
          <a:p>
            <a:pPr marL="0" indent="0">
              <a:lnSpc>
                <a:spcPct val="100000"/>
              </a:lnSpc>
              <a:spcBef>
                <a:spcPts val="150"/>
              </a:spcBef>
              <a:buNone/>
            </a:pPr>
            <a:endParaRPr lang="en-US" altLang="zh-CN" sz="2000" b="1" dirty="0">
              <a:latin typeface="宋体" panose="02010600030101010101" pitchFamily="2" charset="-122"/>
              <a:ea typeface="宋体" panose="02010600030101010101" pitchFamily="2" charset="-122"/>
            </a:endParaRPr>
          </a:p>
          <a:p>
            <a:pPr marL="0" indent="0">
              <a:lnSpc>
                <a:spcPct val="100000"/>
              </a:lnSpc>
              <a:spcBef>
                <a:spcPts val="150"/>
              </a:spcBef>
              <a:buNone/>
            </a:pPr>
            <a:r>
              <a:rPr lang="en-US" altLang="zh-CN" sz="2000" b="1" dirty="0" smtClean="0">
                <a:solidFill>
                  <a:srgbClr val="7030A0"/>
                </a:solidFill>
                <a:latin typeface="宋体" panose="02010600030101010101" pitchFamily="2" charset="-122"/>
                <a:ea typeface="宋体" panose="02010600030101010101" pitchFamily="2" charset="-122"/>
              </a:rPr>
              <a:t>  </a:t>
            </a:r>
            <a:r>
              <a:rPr lang="zh-CN" altLang="zh-CN" sz="2000" b="1" dirty="0" smtClean="0">
                <a:solidFill>
                  <a:srgbClr val="7030A0"/>
                </a:solidFill>
                <a:latin typeface="宋体" panose="02010600030101010101" pitchFamily="2" charset="-122"/>
                <a:ea typeface="宋体" panose="02010600030101010101" pitchFamily="2" charset="-122"/>
              </a:rPr>
              <a:t>粒子</a:t>
            </a:r>
            <a:r>
              <a:rPr lang="zh-CN" altLang="zh-CN" sz="2000" b="1" dirty="0">
                <a:solidFill>
                  <a:srgbClr val="7030A0"/>
                </a:solidFill>
                <a:latin typeface="宋体" panose="02010600030101010101" pitchFamily="2" charset="-122"/>
                <a:ea typeface="宋体" panose="02010600030101010101" pitchFamily="2" charset="-122"/>
              </a:rPr>
              <a:t>的速度更新主要由三部分组成：      </a:t>
            </a:r>
          </a:p>
          <a:p>
            <a:pPr marL="0" indent="0">
              <a:lnSpc>
                <a:spcPct val="150000"/>
              </a:lnSpc>
              <a:spcBef>
                <a:spcPts val="150"/>
              </a:spcBef>
              <a:buNone/>
            </a:pPr>
            <a:r>
              <a:rPr lang="zh-CN" altLang="en-US" sz="2000" b="1" dirty="0" smtClean="0">
                <a:solidFill>
                  <a:schemeClr val="tx2"/>
                </a:solidFill>
                <a:latin typeface="宋体" panose="02010600030101010101" pitchFamily="2" charset="-122"/>
                <a:ea typeface="宋体" panose="02010600030101010101" pitchFamily="2" charset="-122"/>
              </a:rPr>
              <a:t>  前次</a:t>
            </a:r>
            <a:r>
              <a:rPr lang="zh-CN" altLang="en-US" sz="2000" b="1" dirty="0">
                <a:solidFill>
                  <a:schemeClr val="tx2"/>
                </a:solidFill>
                <a:latin typeface="宋体" panose="02010600030101010101" pitchFamily="2" charset="-122"/>
                <a:ea typeface="宋体" panose="02010600030101010101" pitchFamily="2" charset="-122"/>
              </a:rPr>
              <a:t>迭代中自身的速度 </a:t>
            </a:r>
            <a:endParaRPr lang="en-US" altLang="zh-CN" sz="2000" b="1" dirty="0" smtClean="0">
              <a:solidFill>
                <a:schemeClr val="tx2"/>
              </a:solidFill>
              <a:latin typeface="宋体" panose="02010600030101010101" pitchFamily="2" charset="-122"/>
              <a:ea typeface="宋体" panose="02010600030101010101" pitchFamily="2" charset="-122"/>
            </a:endParaRPr>
          </a:p>
          <a:p>
            <a:pPr marL="0" indent="0">
              <a:lnSpc>
                <a:spcPct val="150000"/>
              </a:lnSpc>
              <a:spcBef>
                <a:spcPts val="150"/>
              </a:spcBef>
              <a:buNone/>
            </a:pPr>
            <a:r>
              <a:rPr lang="zh-CN" altLang="en-US" sz="2000" b="1" dirty="0" smtClean="0">
                <a:solidFill>
                  <a:schemeClr val="tx2"/>
                </a:solidFill>
                <a:latin typeface="宋体" panose="02010600030101010101" pitchFamily="2" charset="-122"/>
                <a:ea typeface="宋体" panose="02010600030101010101" pitchFamily="2" charset="-122"/>
              </a:rPr>
              <a:t>  自我</a:t>
            </a:r>
            <a:r>
              <a:rPr lang="zh-CN" altLang="en-US" sz="2000" b="1" dirty="0">
                <a:solidFill>
                  <a:schemeClr val="tx2"/>
                </a:solidFill>
                <a:latin typeface="宋体" panose="02010600030101010101" pitchFamily="2" charset="-122"/>
                <a:ea typeface="宋体" panose="02010600030101010101" pitchFamily="2" charset="-122"/>
              </a:rPr>
              <a:t>认知</a:t>
            </a:r>
            <a:r>
              <a:rPr lang="zh-CN" altLang="en-US" sz="2000" b="1" dirty="0" smtClean="0">
                <a:solidFill>
                  <a:schemeClr val="tx2"/>
                </a:solidFill>
                <a:latin typeface="宋体" panose="02010600030101010101" pitchFamily="2" charset="-122"/>
                <a:ea typeface="宋体" panose="02010600030101010101" pitchFamily="2" charset="-122"/>
              </a:rPr>
              <a:t>部分 </a:t>
            </a:r>
            <a:endParaRPr lang="en-US" altLang="zh-CN" sz="2000" b="1" dirty="0" smtClean="0">
              <a:solidFill>
                <a:schemeClr val="tx2"/>
              </a:solidFill>
              <a:latin typeface="宋体" panose="02010600030101010101" pitchFamily="2" charset="-122"/>
              <a:ea typeface="宋体" panose="02010600030101010101" pitchFamily="2" charset="-122"/>
            </a:endParaRPr>
          </a:p>
          <a:p>
            <a:pPr marL="0" indent="0">
              <a:lnSpc>
                <a:spcPct val="150000"/>
              </a:lnSpc>
              <a:spcBef>
                <a:spcPts val="150"/>
              </a:spcBef>
              <a:buNone/>
            </a:pPr>
            <a:r>
              <a:rPr lang="zh-CN" altLang="en-US" sz="2000" b="1" dirty="0" smtClean="0">
                <a:solidFill>
                  <a:schemeClr val="tx2"/>
                </a:solidFill>
                <a:latin typeface="宋体" panose="02010600030101010101" pitchFamily="2" charset="-122"/>
                <a:ea typeface="宋体" panose="02010600030101010101" pitchFamily="2" charset="-122"/>
              </a:rPr>
              <a:t>  社会</a:t>
            </a:r>
            <a:r>
              <a:rPr lang="zh-CN" altLang="en-US" sz="2000" b="1" dirty="0">
                <a:solidFill>
                  <a:schemeClr val="tx2"/>
                </a:solidFill>
                <a:latin typeface="宋体" panose="02010600030101010101" pitchFamily="2" charset="-122"/>
                <a:ea typeface="宋体" panose="02010600030101010101" pitchFamily="2" charset="-122"/>
              </a:rPr>
              <a:t>经验部分 </a:t>
            </a:r>
          </a:p>
        </p:txBody>
      </p:sp>
      <p:graphicFrame>
        <p:nvGraphicFramePr>
          <p:cNvPr id="8" name="Object 19"/>
          <p:cNvGraphicFramePr>
            <a:graphicFrameLocks noChangeAspect="1"/>
          </p:cNvGraphicFramePr>
          <p:nvPr>
            <p:extLst>
              <p:ext uri="{D42A27DB-BD31-4B8C-83A1-F6EECF244321}">
                <p14:modId xmlns:p14="http://schemas.microsoft.com/office/powerpoint/2010/main" val="2617051344"/>
              </p:ext>
            </p:extLst>
          </p:nvPr>
        </p:nvGraphicFramePr>
        <p:xfrm>
          <a:off x="3029325" y="3025830"/>
          <a:ext cx="382339" cy="351752"/>
        </p:xfrm>
        <a:graphic>
          <a:graphicData uri="http://schemas.openxmlformats.org/presentationml/2006/ole">
            <mc:AlternateContent xmlns:mc="http://schemas.openxmlformats.org/markup-compatibility/2006">
              <mc:Choice xmlns:v="urn:schemas-microsoft-com:vml" Requires="v">
                <p:oleObj spid="_x0000_s19680" name="Equation" r:id="rId3" imgW="152280" imgH="139680" progId="Equation.DSMT4">
                  <p:embed/>
                </p:oleObj>
              </mc:Choice>
              <mc:Fallback>
                <p:oleObj name="Equation" r:id="rId3" imgW="152280" imgH="139680" progId="Equation.DSMT4">
                  <p:embed/>
                  <p:pic>
                    <p:nvPicPr>
                      <p:cNvPr id="0" name=""/>
                      <p:cNvPicPr>
                        <a:picLocks noChangeAspect="1" noChangeArrowheads="1"/>
                      </p:cNvPicPr>
                      <p:nvPr/>
                    </p:nvPicPr>
                    <p:blipFill>
                      <a:blip r:embed="rId4"/>
                      <a:srcRect/>
                      <a:stretch>
                        <a:fillRect/>
                      </a:stretch>
                    </p:blipFill>
                    <p:spPr bwMode="auto">
                      <a:xfrm>
                        <a:off x="3029325" y="3025830"/>
                        <a:ext cx="382339" cy="351752"/>
                      </a:xfrm>
                      <a:prstGeom prst="rect">
                        <a:avLst/>
                      </a:prstGeom>
                      <a:noFill/>
                      <a:ln>
                        <a:noFill/>
                      </a:ln>
                    </p:spPr>
                  </p:pic>
                </p:oleObj>
              </mc:Fallback>
            </mc:AlternateContent>
          </a:graphicData>
        </a:graphic>
      </p:graphicFrame>
      <p:graphicFrame>
        <p:nvGraphicFramePr>
          <p:cNvPr id="9" name="Object 19"/>
          <p:cNvGraphicFramePr>
            <a:graphicFrameLocks noChangeAspect="1"/>
          </p:cNvGraphicFramePr>
          <p:nvPr>
            <p:extLst>
              <p:ext uri="{D42A27DB-BD31-4B8C-83A1-F6EECF244321}">
                <p14:modId xmlns:p14="http://schemas.microsoft.com/office/powerpoint/2010/main" val="4157463239"/>
              </p:ext>
            </p:extLst>
          </p:nvPr>
        </p:nvGraphicFramePr>
        <p:xfrm>
          <a:off x="4777499" y="2876352"/>
          <a:ext cx="796925" cy="576262"/>
        </p:xfrm>
        <a:graphic>
          <a:graphicData uri="http://schemas.openxmlformats.org/presentationml/2006/ole">
            <mc:AlternateContent xmlns:mc="http://schemas.openxmlformats.org/markup-compatibility/2006">
              <mc:Choice xmlns:v="urn:schemas-microsoft-com:vml" Requires="v">
                <p:oleObj spid="_x0000_s19681" name="Equation" r:id="rId5" imgW="317160" imgH="228600" progId="Equation.DSMT4">
                  <p:embed/>
                </p:oleObj>
              </mc:Choice>
              <mc:Fallback>
                <p:oleObj name="Equation" r:id="rId5" imgW="317160" imgH="228600" progId="Equation.DSMT4">
                  <p:embed/>
                  <p:pic>
                    <p:nvPicPr>
                      <p:cNvPr id="0" name=""/>
                      <p:cNvPicPr>
                        <a:picLocks noChangeAspect="1" noChangeArrowheads="1"/>
                      </p:cNvPicPr>
                      <p:nvPr/>
                    </p:nvPicPr>
                    <p:blipFill>
                      <a:blip r:embed="rId6"/>
                      <a:srcRect/>
                      <a:stretch>
                        <a:fillRect/>
                      </a:stretch>
                    </p:blipFill>
                    <p:spPr bwMode="auto">
                      <a:xfrm>
                        <a:off x="4777499" y="2876352"/>
                        <a:ext cx="796925" cy="576262"/>
                      </a:xfrm>
                      <a:prstGeom prst="rect">
                        <a:avLst/>
                      </a:prstGeom>
                      <a:noFill/>
                      <a:ln>
                        <a:noFill/>
                      </a:ln>
                    </p:spPr>
                  </p:pic>
                </p:oleObj>
              </mc:Fallback>
            </mc:AlternateContent>
          </a:graphicData>
        </a:graphic>
      </p:graphicFrame>
      <p:graphicFrame>
        <p:nvGraphicFramePr>
          <p:cNvPr id="10" name="Object 21"/>
          <p:cNvGraphicFramePr>
            <a:graphicFrameLocks noChangeAspect="1"/>
          </p:cNvGraphicFramePr>
          <p:nvPr>
            <p:extLst>
              <p:ext uri="{D42A27DB-BD31-4B8C-83A1-F6EECF244321}">
                <p14:modId xmlns:p14="http://schemas.microsoft.com/office/powerpoint/2010/main" val="4032091564"/>
              </p:ext>
            </p:extLst>
          </p:nvPr>
        </p:nvGraphicFramePr>
        <p:xfrm>
          <a:off x="1589088" y="3452614"/>
          <a:ext cx="6975475" cy="552450"/>
        </p:xfrm>
        <a:graphic>
          <a:graphicData uri="http://schemas.openxmlformats.org/presentationml/2006/ole">
            <mc:AlternateContent xmlns:mc="http://schemas.openxmlformats.org/markup-compatibility/2006">
              <mc:Choice xmlns:v="urn:schemas-microsoft-com:vml" Requires="v">
                <p:oleObj spid="_x0000_s19682" name="Equation" r:id="rId7" imgW="3047760" imgH="241200" progId="Equation.DSMT4">
                  <p:embed/>
                </p:oleObj>
              </mc:Choice>
              <mc:Fallback>
                <p:oleObj name="Equation" r:id="rId7" imgW="3047760" imgH="241200" progId="Equation.DSMT4">
                  <p:embed/>
                  <p:pic>
                    <p:nvPicPr>
                      <p:cNvPr id="0" name=""/>
                      <p:cNvPicPr>
                        <a:picLocks noChangeAspect="1" noChangeArrowheads="1"/>
                      </p:cNvPicPr>
                      <p:nvPr/>
                    </p:nvPicPr>
                    <p:blipFill>
                      <a:blip r:embed="rId8"/>
                      <a:srcRect/>
                      <a:stretch>
                        <a:fillRect/>
                      </a:stretch>
                    </p:blipFill>
                    <p:spPr bwMode="auto">
                      <a:xfrm>
                        <a:off x="1589088" y="3452614"/>
                        <a:ext cx="697547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21"/>
          <p:cNvGraphicFramePr>
            <a:graphicFrameLocks noChangeAspect="1"/>
          </p:cNvGraphicFramePr>
          <p:nvPr>
            <p:extLst>
              <p:ext uri="{D42A27DB-BD31-4B8C-83A1-F6EECF244321}">
                <p14:modId xmlns:p14="http://schemas.microsoft.com/office/powerpoint/2010/main" val="268516091"/>
              </p:ext>
            </p:extLst>
          </p:nvPr>
        </p:nvGraphicFramePr>
        <p:xfrm>
          <a:off x="4235348" y="4672464"/>
          <a:ext cx="784225" cy="552450"/>
        </p:xfrm>
        <a:graphic>
          <a:graphicData uri="http://schemas.openxmlformats.org/presentationml/2006/ole">
            <mc:AlternateContent xmlns:mc="http://schemas.openxmlformats.org/markup-compatibility/2006">
              <mc:Choice xmlns:v="urn:schemas-microsoft-com:vml" Requires="v">
                <p:oleObj spid="_x0000_s19683" name="Equation" r:id="rId9" imgW="342720" imgH="241200" progId="Equation.DSMT4">
                  <p:embed/>
                </p:oleObj>
              </mc:Choice>
              <mc:Fallback>
                <p:oleObj name="Equation" r:id="rId9" imgW="342720" imgH="241200" progId="Equation.DSMT4">
                  <p:embed/>
                  <p:pic>
                    <p:nvPicPr>
                      <p:cNvPr id="0" name=""/>
                      <p:cNvPicPr>
                        <a:picLocks noChangeAspect="1" noChangeArrowheads="1"/>
                      </p:cNvPicPr>
                      <p:nvPr/>
                    </p:nvPicPr>
                    <p:blipFill>
                      <a:blip r:embed="rId10"/>
                      <a:srcRect/>
                      <a:stretch>
                        <a:fillRect/>
                      </a:stretch>
                    </p:blipFill>
                    <p:spPr bwMode="auto">
                      <a:xfrm>
                        <a:off x="4235348" y="4672464"/>
                        <a:ext cx="7842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21"/>
          <p:cNvGraphicFramePr>
            <a:graphicFrameLocks noChangeAspect="1"/>
          </p:cNvGraphicFramePr>
          <p:nvPr>
            <p:extLst>
              <p:ext uri="{D42A27DB-BD31-4B8C-83A1-F6EECF244321}">
                <p14:modId xmlns:p14="http://schemas.microsoft.com/office/powerpoint/2010/main" val="4112676897"/>
              </p:ext>
            </p:extLst>
          </p:nvPr>
        </p:nvGraphicFramePr>
        <p:xfrm>
          <a:off x="3203848" y="5147065"/>
          <a:ext cx="2616200" cy="552450"/>
        </p:xfrm>
        <a:graphic>
          <a:graphicData uri="http://schemas.openxmlformats.org/presentationml/2006/ole">
            <mc:AlternateContent xmlns:mc="http://schemas.openxmlformats.org/markup-compatibility/2006">
              <mc:Choice xmlns:v="urn:schemas-microsoft-com:vml" Requires="v">
                <p:oleObj spid="_x0000_s19684" name="Equation" r:id="rId11" imgW="1143000" imgH="241200" progId="Equation.DSMT4">
                  <p:embed/>
                </p:oleObj>
              </mc:Choice>
              <mc:Fallback>
                <p:oleObj name="Equation" r:id="rId11" imgW="1143000" imgH="241200" progId="Equation.DSMT4">
                  <p:embed/>
                  <p:pic>
                    <p:nvPicPr>
                      <p:cNvPr id="0" name=""/>
                      <p:cNvPicPr>
                        <a:picLocks noChangeAspect="1" noChangeArrowheads="1"/>
                      </p:cNvPicPr>
                      <p:nvPr/>
                    </p:nvPicPr>
                    <p:blipFill>
                      <a:blip r:embed="rId12"/>
                      <a:srcRect/>
                      <a:stretch>
                        <a:fillRect/>
                      </a:stretch>
                    </p:blipFill>
                    <p:spPr bwMode="auto">
                      <a:xfrm>
                        <a:off x="3203848" y="5147065"/>
                        <a:ext cx="26162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21"/>
          <p:cNvGraphicFramePr>
            <a:graphicFrameLocks noChangeAspect="1"/>
          </p:cNvGraphicFramePr>
          <p:nvPr>
            <p:extLst>
              <p:ext uri="{D42A27DB-BD31-4B8C-83A1-F6EECF244321}">
                <p14:modId xmlns:p14="http://schemas.microsoft.com/office/powerpoint/2010/main" val="3111711554"/>
              </p:ext>
            </p:extLst>
          </p:nvPr>
        </p:nvGraphicFramePr>
        <p:xfrm>
          <a:off x="3173864" y="5617834"/>
          <a:ext cx="2616200" cy="552450"/>
        </p:xfrm>
        <a:graphic>
          <a:graphicData uri="http://schemas.openxmlformats.org/presentationml/2006/ole">
            <mc:AlternateContent xmlns:mc="http://schemas.openxmlformats.org/markup-compatibility/2006">
              <mc:Choice xmlns:v="urn:schemas-microsoft-com:vml" Requires="v">
                <p:oleObj spid="_x0000_s19685" name="Equation" r:id="rId13" imgW="1143000" imgH="241200" progId="Equation.DSMT4">
                  <p:embed/>
                </p:oleObj>
              </mc:Choice>
              <mc:Fallback>
                <p:oleObj name="Equation" r:id="rId13" imgW="1143000" imgH="241200" progId="Equation.DSMT4">
                  <p:embed/>
                  <p:pic>
                    <p:nvPicPr>
                      <p:cNvPr id="0" name=""/>
                      <p:cNvPicPr>
                        <a:picLocks noChangeAspect="1" noChangeArrowheads="1"/>
                      </p:cNvPicPr>
                      <p:nvPr/>
                    </p:nvPicPr>
                    <p:blipFill>
                      <a:blip r:embed="rId14"/>
                      <a:srcRect/>
                      <a:stretch>
                        <a:fillRect/>
                      </a:stretch>
                    </p:blipFill>
                    <p:spPr bwMode="auto">
                      <a:xfrm>
                        <a:off x="3173864" y="5617834"/>
                        <a:ext cx="26162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5378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548680"/>
            <a:ext cx="7339012" cy="5832648"/>
          </a:xfrm>
        </p:spPr>
        <p:txBody>
          <a:bodyPr>
            <a:normAutofit/>
          </a:bodyPr>
          <a:lstStyle/>
          <a:p>
            <a:pPr>
              <a:spcBef>
                <a:spcPct val="50000"/>
              </a:spcBef>
              <a:buFont typeface="Wingdings" panose="05000000000000000000" pitchFamily="2" charset="2"/>
              <a:buChar char="Ø"/>
            </a:pPr>
            <a:r>
              <a:rPr lang="zh-CN" altLang="en-US" sz="24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惯性因子</a:t>
            </a:r>
            <a:r>
              <a:rPr lang="en-US" altLang="zh-CN" sz="2400" b="1" i="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w=0</a:t>
            </a:r>
            <a:r>
              <a:rPr lang="zh-CN" altLang="en-US" sz="24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：基本粒子群算法</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，失去对粒子本身速度的记忆；</a:t>
            </a:r>
            <a:endPar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50000"/>
              </a:spcBef>
              <a:buFont typeface="Wingdings" panose="05000000000000000000" pitchFamily="2" charset="2"/>
              <a:buChar char="Ø"/>
            </a:pPr>
            <a:r>
              <a:rPr lang="zh-CN" altLang="en-US" sz="24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学习因子</a:t>
            </a:r>
            <a:r>
              <a:rPr lang="en-US" altLang="zh-CN" sz="2400" b="1" i="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c</a:t>
            </a:r>
            <a:r>
              <a:rPr lang="en-US" altLang="zh-CN" sz="2400" b="1" i="1" baseline="-250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i="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：无私型粒子群算法</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“只有社会，没有自我”。迅速丧失群体多样性</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，易</a:t>
            </a: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陷入</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局部最优</a:t>
            </a: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而无法</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跳出；</a:t>
            </a:r>
            <a:endPar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50000"/>
              </a:spcBef>
              <a:buFont typeface="Wingdings" panose="05000000000000000000" pitchFamily="2" charset="2"/>
              <a:buChar char="Ø"/>
            </a:pPr>
            <a:r>
              <a:rPr lang="zh-CN" altLang="en-US" sz="24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学习因子</a:t>
            </a:r>
            <a:r>
              <a:rPr lang="en-US" altLang="zh-CN" sz="2400" b="1" i="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c</a:t>
            </a:r>
            <a:r>
              <a:rPr lang="en-US" altLang="zh-CN" sz="2400" b="1" i="1" baseline="-250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b="1" i="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4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：自我认知型粒子群</a:t>
            </a:r>
            <a:r>
              <a:rPr lang="zh-CN" altLang="en-US" sz="2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算法</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“只有自我，没有社会”，完全没有信息的社会共享</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，导致</a:t>
            </a: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算法收敛速度缓慢 </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50000"/>
              </a:spcBef>
              <a:buFont typeface="Wingdings" panose="05000000000000000000" pitchFamily="2" charset="2"/>
              <a:buChar char="Ø"/>
            </a:pP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c</a:t>
            </a:r>
            <a:r>
              <a:rPr lang="en-US" altLang="zh-CN" sz="2400" b="1" baseline="-250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,c</a:t>
            </a:r>
            <a:r>
              <a:rPr lang="en-US" altLang="zh-CN" sz="2400" b="1" baseline="-250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都不为</a:t>
            </a:r>
            <a:r>
              <a:rPr lang="en-US" altLang="zh-CN" sz="24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4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：完全</a:t>
            </a:r>
            <a:r>
              <a:rPr lang="zh-CN" altLang="en-US" sz="2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型粒子群算法</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完全型粒子群算法更容易保持收敛速度和搜索效果的均衡，是较好</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的选择。</a:t>
            </a:r>
          </a:p>
          <a:p>
            <a:pPr>
              <a:spcBef>
                <a:spcPct val="50000"/>
              </a:spcBef>
              <a:buFont typeface="Wingdings" panose="05000000000000000000" pitchFamily="2" charset="2"/>
              <a:buChar char="Ø"/>
            </a:pP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a:p>
            <a:pPr>
              <a:spcBef>
                <a:spcPct val="50000"/>
              </a:spcBef>
              <a:buFont typeface="Wingdings" panose="05000000000000000000" pitchFamily="2" charset="2"/>
              <a:buChar char="Ø"/>
            </a:pPr>
            <a:endParaRPr lang="zh-CN"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ea typeface="宋体" panose="02010600030101010101" pitchFamily="2" charset="-122"/>
            </a:endParaRPr>
          </a:p>
        </p:txBody>
      </p:sp>
    </p:spTree>
    <p:extLst>
      <p:ext uri="{BB962C8B-B14F-4D97-AF65-F5344CB8AC3E}">
        <p14:creationId xmlns:p14="http://schemas.microsoft.com/office/powerpoint/2010/main" val="4061190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548680"/>
            <a:ext cx="7339012" cy="5832648"/>
          </a:xfrm>
        </p:spPr>
        <p:txBody>
          <a:bodyPr>
            <a:normAutofit/>
          </a:bodyPr>
          <a:lstStyle/>
          <a:p>
            <a:pPr marL="0" indent="0">
              <a:lnSpc>
                <a:spcPct val="100000"/>
              </a:lnSpc>
              <a:spcBef>
                <a:spcPts val="0"/>
              </a:spcBef>
              <a:buNone/>
            </a:pPr>
            <a:r>
              <a:rPr lang="zh-CN" altLang="en-US" sz="2400" b="1" dirty="0" smtClean="0">
                <a:solidFill>
                  <a:srgbClr val="0070C0"/>
                </a:solidFill>
                <a:latin typeface="宋体" panose="02010600030101010101" pitchFamily="2" charset="-122"/>
                <a:ea typeface="宋体" panose="02010600030101010101" pitchFamily="2" charset="-122"/>
              </a:rPr>
              <a:t>（</a:t>
            </a:r>
            <a:r>
              <a:rPr lang="en-US" altLang="zh-CN" sz="2400" b="1" dirty="0" smtClean="0">
                <a:solidFill>
                  <a:srgbClr val="0070C0"/>
                </a:solidFill>
                <a:latin typeface="宋体" panose="02010600030101010101" pitchFamily="2" charset="-122"/>
                <a:ea typeface="宋体" panose="02010600030101010101" pitchFamily="2" charset="-122"/>
              </a:rPr>
              <a:t>3</a:t>
            </a:r>
            <a:r>
              <a:rPr lang="zh-CN" altLang="en-US" sz="2400" b="1" dirty="0" smtClean="0">
                <a:solidFill>
                  <a:srgbClr val="0070C0"/>
                </a:solidFill>
                <a:latin typeface="宋体" panose="02010600030101010101" pitchFamily="2" charset="-122"/>
                <a:ea typeface="宋体" panose="02010600030101010101" pitchFamily="2" charset="-122"/>
              </a:rPr>
              <a:t>）最大速度</a:t>
            </a:r>
            <a:r>
              <a:rPr lang="en-US" altLang="zh-CN" sz="2400" b="1" i="1" dirty="0" err="1"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i="1" baseline="-25000" dirty="0" err="1"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m</a:t>
            </a:r>
            <a:endParaRPr lang="en-US" altLang="zh-CN" sz="2400" b="1" i="1" baseline="-250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274403" lvl="1" indent="0">
              <a:lnSpc>
                <a:spcPct val="100000"/>
              </a:lnSpc>
              <a:spcBef>
                <a:spcPts val="0"/>
              </a:spcBef>
              <a:buNone/>
            </a:pPr>
            <a:r>
              <a:rPr lang="zh-CN" altLang="en-US" sz="2400" b="1" dirty="0">
                <a:solidFill>
                  <a:schemeClr val="tx2"/>
                </a:solidFill>
                <a:latin typeface="宋体" panose="02010600030101010101" pitchFamily="2" charset="-122"/>
                <a:ea typeface="宋体" panose="02010600030101010101" pitchFamily="2" charset="-122"/>
              </a:rPr>
              <a:t>在于维护算法的探索能力与开发能</a:t>
            </a:r>
            <a:r>
              <a:rPr lang="zh-CN" altLang="en-US" sz="2400" b="1" dirty="0" smtClean="0">
                <a:solidFill>
                  <a:schemeClr val="tx2"/>
                </a:solidFill>
                <a:latin typeface="宋体" panose="02010600030101010101" pitchFamily="2" charset="-122"/>
                <a:ea typeface="宋体" panose="02010600030101010101" pitchFamily="2" charset="-122"/>
              </a:rPr>
              <a:t>力的平衡。</a:t>
            </a:r>
            <a:endParaRPr lang="en-US" altLang="zh-CN" sz="2400" b="1" dirty="0" smtClean="0">
              <a:solidFill>
                <a:schemeClr val="tx2"/>
              </a:solidFill>
              <a:latin typeface="宋体" panose="02010600030101010101" pitchFamily="2" charset="-122"/>
              <a:ea typeface="宋体" panose="02010600030101010101" pitchFamily="2" charset="-122"/>
            </a:endParaRPr>
          </a:p>
          <a:p>
            <a:pPr marL="274403" lvl="1" indent="0">
              <a:lnSpc>
                <a:spcPct val="100000"/>
              </a:lnSpc>
              <a:spcBef>
                <a:spcPts val="0"/>
              </a:spcBef>
              <a:buNone/>
            </a:pPr>
            <a:r>
              <a:rPr lang="en-US" altLang="zh-CN" sz="2400" b="1" i="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i="1" baseline="-25000"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较大</a:t>
            </a: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时，探索能力增强， 但粒子容易飞过</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最优解。</a:t>
            </a:r>
            <a:endPar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274403" lvl="1" indent="0">
              <a:lnSpc>
                <a:spcPct val="100000"/>
              </a:lnSpc>
              <a:spcBef>
                <a:spcPts val="0"/>
              </a:spcBef>
              <a:buNone/>
            </a:pPr>
            <a:r>
              <a:rPr lang="en-US" altLang="zh-CN" sz="2400" b="1" i="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i="1" baseline="-25000"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较小</a:t>
            </a: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时，开发能力增强，容易陷入</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局部最优。</a:t>
            </a:r>
            <a:endPar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274403" lvl="1" indent="0">
              <a:lnSpc>
                <a:spcPct val="100000"/>
              </a:lnSpc>
              <a:spcBef>
                <a:spcPts val="0"/>
              </a:spcBef>
              <a:buNone/>
            </a:pPr>
            <a:r>
              <a:rPr lang="en-US" altLang="zh-CN" sz="2400" b="1" i="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i="1" baseline="-25000"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一般</a:t>
            </a: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设为每维变量变化范围的</a:t>
            </a:r>
            <a:r>
              <a:rPr lang="en-US"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spcBef>
                <a:spcPct val="50000"/>
              </a:spcBef>
              <a:buNone/>
            </a:pPr>
            <a:r>
              <a:rPr lang="zh-CN" altLang="en-US" sz="2400" b="1" dirty="0" smtClean="0">
                <a:solidFill>
                  <a:srgbClr val="0070C0"/>
                </a:solidFill>
                <a:latin typeface="宋体" panose="02010600030101010101" pitchFamily="2" charset="-122"/>
                <a:ea typeface="宋体" panose="02010600030101010101" pitchFamily="2" charset="-122"/>
              </a:rPr>
              <a:t>（</a:t>
            </a:r>
            <a:r>
              <a:rPr lang="en-US" altLang="zh-CN" sz="2400" b="1" dirty="0" smtClean="0">
                <a:solidFill>
                  <a:srgbClr val="0070C0"/>
                </a:solidFill>
                <a:latin typeface="宋体" panose="02010600030101010101" pitchFamily="2" charset="-122"/>
                <a:ea typeface="宋体" panose="02010600030101010101" pitchFamily="2" charset="-122"/>
              </a:rPr>
              <a:t>4</a:t>
            </a:r>
            <a:r>
              <a:rPr lang="zh-CN" altLang="en-US" sz="2400" b="1" dirty="0" smtClean="0">
                <a:solidFill>
                  <a:srgbClr val="0070C0"/>
                </a:solidFill>
                <a:latin typeface="宋体" panose="02010600030101010101" pitchFamily="2" charset="-122"/>
                <a:ea typeface="宋体" panose="02010600030101010101" pitchFamily="2" charset="-122"/>
              </a:rPr>
              <a:t>）邻域的拓扑结构</a:t>
            </a:r>
            <a:endParaRPr lang="en-US" altLang="zh-CN" sz="28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274403" lvl="1" indent="0">
              <a:lnSpc>
                <a:spcPct val="100000"/>
              </a:lnSpc>
              <a:spcBef>
                <a:spcPts val="0"/>
              </a:spcBef>
              <a:buNone/>
            </a:pP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粒子群算法的邻域拓扑结构包括两种</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274403" lvl="1" indent="0">
              <a:lnSpc>
                <a:spcPct val="100000"/>
              </a:lnSpc>
              <a:spcBef>
                <a:spcPts val="0"/>
              </a:spcBef>
              <a:buNone/>
            </a:pP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一</a:t>
            </a: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种是将群体内所有个体都作为粒子的邻域</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274403" lvl="1" indent="0">
              <a:lnSpc>
                <a:spcPct val="100000"/>
              </a:lnSpc>
              <a:spcBef>
                <a:spcPts val="0"/>
              </a:spcBef>
              <a:buNone/>
            </a:pP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另</a:t>
            </a: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一种是只将群体中的部分个体作为粒子的邻域</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274403" lvl="1" indent="0">
              <a:lnSpc>
                <a:spcPct val="100000"/>
              </a:lnSpc>
              <a:spcBef>
                <a:spcPts val="0"/>
              </a:spcBef>
              <a:buNone/>
            </a:pP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邻域拓扑结构决定群体历史最优位置 </a:t>
            </a:r>
          </a:p>
          <a:p>
            <a:pPr marL="274403" lvl="1" indent="0">
              <a:lnSpc>
                <a:spcPct val="100000"/>
              </a:lnSpc>
              <a:spcBef>
                <a:spcPct val="50000"/>
              </a:spcBef>
              <a:buNone/>
            </a:pP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由此，将粒子群算法分为全局粒子群算法和局部粒子群算法</a:t>
            </a:r>
          </a:p>
          <a:p>
            <a:pPr marL="0" indent="0">
              <a:spcBef>
                <a:spcPct val="50000"/>
              </a:spcBef>
              <a:buNone/>
            </a:pP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ea typeface="宋体" panose="02010600030101010101" pitchFamily="2" charset="-122"/>
            </a:endParaRPr>
          </a:p>
        </p:txBody>
      </p:sp>
    </p:spTree>
    <p:extLst>
      <p:ext uri="{BB962C8B-B14F-4D97-AF65-F5344CB8AC3E}">
        <p14:creationId xmlns:p14="http://schemas.microsoft.com/office/powerpoint/2010/main" val="416233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548680"/>
            <a:ext cx="7339012" cy="5832648"/>
          </a:xfrm>
        </p:spPr>
        <p:txBody>
          <a:bodyPr>
            <a:normAutofit/>
          </a:bodyPr>
          <a:lstStyle/>
          <a:p>
            <a:pPr marL="0" indent="0">
              <a:lnSpc>
                <a:spcPct val="100000"/>
              </a:lnSpc>
              <a:spcBef>
                <a:spcPts val="0"/>
              </a:spcBef>
              <a:buNone/>
            </a:pPr>
            <a:r>
              <a:rPr lang="zh-CN" altLang="en-US" sz="2400" b="1" dirty="0">
                <a:solidFill>
                  <a:srgbClr val="7030A0"/>
                </a:solidFill>
                <a:latin typeface="宋体" panose="02010600030101010101" pitchFamily="2" charset="-122"/>
                <a:ea typeface="宋体" panose="02010600030101010101" pitchFamily="2" charset="-122"/>
              </a:rPr>
              <a:t>全局粒子群算法</a:t>
            </a:r>
          </a:p>
          <a:p>
            <a:pPr marL="0" indent="0">
              <a:lnSpc>
                <a:spcPct val="100000"/>
              </a:lnSpc>
              <a:spcBef>
                <a:spcPts val="0"/>
              </a:spcBef>
              <a:buNone/>
            </a:pPr>
            <a:r>
              <a:rPr lang="zh-CN" altLang="en-US" sz="2400" b="1" dirty="0">
                <a:latin typeface="宋体" panose="02010600030101010101" pitchFamily="2" charset="-122"/>
                <a:ea typeface="宋体" panose="02010600030101010101" pitchFamily="2" charset="-122"/>
              </a:rPr>
              <a:t>   </a:t>
            </a:r>
            <a:r>
              <a:rPr lang="en-US" altLang="zh-CN" sz="2400" b="1" dirty="0" smtClean="0">
                <a:solidFill>
                  <a:schemeClr val="tx2"/>
                </a:solidFill>
                <a:latin typeface="宋体" panose="02010600030101010101" pitchFamily="2" charset="-122"/>
                <a:ea typeface="宋体" panose="02010600030101010101" pitchFamily="2" charset="-122"/>
              </a:rPr>
              <a:t>1</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solidFill>
                  <a:schemeClr val="tx2"/>
                </a:solidFill>
                <a:latin typeface="宋体" panose="02010600030101010101" pitchFamily="2" charset="-122"/>
                <a:ea typeface="宋体" panose="02010600030101010101" pitchFamily="2" charset="-122"/>
              </a:rPr>
              <a:t>粒子自己历史最优值</a:t>
            </a:r>
          </a:p>
          <a:p>
            <a:pPr marL="0" indent="0">
              <a:lnSpc>
                <a:spcPct val="100000"/>
              </a:lnSpc>
              <a:spcBef>
                <a:spcPts val="0"/>
              </a:spcBef>
              <a:buNone/>
            </a:pPr>
            <a:r>
              <a:rPr lang="zh-CN" altLang="en-US" sz="2400" b="1" dirty="0">
                <a:solidFill>
                  <a:schemeClr val="tx2"/>
                </a:solidFill>
                <a:latin typeface="宋体" panose="02010600030101010101" pitchFamily="2" charset="-122"/>
                <a:ea typeface="宋体" panose="02010600030101010101" pitchFamily="2" charset="-122"/>
              </a:rPr>
              <a:t>   </a:t>
            </a:r>
            <a:r>
              <a:rPr lang="en-US" altLang="zh-CN" sz="2400" b="1" dirty="0" smtClean="0">
                <a:solidFill>
                  <a:schemeClr val="tx2"/>
                </a:solidFill>
                <a:latin typeface="宋体" panose="02010600030101010101" pitchFamily="2" charset="-122"/>
                <a:ea typeface="宋体" panose="02010600030101010101" pitchFamily="2" charset="-122"/>
              </a:rPr>
              <a:t>2</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smtClean="0">
                <a:solidFill>
                  <a:schemeClr val="tx2"/>
                </a:solidFill>
                <a:latin typeface="宋体" panose="02010600030101010101" pitchFamily="2" charset="-122"/>
                <a:ea typeface="宋体" panose="02010600030101010101" pitchFamily="2" charset="-122"/>
              </a:rPr>
              <a:t>粒子</a:t>
            </a:r>
            <a:r>
              <a:rPr lang="zh-CN" altLang="en-US" sz="2400" b="1" dirty="0">
                <a:solidFill>
                  <a:schemeClr val="tx2"/>
                </a:solidFill>
                <a:latin typeface="宋体" panose="02010600030101010101" pitchFamily="2" charset="-122"/>
                <a:ea typeface="宋体" panose="02010600030101010101" pitchFamily="2" charset="-122"/>
              </a:rPr>
              <a:t>群体的</a:t>
            </a:r>
            <a:r>
              <a:rPr lang="zh-CN" altLang="en-US" sz="2400" b="1" dirty="0" smtClean="0">
                <a:solidFill>
                  <a:schemeClr val="tx2"/>
                </a:solidFill>
                <a:latin typeface="宋体" panose="02010600030101010101" pitchFamily="2" charset="-122"/>
                <a:ea typeface="宋体" panose="02010600030101010101" pitchFamily="2" charset="-122"/>
              </a:rPr>
              <a:t>全局最优值</a:t>
            </a:r>
            <a:endParaRPr lang="en-US" altLang="zh-CN" sz="2400" b="1" dirty="0" smtClean="0">
              <a:solidFill>
                <a:schemeClr val="tx2"/>
              </a:solidFill>
              <a:latin typeface="宋体" panose="02010600030101010101" pitchFamily="2" charset="-122"/>
              <a:ea typeface="宋体" panose="02010600030101010101" pitchFamily="2" charset="-122"/>
            </a:endParaRPr>
          </a:p>
          <a:p>
            <a:pPr marL="0" indent="0">
              <a:lnSpc>
                <a:spcPct val="100000"/>
              </a:lnSpc>
              <a:spcBef>
                <a:spcPts val="0"/>
              </a:spcBef>
              <a:buNone/>
            </a:pPr>
            <a:endParaRPr lang="zh-CN" altLang="en-US" sz="2400" b="1" dirty="0">
              <a:solidFill>
                <a:schemeClr val="tx2"/>
              </a:solidFill>
              <a:latin typeface="宋体" panose="02010600030101010101" pitchFamily="2" charset="-122"/>
              <a:ea typeface="宋体" panose="02010600030101010101" pitchFamily="2" charset="-122"/>
            </a:endParaRPr>
          </a:p>
          <a:p>
            <a:pPr marL="0" indent="0">
              <a:lnSpc>
                <a:spcPct val="100000"/>
              </a:lnSpc>
              <a:spcBef>
                <a:spcPts val="0"/>
              </a:spcBef>
              <a:buNone/>
            </a:pPr>
            <a:r>
              <a:rPr lang="zh-CN" altLang="en-US" sz="2400" b="1" dirty="0">
                <a:solidFill>
                  <a:srgbClr val="7030A0"/>
                </a:solidFill>
                <a:latin typeface="宋体" panose="02010600030101010101" pitchFamily="2" charset="-122"/>
                <a:ea typeface="宋体" panose="02010600030101010101" pitchFamily="2" charset="-122"/>
              </a:rPr>
              <a:t>局部粒子群算法</a:t>
            </a:r>
          </a:p>
          <a:p>
            <a:pPr marL="0" indent="0">
              <a:lnSpc>
                <a:spcPct val="100000"/>
              </a:lnSpc>
              <a:spcBef>
                <a:spcPts val="0"/>
              </a:spcBef>
              <a:buNone/>
            </a:pPr>
            <a:r>
              <a:rPr lang="zh-CN" altLang="en-US" sz="2400" b="1" dirty="0">
                <a:latin typeface="宋体" panose="02010600030101010101" pitchFamily="2" charset="-122"/>
                <a:ea typeface="宋体" panose="02010600030101010101" pitchFamily="2" charset="-122"/>
              </a:rPr>
              <a:t>   </a:t>
            </a:r>
            <a:r>
              <a:rPr lang="en-US" altLang="zh-CN" sz="2400" b="1" dirty="0" smtClean="0">
                <a:solidFill>
                  <a:schemeClr val="tx2"/>
                </a:solidFill>
                <a:latin typeface="宋体" panose="02010600030101010101" pitchFamily="2" charset="-122"/>
                <a:ea typeface="宋体" panose="02010600030101010101" pitchFamily="2" charset="-122"/>
              </a:rPr>
              <a:t>1</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solidFill>
                  <a:schemeClr val="tx2"/>
                </a:solidFill>
                <a:latin typeface="宋体" panose="02010600030101010101" pitchFamily="2" charset="-122"/>
                <a:ea typeface="宋体" panose="02010600030101010101" pitchFamily="2" charset="-122"/>
              </a:rPr>
              <a:t>粒子自己历史最优值</a:t>
            </a:r>
          </a:p>
          <a:p>
            <a:pPr marL="0" indent="0">
              <a:lnSpc>
                <a:spcPct val="100000"/>
              </a:lnSpc>
              <a:spcBef>
                <a:spcPts val="0"/>
              </a:spcBef>
              <a:buNone/>
            </a:pPr>
            <a:r>
              <a:rPr lang="zh-CN" altLang="en-US" sz="2400" b="1" dirty="0">
                <a:solidFill>
                  <a:schemeClr val="tx2"/>
                </a:solidFill>
                <a:latin typeface="宋体" panose="02010600030101010101" pitchFamily="2" charset="-122"/>
                <a:ea typeface="宋体" panose="02010600030101010101" pitchFamily="2" charset="-122"/>
              </a:rPr>
              <a:t>   </a:t>
            </a:r>
            <a:r>
              <a:rPr lang="en-US" altLang="zh-CN" sz="2400" b="1" dirty="0" smtClean="0">
                <a:solidFill>
                  <a:schemeClr val="tx2"/>
                </a:solidFill>
                <a:latin typeface="宋体" panose="02010600030101010101" pitchFamily="2" charset="-122"/>
                <a:ea typeface="宋体" panose="02010600030101010101" pitchFamily="2" charset="-122"/>
              </a:rPr>
              <a:t>2</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solidFill>
                  <a:schemeClr val="tx2"/>
                </a:solidFill>
                <a:latin typeface="宋体" panose="02010600030101010101" pitchFamily="2" charset="-122"/>
                <a:ea typeface="宋体" panose="02010600030101010101" pitchFamily="2" charset="-122"/>
              </a:rPr>
              <a:t>粒子邻域内粒子的最优值</a:t>
            </a:r>
          </a:p>
          <a:p>
            <a:pPr marL="0" indent="0">
              <a:lnSpc>
                <a:spcPct val="100000"/>
              </a:lnSpc>
              <a:spcBef>
                <a:spcPts val="0"/>
              </a:spcBef>
              <a:buNone/>
            </a:pPr>
            <a:r>
              <a:rPr lang="zh-CN" altLang="en-US" sz="2400" b="1" dirty="0" smtClean="0">
                <a:solidFill>
                  <a:schemeClr val="tx2"/>
                </a:solidFill>
                <a:latin typeface="宋体" panose="02010600030101010101" pitchFamily="2" charset="-122"/>
                <a:ea typeface="宋体" panose="02010600030101010101" pitchFamily="2" charset="-122"/>
              </a:rPr>
              <a:t>    邻域</a:t>
            </a:r>
            <a:r>
              <a:rPr lang="zh-CN" altLang="en-US" sz="2400" b="1" dirty="0">
                <a:solidFill>
                  <a:schemeClr val="tx2"/>
                </a:solidFill>
                <a:latin typeface="宋体" panose="02010600030101010101" pitchFamily="2" charset="-122"/>
                <a:ea typeface="宋体" panose="02010600030101010101" pitchFamily="2" charset="-122"/>
              </a:rPr>
              <a:t>随迭代次数的增加线性变大，最后邻域</a:t>
            </a:r>
            <a:r>
              <a:rPr lang="zh-CN" altLang="en-US" sz="2400" b="1" dirty="0" smtClean="0">
                <a:solidFill>
                  <a:schemeClr val="tx2"/>
                </a:solidFill>
                <a:latin typeface="宋体" panose="02010600030101010101" pitchFamily="2" charset="-122"/>
                <a:ea typeface="宋体" panose="02010600030101010101" pitchFamily="2" charset="-122"/>
              </a:rPr>
              <a:t>扩展 </a:t>
            </a:r>
            <a:endParaRPr lang="en-US" altLang="zh-CN" sz="2400" b="1" dirty="0" smtClean="0">
              <a:solidFill>
                <a:schemeClr val="tx2"/>
              </a:solidFill>
              <a:latin typeface="宋体" panose="02010600030101010101" pitchFamily="2" charset="-122"/>
              <a:ea typeface="宋体" panose="02010600030101010101" pitchFamily="2" charset="-122"/>
            </a:endParaRPr>
          </a:p>
          <a:p>
            <a:pPr marL="0" indent="0">
              <a:lnSpc>
                <a:spcPct val="100000"/>
              </a:lnSpc>
              <a:spcBef>
                <a:spcPts val="0"/>
              </a:spcBef>
              <a:buNone/>
            </a:pPr>
            <a:r>
              <a:rPr lang="en-US" altLang="zh-CN" sz="2400" b="1" dirty="0">
                <a:solidFill>
                  <a:schemeClr val="tx2"/>
                </a:solidFill>
                <a:latin typeface="宋体" panose="02010600030101010101" pitchFamily="2" charset="-122"/>
                <a:ea typeface="宋体" panose="02010600030101010101" pitchFamily="2" charset="-122"/>
              </a:rPr>
              <a:t> </a:t>
            </a:r>
            <a:r>
              <a:rPr lang="en-US" altLang="zh-CN" sz="2400" b="1" dirty="0" smtClean="0">
                <a:solidFill>
                  <a:schemeClr val="tx2"/>
                </a:solidFill>
                <a:latin typeface="宋体" panose="02010600030101010101" pitchFamily="2" charset="-122"/>
                <a:ea typeface="宋体" panose="02010600030101010101" pitchFamily="2" charset="-122"/>
              </a:rPr>
              <a:t>  </a:t>
            </a:r>
            <a:r>
              <a:rPr lang="zh-CN" altLang="en-US" sz="2400" b="1" dirty="0" smtClean="0">
                <a:solidFill>
                  <a:schemeClr val="tx2"/>
                </a:solidFill>
                <a:latin typeface="宋体" panose="02010600030101010101" pitchFamily="2" charset="-122"/>
                <a:ea typeface="宋体" panose="02010600030101010101" pitchFamily="2" charset="-122"/>
              </a:rPr>
              <a:t>到</a:t>
            </a:r>
            <a:r>
              <a:rPr lang="zh-CN" altLang="en-US" sz="2400" b="1" dirty="0">
                <a:solidFill>
                  <a:schemeClr val="tx2"/>
                </a:solidFill>
                <a:latin typeface="宋体" panose="02010600030101010101" pitchFamily="2" charset="-122"/>
                <a:ea typeface="宋体" panose="02010600030101010101" pitchFamily="2" charset="-122"/>
              </a:rPr>
              <a:t>整个粒子群</a:t>
            </a:r>
            <a:r>
              <a:rPr lang="zh-CN" altLang="en-US" sz="2400" b="1" dirty="0" smtClean="0">
                <a:solidFill>
                  <a:schemeClr val="tx2"/>
                </a:solidFill>
                <a:latin typeface="宋体" panose="02010600030101010101" pitchFamily="2" charset="-122"/>
                <a:ea typeface="宋体" panose="02010600030101010101" pitchFamily="2" charset="-122"/>
              </a:rPr>
              <a:t>。</a:t>
            </a:r>
            <a:endParaRPr lang="en-US" altLang="zh-CN" sz="2400" b="1" dirty="0" smtClean="0">
              <a:solidFill>
                <a:schemeClr val="tx2"/>
              </a:solidFill>
              <a:latin typeface="宋体" panose="02010600030101010101" pitchFamily="2" charset="-122"/>
              <a:ea typeface="宋体" panose="02010600030101010101" pitchFamily="2" charset="-122"/>
            </a:endParaRPr>
          </a:p>
          <a:p>
            <a:pPr marL="0" indent="0">
              <a:lnSpc>
                <a:spcPct val="100000"/>
              </a:lnSpc>
              <a:spcBef>
                <a:spcPts val="0"/>
              </a:spcBef>
              <a:buNone/>
            </a:pPr>
            <a:endParaRPr lang="zh-CN" altLang="en-US" sz="2400" b="1" dirty="0">
              <a:latin typeface="宋体" panose="02010600030101010101" pitchFamily="2" charset="-122"/>
              <a:ea typeface="宋体" panose="02010600030101010101" pitchFamily="2" charset="-122"/>
            </a:endParaRPr>
          </a:p>
          <a:p>
            <a:pPr marL="0" indent="0">
              <a:lnSpc>
                <a:spcPct val="100000"/>
              </a:lnSpc>
              <a:spcBef>
                <a:spcPts val="0"/>
              </a:spcBef>
              <a:buNone/>
            </a:pPr>
            <a:r>
              <a:rPr lang="zh-CN" altLang="en-US" sz="2400" b="1" dirty="0" smtClean="0">
                <a:solidFill>
                  <a:srgbClr val="7030A0"/>
                </a:solidFill>
                <a:latin typeface="宋体" panose="02010600030101010101" pitchFamily="2" charset="-122"/>
                <a:ea typeface="宋体" panose="02010600030101010101" pitchFamily="2" charset="-122"/>
              </a:rPr>
              <a:t>   经过</a:t>
            </a:r>
            <a:r>
              <a:rPr lang="zh-CN" altLang="en-US" sz="2400" b="1" dirty="0">
                <a:solidFill>
                  <a:srgbClr val="7030A0"/>
                </a:solidFill>
                <a:latin typeface="宋体" panose="02010600030101010101" pitchFamily="2" charset="-122"/>
                <a:ea typeface="宋体" panose="02010600030101010101" pitchFamily="2" charset="-122"/>
              </a:rPr>
              <a:t>实践证明</a:t>
            </a:r>
            <a:r>
              <a:rPr lang="zh-CN" altLang="en-US" sz="2400" b="1" dirty="0">
                <a:solidFill>
                  <a:schemeClr val="tx2"/>
                </a:solidFill>
                <a:latin typeface="宋体" panose="02010600030101010101" pitchFamily="2" charset="-122"/>
                <a:ea typeface="宋体" panose="02010600030101010101" pitchFamily="2" charset="-122"/>
              </a:rPr>
              <a:t>：全局版本的粒子群算法收敛速度快，但是容易陷入局部最优。局部版本的粒子群算法收敛速度慢，但是很难陷入局部最优。现在的粒子群算法大都在收敛速度与摆脱局部最优这两个方面下功夫。其实这两个方面是矛盾</a:t>
            </a:r>
            <a:r>
              <a:rPr lang="zh-CN" altLang="en-US" sz="2400" b="1" dirty="0" smtClean="0">
                <a:solidFill>
                  <a:schemeClr val="tx2"/>
                </a:solidFill>
                <a:latin typeface="宋体" panose="02010600030101010101" pitchFamily="2" charset="-122"/>
                <a:ea typeface="宋体" panose="02010600030101010101" pitchFamily="2" charset="-122"/>
              </a:rPr>
              <a:t>的，看</a:t>
            </a:r>
            <a:r>
              <a:rPr lang="zh-CN" altLang="en-US" sz="2400" b="1" dirty="0">
                <a:solidFill>
                  <a:schemeClr val="tx2"/>
                </a:solidFill>
                <a:latin typeface="宋体" panose="02010600030101010101" pitchFamily="2" charset="-122"/>
                <a:ea typeface="宋体" panose="02010600030101010101" pitchFamily="2" charset="-122"/>
              </a:rPr>
              <a:t>如何更好的</a:t>
            </a:r>
            <a:r>
              <a:rPr lang="zh-CN" altLang="en-US" sz="2400" b="1" dirty="0" smtClean="0">
                <a:solidFill>
                  <a:schemeClr val="tx2"/>
                </a:solidFill>
                <a:latin typeface="宋体" panose="02010600030101010101" pitchFamily="2" charset="-122"/>
                <a:ea typeface="宋体" panose="02010600030101010101" pitchFamily="2" charset="-122"/>
              </a:rPr>
              <a:t>折中</a:t>
            </a:r>
            <a:r>
              <a:rPr lang="zh-CN" altLang="en-US" sz="2400" b="1" dirty="0" smtClean="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a:p>
            <a:pPr marL="0" indent="0">
              <a:spcBef>
                <a:spcPct val="50000"/>
              </a:spcBef>
              <a:buNone/>
            </a:pP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ea typeface="宋体" panose="02010600030101010101" pitchFamily="2" charset="-122"/>
            </a:endParaRPr>
          </a:p>
        </p:txBody>
      </p:sp>
    </p:spTree>
    <p:extLst>
      <p:ext uri="{BB962C8B-B14F-4D97-AF65-F5344CB8AC3E}">
        <p14:creationId xmlns:p14="http://schemas.microsoft.com/office/powerpoint/2010/main" val="111975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195389" y="177807"/>
            <a:ext cx="7339012" cy="730913"/>
          </a:xfrm>
        </p:spPr>
        <p:txBody>
          <a:bodyPr/>
          <a:lstStyle/>
          <a:p>
            <a:r>
              <a:rPr lang="en-US" altLang="zh-CN" b="1" dirty="0" smtClean="0">
                <a:solidFill>
                  <a:srgbClr val="C00000"/>
                </a:solidFill>
                <a:latin typeface="宋体" panose="02010600030101010101" pitchFamily="2" charset="-122"/>
                <a:ea typeface="宋体" panose="02010600030101010101" pitchFamily="2" charset="-122"/>
              </a:rPr>
              <a:t>2.5 </a:t>
            </a:r>
            <a:r>
              <a:rPr lang="zh-CN" altLang="en-US" b="1" dirty="0" smtClean="0">
                <a:solidFill>
                  <a:srgbClr val="C00000"/>
                </a:solidFill>
                <a:latin typeface="宋体" panose="02010600030101010101" pitchFamily="2" charset="-122"/>
                <a:ea typeface="宋体" panose="02010600030101010101" pitchFamily="2" charset="-122"/>
              </a:rPr>
              <a:t>粒子群算法求函数极值</a:t>
            </a:r>
            <a:endParaRPr lang="zh-CN" b="1" dirty="0">
              <a:solidFill>
                <a:srgbClr val="C00000"/>
              </a:solidFill>
              <a:latin typeface="宋体" panose="02010600030101010101" pitchFamily="2" charset="-122"/>
              <a:ea typeface="宋体" panose="02010600030101010101" pitchFamily="2" charset="-122"/>
            </a:endParaRPr>
          </a:p>
        </p:txBody>
      </p:sp>
      <p:sp>
        <p:nvSpPr>
          <p:cNvPr id="14" name="内容占位符 13"/>
          <p:cNvSpPr>
            <a:spLocks noGrp="1"/>
          </p:cNvSpPr>
          <p:nvPr>
            <p:ph idx="1"/>
          </p:nvPr>
        </p:nvSpPr>
        <p:spPr>
          <a:xfrm>
            <a:off x="1195389" y="1052736"/>
            <a:ext cx="7339012" cy="5119464"/>
          </a:xfrm>
        </p:spPr>
        <p:txBody>
          <a:bodyPr>
            <a:normAutofit/>
          </a:bodyPr>
          <a:lstStyle/>
          <a:p>
            <a:pPr marL="0" indent="0">
              <a:buNone/>
            </a:pPr>
            <a:r>
              <a:rPr lang="zh-CN" altLang="en-US" b="1" dirty="0" smtClean="0">
                <a:solidFill>
                  <a:srgbClr val="0070C0"/>
                </a:solidFill>
                <a:latin typeface="宋体" panose="02010600030101010101" pitchFamily="2" charset="-122"/>
                <a:ea typeface="宋体" panose="02010600030101010101" pitchFamily="2" charset="-122"/>
              </a:rPr>
              <a:t>例</a:t>
            </a:r>
            <a:r>
              <a:rPr lang="en-US" altLang="zh-CN" b="1" dirty="0" smtClean="0">
                <a:solidFill>
                  <a:srgbClr val="0070C0"/>
                </a:solidFill>
                <a:latin typeface="宋体" panose="02010600030101010101" pitchFamily="2" charset="-122"/>
                <a:ea typeface="宋体" panose="02010600030101010101" pitchFamily="2" charset="-122"/>
              </a:rPr>
              <a:t>: </a:t>
            </a:r>
            <a:r>
              <a:rPr lang="zh-CN" altLang="en-US" b="1" dirty="0" smtClean="0">
                <a:solidFill>
                  <a:srgbClr val="0070C0"/>
                </a:solidFill>
                <a:latin typeface="宋体" panose="02010600030101010101" pitchFamily="2" charset="-122"/>
                <a:ea typeface="宋体" panose="02010600030101010101" pitchFamily="2" charset="-122"/>
              </a:rPr>
              <a:t>求一元函数的最大值</a:t>
            </a:r>
            <a:endParaRPr lang="en-US" altLang="zh-CN" b="1" dirty="0" smtClean="0">
              <a:solidFill>
                <a:srgbClr val="0070C0"/>
              </a:solidFill>
              <a:latin typeface="宋体" panose="02010600030101010101" pitchFamily="2" charset="-122"/>
              <a:ea typeface="宋体" panose="02010600030101010101" pitchFamily="2" charset="-122"/>
            </a:endParaRPr>
          </a:p>
          <a:p>
            <a:pPr marL="0" indent="0">
              <a:buNone/>
            </a:pPr>
            <a:endParaRPr lang="en-US" altLang="zh-CN" b="1" dirty="0">
              <a:solidFill>
                <a:srgbClr val="0070C0"/>
              </a:solidFill>
              <a:latin typeface="宋体" panose="02010600030101010101" pitchFamily="2" charset="-122"/>
              <a:ea typeface="宋体" panose="02010600030101010101" pitchFamily="2" charset="-122"/>
            </a:endParaRPr>
          </a:p>
          <a:p>
            <a:pPr marL="0" indent="0">
              <a:buNone/>
            </a:pPr>
            <a:endParaRPr lang="en-US" altLang="zh-CN" b="1" dirty="0" smtClean="0">
              <a:solidFill>
                <a:srgbClr val="0070C0"/>
              </a:solidFill>
              <a:latin typeface="宋体" panose="02010600030101010101" pitchFamily="2" charset="-122"/>
              <a:ea typeface="宋体" panose="02010600030101010101" pitchFamily="2" charset="-122"/>
            </a:endParaRPr>
          </a:p>
          <a:p>
            <a:pPr marL="0" indent="0">
              <a:buNone/>
            </a:pPr>
            <a:r>
              <a:rPr lang="zh-CN" altLang="en-US" b="1" dirty="0" smtClean="0">
                <a:solidFill>
                  <a:srgbClr val="0070C0"/>
                </a:solidFill>
                <a:latin typeface="宋体" panose="02010600030101010101" pitchFamily="2" charset="-122"/>
                <a:ea typeface="宋体" panose="02010600030101010101" pitchFamily="2" charset="-122"/>
              </a:rPr>
              <a:t>（</a:t>
            </a:r>
            <a:r>
              <a:rPr lang="en-US" altLang="zh-CN" b="1" dirty="0" smtClean="0">
                <a:solidFill>
                  <a:srgbClr val="0070C0"/>
                </a:solidFill>
                <a:latin typeface="宋体" panose="02010600030101010101" pitchFamily="2" charset="-122"/>
                <a:ea typeface="宋体" panose="02010600030101010101" pitchFamily="2" charset="-122"/>
              </a:rPr>
              <a:t>1</a:t>
            </a:r>
            <a:r>
              <a:rPr lang="zh-CN" altLang="en-US" b="1" dirty="0" smtClean="0">
                <a:solidFill>
                  <a:srgbClr val="0070C0"/>
                </a:solidFill>
                <a:latin typeface="宋体" panose="02010600030101010101" pitchFamily="2" charset="-122"/>
                <a:ea typeface="宋体" panose="02010600030101010101" pitchFamily="2" charset="-122"/>
              </a:rPr>
              <a:t>）初始化</a:t>
            </a:r>
          </a:p>
          <a:p>
            <a:pPr marL="0" indent="0">
              <a:buNone/>
            </a:pPr>
            <a:endParaRPr lang="zh-CN" dirty="0"/>
          </a:p>
        </p:txBody>
      </p:sp>
      <p:graphicFrame>
        <p:nvGraphicFramePr>
          <p:cNvPr id="6" name="Object 7"/>
          <p:cNvGraphicFramePr>
            <a:graphicFrameLocks noChangeAspect="1"/>
          </p:cNvGraphicFramePr>
          <p:nvPr/>
        </p:nvGraphicFramePr>
        <p:xfrm>
          <a:off x="1619672" y="1556792"/>
          <a:ext cx="5149850" cy="541338"/>
        </p:xfrm>
        <a:graphic>
          <a:graphicData uri="http://schemas.openxmlformats.org/presentationml/2006/ole">
            <mc:AlternateContent xmlns:mc="http://schemas.openxmlformats.org/markup-compatibility/2006">
              <mc:Choice xmlns:v="urn:schemas-microsoft-com:vml" Requires="v">
                <p:oleObj spid="_x0000_s20515" name="Equation" r:id="rId3" imgW="2527200" imgH="253800" progId="Equation.DSMT4">
                  <p:embed/>
                </p:oleObj>
              </mc:Choice>
              <mc:Fallback>
                <p:oleObj name="Equation" r:id="rId3" imgW="2527200" imgH="253800" progId="Equation.DSMT4">
                  <p:embed/>
                  <p:pic>
                    <p:nvPicPr>
                      <p:cNvPr id="0" name=""/>
                      <p:cNvPicPr>
                        <a:picLocks noChangeAspect="1" noChangeArrowheads="1"/>
                      </p:cNvPicPr>
                      <p:nvPr/>
                    </p:nvPicPr>
                    <p:blipFill>
                      <a:blip r:embed="rId4"/>
                      <a:srcRect/>
                      <a:stretch>
                        <a:fillRect/>
                      </a:stretch>
                    </p:blipFill>
                    <p:spPr bwMode="auto">
                      <a:xfrm>
                        <a:off x="1619672" y="1556792"/>
                        <a:ext cx="514985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图片 1"/>
          <p:cNvPicPr>
            <a:picLocks noChangeAspect="1"/>
          </p:cNvPicPr>
          <p:nvPr/>
        </p:nvPicPr>
        <p:blipFill>
          <a:blip r:embed="rId5"/>
          <a:stretch>
            <a:fillRect/>
          </a:stretch>
        </p:blipFill>
        <p:spPr>
          <a:xfrm>
            <a:off x="1475656" y="2852936"/>
            <a:ext cx="5680744" cy="3642010"/>
          </a:xfrm>
          <a:prstGeom prst="rect">
            <a:avLst/>
          </a:prstGeom>
        </p:spPr>
      </p:pic>
    </p:spTree>
    <p:extLst>
      <p:ext uri="{BB962C8B-B14F-4D97-AF65-F5344CB8AC3E}">
        <p14:creationId xmlns:p14="http://schemas.microsoft.com/office/powerpoint/2010/main" val="397545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548680"/>
            <a:ext cx="7339012" cy="5832648"/>
          </a:xfrm>
        </p:spPr>
        <p:txBody>
          <a:bodyPr>
            <a:normAutofit/>
          </a:bodyPr>
          <a:lstStyle/>
          <a:p>
            <a:pPr marL="0" indent="0">
              <a:spcBef>
                <a:spcPct val="50000"/>
              </a:spcBef>
              <a:buNone/>
            </a:pP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971600" y="519728"/>
            <a:ext cx="7918127" cy="5832648"/>
          </a:xfrm>
          <a:prstGeom prst="rect">
            <a:avLst/>
          </a:prstGeom>
        </p:spPr>
      </p:pic>
    </p:spTree>
    <p:extLst>
      <p:ext uri="{BB962C8B-B14F-4D97-AF65-F5344CB8AC3E}">
        <p14:creationId xmlns:p14="http://schemas.microsoft.com/office/powerpoint/2010/main" val="5503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548680"/>
            <a:ext cx="7339012" cy="5832648"/>
          </a:xfrm>
        </p:spPr>
        <p:txBody>
          <a:bodyPr>
            <a:normAutofit/>
          </a:bodyPr>
          <a:lstStyle/>
          <a:p>
            <a:pPr marL="0" indent="0">
              <a:spcBef>
                <a:spcPct val="50000"/>
              </a:spcBef>
              <a:buNone/>
            </a:pP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）粒子速度与个体位置计算</a:t>
            </a: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221037" y="1268760"/>
            <a:ext cx="6840760" cy="4671459"/>
          </a:xfrm>
          <a:prstGeom prst="rect">
            <a:avLst/>
          </a:prstGeom>
        </p:spPr>
      </p:pic>
    </p:spTree>
    <p:extLst>
      <p:ext uri="{BB962C8B-B14F-4D97-AF65-F5344CB8AC3E}">
        <p14:creationId xmlns:p14="http://schemas.microsoft.com/office/powerpoint/2010/main" val="12609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548680"/>
            <a:ext cx="7339012" cy="5832648"/>
          </a:xfrm>
        </p:spPr>
        <p:txBody>
          <a:bodyPr>
            <a:normAutofit/>
          </a:bodyPr>
          <a:lstStyle/>
          <a:p>
            <a:pPr marL="0" indent="0">
              <a:spcBef>
                <a:spcPct val="50000"/>
              </a:spcBef>
              <a:buNone/>
            </a:pP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）个体最优位置与全局最优位置的更新</a:t>
            </a: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1195389" y="1196752"/>
            <a:ext cx="5608859" cy="5118890"/>
          </a:xfrm>
          <a:prstGeom prst="rect">
            <a:avLst/>
          </a:prstGeom>
        </p:spPr>
      </p:pic>
    </p:spTree>
    <p:extLst>
      <p:ext uri="{BB962C8B-B14F-4D97-AF65-F5344CB8AC3E}">
        <p14:creationId xmlns:p14="http://schemas.microsoft.com/office/powerpoint/2010/main" val="95121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548680"/>
            <a:ext cx="7339012" cy="5832648"/>
          </a:xfrm>
        </p:spPr>
        <p:txBody>
          <a:bodyPr>
            <a:normAutofit/>
          </a:bodyPr>
          <a:lstStyle/>
          <a:p>
            <a:pPr marL="0" indent="0">
              <a:spcBef>
                <a:spcPct val="50000"/>
              </a:spcBef>
              <a:buNone/>
            </a:pP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）绘图</a:t>
            </a: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475656" y="1196752"/>
            <a:ext cx="5476165" cy="3168352"/>
          </a:xfrm>
          <a:prstGeom prst="rect">
            <a:avLst/>
          </a:prstGeom>
        </p:spPr>
      </p:pic>
    </p:spTree>
    <p:extLst>
      <p:ext uri="{BB962C8B-B14F-4D97-AF65-F5344CB8AC3E}">
        <p14:creationId xmlns:p14="http://schemas.microsoft.com/office/powerpoint/2010/main" val="105683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主要内容</a:t>
            </a:r>
            <a:endParaRPr lang="zh-CN"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内容占位符 13"/>
          <p:cNvSpPr>
            <a:spLocks noGrp="1"/>
          </p:cNvSpPr>
          <p:nvPr>
            <p:ph idx="1"/>
          </p:nvPr>
        </p:nvSpPr>
        <p:spPr/>
        <p:txBody>
          <a:bodyPr/>
          <a:lstStyle/>
          <a:p>
            <a:pPr>
              <a:buFont typeface="Wingdings" panose="05000000000000000000" pitchFamily="2" charset="2"/>
              <a:buChar char="Ø"/>
            </a:pPr>
            <a:r>
              <a:rPr lang="zh-CN" altLang="en-US" sz="28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粒子</a:t>
            </a:r>
            <a:r>
              <a:rPr lang="zh-CN" altLang="en-US" sz="28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群</a:t>
            </a:r>
            <a:r>
              <a:rPr lang="zh-CN" altLang="en-US" sz="28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算法</a:t>
            </a:r>
            <a:endParaRPr lang="en-US" altLang="zh-CN" sz="28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sz="28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（函数极值问题与</a:t>
            </a:r>
            <a:r>
              <a:rPr lang="en-US" altLang="zh-CN" sz="28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TSP</a:t>
            </a:r>
            <a:r>
              <a:rPr lang="zh-CN" altLang="en-US" sz="28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问题）</a:t>
            </a:r>
            <a:endParaRPr lang="en-US" altLang="zh-CN" sz="28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en-US" sz="28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蚁</a:t>
            </a:r>
            <a:r>
              <a:rPr lang="zh-CN" altLang="en-US" sz="28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群算法</a:t>
            </a:r>
            <a:endParaRPr lang="en-US" altLang="zh-CN" sz="28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sz="28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TSP</a:t>
            </a:r>
            <a:r>
              <a:rPr lang="zh-CN" altLang="en-US" sz="28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问题）</a:t>
            </a:r>
            <a:endParaRPr lang="en-US" altLang="zh-CN" sz="28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所有内容均采用</a:t>
            </a:r>
            <a:r>
              <a:rPr lang="en-US" altLang="zh-CN" sz="2800" b="1"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matlab</a:t>
            </a: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实现</a:t>
            </a:r>
            <a:endPar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5610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548680"/>
            <a:ext cx="7339012" cy="5832648"/>
          </a:xfrm>
        </p:spPr>
        <p:txBody>
          <a:bodyPr>
            <a:normAutofit/>
          </a:bodyPr>
          <a:lstStyle/>
          <a:p>
            <a:pPr marL="0" indent="0">
              <a:spcBef>
                <a:spcPct val="50000"/>
              </a:spcBef>
              <a:buNone/>
            </a:pP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实验运行结果</a:t>
            </a: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1217485" y="1236980"/>
            <a:ext cx="7488832" cy="5621020"/>
          </a:xfrm>
          <a:prstGeom prst="rect">
            <a:avLst/>
          </a:prstGeom>
        </p:spPr>
      </p:pic>
    </p:spTree>
    <p:extLst>
      <p:ext uri="{BB962C8B-B14F-4D97-AF65-F5344CB8AC3E}">
        <p14:creationId xmlns:p14="http://schemas.microsoft.com/office/powerpoint/2010/main" val="379993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195389" y="177807"/>
            <a:ext cx="7339012" cy="730913"/>
          </a:xfrm>
        </p:spPr>
        <p:txBody>
          <a:bodyPr/>
          <a:lstStyle/>
          <a:p>
            <a:r>
              <a:rPr lang="en-US" altLang="zh-CN" b="1" dirty="0" smtClean="0">
                <a:solidFill>
                  <a:srgbClr val="C00000"/>
                </a:solidFill>
                <a:latin typeface="宋体" panose="02010600030101010101" pitchFamily="2" charset="-122"/>
                <a:ea typeface="宋体" panose="02010600030101010101" pitchFamily="2" charset="-122"/>
              </a:rPr>
              <a:t>2.6 </a:t>
            </a:r>
            <a:r>
              <a:rPr lang="zh-CN" altLang="en-US" b="1" dirty="0" smtClean="0">
                <a:solidFill>
                  <a:srgbClr val="C00000"/>
                </a:solidFill>
                <a:latin typeface="宋体" panose="02010600030101010101" pitchFamily="2" charset="-122"/>
                <a:ea typeface="宋体" panose="02010600030101010101" pitchFamily="2" charset="-122"/>
              </a:rPr>
              <a:t>粒子群算法与遗传算法的对比</a:t>
            </a:r>
            <a:endParaRPr lang="zh-CN" b="1" dirty="0">
              <a:solidFill>
                <a:srgbClr val="C00000"/>
              </a:solidFill>
              <a:latin typeface="宋体" panose="02010600030101010101" pitchFamily="2" charset="-122"/>
              <a:ea typeface="宋体" panose="02010600030101010101" pitchFamily="2" charset="-122"/>
            </a:endParaRPr>
          </a:p>
        </p:txBody>
      </p:sp>
      <p:sp>
        <p:nvSpPr>
          <p:cNvPr id="14" name="内容占位符 13"/>
          <p:cNvSpPr>
            <a:spLocks noGrp="1"/>
          </p:cNvSpPr>
          <p:nvPr>
            <p:ph idx="1"/>
          </p:nvPr>
        </p:nvSpPr>
        <p:spPr>
          <a:xfrm>
            <a:off x="1195389" y="1052736"/>
            <a:ext cx="7339012" cy="5119464"/>
          </a:xfrm>
        </p:spPr>
        <p:txBody>
          <a:bodyPr>
            <a:normAutofit/>
          </a:bodyPr>
          <a:lstStyle/>
          <a:p>
            <a:pPr marL="0" indent="0">
              <a:buNone/>
            </a:pPr>
            <a:r>
              <a:rPr lang="zh-CN" altLang="en-US" b="1" dirty="0">
                <a:solidFill>
                  <a:srgbClr val="0070C0"/>
                </a:solidFill>
                <a:latin typeface="宋体" panose="02010600030101010101" pitchFamily="2" charset="-122"/>
                <a:ea typeface="宋体" panose="02010600030101010101" pitchFamily="2" charset="-122"/>
              </a:rPr>
              <a:t>（</a:t>
            </a:r>
            <a:r>
              <a:rPr lang="en-US" altLang="zh-CN" b="1" dirty="0">
                <a:solidFill>
                  <a:srgbClr val="0070C0"/>
                </a:solidFill>
                <a:latin typeface="宋体" panose="02010600030101010101" pitchFamily="2" charset="-122"/>
                <a:ea typeface="宋体" panose="02010600030101010101" pitchFamily="2" charset="-122"/>
              </a:rPr>
              <a:t>1</a:t>
            </a:r>
            <a:r>
              <a:rPr lang="zh-CN" altLang="en-US" b="1" dirty="0">
                <a:solidFill>
                  <a:srgbClr val="0070C0"/>
                </a:solidFill>
                <a:latin typeface="宋体" panose="02010600030101010101" pitchFamily="2" charset="-122"/>
                <a:ea typeface="宋体" panose="02010600030101010101" pitchFamily="2" charset="-122"/>
              </a:rPr>
              <a:t>）编码</a:t>
            </a:r>
            <a:r>
              <a:rPr lang="zh-CN" altLang="en-US" b="1" dirty="0" smtClean="0">
                <a:solidFill>
                  <a:srgbClr val="0070C0"/>
                </a:solidFill>
                <a:latin typeface="宋体" panose="02010600030101010101" pitchFamily="2" charset="-122"/>
                <a:ea typeface="宋体" panose="02010600030101010101" pitchFamily="2" charset="-122"/>
              </a:rPr>
              <a:t>标准</a:t>
            </a:r>
            <a:endParaRPr lang="en-US" altLang="zh-CN" b="1" dirty="0" smtClean="0">
              <a:solidFill>
                <a:srgbClr val="0070C0"/>
              </a:solidFill>
              <a:latin typeface="宋体" panose="02010600030101010101" pitchFamily="2" charset="-122"/>
              <a:ea typeface="宋体" panose="02010600030101010101" pitchFamily="2" charset="-122"/>
            </a:endParaRPr>
          </a:p>
          <a:p>
            <a:pPr marL="0" indent="0">
              <a:buNone/>
            </a:pPr>
            <a:r>
              <a:rPr lang="en-US" altLang="zh-CN" b="1" dirty="0" smtClean="0">
                <a:solidFill>
                  <a:schemeClr val="tx2"/>
                </a:solidFill>
                <a:latin typeface="宋体" panose="02010600030101010101" pitchFamily="2" charset="-122"/>
                <a:ea typeface="宋体" panose="02010600030101010101" pitchFamily="2" charset="-122"/>
              </a:rPr>
              <a:t>  GA</a:t>
            </a:r>
            <a:r>
              <a:rPr lang="zh-CN" altLang="en-US" b="1" dirty="0" smtClean="0">
                <a:solidFill>
                  <a:schemeClr val="tx2"/>
                </a:solidFill>
                <a:latin typeface="宋体" panose="02010600030101010101" pitchFamily="2" charset="-122"/>
                <a:ea typeface="宋体" panose="02010600030101010101" pitchFamily="2" charset="-122"/>
              </a:rPr>
              <a:t>主要采用二进制（离散值）编码，</a:t>
            </a:r>
            <a:r>
              <a:rPr lang="en-US" altLang="zh-CN" b="1" dirty="0" smtClean="0">
                <a:solidFill>
                  <a:schemeClr val="tx2"/>
                </a:solidFill>
                <a:latin typeface="宋体" panose="02010600030101010101" pitchFamily="2" charset="-122"/>
                <a:ea typeface="宋体" panose="02010600030101010101" pitchFamily="2" charset="-122"/>
              </a:rPr>
              <a:t>PSO</a:t>
            </a:r>
            <a:r>
              <a:rPr lang="zh-CN" altLang="en-US" b="1" dirty="0" smtClean="0">
                <a:solidFill>
                  <a:schemeClr val="tx2"/>
                </a:solidFill>
                <a:latin typeface="宋体" panose="02010600030101010101" pitchFamily="2" charset="-122"/>
                <a:ea typeface="宋体" panose="02010600030101010101" pitchFamily="2" charset="-122"/>
              </a:rPr>
              <a:t>主要采用实数编码</a:t>
            </a:r>
            <a:endParaRPr lang="en-US" altLang="zh-CN" b="1" dirty="0" smtClean="0">
              <a:solidFill>
                <a:schemeClr val="tx2"/>
              </a:solidFill>
              <a:latin typeface="宋体" panose="02010600030101010101" pitchFamily="2" charset="-122"/>
              <a:ea typeface="宋体" panose="02010600030101010101" pitchFamily="2" charset="-122"/>
            </a:endParaRPr>
          </a:p>
          <a:p>
            <a:pPr marL="0" indent="0">
              <a:buNone/>
            </a:pPr>
            <a:r>
              <a:rPr lang="zh-CN" altLang="en-US" b="1" dirty="0" smtClean="0">
                <a:solidFill>
                  <a:srgbClr val="0070C0"/>
                </a:solidFill>
                <a:latin typeface="宋体" panose="02010600030101010101" pitchFamily="2" charset="-122"/>
                <a:ea typeface="宋体" panose="02010600030101010101" pitchFamily="2" charset="-122"/>
              </a:rPr>
              <a:t>（</a:t>
            </a:r>
            <a:r>
              <a:rPr lang="en-US" altLang="zh-CN" b="1" dirty="0" smtClean="0">
                <a:solidFill>
                  <a:srgbClr val="0070C0"/>
                </a:solidFill>
                <a:latin typeface="宋体" panose="02010600030101010101" pitchFamily="2" charset="-122"/>
                <a:ea typeface="宋体" panose="02010600030101010101" pitchFamily="2" charset="-122"/>
              </a:rPr>
              <a:t>2</a:t>
            </a:r>
            <a:r>
              <a:rPr lang="zh-CN" altLang="en-US" b="1" dirty="0" smtClean="0">
                <a:solidFill>
                  <a:srgbClr val="0070C0"/>
                </a:solidFill>
                <a:latin typeface="宋体" panose="02010600030101010101" pitchFamily="2" charset="-122"/>
                <a:ea typeface="宋体" panose="02010600030101010101" pitchFamily="2" charset="-122"/>
              </a:rPr>
              <a:t>）参数设置</a:t>
            </a:r>
            <a:endParaRPr lang="en-US" altLang="zh-CN" b="1" dirty="0" smtClean="0">
              <a:solidFill>
                <a:srgbClr val="0070C0"/>
              </a:solidFill>
              <a:latin typeface="宋体" panose="02010600030101010101" pitchFamily="2" charset="-122"/>
              <a:ea typeface="宋体" panose="02010600030101010101" pitchFamily="2" charset="-122"/>
            </a:endParaRPr>
          </a:p>
          <a:p>
            <a:pPr marL="0" indent="0">
              <a:buNone/>
            </a:pPr>
            <a:r>
              <a:rPr lang="en-US" altLang="zh-CN" b="1" dirty="0" smtClean="0">
                <a:solidFill>
                  <a:schemeClr val="tx2"/>
                </a:solidFill>
                <a:latin typeface="宋体" panose="02010600030101010101" pitchFamily="2" charset="-122"/>
                <a:ea typeface="宋体" panose="02010600030101010101" pitchFamily="2" charset="-122"/>
              </a:rPr>
              <a:t>  PSO</a:t>
            </a:r>
            <a:r>
              <a:rPr lang="zh-CN" altLang="en-US" b="1" dirty="0" smtClean="0">
                <a:solidFill>
                  <a:schemeClr val="tx2"/>
                </a:solidFill>
                <a:latin typeface="宋体" panose="02010600030101010101" pitchFamily="2" charset="-122"/>
                <a:ea typeface="宋体" panose="02010600030101010101" pitchFamily="2" charset="-122"/>
              </a:rPr>
              <a:t>参数相对</a:t>
            </a:r>
            <a:r>
              <a:rPr lang="en-US" altLang="zh-CN" b="1" dirty="0" smtClean="0">
                <a:solidFill>
                  <a:schemeClr val="tx2"/>
                </a:solidFill>
                <a:latin typeface="宋体" panose="02010600030101010101" pitchFamily="2" charset="-122"/>
                <a:ea typeface="宋体" panose="02010600030101010101" pitchFamily="2" charset="-122"/>
              </a:rPr>
              <a:t>GA</a:t>
            </a:r>
            <a:r>
              <a:rPr lang="zh-CN" altLang="en-US" b="1" dirty="0" smtClean="0">
                <a:solidFill>
                  <a:schemeClr val="tx2"/>
                </a:solidFill>
                <a:latin typeface="宋体" panose="02010600030101010101" pitchFamily="2" charset="-122"/>
                <a:ea typeface="宋体" panose="02010600030101010101" pitchFamily="2" charset="-122"/>
              </a:rPr>
              <a:t>较少</a:t>
            </a:r>
            <a:endParaRPr lang="en-US" altLang="zh-CN" b="1" dirty="0" smtClean="0">
              <a:solidFill>
                <a:schemeClr val="tx2"/>
              </a:solidFill>
              <a:latin typeface="宋体" panose="02010600030101010101" pitchFamily="2" charset="-122"/>
              <a:ea typeface="宋体" panose="02010600030101010101" pitchFamily="2" charset="-122"/>
            </a:endParaRPr>
          </a:p>
          <a:p>
            <a:pPr marL="0" indent="0">
              <a:buNone/>
            </a:pPr>
            <a:r>
              <a:rPr lang="zh-CN" altLang="en-US" b="1" dirty="0" smtClean="0">
                <a:solidFill>
                  <a:srgbClr val="0070C0"/>
                </a:solidFill>
                <a:latin typeface="宋体" panose="02010600030101010101" pitchFamily="2" charset="-122"/>
                <a:ea typeface="宋体" panose="02010600030101010101" pitchFamily="2" charset="-122"/>
              </a:rPr>
              <a:t>（</a:t>
            </a:r>
            <a:r>
              <a:rPr lang="en-US" altLang="zh-CN" b="1" dirty="0" smtClean="0">
                <a:solidFill>
                  <a:srgbClr val="0070C0"/>
                </a:solidFill>
                <a:latin typeface="宋体" panose="02010600030101010101" pitchFamily="2" charset="-122"/>
                <a:ea typeface="宋体" panose="02010600030101010101" pitchFamily="2" charset="-122"/>
              </a:rPr>
              <a:t>3</a:t>
            </a:r>
            <a:r>
              <a:rPr lang="zh-CN" altLang="en-US" b="1" dirty="0" smtClean="0">
                <a:solidFill>
                  <a:srgbClr val="0070C0"/>
                </a:solidFill>
                <a:latin typeface="宋体" panose="02010600030101010101" pitchFamily="2" charset="-122"/>
                <a:ea typeface="宋体" panose="02010600030101010101" pitchFamily="2" charset="-122"/>
              </a:rPr>
              <a:t>）高维问题</a:t>
            </a:r>
            <a:endParaRPr lang="en-US" altLang="zh-CN" b="1" dirty="0" smtClean="0">
              <a:solidFill>
                <a:srgbClr val="0070C0"/>
              </a:solidFill>
              <a:latin typeface="宋体" panose="02010600030101010101" pitchFamily="2" charset="-122"/>
              <a:ea typeface="宋体" panose="02010600030101010101" pitchFamily="2" charset="-122"/>
            </a:endParaRPr>
          </a:p>
          <a:p>
            <a:pPr marL="0" indent="0">
              <a:buNone/>
            </a:pPr>
            <a:r>
              <a:rPr lang="en-US" altLang="zh-CN" b="1" dirty="0" smtClean="0">
                <a:latin typeface="宋体" panose="02010600030101010101" pitchFamily="2" charset="-122"/>
                <a:ea typeface="宋体" panose="02010600030101010101" pitchFamily="2" charset="-122"/>
              </a:rPr>
              <a:t>  </a:t>
            </a:r>
            <a:r>
              <a:rPr lang="en-US" altLang="zh-CN" b="1" dirty="0" smtClean="0">
                <a:solidFill>
                  <a:schemeClr val="tx2"/>
                </a:solidFill>
                <a:latin typeface="宋体" panose="02010600030101010101" pitchFamily="2" charset="-122"/>
                <a:ea typeface="宋体" panose="02010600030101010101" pitchFamily="2" charset="-122"/>
              </a:rPr>
              <a:t>GA</a:t>
            </a:r>
            <a:r>
              <a:rPr lang="zh-CN" altLang="en-US" b="1" dirty="0" smtClean="0">
                <a:solidFill>
                  <a:schemeClr val="tx2"/>
                </a:solidFill>
                <a:latin typeface="宋体" panose="02010600030101010101" pitchFamily="2" charset="-122"/>
                <a:ea typeface="宋体" panose="02010600030101010101" pitchFamily="2" charset="-122"/>
              </a:rPr>
              <a:t>对高维问题收敛速度很慢甚至很难收敛，但</a:t>
            </a:r>
            <a:r>
              <a:rPr lang="en-US" altLang="zh-CN" b="1" dirty="0" smtClean="0">
                <a:solidFill>
                  <a:schemeClr val="tx2"/>
                </a:solidFill>
                <a:latin typeface="宋体" panose="02010600030101010101" pitchFamily="2" charset="-122"/>
                <a:ea typeface="宋体" panose="02010600030101010101" pitchFamily="2" charset="-122"/>
              </a:rPr>
              <a:t>PSO</a:t>
            </a:r>
            <a:r>
              <a:rPr lang="zh-CN" altLang="en-US" b="1" dirty="0" smtClean="0">
                <a:solidFill>
                  <a:schemeClr val="tx2"/>
                </a:solidFill>
                <a:latin typeface="宋体" panose="02010600030101010101" pitchFamily="2" charset="-122"/>
                <a:ea typeface="宋体" panose="02010600030101010101" pitchFamily="2" charset="-122"/>
              </a:rPr>
              <a:t>则能较好解决</a:t>
            </a:r>
            <a:endParaRPr lang="en-US" altLang="zh-CN" b="1" dirty="0" smtClean="0">
              <a:solidFill>
                <a:schemeClr val="tx2"/>
              </a:solidFill>
              <a:latin typeface="宋体" panose="02010600030101010101" pitchFamily="2" charset="-122"/>
              <a:ea typeface="宋体" panose="02010600030101010101" pitchFamily="2" charset="-122"/>
            </a:endParaRPr>
          </a:p>
          <a:p>
            <a:pPr marL="0" indent="0">
              <a:buNone/>
            </a:pPr>
            <a:r>
              <a:rPr lang="zh-CN" altLang="en-US" b="1" dirty="0" smtClean="0">
                <a:solidFill>
                  <a:srgbClr val="0070C0"/>
                </a:solidFill>
                <a:latin typeface="宋体" panose="02010600030101010101" pitchFamily="2" charset="-122"/>
                <a:ea typeface="宋体" panose="02010600030101010101" pitchFamily="2" charset="-122"/>
              </a:rPr>
              <a:t>（</a:t>
            </a:r>
            <a:r>
              <a:rPr lang="en-US" altLang="zh-CN" b="1" dirty="0" smtClean="0">
                <a:solidFill>
                  <a:srgbClr val="0070C0"/>
                </a:solidFill>
                <a:latin typeface="宋体" panose="02010600030101010101" pitchFamily="2" charset="-122"/>
                <a:ea typeface="宋体" panose="02010600030101010101" pitchFamily="2" charset="-122"/>
              </a:rPr>
              <a:t>4</a:t>
            </a:r>
            <a:r>
              <a:rPr lang="zh-CN" altLang="en-US" b="1" dirty="0" smtClean="0">
                <a:solidFill>
                  <a:srgbClr val="0070C0"/>
                </a:solidFill>
                <a:latin typeface="宋体" panose="02010600030101010101" pitchFamily="2" charset="-122"/>
                <a:ea typeface="宋体" panose="02010600030101010101" pitchFamily="2" charset="-122"/>
              </a:rPr>
              <a:t>）收敛性能</a:t>
            </a:r>
            <a:endParaRPr lang="en-US" altLang="zh-CN" b="1" dirty="0" smtClean="0">
              <a:solidFill>
                <a:srgbClr val="0070C0"/>
              </a:solidFill>
              <a:latin typeface="宋体" panose="02010600030101010101" pitchFamily="2" charset="-122"/>
              <a:ea typeface="宋体" panose="02010600030101010101" pitchFamily="2" charset="-122"/>
            </a:endParaRPr>
          </a:p>
          <a:p>
            <a:pPr marL="0" indent="0">
              <a:buNone/>
            </a:pPr>
            <a:r>
              <a:rPr lang="zh-CN" altLang="en-US" b="1" dirty="0" smtClean="0">
                <a:latin typeface="宋体" panose="02010600030101010101" pitchFamily="2" charset="-122"/>
                <a:ea typeface="宋体" panose="02010600030101010101" pitchFamily="2" charset="-122"/>
              </a:rPr>
              <a:t>  </a:t>
            </a:r>
            <a:r>
              <a:rPr lang="zh-CN" altLang="en-US" b="1" dirty="0" smtClean="0">
                <a:solidFill>
                  <a:schemeClr val="tx2"/>
                </a:solidFill>
                <a:latin typeface="宋体" panose="02010600030101010101" pitchFamily="2" charset="-122"/>
                <a:ea typeface="宋体" panose="02010600030101010101" pitchFamily="2" charset="-122"/>
              </a:rPr>
              <a:t>对于优化问题，相对</a:t>
            </a:r>
            <a:r>
              <a:rPr lang="en-US" altLang="zh-CN" b="1" dirty="0" smtClean="0">
                <a:solidFill>
                  <a:schemeClr val="tx2"/>
                </a:solidFill>
                <a:latin typeface="宋体" panose="02010600030101010101" pitchFamily="2" charset="-122"/>
                <a:ea typeface="宋体" panose="02010600030101010101" pitchFamily="2" charset="-122"/>
              </a:rPr>
              <a:t>GA</a:t>
            </a:r>
            <a:r>
              <a:rPr lang="zh-CN" altLang="en-US" b="1" dirty="0" smtClean="0">
                <a:solidFill>
                  <a:schemeClr val="tx2"/>
                </a:solidFill>
                <a:latin typeface="宋体" panose="02010600030101010101" pitchFamily="2" charset="-122"/>
                <a:ea typeface="宋体" panose="02010600030101010101" pitchFamily="2" charset="-122"/>
              </a:rPr>
              <a:t>，</a:t>
            </a:r>
            <a:r>
              <a:rPr lang="en-US" altLang="zh-CN" b="1" dirty="0" smtClean="0">
                <a:solidFill>
                  <a:schemeClr val="tx2"/>
                </a:solidFill>
                <a:latin typeface="宋体" panose="02010600030101010101" pitchFamily="2" charset="-122"/>
                <a:ea typeface="宋体" panose="02010600030101010101" pitchFamily="2" charset="-122"/>
              </a:rPr>
              <a:t>PSO</a:t>
            </a:r>
            <a:r>
              <a:rPr lang="zh-CN" altLang="en-US" b="1" dirty="0" smtClean="0">
                <a:solidFill>
                  <a:schemeClr val="tx2"/>
                </a:solidFill>
                <a:latin typeface="宋体" panose="02010600030101010101" pitchFamily="2" charset="-122"/>
                <a:ea typeface="宋体" panose="02010600030101010101" pitchFamily="2" charset="-122"/>
              </a:rPr>
              <a:t>的收敛速度比较快，但</a:t>
            </a:r>
            <a:r>
              <a:rPr lang="en-US" altLang="zh-CN" b="1" dirty="0" smtClean="0">
                <a:solidFill>
                  <a:schemeClr val="tx2"/>
                </a:solidFill>
                <a:latin typeface="宋体" panose="02010600030101010101" pitchFamily="2" charset="-122"/>
                <a:ea typeface="宋体" panose="02010600030101010101" pitchFamily="2" charset="-122"/>
              </a:rPr>
              <a:t>PSO</a:t>
            </a:r>
            <a:r>
              <a:rPr lang="zh-CN" altLang="en-US" b="1" dirty="0" smtClean="0">
                <a:solidFill>
                  <a:schemeClr val="tx2"/>
                </a:solidFill>
                <a:latin typeface="宋体" panose="02010600030101010101" pitchFamily="2" charset="-122"/>
                <a:ea typeface="宋体" panose="02010600030101010101" pitchFamily="2" charset="-122"/>
              </a:rPr>
              <a:t>容易陷入局部最优解，而且算法不稳定</a:t>
            </a:r>
            <a:endParaRPr lang="en-US" altLang="zh-CN" b="1" dirty="0" smtClean="0">
              <a:solidFill>
                <a:schemeClr val="tx2"/>
              </a:solidFill>
              <a:latin typeface="宋体" panose="02010600030101010101" pitchFamily="2" charset="-122"/>
              <a:ea typeface="宋体" panose="02010600030101010101" pitchFamily="2" charset="-122"/>
            </a:endParaRPr>
          </a:p>
          <a:p>
            <a:pPr marL="0" indent="0">
              <a:buNone/>
            </a:pPr>
            <a:r>
              <a:rPr lang="zh-CN" altLang="en-US" b="1" dirty="0" smtClean="0">
                <a:solidFill>
                  <a:srgbClr val="0070C0"/>
                </a:solidFill>
                <a:latin typeface="宋体" panose="02010600030101010101" pitchFamily="2" charset="-122"/>
                <a:ea typeface="宋体" panose="02010600030101010101" pitchFamily="2" charset="-122"/>
              </a:rPr>
              <a:t>（</a:t>
            </a:r>
            <a:r>
              <a:rPr lang="en-US" altLang="zh-CN" b="1" dirty="0" smtClean="0">
                <a:solidFill>
                  <a:srgbClr val="0070C0"/>
                </a:solidFill>
                <a:latin typeface="宋体" panose="02010600030101010101" pitchFamily="2" charset="-122"/>
                <a:ea typeface="宋体" panose="02010600030101010101" pitchFamily="2" charset="-122"/>
              </a:rPr>
              <a:t>5</a:t>
            </a:r>
            <a:r>
              <a:rPr lang="zh-CN" altLang="en-US" b="1" dirty="0" smtClean="0">
                <a:solidFill>
                  <a:srgbClr val="0070C0"/>
                </a:solidFill>
                <a:latin typeface="宋体" panose="02010600030101010101" pitchFamily="2" charset="-122"/>
                <a:ea typeface="宋体" panose="02010600030101010101" pitchFamily="2" charset="-122"/>
              </a:rPr>
              <a:t>）应用广泛性</a:t>
            </a:r>
            <a:endParaRPr lang="en-US" altLang="zh-CN" b="1" dirty="0" smtClean="0">
              <a:solidFill>
                <a:srgbClr val="0070C0"/>
              </a:solidFill>
              <a:latin typeface="宋体" panose="02010600030101010101" pitchFamily="2" charset="-122"/>
              <a:ea typeface="宋体" panose="02010600030101010101" pitchFamily="2" charset="-122"/>
            </a:endParaRPr>
          </a:p>
          <a:p>
            <a:pPr marL="0" indent="0">
              <a:buNone/>
            </a:pPr>
            <a:r>
              <a:rPr lang="zh-CN" altLang="en-US" b="1" dirty="0" smtClean="0">
                <a:latin typeface="宋体" panose="02010600030101010101" pitchFamily="2" charset="-122"/>
                <a:ea typeface="宋体" panose="02010600030101010101" pitchFamily="2" charset="-122"/>
              </a:rPr>
              <a:t>  </a:t>
            </a:r>
            <a:r>
              <a:rPr lang="zh-CN" altLang="en-US" b="1" dirty="0" smtClean="0">
                <a:solidFill>
                  <a:schemeClr val="tx2"/>
                </a:solidFill>
                <a:latin typeface="宋体" panose="02010600030101010101" pitchFamily="2" charset="-122"/>
                <a:ea typeface="宋体" panose="02010600030101010101" pitchFamily="2" charset="-122"/>
              </a:rPr>
              <a:t>由于</a:t>
            </a:r>
            <a:r>
              <a:rPr lang="en-US" altLang="zh-CN" b="1" dirty="0" smtClean="0">
                <a:solidFill>
                  <a:schemeClr val="tx2"/>
                </a:solidFill>
                <a:latin typeface="宋体" panose="02010600030101010101" pitchFamily="2" charset="-122"/>
                <a:ea typeface="宋体" panose="02010600030101010101" pitchFamily="2" charset="-122"/>
              </a:rPr>
              <a:t>GA</a:t>
            </a:r>
            <a:r>
              <a:rPr lang="zh-CN" altLang="en-US" b="1" dirty="0" smtClean="0">
                <a:solidFill>
                  <a:schemeClr val="tx2"/>
                </a:solidFill>
                <a:latin typeface="宋体" panose="02010600030101010101" pitchFamily="2" charset="-122"/>
                <a:ea typeface="宋体" panose="02010600030101010101" pitchFamily="2" charset="-122"/>
              </a:rPr>
              <a:t>算法发明比较早，因此应用领域比较广泛，</a:t>
            </a:r>
            <a:r>
              <a:rPr lang="en-US" altLang="zh-CN" b="1" dirty="0" smtClean="0">
                <a:solidFill>
                  <a:schemeClr val="tx2"/>
                </a:solidFill>
                <a:latin typeface="宋体" panose="02010600030101010101" pitchFamily="2" charset="-122"/>
                <a:ea typeface="宋体" panose="02010600030101010101" pitchFamily="2" charset="-122"/>
              </a:rPr>
              <a:t>PSO</a:t>
            </a:r>
            <a:r>
              <a:rPr lang="zh-CN" altLang="en-US" b="1" dirty="0" smtClean="0">
                <a:solidFill>
                  <a:schemeClr val="tx2"/>
                </a:solidFill>
                <a:latin typeface="宋体" panose="02010600030101010101" pitchFamily="2" charset="-122"/>
                <a:ea typeface="宋体" panose="02010600030101010101" pitchFamily="2" charset="-122"/>
              </a:rPr>
              <a:t>从发明以来，已经成为热点问题，相关应用也开始变多。</a:t>
            </a:r>
            <a:endParaRPr lang="zh-CN" b="1" dirty="0">
              <a:solidFill>
                <a:schemeClr val="tx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8055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195389" y="177807"/>
            <a:ext cx="7339012" cy="730913"/>
          </a:xfrm>
        </p:spPr>
        <p:txBody>
          <a:bodyPr/>
          <a:lstStyle/>
          <a:p>
            <a:r>
              <a:rPr lang="en-US" altLang="zh-CN" b="1" dirty="0" smtClean="0">
                <a:solidFill>
                  <a:srgbClr val="C00000"/>
                </a:solidFill>
                <a:latin typeface="宋体" panose="02010600030101010101" pitchFamily="2" charset="-122"/>
                <a:ea typeface="宋体" panose="02010600030101010101" pitchFamily="2" charset="-122"/>
              </a:rPr>
              <a:t>2.7 </a:t>
            </a:r>
            <a:r>
              <a:rPr lang="zh-CN" altLang="en-US" b="1" dirty="0" smtClean="0">
                <a:solidFill>
                  <a:srgbClr val="C00000"/>
                </a:solidFill>
                <a:latin typeface="宋体" panose="02010600030101010101" pitchFamily="2" charset="-122"/>
                <a:ea typeface="宋体" panose="02010600030101010101" pitchFamily="2" charset="-122"/>
              </a:rPr>
              <a:t>粒子群算法工具箱（</a:t>
            </a:r>
            <a:r>
              <a:rPr lang="en-US" altLang="zh-CN" b="1" dirty="0" err="1" smtClean="0">
                <a:solidFill>
                  <a:srgbClr val="C00000"/>
                </a:solidFill>
                <a:latin typeface="宋体" panose="02010600030101010101" pitchFamily="2" charset="-122"/>
                <a:ea typeface="宋体" panose="02010600030101010101" pitchFamily="2" charset="-122"/>
              </a:rPr>
              <a:t>psot</a:t>
            </a:r>
            <a:r>
              <a:rPr lang="en-US" altLang="zh-CN" b="1" dirty="0" smtClean="0">
                <a:solidFill>
                  <a:srgbClr val="C00000"/>
                </a:solidFill>
                <a:latin typeface="宋体" panose="02010600030101010101" pitchFamily="2" charset="-122"/>
                <a:ea typeface="宋体" panose="02010600030101010101" pitchFamily="2" charset="-122"/>
              </a:rPr>
              <a:t>)</a:t>
            </a:r>
            <a:endParaRPr lang="zh-CN" b="1" dirty="0">
              <a:solidFill>
                <a:srgbClr val="C00000"/>
              </a:solidFill>
              <a:latin typeface="宋体" panose="02010600030101010101" pitchFamily="2" charset="-122"/>
              <a:ea typeface="宋体" panose="02010600030101010101" pitchFamily="2" charset="-122"/>
            </a:endParaRPr>
          </a:p>
        </p:txBody>
      </p:sp>
      <p:sp>
        <p:nvSpPr>
          <p:cNvPr id="14" name="内容占位符 13"/>
          <p:cNvSpPr>
            <a:spLocks noGrp="1"/>
          </p:cNvSpPr>
          <p:nvPr>
            <p:ph idx="1"/>
          </p:nvPr>
        </p:nvSpPr>
        <p:spPr>
          <a:xfrm>
            <a:off x="1195389" y="1052736"/>
            <a:ext cx="7339012" cy="5119464"/>
          </a:xfrm>
        </p:spPr>
        <p:txBody>
          <a:bodyPr>
            <a:normAutofit/>
          </a:bodyPr>
          <a:lstStyle/>
          <a:p>
            <a:pPr marL="0" indent="0">
              <a:buNone/>
            </a:pPr>
            <a:r>
              <a:rPr lang="zh-CN" altLang="en-US" b="1" dirty="0" smtClean="0">
                <a:solidFill>
                  <a:srgbClr val="0070C0"/>
                </a:solidFill>
                <a:latin typeface="宋体" panose="02010600030101010101" pitchFamily="2" charset="-122"/>
                <a:ea typeface="宋体" panose="02010600030101010101" pitchFamily="2" charset="-122"/>
              </a:rPr>
              <a:t>下载地址：</a:t>
            </a:r>
            <a:r>
              <a:rPr lang="en-US" altLang="zh-CN" b="1" dirty="0">
                <a:latin typeface="宋体" panose="02010600030101010101" pitchFamily="2" charset="-122"/>
                <a:ea typeface="宋体" panose="02010600030101010101" pitchFamily="2" charset="-122"/>
                <a:hlinkClick r:id="rId3"/>
              </a:rPr>
              <a:t>http://</a:t>
            </a:r>
            <a:r>
              <a:rPr lang="en-US" altLang="zh-CN" b="1" dirty="0" smtClean="0">
                <a:latin typeface="宋体" panose="02010600030101010101" pitchFamily="2" charset="-122"/>
                <a:ea typeface="宋体" panose="02010600030101010101" pitchFamily="2" charset="-122"/>
                <a:hlinkClick r:id="rId3"/>
              </a:rPr>
              <a:t>cn.mathworks.com/matlabcentral/fileexchange/7506-particle-swarm-optimization-toolbox</a:t>
            </a:r>
            <a:endParaRPr lang="en-US" altLang="zh-CN" b="1" dirty="0" smtClean="0">
              <a:latin typeface="宋体" panose="02010600030101010101" pitchFamily="2" charset="-122"/>
              <a:ea typeface="宋体" panose="02010600030101010101" pitchFamily="2" charset="-122"/>
            </a:endParaRPr>
          </a:p>
          <a:p>
            <a:pPr marL="0" indent="0">
              <a:buNone/>
            </a:pPr>
            <a:r>
              <a:rPr lang="zh-CN" altLang="en-US" b="1" dirty="0" smtClean="0">
                <a:latin typeface="宋体" panose="02010600030101010101" pitchFamily="2" charset="-122"/>
                <a:ea typeface="宋体" panose="02010600030101010101" pitchFamily="2" charset="-122"/>
              </a:rPr>
              <a:t>该工具箱只需要自己定义好适应度函数，然后调用</a:t>
            </a:r>
            <a:r>
              <a:rPr lang="en-US" altLang="zh-CN" b="1" dirty="0" smtClean="0">
                <a:latin typeface="宋体" panose="02010600030101010101" pitchFamily="2" charset="-122"/>
                <a:ea typeface="宋体" panose="02010600030101010101" pitchFamily="2" charset="-122"/>
              </a:rPr>
              <a:t>pso_Trelea_vectorized.m</a:t>
            </a:r>
            <a:r>
              <a:rPr lang="zh-CN" altLang="en-US" b="1" dirty="0" smtClean="0">
                <a:latin typeface="宋体" panose="02010600030101010101" pitchFamily="2" charset="-122"/>
                <a:ea typeface="宋体" panose="02010600030101010101" pitchFamily="2" charset="-122"/>
              </a:rPr>
              <a:t>即可</a:t>
            </a:r>
            <a:endParaRPr lang="en-US" altLang="zh-CN" b="1" dirty="0" smtClean="0">
              <a:latin typeface="宋体" panose="02010600030101010101" pitchFamily="2" charset="-122"/>
              <a:ea typeface="宋体" panose="02010600030101010101" pitchFamily="2" charset="-122"/>
            </a:endParaRPr>
          </a:p>
          <a:p>
            <a:pPr marL="0" indent="0">
              <a:buNone/>
            </a:pPr>
            <a:r>
              <a:rPr lang="zh-CN" altLang="en-US" b="1" dirty="0" smtClean="0">
                <a:solidFill>
                  <a:srgbClr val="0070C0"/>
                </a:solidFill>
                <a:latin typeface="宋体" panose="02010600030101010101" pitchFamily="2" charset="-122"/>
                <a:ea typeface="宋体" panose="02010600030101010101" pitchFamily="2" charset="-122"/>
              </a:rPr>
              <a:t>例：求解函数的最大值</a:t>
            </a:r>
            <a:endParaRPr lang="en-US" altLang="zh-CN" b="1" dirty="0" smtClean="0">
              <a:solidFill>
                <a:srgbClr val="0070C0"/>
              </a:solidFill>
              <a:latin typeface="宋体" panose="02010600030101010101" pitchFamily="2" charset="-122"/>
              <a:ea typeface="宋体" panose="02010600030101010101" pitchFamily="2" charset="-122"/>
            </a:endParaRPr>
          </a:p>
          <a:p>
            <a:pPr marL="0" indent="0">
              <a:buNone/>
            </a:pPr>
            <a:endParaRPr lang="en-US" altLang="zh-CN" b="1" dirty="0">
              <a:solidFill>
                <a:srgbClr val="0070C0"/>
              </a:solidFill>
              <a:latin typeface="宋体" panose="02010600030101010101" pitchFamily="2" charset="-122"/>
              <a:ea typeface="宋体" panose="02010600030101010101" pitchFamily="2" charset="-122"/>
            </a:endParaRPr>
          </a:p>
          <a:p>
            <a:pPr marL="0" indent="0">
              <a:buNone/>
            </a:pPr>
            <a:endParaRPr lang="en-US" altLang="zh-CN" b="1" dirty="0" smtClean="0">
              <a:solidFill>
                <a:srgbClr val="0070C0"/>
              </a:solidFill>
              <a:latin typeface="宋体" panose="02010600030101010101" pitchFamily="2" charset="-122"/>
              <a:ea typeface="宋体" panose="02010600030101010101" pitchFamily="2" charset="-122"/>
            </a:endParaRPr>
          </a:p>
          <a:p>
            <a:pPr marL="0" indent="0">
              <a:buNone/>
            </a:pPr>
            <a:endParaRPr lang="en-US" altLang="zh-CN" b="1" dirty="0">
              <a:solidFill>
                <a:srgbClr val="0070C0"/>
              </a:solidFill>
              <a:latin typeface="宋体" panose="02010600030101010101" pitchFamily="2" charset="-122"/>
              <a:ea typeface="宋体" panose="02010600030101010101" pitchFamily="2" charset="-122"/>
            </a:endParaRPr>
          </a:p>
          <a:p>
            <a:pPr marL="0" indent="0">
              <a:buNone/>
            </a:pPr>
            <a:endParaRPr lang="en-US" altLang="zh-CN" b="1" dirty="0" smtClean="0">
              <a:solidFill>
                <a:srgbClr val="0070C0"/>
              </a:solidFill>
              <a:latin typeface="宋体" panose="02010600030101010101" pitchFamily="2" charset="-122"/>
              <a:ea typeface="宋体" panose="02010600030101010101" pitchFamily="2" charset="-122"/>
            </a:endParaRPr>
          </a:p>
          <a:p>
            <a:pPr marL="0" indent="0">
              <a:buNone/>
            </a:pPr>
            <a:r>
              <a:rPr lang="zh-CN" altLang="en-US" b="1" dirty="0">
                <a:solidFill>
                  <a:srgbClr val="0070C0"/>
                </a:solidFill>
                <a:latin typeface="宋体" panose="02010600030101010101" pitchFamily="2" charset="-122"/>
                <a:ea typeface="宋体" panose="02010600030101010101" pitchFamily="2" charset="-122"/>
              </a:rPr>
              <a:t>适应</a:t>
            </a:r>
            <a:r>
              <a:rPr lang="zh-CN" altLang="en-US" b="1" dirty="0" smtClean="0">
                <a:solidFill>
                  <a:srgbClr val="0070C0"/>
                </a:solidFill>
                <a:latin typeface="宋体" panose="02010600030101010101" pitchFamily="2" charset="-122"/>
                <a:ea typeface="宋体" panose="02010600030101010101" pitchFamily="2" charset="-122"/>
              </a:rPr>
              <a:t>度函数</a:t>
            </a:r>
            <a:endParaRPr lang="zh-CN" b="1" dirty="0">
              <a:solidFill>
                <a:srgbClr val="0070C0"/>
              </a:solidFill>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4"/>
          <a:stretch>
            <a:fillRect/>
          </a:stretch>
        </p:blipFill>
        <p:spPr>
          <a:xfrm>
            <a:off x="927684" y="5380112"/>
            <a:ext cx="8167313" cy="792088"/>
          </a:xfrm>
          <a:prstGeom prst="rect">
            <a:avLst/>
          </a:prstGeom>
        </p:spPr>
      </p:pic>
      <p:graphicFrame>
        <p:nvGraphicFramePr>
          <p:cNvPr id="6" name="Object 21"/>
          <p:cNvGraphicFramePr>
            <a:graphicFrameLocks noChangeAspect="1"/>
          </p:cNvGraphicFramePr>
          <p:nvPr>
            <p:extLst>
              <p:ext uri="{D42A27DB-BD31-4B8C-83A1-F6EECF244321}">
                <p14:modId xmlns:p14="http://schemas.microsoft.com/office/powerpoint/2010/main" val="1764127366"/>
              </p:ext>
            </p:extLst>
          </p:nvPr>
        </p:nvGraphicFramePr>
        <p:xfrm>
          <a:off x="1115616" y="3356992"/>
          <a:ext cx="7791450" cy="1220787"/>
        </p:xfrm>
        <a:graphic>
          <a:graphicData uri="http://schemas.openxmlformats.org/presentationml/2006/ole">
            <mc:AlternateContent xmlns:mc="http://schemas.openxmlformats.org/markup-compatibility/2006">
              <mc:Choice xmlns:v="urn:schemas-microsoft-com:vml" Requires="v">
                <p:oleObj spid="_x0000_s23585" name="Equation" r:id="rId5" imgW="3403440" imgH="533160" progId="Equation.DSMT4">
                  <p:embed/>
                </p:oleObj>
              </mc:Choice>
              <mc:Fallback>
                <p:oleObj name="Equation" r:id="rId5" imgW="3403440" imgH="533160" progId="Equation.DSMT4">
                  <p:embed/>
                  <p:pic>
                    <p:nvPicPr>
                      <p:cNvPr id="0" name=""/>
                      <p:cNvPicPr>
                        <a:picLocks noChangeAspect="1" noChangeArrowheads="1"/>
                      </p:cNvPicPr>
                      <p:nvPr/>
                    </p:nvPicPr>
                    <p:blipFill>
                      <a:blip r:embed="rId6"/>
                      <a:srcRect/>
                      <a:stretch>
                        <a:fillRect/>
                      </a:stretch>
                    </p:blipFill>
                    <p:spPr bwMode="auto">
                      <a:xfrm>
                        <a:off x="1115616" y="3356992"/>
                        <a:ext cx="7791450" cy="122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9538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548680"/>
            <a:ext cx="7339012" cy="5832648"/>
          </a:xfrm>
        </p:spPr>
        <p:txBody>
          <a:bodyPr>
            <a:normAutofit/>
          </a:bodyPr>
          <a:lstStyle/>
          <a:p>
            <a:pPr marL="0" indent="0">
              <a:spcBef>
                <a:spcPct val="50000"/>
              </a:spcBef>
              <a:buNone/>
            </a:pP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工具箱调用代码</a:t>
            </a: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实验结果</a:t>
            </a: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199332" y="1052736"/>
            <a:ext cx="6725789" cy="2808312"/>
          </a:xfrm>
          <a:prstGeom prst="rect">
            <a:avLst/>
          </a:prstGeom>
        </p:spPr>
      </p:pic>
      <p:pic>
        <p:nvPicPr>
          <p:cNvPr id="5" name="图片 4"/>
          <p:cNvPicPr>
            <a:picLocks noChangeAspect="1"/>
          </p:cNvPicPr>
          <p:nvPr/>
        </p:nvPicPr>
        <p:blipFill>
          <a:blip r:embed="rId3"/>
          <a:stretch>
            <a:fillRect/>
          </a:stretch>
        </p:blipFill>
        <p:spPr>
          <a:xfrm>
            <a:off x="2812554" y="4109326"/>
            <a:ext cx="5739796" cy="2272002"/>
          </a:xfrm>
          <a:prstGeom prst="rect">
            <a:avLst/>
          </a:prstGeom>
        </p:spPr>
      </p:pic>
    </p:spTree>
    <p:extLst>
      <p:ext uri="{BB962C8B-B14F-4D97-AF65-F5344CB8AC3E}">
        <p14:creationId xmlns:p14="http://schemas.microsoft.com/office/powerpoint/2010/main" val="337587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548680"/>
            <a:ext cx="7339012" cy="5832648"/>
          </a:xfrm>
        </p:spPr>
        <p:txBody>
          <a:bodyPr>
            <a:normAutofit/>
          </a:bodyPr>
          <a:lstStyle/>
          <a:p>
            <a:pPr marL="0" indent="0">
              <a:spcBef>
                <a:spcPct val="50000"/>
              </a:spcBef>
              <a:buNone/>
            </a:pPr>
            <a:r>
              <a:rPr lang="zh-CN" altLang="en-US"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求解前例中带约束函数的优化问题</a:t>
            </a:r>
            <a:endParaRPr lang="en-US" altLang="zh-CN"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979054" y="1108585"/>
            <a:ext cx="5098593" cy="1888367"/>
          </a:xfrm>
          <a:prstGeom prst="rect">
            <a:avLst/>
          </a:prstGeom>
        </p:spPr>
      </p:pic>
      <p:pic>
        <p:nvPicPr>
          <p:cNvPr id="6" name="图片 5"/>
          <p:cNvPicPr>
            <a:picLocks noChangeAspect="1"/>
          </p:cNvPicPr>
          <p:nvPr/>
        </p:nvPicPr>
        <p:blipFill>
          <a:blip r:embed="rId3"/>
          <a:stretch>
            <a:fillRect/>
          </a:stretch>
        </p:blipFill>
        <p:spPr>
          <a:xfrm>
            <a:off x="5716579" y="993456"/>
            <a:ext cx="3263360" cy="2471548"/>
          </a:xfrm>
          <a:prstGeom prst="rect">
            <a:avLst/>
          </a:prstGeom>
        </p:spPr>
      </p:pic>
      <p:pic>
        <p:nvPicPr>
          <p:cNvPr id="7" name="图片 6"/>
          <p:cNvPicPr>
            <a:picLocks noChangeAspect="1"/>
          </p:cNvPicPr>
          <p:nvPr/>
        </p:nvPicPr>
        <p:blipFill>
          <a:blip r:embed="rId4"/>
          <a:stretch>
            <a:fillRect/>
          </a:stretch>
        </p:blipFill>
        <p:spPr>
          <a:xfrm>
            <a:off x="6418310" y="4077072"/>
            <a:ext cx="2116091" cy="1844508"/>
          </a:xfrm>
          <a:prstGeom prst="rect">
            <a:avLst/>
          </a:prstGeom>
        </p:spPr>
      </p:pic>
      <p:pic>
        <p:nvPicPr>
          <p:cNvPr id="8" name="图片 7"/>
          <p:cNvPicPr>
            <a:picLocks noChangeAspect="1"/>
          </p:cNvPicPr>
          <p:nvPr/>
        </p:nvPicPr>
        <p:blipFill>
          <a:blip r:embed="rId5"/>
          <a:stretch>
            <a:fillRect/>
          </a:stretch>
        </p:blipFill>
        <p:spPr>
          <a:xfrm>
            <a:off x="871764" y="3257560"/>
            <a:ext cx="5546546" cy="3203201"/>
          </a:xfrm>
          <a:prstGeom prst="rect">
            <a:avLst/>
          </a:prstGeom>
        </p:spPr>
      </p:pic>
    </p:spTree>
    <p:extLst>
      <p:ext uri="{BB962C8B-B14F-4D97-AF65-F5344CB8AC3E}">
        <p14:creationId xmlns:p14="http://schemas.microsoft.com/office/powerpoint/2010/main" val="57423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195389" y="177807"/>
            <a:ext cx="7339012" cy="730913"/>
          </a:xfrm>
        </p:spPr>
        <p:txBody>
          <a:bodyPr/>
          <a:lstStyle/>
          <a:p>
            <a:r>
              <a:rPr lang="en-US" altLang="zh-CN" b="1" dirty="0" smtClean="0">
                <a:solidFill>
                  <a:srgbClr val="C00000"/>
                </a:solidFill>
                <a:latin typeface="宋体" panose="02010600030101010101" pitchFamily="2" charset="-122"/>
                <a:ea typeface="宋体" panose="02010600030101010101" pitchFamily="2" charset="-122"/>
              </a:rPr>
              <a:t>2.9 </a:t>
            </a:r>
            <a:r>
              <a:rPr lang="zh-CN" altLang="en-US" b="1" dirty="0" smtClean="0">
                <a:solidFill>
                  <a:srgbClr val="C00000"/>
                </a:solidFill>
                <a:latin typeface="宋体" panose="02010600030101010101" pitchFamily="2" charset="-122"/>
                <a:ea typeface="宋体" panose="02010600030101010101" pitchFamily="2" charset="-122"/>
              </a:rPr>
              <a:t>粒子群算法求解巡回旅行商（</a:t>
            </a:r>
            <a:r>
              <a:rPr lang="en-US" altLang="zh-CN" b="1" dirty="0" smtClean="0">
                <a:solidFill>
                  <a:srgbClr val="C00000"/>
                </a:solidFill>
                <a:latin typeface="宋体" panose="02010600030101010101" pitchFamily="2" charset="-122"/>
                <a:ea typeface="宋体" panose="02010600030101010101" pitchFamily="2" charset="-122"/>
              </a:rPr>
              <a:t>TSP</a:t>
            </a:r>
            <a:r>
              <a:rPr lang="zh-CN" altLang="en-US" b="1" dirty="0" smtClean="0">
                <a:solidFill>
                  <a:srgbClr val="C00000"/>
                </a:solidFill>
                <a:latin typeface="宋体" panose="02010600030101010101" pitchFamily="2" charset="-122"/>
                <a:ea typeface="宋体" panose="02010600030101010101" pitchFamily="2" charset="-122"/>
              </a:rPr>
              <a:t>）问题</a:t>
            </a:r>
            <a:endParaRPr lang="zh-CN" b="1" dirty="0">
              <a:solidFill>
                <a:srgbClr val="C00000"/>
              </a:solidFill>
              <a:latin typeface="宋体" panose="02010600030101010101" pitchFamily="2" charset="-122"/>
              <a:ea typeface="宋体" panose="02010600030101010101" pitchFamily="2" charset="-122"/>
            </a:endParaRPr>
          </a:p>
        </p:txBody>
      </p:sp>
      <p:sp>
        <p:nvSpPr>
          <p:cNvPr id="14" name="内容占位符 13"/>
          <p:cNvSpPr>
            <a:spLocks noGrp="1"/>
          </p:cNvSpPr>
          <p:nvPr>
            <p:ph idx="1"/>
          </p:nvPr>
        </p:nvSpPr>
        <p:spPr>
          <a:xfrm>
            <a:off x="1195389" y="1052736"/>
            <a:ext cx="4096691" cy="5119464"/>
          </a:xfrm>
        </p:spPr>
        <p:txBody>
          <a:bodyPr>
            <a:normAutofit lnSpcReduction="10000"/>
          </a:bodyPr>
          <a:lstStyle/>
          <a:p>
            <a:pPr marL="0" indent="0">
              <a:buNone/>
            </a:pPr>
            <a:r>
              <a:rPr lang="en-US" altLang="zh-CN" sz="2000" b="1" dirty="0">
                <a:solidFill>
                  <a:schemeClr val="tx2"/>
                </a:solidFill>
                <a:latin typeface="宋体" panose="02010600030101010101" pitchFamily="2" charset="-122"/>
                <a:ea typeface="宋体" panose="02010600030101010101" pitchFamily="2" charset="-122"/>
              </a:rPr>
              <a:t>TSP</a:t>
            </a:r>
            <a:r>
              <a:rPr lang="zh-CN" altLang="en-US" sz="2000" b="1" dirty="0">
                <a:solidFill>
                  <a:schemeClr val="tx2"/>
                </a:solidFill>
                <a:latin typeface="宋体" panose="02010600030101010101" pitchFamily="2" charset="-122"/>
                <a:ea typeface="宋体" panose="02010600030101010101" pitchFamily="2" charset="-122"/>
              </a:rPr>
              <a:t>具有广泛的应用背景和重要理论价值，特别在机器人运动规划中得到许多应用，例如：移动机器人的全局路径规划</a:t>
            </a:r>
            <a:r>
              <a:rPr lang="zh-CN" altLang="en-US" sz="2000" b="1" dirty="0" smtClean="0">
                <a:solidFill>
                  <a:schemeClr val="tx2"/>
                </a:solidFill>
                <a:latin typeface="宋体" panose="02010600030101010101" pitchFamily="2" charset="-122"/>
                <a:ea typeface="宋体" panose="02010600030101010101" pitchFamily="2" charset="-122"/>
              </a:rPr>
              <a:t>问题、</a:t>
            </a:r>
            <a:r>
              <a:rPr lang="zh-CN" altLang="en-US" sz="2000" b="1" dirty="0">
                <a:solidFill>
                  <a:schemeClr val="tx2"/>
                </a:solidFill>
                <a:latin typeface="宋体" panose="02010600030101010101" pitchFamily="2" charset="-122"/>
                <a:ea typeface="宋体" panose="02010600030101010101" pitchFamily="2" charset="-122"/>
              </a:rPr>
              <a:t>焊接机器人的任务规划</a:t>
            </a:r>
            <a:r>
              <a:rPr lang="zh-CN" altLang="en-US" sz="2000" b="1" dirty="0" smtClean="0">
                <a:solidFill>
                  <a:schemeClr val="tx2"/>
                </a:solidFill>
                <a:latin typeface="宋体" panose="02010600030101010101" pitchFamily="2" charset="-122"/>
                <a:ea typeface="宋体" panose="02010600030101010101" pitchFamily="2" charset="-122"/>
              </a:rPr>
              <a:t>问题等等</a:t>
            </a:r>
            <a:r>
              <a:rPr lang="zh-CN" altLang="en-US" sz="2000" b="1" dirty="0">
                <a:solidFill>
                  <a:schemeClr val="tx2"/>
                </a:solidFill>
                <a:latin typeface="宋体" panose="02010600030101010101" pitchFamily="2" charset="-122"/>
                <a:ea typeface="宋体" panose="02010600030101010101" pitchFamily="2" charset="-122"/>
              </a:rPr>
              <a:t>。</a:t>
            </a:r>
          </a:p>
          <a:p>
            <a:pPr marL="0" indent="0">
              <a:buNone/>
            </a:pPr>
            <a:r>
              <a:rPr lang="zh-CN" altLang="en-US" sz="2000" b="1" dirty="0">
                <a:solidFill>
                  <a:schemeClr val="tx2"/>
                </a:solidFill>
                <a:latin typeface="宋体" panose="02010600030101010101" pitchFamily="2" charset="-122"/>
                <a:ea typeface="宋体" panose="02010600030101010101" pitchFamily="2" charset="-122"/>
              </a:rPr>
              <a:t>但是，巡回旅行商问题中可能的路径数目与城市数目</a:t>
            </a:r>
            <a:r>
              <a:rPr lang="en-US" altLang="zh-CN" sz="2000" b="1" dirty="0">
                <a:solidFill>
                  <a:schemeClr val="tx2"/>
                </a:solidFill>
                <a:latin typeface="宋体" panose="02010600030101010101" pitchFamily="2" charset="-122"/>
                <a:ea typeface="宋体" panose="02010600030101010101" pitchFamily="2" charset="-122"/>
              </a:rPr>
              <a:t>N</a:t>
            </a:r>
            <a:r>
              <a:rPr lang="zh-CN" altLang="en-US" sz="2000" b="1" dirty="0">
                <a:solidFill>
                  <a:schemeClr val="tx2"/>
                </a:solidFill>
                <a:latin typeface="宋体" panose="02010600030101010101" pitchFamily="2" charset="-122"/>
                <a:ea typeface="宋体" panose="02010600030101010101" pitchFamily="2" charset="-122"/>
              </a:rPr>
              <a:t>呈指数型增长，所有的旅程路线组合数</a:t>
            </a:r>
            <a:r>
              <a:rPr lang="zh-CN" altLang="en-US" sz="2000" b="1" dirty="0" smtClean="0">
                <a:solidFill>
                  <a:schemeClr val="tx2"/>
                </a:solidFill>
                <a:latin typeface="宋体" panose="02010600030101010101" pitchFamily="2" charset="-122"/>
                <a:ea typeface="宋体" panose="02010600030101010101" pitchFamily="2" charset="-122"/>
              </a:rPr>
              <a:t>为</a:t>
            </a:r>
            <a:endParaRPr lang="en-US" altLang="zh-CN" sz="2000" b="1" dirty="0" smtClean="0">
              <a:solidFill>
                <a:schemeClr val="tx2"/>
              </a:solidFill>
              <a:latin typeface="宋体" panose="02010600030101010101" pitchFamily="2" charset="-122"/>
              <a:ea typeface="宋体" panose="02010600030101010101" pitchFamily="2" charset="-122"/>
            </a:endParaRPr>
          </a:p>
          <a:p>
            <a:pPr marL="0" indent="0">
              <a:buNone/>
            </a:pPr>
            <a:endParaRPr lang="en-US" altLang="zh-CN" sz="2000" b="1" dirty="0" smtClean="0">
              <a:solidFill>
                <a:schemeClr val="tx2"/>
              </a:solidFill>
              <a:latin typeface="宋体" panose="02010600030101010101" pitchFamily="2" charset="-122"/>
              <a:ea typeface="宋体" panose="02010600030101010101" pitchFamily="2" charset="-122"/>
            </a:endParaRPr>
          </a:p>
          <a:p>
            <a:pPr marL="0" indent="0">
              <a:buNone/>
            </a:pPr>
            <a:r>
              <a:rPr lang="zh-CN" altLang="en-US" sz="2000" b="1" dirty="0" smtClean="0">
                <a:solidFill>
                  <a:schemeClr val="tx2"/>
                </a:solidFill>
                <a:latin typeface="宋体" panose="02010600030101010101" pitchFamily="2" charset="-122"/>
                <a:ea typeface="宋体" panose="02010600030101010101" pitchFamily="2" charset="-122"/>
              </a:rPr>
              <a:t>其</a:t>
            </a:r>
            <a:r>
              <a:rPr lang="zh-CN" altLang="en-US" sz="2000" b="1" dirty="0">
                <a:solidFill>
                  <a:schemeClr val="tx2"/>
                </a:solidFill>
                <a:latin typeface="宋体" panose="02010600030101010101" pitchFamily="2" charset="-122"/>
                <a:ea typeface="宋体" panose="02010600030101010101" pitchFamily="2" charset="-122"/>
              </a:rPr>
              <a:t>已经被证明属于</a:t>
            </a:r>
            <a:r>
              <a:rPr lang="en-US" altLang="zh-CN" sz="2000" b="1" dirty="0">
                <a:solidFill>
                  <a:schemeClr val="tx2"/>
                </a:solidFill>
                <a:latin typeface="宋体" panose="02010600030101010101" pitchFamily="2" charset="-122"/>
                <a:ea typeface="宋体" panose="02010600030101010101" pitchFamily="2" charset="-122"/>
              </a:rPr>
              <a:t>NP</a:t>
            </a:r>
            <a:r>
              <a:rPr lang="zh-CN" altLang="en-US" sz="2000" b="1" dirty="0">
                <a:solidFill>
                  <a:schemeClr val="tx2"/>
                </a:solidFill>
                <a:latin typeface="宋体" panose="02010600030101010101" pitchFamily="2" charset="-122"/>
                <a:ea typeface="宋体" panose="02010600030101010101" pitchFamily="2" charset="-122"/>
              </a:rPr>
              <a:t>难题。例如</a:t>
            </a:r>
            <a:r>
              <a:rPr lang="en-US" altLang="zh-CN" sz="2000" b="1" dirty="0">
                <a:solidFill>
                  <a:schemeClr val="tx2"/>
                </a:solidFill>
                <a:latin typeface="宋体" panose="02010600030101010101" pitchFamily="2" charset="-122"/>
                <a:ea typeface="宋体" panose="02010600030101010101" pitchFamily="2" charset="-122"/>
              </a:rPr>
              <a:t>30</a:t>
            </a:r>
            <a:r>
              <a:rPr lang="zh-CN" altLang="en-US" sz="2000" b="1" dirty="0">
                <a:solidFill>
                  <a:schemeClr val="tx2"/>
                </a:solidFill>
                <a:latin typeface="宋体" panose="02010600030101010101" pitchFamily="2" charset="-122"/>
                <a:ea typeface="宋体" panose="02010600030101010101" pitchFamily="2" charset="-122"/>
              </a:rPr>
              <a:t>个城市的路线对应约有</a:t>
            </a:r>
          </a:p>
          <a:p>
            <a:pPr marL="0" indent="0">
              <a:buNone/>
            </a:pPr>
            <a:endParaRPr lang="en-US" altLang="zh-CN" sz="2000" b="1" dirty="0" smtClean="0">
              <a:solidFill>
                <a:schemeClr val="tx2"/>
              </a:solidFill>
              <a:latin typeface="宋体" panose="02010600030101010101" pitchFamily="2" charset="-122"/>
              <a:ea typeface="宋体" panose="02010600030101010101" pitchFamily="2" charset="-122"/>
            </a:endParaRPr>
          </a:p>
          <a:p>
            <a:pPr marL="0" indent="0">
              <a:buNone/>
            </a:pPr>
            <a:endParaRPr lang="en-US" altLang="zh-CN" sz="2000" b="1" dirty="0" smtClean="0">
              <a:solidFill>
                <a:schemeClr val="tx2"/>
              </a:solidFill>
              <a:latin typeface="宋体" panose="02010600030101010101" pitchFamily="2" charset="-122"/>
              <a:ea typeface="宋体" panose="02010600030101010101" pitchFamily="2" charset="-122"/>
            </a:endParaRPr>
          </a:p>
          <a:p>
            <a:pPr marL="0" indent="0">
              <a:buNone/>
            </a:pPr>
            <a:r>
              <a:rPr lang="zh-CN" altLang="en-US" sz="2000" b="1" dirty="0" smtClean="0">
                <a:solidFill>
                  <a:schemeClr val="tx2"/>
                </a:solidFill>
                <a:latin typeface="宋体" panose="02010600030101010101" pitchFamily="2" charset="-122"/>
                <a:ea typeface="宋体" panose="02010600030101010101" pitchFamily="2" charset="-122"/>
              </a:rPr>
              <a:t>对</a:t>
            </a:r>
            <a:r>
              <a:rPr lang="zh-CN" altLang="en-US" sz="2000" b="1" dirty="0">
                <a:solidFill>
                  <a:schemeClr val="tx2"/>
                </a:solidFill>
                <a:latin typeface="宋体" panose="02010600030101010101" pitchFamily="2" charset="-122"/>
                <a:ea typeface="宋体" panose="02010600030101010101" pitchFamily="2" charset="-122"/>
              </a:rPr>
              <a:t>庞大的搜索空间寻求最优解，常规方法和现有的计算工具存在着诸多的计算困难。 </a:t>
            </a:r>
          </a:p>
          <a:p>
            <a:pPr marL="0" indent="0">
              <a:buNone/>
            </a:pPr>
            <a:endParaRPr lang="zh-CN" dirty="0"/>
          </a:p>
        </p:txBody>
      </p:sp>
      <p:graphicFrame>
        <p:nvGraphicFramePr>
          <p:cNvPr id="7" name="Object 6"/>
          <p:cNvGraphicFramePr>
            <a:graphicFrameLocks noChangeAspect="1"/>
          </p:cNvGraphicFramePr>
          <p:nvPr>
            <p:extLst>
              <p:ext uri="{D42A27DB-BD31-4B8C-83A1-F6EECF244321}">
                <p14:modId xmlns:p14="http://schemas.microsoft.com/office/powerpoint/2010/main" val="1448462457"/>
              </p:ext>
            </p:extLst>
          </p:nvPr>
        </p:nvGraphicFramePr>
        <p:xfrm>
          <a:off x="4138428" y="2901009"/>
          <a:ext cx="862012" cy="725487"/>
        </p:xfrm>
        <a:graphic>
          <a:graphicData uri="http://schemas.openxmlformats.org/presentationml/2006/ole">
            <mc:AlternateContent xmlns:mc="http://schemas.openxmlformats.org/markup-compatibility/2006">
              <mc:Choice xmlns:v="urn:schemas-microsoft-com:vml" Requires="v">
                <p:oleObj spid="_x0000_s27662" name="Equation" r:id="rId3" imgW="469800" imgH="393480" progId="Equation.DSMT4">
                  <p:embed/>
                </p:oleObj>
              </mc:Choice>
              <mc:Fallback>
                <p:oleObj name="Equation" r:id="rId3" imgW="469800" imgH="393480" progId="Equation.DSMT4">
                  <p:embed/>
                  <p:pic>
                    <p:nvPicPr>
                      <p:cNvPr id="0" name=""/>
                      <p:cNvPicPr>
                        <a:picLocks noChangeAspect="1" noChangeArrowheads="1"/>
                      </p:cNvPicPr>
                      <p:nvPr/>
                    </p:nvPicPr>
                    <p:blipFill>
                      <a:blip r:embed="rId4"/>
                      <a:srcRect/>
                      <a:stretch>
                        <a:fillRect/>
                      </a:stretch>
                    </p:blipFill>
                    <p:spPr bwMode="auto">
                      <a:xfrm>
                        <a:off x="4138428" y="2901009"/>
                        <a:ext cx="862012"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0"/>
          <p:cNvGraphicFramePr>
            <a:graphicFrameLocks noChangeAspect="1"/>
          </p:cNvGraphicFramePr>
          <p:nvPr>
            <p:extLst>
              <p:ext uri="{D42A27DB-BD31-4B8C-83A1-F6EECF244321}">
                <p14:modId xmlns:p14="http://schemas.microsoft.com/office/powerpoint/2010/main" val="1236881157"/>
              </p:ext>
            </p:extLst>
          </p:nvPr>
        </p:nvGraphicFramePr>
        <p:xfrm>
          <a:off x="1824083" y="4293096"/>
          <a:ext cx="3154363" cy="722312"/>
        </p:xfrm>
        <a:graphic>
          <a:graphicData uri="http://schemas.openxmlformats.org/presentationml/2006/ole">
            <mc:AlternateContent xmlns:mc="http://schemas.openxmlformats.org/markup-compatibility/2006">
              <mc:Choice xmlns:v="urn:schemas-microsoft-com:vml" Requires="v">
                <p:oleObj spid="_x0000_s27663" name="Equation" r:id="rId5" imgW="1752480" imgH="393480" progId="Equation.DSMT4">
                  <p:embed/>
                </p:oleObj>
              </mc:Choice>
              <mc:Fallback>
                <p:oleObj name="Equation" r:id="rId5" imgW="1752480" imgH="393480" progId="Equation.DSMT4">
                  <p:embed/>
                  <p:pic>
                    <p:nvPicPr>
                      <p:cNvPr id="0" name=""/>
                      <p:cNvPicPr>
                        <a:picLocks noChangeAspect="1" noChangeArrowheads="1"/>
                      </p:cNvPicPr>
                      <p:nvPr/>
                    </p:nvPicPr>
                    <p:blipFill>
                      <a:blip r:embed="rId6"/>
                      <a:srcRect/>
                      <a:stretch>
                        <a:fillRect/>
                      </a:stretch>
                    </p:blipFill>
                    <p:spPr bwMode="auto">
                      <a:xfrm>
                        <a:off x="1824083" y="4293096"/>
                        <a:ext cx="3154363"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图片 1"/>
          <p:cNvPicPr>
            <a:picLocks noChangeAspect="1"/>
          </p:cNvPicPr>
          <p:nvPr/>
        </p:nvPicPr>
        <p:blipFill>
          <a:blip r:embed="rId7"/>
          <a:stretch>
            <a:fillRect/>
          </a:stretch>
        </p:blipFill>
        <p:spPr>
          <a:xfrm>
            <a:off x="5135192" y="1432150"/>
            <a:ext cx="3572266" cy="4759424"/>
          </a:xfrm>
          <a:prstGeom prst="rect">
            <a:avLst/>
          </a:prstGeom>
        </p:spPr>
      </p:pic>
    </p:spTree>
    <p:extLst>
      <p:ext uri="{BB962C8B-B14F-4D97-AF65-F5344CB8AC3E}">
        <p14:creationId xmlns:p14="http://schemas.microsoft.com/office/powerpoint/2010/main" val="299238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620688"/>
            <a:ext cx="7339012" cy="5760640"/>
          </a:xfrm>
        </p:spPr>
        <p:txBody>
          <a:bodyPr>
            <a:normAutofit/>
          </a:bodyPr>
          <a:lstStyle/>
          <a:p>
            <a:pPr marL="0" indent="0">
              <a:spcBef>
                <a:spcPct val="50000"/>
              </a:spcBef>
              <a:buNone/>
            </a:pPr>
            <a:r>
              <a:rPr lang="zh-CN" altLang="en-US" sz="2400" b="1" dirty="0">
                <a:solidFill>
                  <a:srgbClr val="0070C0"/>
                </a:solidFill>
                <a:latin typeface="Times New Roman" panose="02020603050405020304" pitchFamily="18" charset="0"/>
                <a:ea typeface="宋体" panose="02010600030101010101" pitchFamily="2" charset="-122"/>
              </a:rPr>
              <a:t>本例所用</a:t>
            </a:r>
            <a:r>
              <a:rPr lang="en-US" altLang="zh-CN" sz="2400" b="1" dirty="0">
                <a:solidFill>
                  <a:srgbClr val="0070C0"/>
                </a:solidFill>
                <a:latin typeface="Times New Roman" panose="02020603050405020304" pitchFamily="18" charset="0"/>
                <a:ea typeface="宋体" panose="02010600030101010101" pitchFamily="2" charset="-122"/>
              </a:rPr>
              <a:t>30</a:t>
            </a:r>
            <a:r>
              <a:rPr lang="zh-CN" altLang="en-US" sz="2400" b="1" dirty="0">
                <a:solidFill>
                  <a:srgbClr val="0070C0"/>
                </a:solidFill>
                <a:latin typeface="Times New Roman" panose="02020603050405020304" pitchFamily="18" charset="0"/>
                <a:ea typeface="宋体" panose="02010600030101010101" pitchFamily="2" charset="-122"/>
              </a:rPr>
              <a:t>个城市的</a:t>
            </a:r>
            <a:r>
              <a:rPr lang="en-US" altLang="zh-CN" sz="2400" b="1" dirty="0">
                <a:solidFill>
                  <a:srgbClr val="0070C0"/>
                </a:solidFill>
                <a:latin typeface="Times New Roman" panose="02020603050405020304" pitchFamily="18" charset="0"/>
                <a:ea typeface="宋体" panose="02010600030101010101" pitchFamily="2" charset="-122"/>
              </a:rPr>
              <a:t>XY</a:t>
            </a:r>
            <a:r>
              <a:rPr lang="zh-CN" altLang="en-US" sz="2400" b="1" dirty="0">
                <a:solidFill>
                  <a:srgbClr val="0070C0"/>
                </a:solidFill>
                <a:latin typeface="Times New Roman" panose="02020603050405020304" pitchFamily="18" charset="0"/>
                <a:ea typeface="宋体" panose="02010600030101010101" pitchFamily="2" charset="-122"/>
              </a:rPr>
              <a:t>坐标：</a:t>
            </a:r>
          </a:p>
          <a:p>
            <a:pPr marL="0" indent="0">
              <a:spcBef>
                <a:spcPct val="50000"/>
              </a:spcBef>
              <a:buNone/>
            </a:pPr>
            <a:endParaRPr lang="en-US" altLang="zh-CN" sz="2400" dirty="0" smtClean="0">
              <a:latin typeface="Times New Roman" panose="02020603050405020304" pitchFamily="18" charset="0"/>
              <a:ea typeface="宋体" panose="02010600030101010101" pitchFamily="2" charset="-122"/>
            </a:endParaRPr>
          </a:p>
          <a:p>
            <a:pPr marL="0" indent="0">
              <a:spcBef>
                <a:spcPct val="50000"/>
              </a:spcBef>
              <a:buNone/>
            </a:pPr>
            <a:endParaRPr lang="en-US" altLang="zh-CN" sz="2400" b="1" dirty="0" smtClean="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115616" y="1412776"/>
            <a:ext cx="7721311" cy="4493224"/>
          </a:xfrm>
          <a:prstGeom prst="rect">
            <a:avLst/>
          </a:prstGeom>
        </p:spPr>
      </p:pic>
    </p:spTree>
    <p:extLst>
      <p:ext uri="{BB962C8B-B14F-4D97-AF65-F5344CB8AC3E}">
        <p14:creationId xmlns:p14="http://schemas.microsoft.com/office/powerpoint/2010/main" val="24968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195389" y="177807"/>
            <a:ext cx="7339012" cy="730913"/>
          </a:xfrm>
        </p:spPr>
        <p:txBody>
          <a:bodyPr/>
          <a:lstStyle/>
          <a:p>
            <a:r>
              <a:rPr lang="zh-CN" altLang="en-US" b="1" dirty="0" smtClean="0">
                <a:solidFill>
                  <a:srgbClr val="C00000"/>
                </a:solidFill>
                <a:latin typeface="宋体" panose="02010600030101010101" pitchFamily="2" charset="-122"/>
                <a:ea typeface="宋体" panose="02010600030101010101" pitchFamily="2" charset="-122"/>
              </a:rPr>
              <a:t>粒子群算法求解</a:t>
            </a:r>
            <a:r>
              <a:rPr lang="en-US" altLang="zh-CN" b="1" dirty="0" smtClean="0">
                <a:solidFill>
                  <a:srgbClr val="C00000"/>
                </a:solidFill>
                <a:latin typeface="宋体" panose="02010600030101010101" pitchFamily="2" charset="-122"/>
                <a:ea typeface="宋体" panose="02010600030101010101" pitchFamily="2" charset="-122"/>
              </a:rPr>
              <a:t>TSP</a:t>
            </a:r>
            <a:r>
              <a:rPr lang="zh-CN" altLang="en-US" b="1" dirty="0" smtClean="0">
                <a:solidFill>
                  <a:srgbClr val="C00000"/>
                </a:solidFill>
                <a:latin typeface="宋体" panose="02010600030101010101" pitchFamily="2" charset="-122"/>
                <a:ea typeface="宋体" panose="02010600030101010101" pitchFamily="2" charset="-122"/>
              </a:rPr>
              <a:t>问题的实现</a:t>
            </a:r>
            <a:endParaRPr lang="zh-CN" b="1" dirty="0">
              <a:solidFill>
                <a:srgbClr val="C00000"/>
              </a:solidFill>
              <a:latin typeface="宋体" panose="02010600030101010101" pitchFamily="2" charset="-122"/>
              <a:ea typeface="宋体" panose="02010600030101010101" pitchFamily="2" charset="-122"/>
            </a:endParaRPr>
          </a:p>
        </p:txBody>
      </p:sp>
      <p:sp>
        <p:nvSpPr>
          <p:cNvPr id="14" name="内容占位符 13"/>
          <p:cNvSpPr>
            <a:spLocks noGrp="1"/>
          </p:cNvSpPr>
          <p:nvPr>
            <p:ph idx="1"/>
          </p:nvPr>
        </p:nvSpPr>
        <p:spPr>
          <a:xfrm>
            <a:off x="1195389" y="1052736"/>
            <a:ext cx="7339012" cy="5119464"/>
          </a:xfrm>
        </p:spPr>
        <p:txBody>
          <a:bodyPr>
            <a:normAutofit/>
          </a:bodyPr>
          <a:lstStyle/>
          <a:p>
            <a:pPr marL="0" indent="0">
              <a:buNone/>
            </a:pPr>
            <a:r>
              <a:rPr lang="zh-CN" altLang="en-US" sz="2000" b="1" dirty="0" smtClean="0">
                <a:solidFill>
                  <a:srgbClr val="0070C0"/>
                </a:solidFill>
                <a:latin typeface="宋体" panose="02010600030101010101" pitchFamily="2" charset="-122"/>
                <a:ea typeface="宋体" panose="02010600030101010101" pitchFamily="2" charset="-122"/>
              </a:rPr>
              <a:t>思想：</a:t>
            </a:r>
            <a:r>
              <a:rPr lang="zh-CN" altLang="en-US" sz="2000" b="1" dirty="0" smtClean="0">
                <a:latin typeface="宋体" panose="02010600030101010101" pitchFamily="2" charset="-122"/>
                <a:ea typeface="宋体" panose="02010600030101010101" pitchFamily="2" charset="-122"/>
              </a:rPr>
              <a:t>编码方式与遗传算法类似，引入遗传操作，在每次迭代中，个体分别于局部最优以及全局最优进行交叉操作。</a:t>
            </a:r>
            <a:endParaRPr lang="en-US" altLang="zh-CN" sz="2000" b="1" dirty="0" smtClean="0">
              <a:latin typeface="宋体" panose="02010600030101010101" pitchFamily="2" charset="-122"/>
              <a:ea typeface="宋体" panose="02010600030101010101" pitchFamily="2" charset="-122"/>
            </a:endParaRPr>
          </a:p>
          <a:p>
            <a:pPr marL="0" indent="0">
              <a:buNone/>
            </a:pPr>
            <a:r>
              <a:rPr lang="zh-CN" altLang="en-US" sz="2000" b="1" dirty="0" smtClean="0">
                <a:solidFill>
                  <a:srgbClr val="0070C0"/>
                </a:solidFill>
                <a:latin typeface="宋体" panose="02010600030101010101" pitchFamily="2" charset="-122"/>
                <a:ea typeface="宋体" panose="02010600030101010101" pitchFamily="2" charset="-122"/>
              </a:rPr>
              <a:t>（</a:t>
            </a:r>
            <a:r>
              <a:rPr lang="en-US" altLang="zh-CN" sz="2000" b="1" dirty="0" smtClean="0">
                <a:solidFill>
                  <a:srgbClr val="0070C0"/>
                </a:solidFill>
                <a:latin typeface="宋体" panose="02010600030101010101" pitchFamily="2" charset="-122"/>
                <a:ea typeface="宋体" panose="02010600030101010101" pitchFamily="2" charset="-122"/>
              </a:rPr>
              <a:t>1</a:t>
            </a:r>
            <a:r>
              <a:rPr lang="zh-CN" altLang="en-US" sz="2000" b="1" dirty="0" smtClean="0">
                <a:solidFill>
                  <a:srgbClr val="0070C0"/>
                </a:solidFill>
                <a:latin typeface="宋体" panose="02010600030101010101" pitchFamily="2" charset="-122"/>
                <a:ea typeface="宋体" panose="02010600030101010101" pitchFamily="2" charset="-122"/>
              </a:rPr>
              <a:t>）主程序代码</a:t>
            </a:r>
            <a:endParaRPr lang="en-US" altLang="zh-CN" sz="2000" b="1" dirty="0" smtClean="0">
              <a:solidFill>
                <a:srgbClr val="0070C0"/>
              </a:solidFill>
              <a:latin typeface="宋体" panose="02010600030101010101" pitchFamily="2" charset="-122"/>
              <a:ea typeface="宋体" panose="02010600030101010101" pitchFamily="2" charset="-122"/>
            </a:endParaRPr>
          </a:p>
          <a:p>
            <a:pPr marL="0" indent="0">
              <a:buNone/>
            </a:pPr>
            <a:endParaRPr lang="en-US" altLang="zh-CN" b="1" dirty="0">
              <a:solidFill>
                <a:srgbClr val="0070C0"/>
              </a:solidFill>
              <a:latin typeface="宋体" panose="02010600030101010101" pitchFamily="2" charset="-122"/>
              <a:ea typeface="宋体" panose="02010600030101010101" pitchFamily="2" charset="-122"/>
            </a:endParaRPr>
          </a:p>
          <a:p>
            <a:pPr marL="0" indent="0">
              <a:buNone/>
            </a:pPr>
            <a:endParaRPr lang="en-US" altLang="zh-CN" b="1" dirty="0" smtClean="0">
              <a:solidFill>
                <a:srgbClr val="0070C0"/>
              </a:solidFill>
              <a:latin typeface="宋体" panose="02010600030101010101" pitchFamily="2" charset="-122"/>
              <a:ea typeface="宋体" panose="02010600030101010101" pitchFamily="2" charset="-122"/>
            </a:endParaRPr>
          </a:p>
        </p:txBody>
      </p:sp>
      <p:pic>
        <p:nvPicPr>
          <p:cNvPr id="10" name="图片 9"/>
          <p:cNvPicPr>
            <a:picLocks noChangeAspect="1"/>
          </p:cNvPicPr>
          <p:nvPr/>
        </p:nvPicPr>
        <p:blipFill>
          <a:blip r:embed="rId2"/>
          <a:stretch>
            <a:fillRect/>
          </a:stretch>
        </p:blipFill>
        <p:spPr>
          <a:xfrm>
            <a:off x="1567930" y="2281514"/>
            <a:ext cx="4752034" cy="4397770"/>
          </a:xfrm>
          <a:prstGeom prst="rect">
            <a:avLst/>
          </a:prstGeom>
        </p:spPr>
      </p:pic>
    </p:spTree>
    <p:extLst>
      <p:ext uri="{BB962C8B-B14F-4D97-AF65-F5344CB8AC3E}">
        <p14:creationId xmlns:p14="http://schemas.microsoft.com/office/powerpoint/2010/main" val="314433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548680"/>
            <a:ext cx="7339012" cy="5832648"/>
          </a:xfrm>
        </p:spPr>
        <p:txBody>
          <a:bodyPr>
            <a:normAutofit/>
          </a:bodyPr>
          <a:lstStyle/>
          <a:p>
            <a:pPr marL="0" indent="0">
              <a:spcBef>
                <a:spcPct val="50000"/>
              </a:spcBef>
              <a:buNone/>
            </a:pP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403648" y="404664"/>
            <a:ext cx="5523088" cy="2304256"/>
          </a:xfrm>
          <a:prstGeom prst="rect">
            <a:avLst/>
          </a:prstGeom>
        </p:spPr>
      </p:pic>
      <p:pic>
        <p:nvPicPr>
          <p:cNvPr id="3" name="图片 2"/>
          <p:cNvPicPr>
            <a:picLocks noChangeAspect="1"/>
          </p:cNvPicPr>
          <p:nvPr/>
        </p:nvPicPr>
        <p:blipFill>
          <a:blip r:embed="rId3"/>
          <a:stretch>
            <a:fillRect/>
          </a:stretch>
        </p:blipFill>
        <p:spPr>
          <a:xfrm>
            <a:off x="1403648" y="2852936"/>
            <a:ext cx="6844034" cy="3672408"/>
          </a:xfrm>
          <a:prstGeom prst="rect">
            <a:avLst/>
          </a:prstGeom>
        </p:spPr>
      </p:pic>
    </p:spTree>
    <p:extLst>
      <p:ext uri="{BB962C8B-B14F-4D97-AF65-F5344CB8AC3E}">
        <p14:creationId xmlns:p14="http://schemas.microsoft.com/office/powerpoint/2010/main" val="403177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548680"/>
            <a:ext cx="7339012" cy="5832648"/>
          </a:xfrm>
        </p:spPr>
        <p:txBody>
          <a:bodyPr>
            <a:normAutofit/>
          </a:bodyPr>
          <a:lstStyle/>
          <a:p>
            <a:pPr marL="0" indent="0">
              <a:spcBef>
                <a:spcPct val="50000"/>
              </a:spcBef>
              <a:buNone/>
            </a:pP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1195389" y="73311"/>
            <a:ext cx="5752875" cy="4869474"/>
          </a:xfrm>
          <a:prstGeom prst="rect">
            <a:avLst/>
          </a:prstGeom>
        </p:spPr>
      </p:pic>
      <p:pic>
        <p:nvPicPr>
          <p:cNvPr id="5" name="图片 4"/>
          <p:cNvPicPr>
            <a:picLocks noChangeAspect="1"/>
          </p:cNvPicPr>
          <p:nvPr/>
        </p:nvPicPr>
        <p:blipFill>
          <a:blip r:embed="rId3"/>
          <a:stretch>
            <a:fillRect/>
          </a:stretch>
        </p:blipFill>
        <p:spPr>
          <a:xfrm>
            <a:off x="1403648" y="4918212"/>
            <a:ext cx="4691336" cy="1679140"/>
          </a:xfrm>
          <a:prstGeom prst="rect">
            <a:avLst/>
          </a:prstGeom>
        </p:spPr>
      </p:pic>
    </p:spTree>
    <p:extLst>
      <p:ext uri="{BB962C8B-B14F-4D97-AF65-F5344CB8AC3E}">
        <p14:creationId xmlns:p14="http://schemas.microsoft.com/office/powerpoint/2010/main" val="131412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pPr>
              <a:lnSpc>
                <a:spcPct val="100000"/>
              </a:lnSpc>
            </a:pPr>
            <a:r>
              <a:rPr lang="en-US" altLang="zh-CN" b="1" dirty="0" smtClean="0">
                <a:solidFill>
                  <a:srgbClr val="C00000"/>
                </a:solidFill>
                <a:latin typeface="宋体" panose="02010600030101010101" pitchFamily="2" charset="-122"/>
                <a:ea typeface="宋体" panose="02010600030101010101" pitchFamily="2" charset="-122"/>
              </a:rPr>
              <a:t>1 </a:t>
            </a:r>
            <a:r>
              <a:rPr lang="zh-CN" altLang="en-US" b="1" dirty="0" smtClean="0">
                <a:solidFill>
                  <a:srgbClr val="C00000"/>
                </a:solidFill>
                <a:latin typeface="宋体" panose="02010600030101010101" pitchFamily="2" charset="-122"/>
                <a:ea typeface="宋体" panose="02010600030101010101" pitchFamily="2" charset="-122"/>
              </a:rPr>
              <a:t>粒子群算法（</a:t>
            </a:r>
            <a:r>
              <a:rPr lang="en-US" altLang="zh-CN" b="1" dirty="0">
                <a:solidFill>
                  <a:srgbClr val="C00000"/>
                </a:solidFill>
                <a:latin typeface="宋体" panose="02010600030101010101" pitchFamily="2" charset="-122"/>
                <a:ea typeface="宋体" panose="02010600030101010101" pitchFamily="2" charset="-122"/>
              </a:rPr>
              <a:t>Particle Swarm </a:t>
            </a:r>
            <a:r>
              <a:rPr lang="en-US" altLang="zh-CN" b="1" dirty="0" smtClean="0">
                <a:solidFill>
                  <a:srgbClr val="C00000"/>
                </a:solidFill>
                <a:latin typeface="宋体" panose="02010600030101010101" pitchFamily="2" charset="-122"/>
                <a:ea typeface="宋体" panose="02010600030101010101" pitchFamily="2" charset="-122"/>
              </a:rPr>
              <a:t>Optimization</a:t>
            </a:r>
            <a:r>
              <a:rPr lang="zh-CN" altLang="en-US" b="1" dirty="0" smtClean="0">
                <a:solidFill>
                  <a:srgbClr val="C00000"/>
                </a:solidFill>
                <a:latin typeface="宋体" panose="02010600030101010101" pitchFamily="2" charset="-122"/>
                <a:ea typeface="宋体" panose="02010600030101010101" pitchFamily="2" charset="-122"/>
              </a:rPr>
              <a:t>，</a:t>
            </a:r>
            <a:r>
              <a:rPr lang="en-US" altLang="zh-CN" b="1" dirty="0" smtClean="0">
                <a:solidFill>
                  <a:srgbClr val="C00000"/>
                </a:solidFill>
                <a:latin typeface="宋体" panose="02010600030101010101" pitchFamily="2" charset="-122"/>
                <a:ea typeface="宋体" panose="02010600030101010101" pitchFamily="2" charset="-122"/>
              </a:rPr>
              <a:t>PSO</a:t>
            </a:r>
            <a:r>
              <a:rPr lang="zh-CN" altLang="en-US" b="1" dirty="0" smtClean="0">
                <a:solidFill>
                  <a:srgbClr val="C00000"/>
                </a:solidFill>
                <a:latin typeface="宋体" panose="02010600030101010101" pitchFamily="2" charset="-122"/>
                <a:ea typeface="宋体" panose="02010600030101010101" pitchFamily="2" charset="-122"/>
              </a:rPr>
              <a:t>）</a:t>
            </a:r>
            <a:endParaRPr lang="zh-CN" b="1" dirty="0">
              <a:solidFill>
                <a:srgbClr val="C00000"/>
              </a:solidFill>
              <a:latin typeface="宋体" panose="02010600030101010101" pitchFamily="2" charset="-122"/>
              <a:ea typeface="宋体" panose="02010600030101010101" pitchFamily="2" charset="-122"/>
            </a:endParaRPr>
          </a:p>
        </p:txBody>
      </p:sp>
      <p:sp>
        <p:nvSpPr>
          <p:cNvPr id="14" name="内容占位符 13"/>
          <p:cNvSpPr>
            <a:spLocks noGrp="1"/>
          </p:cNvSpPr>
          <p:nvPr>
            <p:ph idx="1"/>
          </p:nvPr>
        </p:nvSpPr>
        <p:spPr/>
        <p:txBody>
          <a:bodyPr/>
          <a:lstStyle/>
          <a:p>
            <a:pPr marL="0" indent="0">
              <a:buNone/>
            </a:pPr>
            <a:r>
              <a:rPr lang="zh-CN" altLang="en-US" sz="2400" b="1" dirty="0" smtClean="0">
                <a:solidFill>
                  <a:srgbClr val="0070C0"/>
                </a:solidFill>
                <a:latin typeface="宋体" panose="02010600030101010101" pitchFamily="2" charset="-122"/>
                <a:ea typeface="宋体" panose="02010600030101010101" pitchFamily="2" charset="-122"/>
              </a:rPr>
              <a:t>发展简介</a:t>
            </a:r>
            <a:endParaRPr lang="en-US" altLang="zh-CN" sz="2400" b="1" dirty="0" smtClean="0">
              <a:solidFill>
                <a:srgbClr val="0070C0"/>
              </a:solidFill>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2400" b="1" dirty="0" smtClean="0">
                <a:solidFill>
                  <a:schemeClr val="tx2"/>
                </a:solidFill>
                <a:latin typeface="宋体" panose="02010600030101010101" pitchFamily="2" charset="-122"/>
                <a:ea typeface="宋体" panose="02010600030101010101" pitchFamily="2" charset="-122"/>
              </a:rPr>
              <a:t>由</a:t>
            </a:r>
            <a:r>
              <a:rPr lang="en-US" altLang="zh-CN" sz="2400" b="1" dirty="0">
                <a:solidFill>
                  <a:schemeClr val="tx2"/>
                </a:solidFill>
                <a:latin typeface="宋体" panose="02010600030101010101" pitchFamily="2" charset="-122"/>
                <a:ea typeface="宋体" panose="02010600030101010101" pitchFamily="2" charset="-122"/>
              </a:rPr>
              <a:t>Kennedy</a:t>
            </a:r>
            <a:r>
              <a:rPr lang="zh-CN" altLang="en-US" sz="2400" b="1" dirty="0">
                <a:solidFill>
                  <a:schemeClr val="tx2"/>
                </a:solidFill>
                <a:latin typeface="宋体" panose="02010600030101010101" pitchFamily="2" charset="-122"/>
                <a:ea typeface="宋体" panose="02010600030101010101" pitchFamily="2" charset="-122"/>
              </a:rPr>
              <a:t>和</a:t>
            </a:r>
            <a:r>
              <a:rPr lang="en-US" altLang="zh-CN" sz="2400" b="1" dirty="0" err="1">
                <a:solidFill>
                  <a:schemeClr val="tx2"/>
                </a:solidFill>
                <a:latin typeface="宋体" panose="02010600030101010101" pitchFamily="2" charset="-122"/>
                <a:ea typeface="宋体" panose="02010600030101010101" pitchFamily="2" charset="-122"/>
              </a:rPr>
              <a:t>Eberhart</a:t>
            </a:r>
            <a:r>
              <a:rPr lang="zh-CN" altLang="en-US" sz="2400" b="1" dirty="0">
                <a:solidFill>
                  <a:schemeClr val="tx2"/>
                </a:solidFill>
                <a:latin typeface="宋体" panose="02010600030101010101" pitchFamily="2" charset="-122"/>
                <a:ea typeface="宋体" panose="02010600030101010101" pitchFamily="2" charset="-122"/>
              </a:rPr>
              <a:t>于</a:t>
            </a:r>
            <a:r>
              <a:rPr lang="en-US" altLang="zh-CN" sz="2400" b="1" dirty="0">
                <a:solidFill>
                  <a:schemeClr val="tx2"/>
                </a:solidFill>
                <a:latin typeface="宋体" panose="02010600030101010101" pitchFamily="2" charset="-122"/>
                <a:ea typeface="宋体" panose="02010600030101010101" pitchFamily="2" charset="-122"/>
              </a:rPr>
              <a:t>1995</a:t>
            </a:r>
            <a:r>
              <a:rPr lang="zh-CN" altLang="en-US" sz="2400" b="1" dirty="0">
                <a:solidFill>
                  <a:schemeClr val="tx2"/>
                </a:solidFill>
                <a:latin typeface="宋体" panose="02010600030101010101" pitchFamily="2" charset="-122"/>
                <a:ea typeface="宋体" panose="02010600030101010101" pitchFamily="2" charset="-122"/>
              </a:rPr>
              <a:t>年提出</a:t>
            </a:r>
            <a:r>
              <a:rPr lang="zh-CN" altLang="en-US" sz="2400" b="1" dirty="0" smtClean="0">
                <a:solidFill>
                  <a:schemeClr val="tx2"/>
                </a:solidFill>
                <a:latin typeface="宋体" panose="02010600030101010101" pitchFamily="2" charset="-122"/>
                <a:ea typeface="宋体" panose="02010600030101010101" pitchFamily="2" charset="-122"/>
              </a:rPr>
              <a:t>．</a:t>
            </a:r>
            <a:endParaRPr lang="zh-CN" altLang="en-US" sz="2400" b="1" dirty="0">
              <a:solidFill>
                <a:schemeClr val="tx2"/>
              </a:solidFill>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2400" b="1" dirty="0" smtClean="0">
                <a:solidFill>
                  <a:schemeClr val="tx2"/>
                </a:solidFill>
                <a:latin typeface="宋体" panose="02010600030101010101" pitchFamily="2" charset="-122"/>
                <a:ea typeface="宋体" panose="02010600030101010101" pitchFamily="2" charset="-122"/>
              </a:rPr>
              <a:t>群体</a:t>
            </a:r>
            <a:r>
              <a:rPr lang="zh-CN" altLang="en-US" sz="2400" b="1" dirty="0">
                <a:solidFill>
                  <a:schemeClr val="tx2"/>
                </a:solidFill>
                <a:latin typeface="宋体" panose="02010600030101010101" pitchFamily="2" charset="-122"/>
                <a:ea typeface="宋体" panose="02010600030101010101" pitchFamily="2" charset="-122"/>
              </a:rPr>
              <a:t>迭代，粒子在解空间追随最优的粒子进行搜索</a:t>
            </a:r>
            <a:r>
              <a:rPr lang="en-US" altLang="zh-CN" sz="2400" b="1" dirty="0">
                <a:solidFill>
                  <a:schemeClr val="tx2"/>
                </a:solidFill>
                <a:latin typeface="宋体" panose="02010600030101010101" pitchFamily="2" charset="-122"/>
                <a:ea typeface="宋体" panose="02010600030101010101" pitchFamily="2" charset="-122"/>
              </a:rPr>
              <a:t>.</a:t>
            </a:r>
          </a:p>
          <a:p>
            <a:pPr>
              <a:buFont typeface="Wingdings" panose="05000000000000000000" pitchFamily="2" charset="2"/>
              <a:buChar char="Ø"/>
            </a:pPr>
            <a:r>
              <a:rPr lang="zh-CN" altLang="en-US" sz="2400" b="1" dirty="0" smtClean="0">
                <a:solidFill>
                  <a:schemeClr val="tx2"/>
                </a:solidFill>
                <a:latin typeface="宋体" panose="02010600030101010101" pitchFamily="2" charset="-122"/>
                <a:ea typeface="宋体" panose="02010600030101010101" pitchFamily="2" charset="-122"/>
              </a:rPr>
              <a:t>粒子</a:t>
            </a:r>
            <a:r>
              <a:rPr lang="zh-CN" altLang="en-US" sz="2400" b="1" dirty="0">
                <a:solidFill>
                  <a:schemeClr val="tx2"/>
                </a:solidFill>
                <a:latin typeface="宋体" panose="02010600030101010101" pitchFamily="2" charset="-122"/>
                <a:ea typeface="宋体" panose="02010600030101010101" pitchFamily="2" charset="-122"/>
              </a:rPr>
              <a:t>群</a:t>
            </a:r>
            <a:r>
              <a:rPr lang="zh-CN" altLang="en-US" sz="2400" b="1" dirty="0" smtClean="0">
                <a:solidFill>
                  <a:schemeClr val="tx2"/>
                </a:solidFill>
                <a:latin typeface="宋体" panose="02010600030101010101" pitchFamily="2" charset="-122"/>
                <a:ea typeface="宋体" panose="02010600030101010101" pitchFamily="2" charset="-122"/>
              </a:rPr>
              <a:t>算法具有简单易行，收敛</a:t>
            </a:r>
            <a:r>
              <a:rPr lang="zh-CN" altLang="en-US" sz="2400" b="1" dirty="0">
                <a:solidFill>
                  <a:schemeClr val="tx2"/>
                </a:solidFill>
                <a:latin typeface="宋体" panose="02010600030101010101" pitchFamily="2" charset="-122"/>
                <a:ea typeface="宋体" panose="02010600030101010101" pitchFamily="2" charset="-122"/>
              </a:rPr>
              <a:t>速度</a:t>
            </a:r>
            <a:r>
              <a:rPr lang="zh-CN" altLang="en-US" sz="2400" b="1" dirty="0" smtClean="0">
                <a:solidFill>
                  <a:schemeClr val="tx2"/>
                </a:solidFill>
                <a:latin typeface="宋体" panose="02010600030101010101" pitchFamily="2" charset="-122"/>
                <a:ea typeface="宋体" panose="02010600030101010101" pitchFamily="2" charset="-122"/>
              </a:rPr>
              <a:t>快，设置</a:t>
            </a:r>
            <a:r>
              <a:rPr lang="zh-CN" altLang="en-US" sz="2400" b="1" dirty="0">
                <a:solidFill>
                  <a:schemeClr val="tx2"/>
                </a:solidFill>
                <a:latin typeface="宋体" panose="02010600030101010101" pitchFamily="2" charset="-122"/>
                <a:ea typeface="宋体" panose="02010600030101010101" pitchFamily="2" charset="-122"/>
              </a:rPr>
              <a:t>参数</a:t>
            </a:r>
            <a:r>
              <a:rPr lang="zh-CN" altLang="en-US" sz="2400" b="1" dirty="0" smtClean="0">
                <a:solidFill>
                  <a:schemeClr val="tx2"/>
                </a:solidFill>
                <a:latin typeface="宋体" panose="02010600030101010101" pitchFamily="2" charset="-122"/>
                <a:ea typeface="宋体" panose="02010600030101010101" pitchFamily="2" charset="-122"/>
              </a:rPr>
              <a:t>少的特点</a:t>
            </a:r>
            <a:r>
              <a:rPr lang="zh-CN" altLang="en-US" sz="2400" b="1" dirty="0">
                <a:solidFill>
                  <a:schemeClr val="tx2"/>
                </a:solidFill>
                <a:latin typeface="宋体" panose="02010600030101010101" pitchFamily="2" charset="-122"/>
                <a:ea typeface="宋体" panose="02010600030101010101" pitchFamily="2" charset="-122"/>
              </a:rPr>
              <a:t>。</a:t>
            </a:r>
            <a:r>
              <a:rPr lang="zh-CN" altLang="en-US" sz="2400" b="1" dirty="0" smtClean="0">
                <a:solidFill>
                  <a:schemeClr val="tx2"/>
                </a:solidFill>
                <a:latin typeface="宋体" panose="02010600030101010101" pitchFamily="2" charset="-122"/>
                <a:ea typeface="宋体" panose="02010600030101010101" pitchFamily="2" charset="-122"/>
              </a:rPr>
              <a:t>已</a:t>
            </a:r>
            <a:r>
              <a:rPr lang="zh-CN" altLang="en-US" sz="2400" b="1" dirty="0">
                <a:solidFill>
                  <a:schemeClr val="tx2"/>
                </a:solidFill>
                <a:latin typeface="宋体" panose="02010600030101010101" pitchFamily="2" charset="-122"/>
                <a:ea typeface="宋体" panose="02010600030101010101" pitchFamily="2" charset="-122"/>
              </a:rPr>
              <a:t>成为现代优化方法领域研究的热点</a:t>
            </a:r>
            <a:r>
              <a:rPr lang="zh-CN" altLang="en-US" sz="2400" b="1" dirty="0" smtClean="0">
                <a:solidFill>
                  <a:schemeClr val="tx2"/>
                </a:solidFill>
                <a:latin typeface="宋体" panose="02010600030101010101" pitchFamily="2" charset="-122"/>
                <a:ea typeface="宋体" panose="02010600030101010101" pitchFamily="2" charset="-122"/>
              </a:rPr>
              <a:t>．</a:t>
            </a:r>
            <a:endParaRPr lang="en-US" altLang="zh-CN" sz="2400" b="1" dirty="0" smtClean="0">
              <a:solidFill>
                <a:schemeClr val="tx2"/>
              </a:solidFill>
              <a:latin typeface="宋体" panose="02010600030101010101" pitchFamily="2" charset="-122"/>
              <a:ea typeface="宋体" panose="02010600030101010101" pitchFamily="2" charset="-122"/>
            </a:endParaRPr>
          </a:p>
          <a:p>
            <a:pPr marL="0" indent="0">
              <a:buNone/>
            </a:pPr>
            <a:r>
              <a:rPr lang="zh-CN" altLang="en-US" sz="2400" b="1" dirty="0" smtClean="0">
                <a:solidFill>
                  <a:srgbClr val="0070C0"/>
                </a:solidFill>
                <a:latin typeface="宋体" panose="02010600030101010101" pitchFamily="2" charset="-122"/>
                <a:ea typeface="宋体" panose="02010600030101010101" pitchFamily="2" charset="-122"/>
              </a:rPr>
              <a:t>基本思想：</a:t>
            </a:r>
            <a:endParaRPr lang="en-US" altLang="zh-CN" sz="2400" b="1" dirty="0" smtClean="0">
              <a:solidFill>
                <a:srgbClr val="0070C0"/>
              </a:solidFill>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zh-CN" sz="2400" b="1" dirty="0">
                <a:solidFill>
                  <a:schemeClr val="tx2"/>
                </a:solidFill>
                <a:latin typeface="宋体" panose="02010600030101010101" pitchFamily="2" charset="-122"/>
                <a:ea typeface="宋体" panose="02010600030101010101" pitchFamily="2" charset="-122"/>
              </a:rPr>
              <a:t>粒子群算法的思想源于对鸟群捕食行为的研究．</a:t>
            </a:r>
          </a:p>
          <a:p>
            <a:pPr>
              <a:buFont typeface="Wingdings" panose="05000000000000000000" pitchFamily="2" charset="2"/>
              <a:buChar char="Ø"/>
            </a:pPr>
            <a:r>
              <a:rPr lang="zh-CN" altLang="zh-CN" sz="2400" b="1" dirty="0">
                <a:solidFill>
                  <a:schemeClr val="tx2"/>
                </a:solidFill>
                <a:latin typeface="宋体" panose="02010600030101010101" pitchFamily="2" charset="-122"/>
                <a:ea typeface="宋体" panose="02010600030101010101" pitchFamily="2" charset="-122"/>
              </a:rPr>
              <a:t>模拟鸟集群飞行觅食的行为，鸟之间通过集体的协作使群体达到最优目的，是一种</a:t>
            </a:r>
            <a:r>
              <a:rPr lang="zh-CN" altLang="zh-CN" sz="2400" b="1" dirty="0" smtClean="0">
                <a:solidFill>
                  <a:schemeClr val="tx2"/>
                </a:solidFill>
                <a:latin typeface="宋体" panose="02010600030101010101" pitchFamily="2" charset="-122"/>
                <a:ea typeface="宋体" panose="02010600030101010101" pitchFamily="2" charset="-122"/>
              </a:rPr>
              <a:t>基于</a:t>
            </a:r>
            <a:r>
              <a:rPr lang="zh-CN" altLang="en-US" sz="2400" b="1" dirty="0" smtClean="0">
                <a:solidFill>
                  <a:schemeClr val="tx2"/>
                </a:solidFill>
                <a:latin typeface="宋体" panose="02010600030101010101" pitchFamily="2" charset="-122"/>
                <a:ea typeface="宋体" panose="02010600030101010101" pitchFamily="2" charset="-122"/>
              </a:rPr>
              <a:t>群智能（</a:t>
            </a:r>
            <a:r>
              <a:rPr lang="zh-CN" altLang="zh-CN" sz="2400" b="1" dirty="0" smtClean="0">
                <a:solidFill>
                  <a:schemeClr val="tx2"/>
                </a:solidFill>
                <a:latin typeface="宋体" panose="02010600030101010101" pitchFamily="2" charset="-122"/>
                <a:ea typeface="宋体" panose="02010600030101010101" pitchFamily="2" charset="-122"/>
              </a:rPr>
              <a:t>Swarm Intelligence</a:t>
            </a:r>
            <a:r>
              <a:rPr lang="zh-CN" altLang="en-US" sz="2400" b="1" dirty="0" smtClean="0">
                <a:solidFill>
                  <a:schemeClr val="tx2"/>
                </a:solidFill>
                <a:latin typeface="宋体" panose="02010600030101010101" pitchFamily="2" charset="-122"/>
                <a:ea typeface="宋体" panose="02010600030101010101" pitchFamily="2" charset="-122"/>
              </a:rPr>
              <a:t>）</a:t>
            </a:r>
            <a:r>
              <a:rPr lang="zh-CN" altLang="zh-CN" sz="2400" b="1" dirty="0" smtClean="0">
                <a:solidFill>
                  <a:schemeClr val="tx2"/>
                </a:solidFill>
                <a:latin typeface="宋体" panose="02010600030101010101" pitchFamily="2" charset="-122"/>
                <a:ea typeface="宋体" panose="02010600030101010101" pitchFamily="2" charset="-122"/>
              </a:rPr>
              <a:t>的</a:t>
            </a:r>
            <a:r>
              <a:rPr lang="zh-CN" altLang="zh-CN" sz="2400" b="1" dirty="0">
                <a:solidFill>
                  <a:schemeClr val="tx2"/>
                </a:solidFill>
                <a:latin typeface="宋体" panose="02010600030101010101" pitchFamily="2" charset="-122"/>
                <a:ea typeface="宋体" panose="02010600030101010101" pitchFamily="2" charset="-122"/>
              </a:rPr>
              <a:t>优化方法</a:t>
            </a:r>
            <a:r>
              <a:rPr lang="zh-CN" altLang="zh-CN" sz="2000" b="1" dirty="0" smtClean="0">
                <a:solidFill>
                  <a:schemeClr val="tx2"/>
                </a:solidFill>
                <a:latin typeface="宋体" panose="02010600030101010101" pitchFamily="2" charset="-122"/>
                <a:ea typeface="宋体" panose="02010600030101010101" pitchFamily="2" charset="-122"/>
              </a:rPr>
              <a:t>。</a:t>
            </a:r>
            <a:endParaRPr lang="en-US" altLang="zh-CN" sz="2000" b="1" dirty="0" smtClean="0">
              <a:solidFill>
                <a:schemeClr val="tx2"/>
              </a:solidFill>
              <a:latin typeface="宋体" panose="02010600030101010101" pitchFamily="2" charset="-122"/>
              <a:ea typeface="宋体" panose="02010600030101010101" pitchFamily="2" charset="-122"/>
            </a:endParaRPr>
          </a:p>
          <a:p>
            <a:pPr marL="0" indent="0">
              <a:buNone/>
            </a:pPr>
            <a:endParaRPr lang="zh-CN" altLang="zh-CN" b="1" dirty="0">
              <a:latin typeface="宋体" panose="02010600030101010101" pitchFamily="2" charset="-122"/>
              <a:ea typeface="宋体" panose="02010600030101010101" pitchFamily="2" charset="-122"/>
            </a:endParaRPr>
          </a:p>
          <a:p>
            <a:pPr marL="0" indent="0">
              <a:buNone/>
            </a:pPr>
            <a:endParaRPr lang="en-US" altLang="zh-CN"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0790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548680"/>
            <a:ext cx="7339012" cy="5832648"/>
          </a:xfrm>
        </p:spPr>
        <p:txBody>
          <a:bodyPr>
            <a:normAutofit/>
          </a:bodyPr>
          <a:lstStyle/>
          <a:p>
            <a:pPr marL="0" indent="0">
              <a:spcBef>
                <a:spcPct val="50000"/>
              </a:spcBef>
              <a:buNone/>
            </a:pP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043312" y="260648"/>
            <a:ext cx="7811321" cy="6095333"/>
          </a:xfrm>
          <a:prstGeom prst="rect">
            <a:avLst/>
          </a:prstGeom>
        </p:spPr>
      </p:pic>
    </p:spTree>
    <p:extLst>
      <p:ext uri="{BB962C8B-B14F-4D97-AF65-F5344CB8AC3E}">
        <p14:creationId xmlns:p14="http://schemas.microsoft.com/office/powerpoint/2010/main" val="47665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548680"/>
            <a:ext cx="7339012" cy="5832648"/>
          </a:xfrm>
        </p:spPr>
        <p:txBody>
          <a:bodyPr>
            <a:normAutofit/>
          </a:bodyPr>
          <a:lstStyle/>
          <a:p>
            <a:pPr marL="0" indent="0">
              <a:spcBef>
                <a:spcPct val="50000"/>
              </a:spcBef>
              <a:buNone/>
            </a:pPr>
            <a:r>
              <a:rPr lang="zh-CN" altLang="en-US"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）交叉操作</a:t>
            </a:r>
            <a:endParaRPr lang="en-US" altLang="zh-CN"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r>
              <a:rPr lang="zh-CN" altLang="en-US"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交叉操作与遗传算法中介绍的顺序交叉类似，区别为使用交叉位中间的元素插入在数组前端，其它不重复的元素保留在数组后端。</a:t>
            </a:r>
            <a:endParaRPr lang="en-US" altLang="zh-CN"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230547" y="1991560"/>
            <a:ext cx="7676319" cy="4605791"/>
          </a:xfrm>
          <a:prstGeom prst="rect">
            <a:avLst/>
          </a:prstGeom>
        </p:spPr>
      </p:pic>
    </p:spTree>
    <p:extLst>
      <p:ext uri="{BB962C8B-B14F-4D97-AF65-F5344CB8AC3E}">
        <p14:creationId xmlns:p14="http://schemas.microsoft.com/office/powerpoint/2010/main" val="395974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548680"/>
            <a:ext cx="7339012" cy="5832648"/>
          </a:xfrm>
        </p:spPr>
        <p:txBody>
          <a:bodyPr>
            <a:normAutofit/>
          </a:bodyPr>
          <a:lstStyle/>
          <a:p>
            <a:pPr marL="0" indent="0">
              <a:spcBef>
                <a:spcPct val="50000"/>
              </a:spcBef>
              <a:buNone/>
            </a:pPr>
            <a:r>
              <a:rPr lang="zh-CN" altLang="en-US"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）变异操作等其它相关函数与遗传算法的实现相同</a:t>
            </a:r>
            <a:endParaRPr lang="en-US" altLang="zh-CN"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r>
              <a:rPr lang="zh-CN" altLang="en-US"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）适应度函数与遗传算法实现类似</a:t>
            </a:r>
            <a:endParaRPr lang="en-US" altLang="zh-CN"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r>
              <a:rPr lang="zh-CN" altLang="en-US" sz="20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粒子群算法实现</a:t>
            </a:r>
            <a:r>
              <a:rPr lang="en-US" altLang="zh-CN" sz="20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TSP</a:t>
            </a:r>
            <a:r>
              <a:rPr lang="zh-CN" altLang="en-US" sz="20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类型问题，主要的操作是个体分别与局部以及全局最优个体进行交叉等遗传操作，可以</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考虑使用</a:t>
            </a:r>
            <a:r>
              <a:rPr lang="zh-CN" altLang="en-US" sz="20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其它遗传操作的函数进行替代使用（例如</a:t>
            </a:r>
            <a:r>
              <a:rPr lang="en-US" altLang="zh-CN" sz="2000" b="1"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gaot</a:t>
            </a:r>
            <a:r>
              <a:rPr lang="zh-CN" altLang="en-US" sz="20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中所带函数）</a:t>
            </a:r>
            <a:endPar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1475655" y="1412776"/>
            <a:ext cx="5602507" cy="2880320"/>
          </a:xfrm>
          <a:prstGeom prst="rect">
            <a:avLst/>
          </a:prstGeom>
        </p:spPr>
      </p:pic>
    </p:spTree>
    <p:extLst>
      <p:ext uri="{BB962C8B-B14F-4D97-AF65-F5344CB8AC3E}">
        <p14:creationId xmlns:p14="http://schemas.microsoft.com/office/powerpoint/2010/main" val="397874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548680"/>
            <a:ext cx="7339012" cy="5832648"/>
          </a:xfrm>
        </p:spPr>
        <p:txBody>
          <a:bodyPr>
            <a:normAutofit/>
          </a:bodyPr>
          <a:lstStyle/>
          <a:p>
            <a:pPr marL="0" indent="0">
              <a:spcBef>
                <a:spcPct val="50000"/>
              </a:spcBef>
              <a:buNone/>
            </a:pPr>
            <a:r>
              <a:rPr lang="zh-CN" altLang="en-US"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30</a:t>
            </a:r>
            <a:r>
              <a:rPr lang="zh-CN" altLang="en-US"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个城市实验结果</a:t>
            </a: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631895" y="859360"/>
            <a:ext cx="4245479" cy="3185497"/>
          </a:xfrm>
          <a:prstGeom prst="rect">
            <a:avLst/>
          </a:prstGeom>
        </p:spPr>
      </p:pic>
      <p:pic>
        <p:nvPicPr>
          <p:cNvPr id="5" name="图片 4"/>
          <p:cNvPicPr>
            <a:picLocks noChangeAspect="1"/>
          </p:cNvPicPr>
          <p:nvPr/>
        </p:nvPicPr>
        <p:blipFill>
          <a:blip r:embed="rId3"/>
          <a:stretch>
            <a:fillRect/>
          </a:stretch>
        </p:blipFill>
        <p:spPr>
          <a:xfrm>
            <a:off x="4644008" y="859360"/>
            <a:ext cx="4230237" cy="3174060"/>
          </a:xfrm>
          <a:prstGeom prst="rect">
            <a:avLst/>
          </a:prstGeom>
        </p:spPr>
      </p:pic>
      <p:pic>
        <p:nvPicPr>
          <p:cNvPr id="8" name="图片 7"/>
          <p:cNvPicPr>
            <a:picLocks noChangeAspect="1"/>
          </p:cNvPicPr>
          <p:nvPr/>
        </p:nvPicPr>
        <p:blipFill>
          <a:blip r:embed="rId4"/>
          <a:stretch>
            <a:fillRect/>
          </a:stretch>
        </p:blipFill>
        <p:spPr>
          <a:xfrm>
            <a:off x="2555776" y="3959479"/>
            <a:ext cx="4464496" cy="2732529"/>
          </a:xfrm>
          <a:prstGeom prst="rect">
            <a:avLst/>
          </a:prstGeom>
        </p:spPr>
      </p:pic>
      <p:sp>
        <p:nvSpPr>
          <p:cNvPr id="2" name="文本框 1"/>
          <p:cNvSpPr txBox="1"/>
          <p:nvPr/>
        </p:nvSpPr>
        <p:spPr>
          <a:xfrm>
            <a:off x="5292080" y="5813768"/>
            <a:ext cx="2763898" cy="480131"/>
          </a:xfrm>
          <a:prstGeom prst="rect">
            <a:avLst/>
          </a:prstGeom>
          <a:noFill/>
        </p:spPr>
        <p:txBody>
          <a:bodyPr wrap="none" rtlCol="0">
            <a:spAutoFit/>
          </a:bodyPr>
          <a:lstStyle/>
          <a:p>
            <a:pPr>
              <a:lnSpc>
                <a:spcPct val="90000"/>
              </a:lnSpc>
            </a:pPr>
            <a:r>
              <a:rPr lang="zh-CN" altLang="en-US" sz="2800" b="1" dirty="0" smtClean="0">
                <a:solidFill>
                  <a:srgbClr val="FF0000"/>
                </a:solidFill>
                <a:latin typeface="宋体" panose="02010600030101010101" pitchFamily="2" charset="-122"/>
                <a:ea typeface="宋体" panose="02010600030101010101" pitchFamily="2" charset="-122"/>
              </a:rPr>
              <a:t>最优值</a:t>
            </a:r>
            <a:r>
              <a:rPr lang="en-US" altLang="zh-CN" sz="2800" b="1" dirty="0" smtClean="0">
                <a:solidFill>
                  <a:srgbClr val="FF0000"/>
                </a:solidFill>
                <a:latin typeface="宋体" panose="02010600030101010101" pitchFamily="2" charset="-122"/>
                <a:ea typeface="宋体" panose="02010600030101010101" pitchFamily="2" charset="-122"/>
              </a:rPr>
              <a:t>424.8693</a:t>
            </a:r>
            <a:endParaRPr lang="zh-CN" altLang="en-US" sz="2800" b="1"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3189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548680"/>
            <a:ext cx="7339012" cy="5832648"/>
          </a:xfrm>
        </p:spPr>
        <p:txBody>
          <a:bodyPr>
            <a:normAutofit/>
          </a:bodyPr>
          <a:lstStyle/>
          <a:p>
            <a:pPr marL="0" indent="0">
              <a:spcBef>
                <a:spcPct val="50000"/>
              </a:spcBef>
              <a:buNone/>
            </a:pPr>
            <a:r>
              <a:rPr lang="zh-CN" altLang="en-US"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51</a:t>
            </a:r>
            <a:r>
              <a:rPr lang="zh-CN" altLang="en-US"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个城市实验结果</a:t>
            </a: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ea typeface="宋体" panose="02010600030101010101" pitchFamily="2" charset="-122"/>
            </a:endParaRPr>
          </a:p>
        </p:txBody>
      </p:sp>
      <p:sp>
        <p:nvSpPr>
          <p:cNvPr id="2" name="矩形 1"/>
          <p:cNvSpPr/>
          <p:nvPr/>
        </p:nvSpPr>
        <p:spPr>
          <a:xfrm>
            <a:off x="1043608" y="1484784"/>
            <a:ext cx="728969" cy="4801314"/>
          </a:xfrm>
          <a:prstGeom prst="rect">
            <a:avLst/>
          </a:prstGeom>
        </p:spPr>
        <p:txBody>
          <a:bodyPr wrap="square">
            <a:spAutoFit/>
          </a:bodyPr>
          <a:lstStyle/>
          <a:p>
            <a:r>
              <a:rPr lang="zh-CN" altLang="en-US" sz="600" dirty="0"/>
              <a:t> </a:t>
            </a:r>
            <a:r>
              <a:rPr lang="zh-CN" altLang="en-US" sz="600" dirty="0" smtClean="0"/>
              <a:t>    </a:t>
            </a:r>
            <a:r>
              <a:rPr lang="en-US" altLang="zh-CN" sz="600" dirty="0" smtClean="0"/>
              <a:t>1    </a:t>
            </a:r>
            <a:r>
              <a:rPr lang="en-US" altLang="zh-CN" sz="600" dirty="0"/>
              <a:t>37    52</a:t>
            </a:r>
          </a:p>
          <a:p>
            <a:r>
              <a:rPr lang="en-US" altLang="zh-CN" sz="600" dirty="0"/>
              <a:t>     2    49    49</a:t>
            </a:r>
          </a:p>
          <a:p>
            <a:r>
              <a:rPr lang="en-US" altLang="zh-CN" sz="600" dirty="0"/>
              <a:t>     3    52    64</a:t>
            </a:r>
          </a:p>
          <a:p>
            <a:r>
              <a:rPr lang="en-US" altLang="zh-CN" sz="600" dirty="0"/>
              <a:t>     4    20    26</a:t>
            </a:r>
          </a:p>
          <a:p>
            <a:r>
              <a:rPr lang="en-US" altLang="zh-CN" sz="600" dirty="0"/>
              <a:t>     5    40    30</a:t>
            </a:r>
          </a:p>
          <a:p>
            <a:r>
              <a:rPr lang="en-US" altLang="zh-CN" sz="600" dirty="0"/>
              <a:t>     6    21    47</a:t>
            </a:r>
          </a:p>
          <a:p>
            <a:r>
              <a:rPr lang="en-US" altLang="zh-CN" sz="600" dirty="0"/>
              <a:t>     7    17    63</a:t>
            </a:r>
          </a:p>
          <a:p>
            <a:r>
              <a:rPr lang="en-US" altLang="zh-CN" sz="600" dirty="0"/>
              <a:t>     8    31    62</a:t>
            </a:r>
          </a:p>
          <a:p>
            <a:r>
              <a:rPr lang="en-US" altLang="zh-CN" sz="600" dirty="0"/>
              <a:t>     9    52    33</a:t>
            </a:r>
          </a:p>
          <a:p>
            <a:r>
              <a:rPr lang="en-US" altLang="zh-CN" sz="600" dirty="0"/>
              <a:t>    10    51    21</a:t>
            </a:r>
          </a:p>
          <a:p>
            <a:r>
              <a:rPr lang="en-US" altLang="zh-CN" sz="600" dirty="0"/>
              <a:t>    11    42    41</a:t>
            </a:r>
          </a:p>
          <a:p>
            <a:r>
              <a:rPr lang="en-US" altLang="zh-CN" sz="600" dirty="0"/>
              <a:t>    12    31    32</a:t>
            </a:r>
          </a:p>
          <a:p>
            <a:r>
              <a:rPr lang="en-US" altLang="zh-CN" sz="600" dirty="0"/>
              <a:t>    13     5    25</a:t>
            </a:r>
          </a:p>
          <a:p>
            <a:r>
              <a:rPr lang="en-US" altLang="zh-CN" sz="600" dirty="0"/>
              <a:t>    14    12    42</a:t>
            </a:r>
          </a:p>
          <a:p>
            <a:r>
              <a:rPr lang="en-US" altLang="zh-CN" sz="600" dirty="0"/>
              <a:t>    15    36    16</a:t>
            </a:r>
          </a:p>
          <a:p>
            <a:r>
              <a:rPr lang="en-US" altLang="zh-CN" sz="600" dirty="0"/>
              <a:t>    16    52    41</a:t>
            </a:r>
          </a:p>
          <a:p>
            <a:r>
              <a:rPr lang="en-US" altLang="zh-CN" sz="600" dirty="0"/>
              <a:t>    17    27    23</a:t>
            </a:r>
          </a:p>
          <a:p>
            <a:r>
              <a:rPr lang="en-US" altLang="zh-CN" sz="600" dirty="0"/>
              <a:t>    18    17    33</a:t>
            </a:r>
          </a:p>
          <a:p>
            <a:r>
              <a:rPr lang="en-US" altLang="zh-CN" sz="600" dirty="0"/>
              <a:t>    19    13    13</a:t>
            </a:r>
          </a:p>
          <a:p>
            <a:r>
              <a:rPr lang="en-US" altLang="zh-CN" sz="600" dirty="0"/>
              <a:t>    20    57    58</a:t>
            </a:r>
          </a:p>
          <a:p>
            <a:r>
              <a:rPr lang="en-US" altLang="zh-CN" sz="600" dirty="0"/>
              <a:t>    21    62    42</a:t>
            </a:r>
          </a:p>
          <a:p>
            <a:r>
              <a:rPr lang="en-US" altLang="zh-CN" sz="600" dirty="0"/>
              <a:t>    22    42    57</a:t>
            </a:r>
          </a:p>
          <a:p>
            <a:r>
              <a:rPr lang="en-US" altLang="zh-CN" sz="600" dirty="0"/>
              <a:t>    23    16    57</a:t>
            </a:r>
          </a:p>
          <a:p>
            <a:r>
              <a:rPr lang="en-US" altLang="zh-CN" sz="600" dirty="0"/>
              <a:t>    24     8    52</a:t>
            </a:r>
          </a:p>
          <a:p>
            <a:r>
              <a:rPr lang="en-US" altLang="zh-CN" sz="600" dirty="0"/>
              <a:t>    25     7    38</a:t>
            </a:r>
          </a:p>
          <a:p>
            <a:r>
              <a:rPr lang="en-US" altLang="zh-CN" sz="600" dirty="0"/>
              <a:t>    26    27    68</a:t>
            </a:r>
          </a:p>
          <a:p>
            <a:r>
              <a:rPr lang="en-US" altLang="zh-CN" sz="600" dirty="0"/>
              <a:t>    27    30    48</a:t>
            </a:r>
          </a:p>
          <a:p>
            <a:r>
              <a:rPr lang="en-US" altLang="zh-CN" sz="600" dirty="0"/>
              <a:t>    28    43    67</a:t>
            </a:r>
          </a:p>
          <a:p>
            <a:r>
              <a:rPr lang="en-US" altLang="zh-CN" sz="600" dirty="0"/>
              <a:t>    29    58    48</a:t>
            </a:r>
          </a:p>
          <a:p>
            <a:r>
              <a:rPr lang="en-US" altLang="zh-CN" sz="600" dirty="0"/>
              <a:t>    30    58    27</a:t>
            </a:r>
          </a:p>
          <a:p>
            <a:r>
              <a:rPr lang="en-US" altLang="zh-CN" sz="600" dirty="0"/>
              <a:t>    31    37    69</a:t>
            </a:r>
          </a:p>
          <a:p>
            <a:r>
              <a:rPr lang="en-US" altLang="zh-CN" sz="600" dirty="0"/>
              <a:t>    32    38    46</a:t>
            </a:r>
          </a:p>
          <a:p>
            <a:r>
              <a:rPr lang="en-US" altLang="zh-CN" sz="600" dirty="0"/>
              <a:t>    33    46    10</a:t>
            </a:r>
          </a:p>
          <a:p>
            <a:r>
              <a:rPr lang="en-US" altLang="zh-CN" sz="600" dirty="0"/>
              <a:t>    34    61    33</a:t>
            </a:r>
          </a:p>
          <a:p>
            <a:r>
              <a:rPr lang="en-US" altLang="zh-CN" sz="600" dirty="0"/>
              <a:t>    35    62    63</a:t>
            </a:r>
          </a:p>
          <a:p>
            <a:r>
              <a:rPr lang="en-US" altLang="zh-CN" sz="600" dirty="0"/>
              <a:t>    36    63    69</a:t>
            </a:r>
          </a:p>
          <a:p>
            <a:r>
              <a:rPr lang="en-US" altLang="zh-CN" sz="600" dirty="0"/>
              <a:t>    37    32    22</a:t>
            </a:r>
          </a:p>
          <a:p>
            <a:r>
              <a:rPr lang="en-US" altLang="zh-CN" sz="600" dirty="0"/>
              <a:t>    38    45    35</a:t>
            </a:r>
          </a:p>
          <a:p>
            <a:r>
              <a:rPr lang="en-US" altLang="zh-CN" sz="600" dirty="0"/>
              <a:t>    39    59    15</a:t>
            </a:r>
          </a:p>
          <a:p>
            <a:r>
              <a:rPr lang="en-US" altLang="zh-CN" sz="600" dirty="0"/>
              <a:t>    40     5     6</a:t>
            </a:r>
          </a:p>
          <a:p>
            <a:r>
              <a:rPr lang="en-US" altLang="zh-CN" sz="600" dirty="0"/>
              <a:t>    41    10    17</a:t>
            </a:r>
          </a:p>
          <a:p>
            <a:r>
              <a:rPr lang="en-US" altLang="zh-CN" sz="600" dirty="0"/>
              <a:t>    42    21    10</a:t>
            </a:r>
          </a:p>
          <a:p>
            <a:r>
              <a:rPr lang="en-US" altLang="zh-CN" sz="600" dirty="0"/>
              <a:t>    43     5    64</a:t>
            </a:r>
          </a:p>
          <a:p>
            <a:r>
              <a:rPr lang="en-US" altLang="zh-CN" sz="600" dirty="0"/>
              <a:t>    44    30    15</a:t>
            </a:r>
          </a:p>
          <a:p>
            <a:r>
              <a:rPr lang="en-US" altLang="zh-CN" sz="600" dirty="0"/>
              <a:t>    45    39    10</a:t>
            </a:r>
          </a:p>
          <a:p>
            <a:r>
              <a:rPr lang="en-US" altLang="zh-CN" sz="600" dirty="0"/>
              <a:t>    46    32    39</a:t>
            </a:r>
          </a:p>
          <a:p>
            <a:r>
              <a:rPr lang="en-US" altLang="zh-CN" sz="600" dirty="0"/>
              <a:t>    47    25    32</a:t>
            </a:r>
          </a:p>
          <a:p>
            <a:r>
              <a:rPr lang="en-US" altLang="zh-CN" sz="600" dirty="0"/>
              <a:t>    48    25    55</a:t>
            </a:r>
          </a:p>
          <a:p>
            <a:r>
              <a:rPr lang="en-US" altLang="zh-CN" sz="600" dirty="0"/>
              <a:t>    49    48    28</a:t>
            </a:r>
          </a:p>
          <a:p>
            <a:r>
              <a:rPr lang="en-US" altLang="zh-CN" sz="600" dirty="0"/>
              <a:t>    50    56    37</a:t>
            </a:r>
          </a:p>
          <a:p>
            <a:r>
              <a:rPr lang="en-US" altLang="zh-CN" sz="600" dirty="0"/>
              <a:t>    51    30    40</a:t>
            </a:r>
            <a:endParaRPr lang="zh-CN" altLang="en-US" sz="600" dirty="0"/>
          </a:p>
        </p:txBody>
      </p:sp>
      <p:sp>
        <p:nvSpPr>
          <p:cNvPr id="4" name="矩形 3"/>
          <p:cNvSpPr/>
          <p:nvPr/>
        </p:nvSpPr>
        <p:spPr>
          <a:xfrm>
            <a:off x="899592" y="1115452"/>
            <a:ext cx="1114408" cy="369332"/>
          </a:xfrm>
          <a:prstGeom prst="rect">
            <a:avLst/>
          </a:prstGeom>
        </p:spPr>
        <p:txBody>
          <a:bodyPr wrap="none">
            <a:spAutoFit/>
          </a:bodyPr>
          <a:lstStyle/>
          <a:p>
            <a:r>
              <a:rPr lang="zh-CN" altLang="en-US"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坐标数据</a:t>
            </a:r>
            <a:endParaRPr lang="zh-CN" altLang="en-US" dirty="0"/>
          </a:p>
        </p:txBody>
      </p:sp>
      <p:pic>
        <p:nvPicPr>
          <p:cNvPr id="6" name="图片 5"/>
          <p:cNvPicPr>
            <a:picLocks noChangeAspect="1"/>
          </p:cNvPicPr>
          <p:nvPr/>
        </p:nvPicPr>
        <p:blipFill>
          <a:blip r:embed="rId2"/>
          <a:stretch>
            <a:fillRect/>
          </a:stretch>
        </p:blipFill>
        <p:spPr>
          <a:xfrm>
            <a:off x="2012348" y="968618"/>
            <a:ext cx="3292938" cy="2470780"/>
          </a:xfrm>
          <a:prstGeom prst="rect">
            <a:avLst/>
          </a:prstGeom>
        </p:spPr>
      </p:pic>
      <p:pic>
        <p:nvPicPr>
          <p:cNvPr id="7" name="图片 6"/>
          <p:cNvPicPr>
            <a:picLocks noChangeAspect="1"/>
          </p:cNvPicPr>
          <p:nvPr/>
        </p:nvPicPr>
        <p:blipFill>
          <a:blip r:embed="rId3"/>
          <a:stretch>
            <a:fillRect/>
          </a:stretch>
        </p:blipFill>
        <p:spPr>
          <a:xfrm>
            <a:off x="5305286" y="894497"/>
            <a:ext cx="3418883" cy="2565280"/>
          </a:xfrm>
          <a:prstGeom prst="rect">
            <a:avLst/>
          </a:prstGeom>
        </p:spPr>
      </p:pic>
      <p:pic>
        <p:nvPicPr>
          <p:cNvPr id="9" name="图片 8"/>
          <p:cNvPicPr>
            <a:picLocks noChangeAspect="1"/>
          </p:cNvPicPr>
          <p:nvPr/>
        </p:nvPicPr>
        <p:blipFill>
          <a:blip r:embed="rId4"/>
          <a:stretch>
            <a:fillRect/>
          </a:stretch>
        </p:blipFill>
        <p:spPr>
          <a:xfrm>
            <a:off x="2471607" y="3586232"/>
            <a:ext cx="4692681" cy="3183447"/>
          </a:xfrm>
          <a:prstGeom prst="rect">
            <a:avLst/>
          </a:prstGeom>
        </p:spPr>
      </p:pic>
      <p:sp>
        <p:nvSpPr>
          <p:cNvPr id="8" name="文本框 7"/>
          <p:cNvSpPr txBox="1"/>
          <p:nvPr/>
        </p:nvSpPr>
        <p:spPr>
          <a:xfrm>
            <a:off x="5724698" y="5805967"/>
            <a:ext cx="2715808" cy="480131"/>
          </a:xfrm>
          <a:prstGeom prst="rect">
            <a:avLst/>
          </a:prstGeom>
          <a:noFill/>
        </p:spPr>
        <p:txBody>
          <a:bodyPr wrap="none" rtlCol="0">
            <a:spAutoFit/>
          </a:bodyPr>
          <a:lstStyle/>
          <a:p>
            <a:pPr>
              <a:lnSpc>
                <a:spcPct val="90000"/>
              </a:lnSpc>
            </a:pPr>
            <a:r>
              <a:rPr lang="zh-CN" altLang="en-US" sz="2800" b="1" dirty="0" smtClean="0">
                <a:solidFill>
                  <a:srgbClr val="FF0000"/>
                </a:solidFill>
                <a:latin typeface="宋体" panose="02010600030101010101" pitchFamily="2" charset="-122"/>
                <a:ea typeface="宋体" panose="02010600030101010101" pitchFamily="2" charset="-122"/>
              </a:rPr>
              <a:t>最优值</a:t>
            </a:r>
            <a:r>
              <a:rPr lang="en-US" altLang="zh-CN" sz="2800" b="1" dirty="0" smtClean="0">
                <a:solidFill>
                  <a:srgbClr val="FF0000"/>
                </a:solidFill>
                <a:latin typeface="宋体" panose="02010600030101010101" pitchFamily="2" charset="-122"/>
                <a:ea typeface="宋体" panose="02010600030101010101" pitchFamily="2" charset="-122"/>
              </a:rPr>
              <a:t>432.4802</a:t>
            </a:r>
            <a:endParaRPr lang="zh-CN" altLang="en-US" sz="2800" b="1"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6403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195389" y="177807"/>
            <a:ext cx="7339012" cy="730913"/>
          </a:xfrm>
        </p:spPr>
        <p:txBody>
          <a:bodyPr/>
          <a:lstStyle/>
          <a:p>
            <a:pPr>
              <a:lnSpc>
                <a:spcPct val="100000"/>
              </a:lnSpc>
            </a:pPr>
            <a:r>
              <a:rPr lang="en-US" altLang="zh-CN" b="1" dirty="0" smtClean="0">
                <a:solidFill>
                  <a:srgbClr val="C00000"/>
                </a:solidFill>
                <a:latin typeface="宋体" panose="02010600030101010101" pitchFamily="2" charset="-122"/>
                <a:ea typeface="宋体" panose="02010600030101010101" pitchFamily="2" charset="-122"/>
              </a:rPr>
              <a:t>2 </a:t>
            </a:r>
            <a:r>
              <a:rPr lang="zh-CN" altLang="en-US" b="1" dirty="0" smtClean="0">
                <a:solidFill>
                  <a:srgbClr val="C00000"/>
                </a:solidFill>
                <a:latin typeface="宋体" panose="02010600030101010101" pitchFamily="2" charset="-122"/>
                <a:ea typeface="宋体" panose="02010600030101010101" pitchFamily="2" charset="-122"/>
              </a:rPr>
              <a:t>蚁群算法（</a:t>
            </a:r>
            <a:r>
              <a:rPr lang="en-US" altLang="zh-CN" b="1" dirty="0" smtClean="0">
                <a:solidFill>
                  <a:srgbClr val="C00000"/>
                </a:solidFill>
                <a:latin typeface="宋体" panose="02010600030101010101" pitchFamily="2" charset="-122"/>
                <a:ea typeface="宋体" panose="02010600030101010101" pitchFamily="2" charset="-122"/>
              </a:rPr>
              <a:t>Ant Colony Optimization</a:t>
            </a:r>
            <a:r>
              <a:rPr lang="zh-CN" altLang="en-US" b="1" dirty="0" smtClean="0">
                <a:solidFill>
                  <a:srgbClr val="C00000"/>
                </a:solidFill>
                <a:latin typeface="宋体" panose="02010600030101010101" pitchFamily="2" charset="-122"/>
                <a:ea typeface="宋体" panose="02010600030101010101" pitchFamily="2" charset="-122"/>
              </a:rPr>
              <a:t>，</a:t>
            </a:r>
            <a:r>
              <a:rPr lang="en-US" altLang="zh-CN" b="1" dirty="0" smtClean="0">
                <a:solidFill>
                  <a:srgbClr val="C00000"/>
                </a:solidFill>
                <a:latin typeface="宋体" panose="02010600030101010101" pitchFamily="2" charset="-122"/>
                <a:ea typeface="宋体" panose="02010600030101010101" pitchFamily="2" charset="-122"/>
              </a:rPr>
              <a:t>ACO</a:t>
            </a:r>
            <a:r>
              <a:rPr lang="zh-CN" altLang="en-US" b="1" dirty="0" smtClean="0">
                <a:solidFill>
                  <a:srgbClr val="C00000"/>
                </a:solidFill>
                <a:latin typeface="宋体" panose="02010600030101010101" pitchFamily="2" charset="-122"/>
                <a:ea typeface="宋体" panose="02010600030101010101" pitchFamily="2" charset="-122"/>
              </a:rPr>
              <a:t>）</a:t>
            </a:r>
            <a:endParaRPr lang="zh-CN" b="1" dirty="0">
              <a:solidFill>
                <a:srgbClr val="C00000"/>
              </a:solidFill>
              <a:latin typeface="宋体" panose="02010600030101010101" pitchFamily="2" charset="-122"/>
              <a:ea typeface="宋体" panose="02010600030101010101" pitchFamily="2" charset="-122"/>
            </a:endParaRPr>
          </a:p>
        </p:txBody>
      </p:sp>
      <p:sp>
        <p:nvSpPr>
          <p:cNvPr id="14" name="内容占位符 13"/>
          <p:cNvSpPr>
            <a:spLocks noGrp="1"/>
          </p:cNvSpPr>
          <p:nvPr>
            <p:ph idx="1"/>
          </p:nvPr>
        </p:nvSpPr>
        <p:spPr>
          <a:xfrm>
            <a:off x="1167378" y="1124744"/>
            <a:ext cx="7339012" cy="4572000"/>
          </a:xfrm>
        </p:spPr>
        <p:txBody>
          <a:bodyPr/>
          <a:lstStyle/>
          <a:p>
            <a:pPr marL="0" indent="0">
              <a:buNone/>
            </a:pPr>
            <a:r>
              <a:rPr lang="zh-CN" altLang="en-US" sz="2400" b="1" dirty="0" smtClean="0">
                <a:solidFill>
                  <a:srgbClr val="0070C0"/>
                </a:solidFill>
                <a:latin typeface="宋体" panose="02010600030101010101" pitchFamily="2" charset="-122"/>
                <a:ea typeface="宋体" panose="02010600030101010101" pitchFamily="2" charset="-122"/>
              </a:rPr>
              <a:t>算法提出</a:t>
            </a:r>
            <a:endParaRPr lang="en-US" altLang="zh-CN" sz="2400" b="1" dirty="0" smtClean="0">
              <a:solidFill>
                <a:srgbClr val="0070C0"/>
              </a:solidFill>
              <a:latin typeface="宋体" panose="02010600030101010101" pitchFamily="2" charset="-122"/>
              <a:ea typeface="宋体" panose="02010600030101010101" pitchFamily="2" charset="-122"/>
            </a:endParaRPr>
          </a:p>
          <a:p>
            <a:pPr marL="0" indent="0">
              <a:buNone/>
            </a:pPr>
            <a:r>
              <a:rPr lang="en-US" altLang="zh-CN" sz="2400" b="1" dirty="0" smtClean="0">
                <a:solidFill>
                  <a:schemeClr val="tx2"/>
                </a:solidFill>
                <a:latin typeface="宋体" panose="02010600030101010101" pitchFamily="2" charset="-122"/>
                <a:ea typeface="宋体" panose="02010600030101010101" pitchFamily="2" charset="-122"/>
              </a:rPr>
              <a:t>	</a:t>
            </a:r>
            <a:r>
              <a:rPr lang="zh-CN" altLang="en-US" sz="2400" b="1" dirty="0" smtClean="0">
                <a:solidFill>
                  <a:schemeClr val="tx2"/>
                </a:solidFill>
                <a:latin typeface="宋体" panose="02010600030101010101" pitchFamily="2" charset="-122"/>
                <a:ea typeface="宋体" panose="02010600030101010101" pitchFamily="2" charset="-122"/>
              </a:rPr>
              <a:t>蚁群算法（</a:t>
            </a:r>
            <a:r>
              <a:rPr lang="en-US" altLang="zh-CN" sz="2400" b="1" dirty="0" smtClean="0">
                <a:solidFill>
                  <a:schemeClr val="tx2"/>
                </a:solidFill>
                <a:latin typeface="宋体" panose="02010600030101010101" pitchFamily="2" charset="-122"/>
                <a:ea typeface="宋体" panose="02010600030101010101" pitchFamily="2" charset="-122"/>
              </a:rPr>
              <a:t>ACO</a:t>
            </a:r>
            <a:r>
              <a:rPr lang="zh-CN" altLang="en-US" sz="2400" b="1" dirty="0" smtClean="0">
                <a:solidFill>
                  <a:schemeClr val="tx2"/>
                </a:solidFill>
                <a:latin typeface="宋体" panose="02010600030101010101" pitchFamily="2" charset="-122"/>
                <a:ea typeface="宋体" panose="02010600030101010101" pitchFamily="2" charset="-122"/>
              </a:rPr>
              <a:t>）</a:t>
            </a:r>
            <a:r>
              <a:rPr lang="zh-CN" altLang="en-US" sz="2400" b="1" dirty="0">
                <a:solidFill>
                  <a:schemeClr val="tx2"/>
                </a:solidFill>
                <a:latin typeface="宋体" panose="02010600030101010101" pitchFamily="2" charset="-122"/>
                <a:ea typeface="宋体" panose="02010600030101010101" pitchFamily="2" charset="-122"/>
              </a:rPr>
              <a:t>又</a:t>
            </a:r>
            <a:r>
              <a:rPr lang="zh-CN" altLang="en-US" sz="2400" b="1" dirty="0" smtClean="0">
                <a:solidFill>
                  <a:schemeClr val="tx2"/>
                </a:solidFill>
                <a:latin typeface="宋体" panose="02010600030101010101" pitchFamily="2" charset="-122"/>
                <a:ea typeface="宋体" panose="02010600030101010101" pitchFamily="2" charset="-122"/>
              </a:rPr>
              <a:t>称蚂蚁算法，是一种用来在图中寻找优化</a:t>
            </a:r>
            <a:r>
              <a:rPr lang="zh-CN" altLang="en-US" sz="2400" b="1" dirty="0">
                <a:solidFill>
                  <a:schemeClr val="tx2"/>
                </a:solidFill>
                <a:latin typeface="宋体" panose="02010600030101010101" pitchFamily="2" charset="-122"/>
                <a:ea typeface="宋体" panose="02010600030101010101" pitchFamily="2" charset="-122"/>
              </a:rPr>
              <a:t>路径的概率型算法它</a:t>
            </a:r>
            <a:r>
              <a:rPr lang="zh-CN" altLang="en-US" sz="2400" b="1" dirty="0" smtClean="0">
                <a:solidFill>
                  <a:schemeClr val="tx2"/>
                </a:solidFill>
                <a:latin typeface="宋体" panose="02010600030101010101" pitchFamily="2" charset="-122"/>
                <a:ea typeface="宋体" panose="02010600030101010101" pitchFamily="2" charset="-122"/>
              </a:rPr>
              <a:t>由</a:t>
            </a:r>
            <a:r>
              <a:rPr lang="zh-CN" altLang="en-US" sz="2400" b="1" dirty="0">
                <a:solidFill>
                  <a:schemeClr val="tx2"/>
                </a:solidFill>
                <a:latin typeface="宋体" panose="02010600030101010101" pitchFamily="2" charset="-122"/>
                <a:ea typeface="宋体" panose="02010600030101010101" pitchFamily="2" charset="-122"/>
              </a:rPr>
              <a:t>。</a:t>
            </a:r>
            <a:r>
              <a:rPr lang="en-US" altLang="zh-CN" sz="2400" b="1" dirty="0" smtClean="0">
                <a:solidFill>
                  <a:schemeClr val="tx2"/>
                </a:solidFill>
                <a:latin typeface="宋体" panose="02010600030101010101" pitchFamily="2" charset="-122"/>
                <a:ea typeface="宋体" panose="02010600030101010101" pitchFamily="2" charset="-122"/>
              </a:rPr>
              <a:t>Marco </a:t>
            </a:r>
            <a:r>
              <a:rPr lang="en-US" altLang="zh-CN" sz="2400" b="1" dirty="0" err="1">
                <a:solidFill>
                  <a:schemeClr val="tx2"/>
                </a:solidFill>
                <a:latin typeface="宋体" panose="02010600030101010101" pitchFamily="2" charset="-122"/>
                <a:ea typeface="宋体" panose="02010600030101010101" pitchFamily="2" charset="-122"/>
              </a:rPr>
              <a:t>Dorigo</a:t>
            </a:r>
            <a:r>
              <a:rPr lang="zh-CN" altLang="en-US" sz="2400" b="1" dirty="0">
                <a:solidFill>
                  <a:schemeClr val="tx2"/>
                </a:solidFill>
                <a:latin typeface="宋体" panose="02010600030101010101" pitchFamily="2" charset="-122"/>
                <a:ea typeface="宋体" panose="02010600030101010101" pitchFamily="2" charset="-122"/>
              </a:rPr>
              <a:t>于</a:t>
            </a:r>
            <a:r>
              <a:rPr lang="en-US" altLang="zh-CN" sz="2400" b="1" dirty="0">
                <a:solidFill>
                  <a:schemeClr val="tx2"/>
                </a:solidFill>
                <a:latin typeface="宋体" panose="02010600030101010101" pitchFamily="2" charset="-122"/>
                <a:ea typeface="宋体" panose="02010600030101010101" pitchFamily="2" charset="-122"/>
              </a:rPr>
              <a:t>1992</a:t>
            </a:r>
            <a:r>
              <a:rPr lang="zh-CN" altLang="en-US" sz="2400" b="1" dirty="0">
                <a:solidFill>
                  <a:schemeClr val="tx2"/>
                </a:solidFill>
                <a:latin typeface="宋体" panose="02010600030101010101" pitchFamily="2" charset="-122"/>
                <a:ea typeface="宋体" panose="02010600030101010101" pitchFamily="2" charset="-122"/>
              </a:rPr>
              <a:t>年在他的博士论文中提出，其灵感来源于蚂蚁在寻找食物过程中发现路径的行为</a:t>
            </a:r>
            <a:r>
              <a:rPr lang="zh-CN" altLang="en-US" sz="2400" b="1" dirty="0" smtClean="0">
                <a:solidFill>
                  <a:schemeClr val="tx2"/>
                </a:solidFill>
                <a:latin typeface="宋体" panose="02010600030101010101" pitchFamily="2" charset="-122"/>
                <a:ea typeface="宋体" panose="02010600030101010101" pitchFamily="2" charset="-122"/>
              </a:rPr>
              <a:t>。最早用于解决</a:t>
            </a:r>
            <a:r>
              <a:rPr lang="en-US" altLang="zh-CN" sz="2400" b="1" dirty="0" smtClean="0">
                <a:solidFill>
                  <a:schemeClr val="tx2"/>
                </a:solidFill>
                <a:latin typeface="宋体" panose="02010600030101010101" pitchFamily="2" charset="-122"/>
                <a:ea typeface="宋体" panose="02010600030101010101" pitchFamily="2" charset="-122"/>
              </a:rPr>
              <a:t>TSP</a:t>
            </a:r>
            <a:r>
              <a:rPr lang="zh-CN" altLang="en-US" sz="2400" b="1" dirty="0" smtClean="0">
                <a:solidFill>
                  <a:schemeClr val="tx2"/>
                </a:solidFill>
                <a:latin typeface="宋体" panose="02010600030101010101" pitchFamily="2" charset="-122"/>
                <a:ea typeface="宋体" panose="02010600030101010101" pitchFamily="2" charset="-122"/>
              </a:rPr>
              <a:t>问题。</a:t>
            </a:r>
            <a:endParaRPr lang="zh-CN" altLang="en-US" sz="2400" b="1" dirty="0">
              <a:solidFill>
                <a:schemeClr val="tx2"/>
              </a:solidFill>
              <a:latin typeface="宋体" panose="02010600030101010101" pitchFamily="2" charset="-122"/>
              <a:ea typeface="宋体" panose="02010600030101010101" pitchFamily="2" charset="-122"/>
            </a:endParaRPr>
          </a:p>
          <a:p>
            <a:pPr marL="0" indent="0">
              <a:buNone/>
            </a:pPr>
            <a:r>
              <a:rPr lang="zh-CN" altLang="en-US" sz="2400" b="1" dirty="0" smtClean="0">
                <a:solidFill>
                  <a:srgbClr val="0070C0"/>
                </a:solidFill>
                <a:latin typeface="宋体" panose="02010600030101010101" pitchFamily="2" charset="-122"/>
                <a:ea typeface="宋体" panose="02010600030101010101" pitchFamily="2" charset="-122"/>
              </a:rPr>
              <a:t>基本思想：</a:t>
            </a:r>
            <a:endParaRPr lang="en-US" altLang="zh-CN" sz="2400" b="1" dirty="0" smtClean="0">
              <a:solidFill>
                <a:srgbClr val="0070C0"/>
              </a:solidFill>
              <a:latin typeface="宋体" panose="02010600030101010101" pitchFamily="2" charset="-122"/>
              <a:ea typeface="宋体" panose="02010600030101010101" pitchFamily="2" charset="-122"/>
            </a:endParaRPr>
          </a:p>
          <a:p>
            <a:pPr marL="0" indent="0">
              <a:buNone/>
            </a:pP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smtClean="0">
                <a:solidFill>
                  <a:schemeClr val="tx2"/>
                </a:solidFill>
                <a:latin typeface="宋体" panose="02010600030101010101" pitchFamily="2" charset="-122"/>
                <a:ea typeface="宋体" panose="02010600030101010101" pitchFamily="2" charset="-122"/>
              </a:rPr>
              <a:t>蚁群算法是对自然界蚂蚁的寻径方式进行模拟而得出的一种仿生算法。蚂蚁在运动过程中，能够在它所经过的路径上留下一种称之为</a:t>
            </a:r>
            <a:r>
              <a:rPr lang="zh-CN" altLang="en-US" sz="2400" b="1" dirty="0" smtClean="0">
                <a:solidFill>
                  <a:srgbClr val="0070C0"/>
                </a:solidFill>
                <a:latin typeface="宋体" panose="02010600030101010101" pitchFamily="2" charset="-122"/>
                <a:ea typeface="宋体" panose="02010600030101010101" pitchFamily="2" charset="-122"/>
              </a:rPr>
              <a:t>信息素</a:t>
            </a:r>
            <a:r>
              <a:rPr lang="zh-CN" altLang="en-US" sz="2400" b="1" dirty="0" smtClean="0">
                <a:solidFill>
                  <a:schemeClr val="tx2"/>
                </a:solidFill>
                <a:latin typeface="宋体" panose="02010600030101010101" pitchFamily="2" charset="-122"/>
                <a:ea typeface="宋体" panose="02010600030101010101" pitchFamily="2" charset="-122"/>
              </a:rPr>
              <a:t>的物质进行信息传递，而蚂蚁在运动过程中能够感知这种物质，并以此知道自己的运动方向，因此由大量蚂蚁组成的蚁群集体行为便表现出一种信息正反馈现象：某一路径上走过的蚂蚁越多，则后来选择该路径的概率就越大。</a:t>
            </a:r>
            <a:endParaRPr lang="zh-CN" altLang="zh-CN" sz="2400" b="1" dirty="0">
              <a:solidFill>
                <a:srgbClr val="0070C0"/>
              </a:solidFill>
              <a:latin typeface="宋体" panose="02010600030101010101" pitchFamily="2" charset="-122"/>
              <a:ea typeface="宋体" panose="02010600030101010101" pitchFamily="2" charset="-122"/>
            </a:endParaRPr>
          </a:p>
          <a:p>
            <a:pPr marL="0" indent="0">
              <a:buNone/>
            </a:pPr>
            <a:endParaRPr lang="en-US" altLang="zh-CN"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190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195389" y="177807"/>
            <a:ext cx="7339012" cy="730913"/>
          </a:xfrm>
        </p:spPr>
        <p:txBody>
          <a:bodyPr/>
          <a:lstStyle/>
          <a:p>
            <a:pPr>
              <a:lnSpc>
                <a:spcPct val="100000"/>
              </a:lnSpc>
            </a:pPr>
            <a:r>
              <a:rPr lang="en-US" altLang="zh-CN" b="1" dirty="0" smtClean="0">
                <a:solidFill>
                  <a:srgbClr val="C00000"/>
                </a:solidFill>
                <a:latin typeface="宋体" panose="02010600030101010101" pitchFamily="2" charset="-122"/>
                <a:ea typeface="宋体" panose="02010600030101010101" pitchFamily="2" charset="-122"/>
              </a:rPr>
              <a:t>2.1 </a:t>
            </a:r>
            <a:r>
              <a:rPr lang="zh-CN" altLang="en-US" b="1" dirty="0" smtClean="0">
                <a:solidFill>
                  <a:srgbClr val="C00000"/>
                </a:solidFill>
                <a:latin typeface="宋体" panose="02010600030101010101" pitchFamily="2" charset="-122"/>
                <a:ea typeface="宋体" panose="02010600030101010101" pitchFamily="2" charset="-122"/>
              </a:rPr>
              <a:t>蚁群算法的背景</a:t>
            </a:r>
            <a:endParaRPr lang="zh-CN" b="1" dirty="0">
              <a:solidFill>
                <a:srgbClr val="C00000"/>
              </a:solidFill>
              <a:latin typeface="宋体" panose="02010600030101010101" pitchFamily="2" charset="-122"/>
              <a:ea typeface="宋体" panose="02010600030101010101" pitchFamily="2" charset="-122"/>
            </a:endParaRPr>
          </a:p>
        </p:txBody>
      </p:sp>
      <p:sp>
        <p:nvSpPr>
          <p:cNvPr id="14" name="内容占位符 13"/>
          <p:cNvSpPr>
            <a:spLocks noGrp="1"/>
          </p:cNvSpPr>
          <p:nvPr>
            <p:ph idx="1"/>
          </p:nvPr>
        </p:nvSpPr>
        <p:spPr>
          <a:xfrm>
            <a:off x="1167378" y="1124744"/>
            <a:ext cx="7339012" cy="4572000"/>
          </a:xfrm>
        </p:spPr>
        <p:txBody>
          <a:bodyPr/>
          <a:lstStyle/>
          <a:p>
            <a:pPr marL="0" indent="0">
              <a:buNone/>
            </a:pPr>
            <a:r>
              <a:rPr lang="zh-CN" altLang="en-US" sz="2400" b="1" dirty="0" smtClean="0">
                <a:solidFill>
                  <a:srgbClr val="0070C0"/>
                </a:solidFill>
                <a:latin typeface="宋体" panose="02010600030101010101" pitchFamily="2" charset="-122"/>
                <a:ea typeface="宋体" panose="02010600030101010101" pitchFamily="2" charset="-122"/>
              </a:rPr>
              <a:t>自然蚁群的自组织行为特征</a:t>
            </a:r>
            <a:endParaRPr lang="en-US" altLang="zh-CN" sz="2400" b="1" dirty="0" smtClean="0">
              <a:solidFill>
                <a:srgbClr val="0070C0"/>
              </a:solidFill>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2200" b="1" dirty="0" smtClean="0">
                <a:solidFill>
                  <a:srgbClr val="7030A0"/>
                </a:solidFill>
                <a:latin typeface="宋体" panose="02010600030101010101" pitchFamily="2" charset="-122"/>
                <a:ea typeface="宋体" panose="02010600030101010101" pitchFamily="2" charset="-122"/>
              </a:rPr>
              <a:t>高度结构化的组织：</a:t>
            </a:r>
            <a:r>
              <a:rPr lang="zh-CN" altLang="en-US" sz="2200" b="1" dirty="0" smtClean="0">
                <a:solidFill>
                  <a:schemeClr val="tx2"/>
                </a:solidFill>
                <a:latin typeface="宋体" panose="02010600030101010101" pitchFamily="2" charset="-122"/>
                <a:ea typeface="宋体" panose="02010600030101010101" pitchFamily="2" charset="-122"/>
              </a:rPr>
              <a:t>虽然蚂蚁的个体行为及其简单，但由个体组成的蚁群却构成高度结构化的社会组织，蚂蚁社会的成员有分工，有相互的通信和信息传递。</a:t>
            </a:r>
            <a:endParaRPr lang="en-US" altLang="zh-CN" sz="2200" b="1" dirty="0" smtClean="0">
              <a:solidFill>
                <a:schemeClr val="tx2"/>
              </a:solidFill>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2200" b="1" dirty="0" smtClean="0">
                <a:solidFill>
                  <a:srgbClr val="7030A0"/>
                </a:solidFill>
                <a:latin typeface="宋体" panose="02010600030101010101" pitchFamily="2" charset="-122"/>
                <a:ea typeface="宋体" panose="02010600030101010101" pitchFamily="2" charset="-122"/>
              </a:rPr>
              <a:t>自然优化：</a:t>
            </a:r>
            <a:r>
              <a:rPr lang="zh-CN" altLang="en-US" sz="2200" b="1" dirty="0" smtClean="0">
                <a:solidFill>
                  <a:schemeClr val="tx2"/>
                </a:solidFill>
                <a:latin typeface="宋体" panose="02010600030101010101" pitchFamily="2" charset="-122"/>
                <a:ea typeface="宋体" panose="02010600030101010101" pitchFamily="2" charset="-122"/>
              </a:rPr>
              <a:t>蚁群在觅食过程中，在没有任何提示下总能找到食物源之间的最短路径；当经过的路线上出现障碍物时，还能迅速找到新的最优路径。</a:t>
            </a:r>
            <a:endParaRPr lang="en-US" altLang="zh-CN" sz="2200" b="1" dirty="0" smtClean="0">
              <a:solidFill>
                <a:schemeClr val="tx2"/>
              </a:solidFill>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2200" b="1" dirty="0" smtClean="0">
                <a:solidFill>
                  <a:srgbClr val="7030A0"/>
                </a:solidFill>
                <a:latin typeface="宋体" panose="02010600030101010101" pitchFamily="2" charset="-122"/>
                <a:ea typeface="宋体" panose="02010600030101010101" pitchFamily="2" charset="-122"/>
              </a:rPr>
              <a:t>信息正反馈：</a:t>
            </a:r>
            <a:r>
              <a:rPr lang="zh-CN" altLang="en-US" sz="2200" b="1" dirty="0" smtClean="0">
                <a:solidFill>
                  <a:schemeClr val="tx2"/>
                </a:solidFill>
                <a:latin typeface="宋体" panose="02010600030101010101" pitchFamily="2" charset="-122"/>
                <a:ea typeface="宋体" panose="02010600030101010101" pitchFamily="2" charset="-122"/>
              </a:rPr>
              <a:t>蚂蚁在寻找食物时，在其经过的路径上释放信息素。蚂蚁基本没有视觉，但能在小范围内察觉同类散发的信息素的轨迹，并倾向朝着信息素强度高的方向移动。</a:t>
            </a:r>
            <a:endParaRPr lang="en-US" altLang="zh-CN" sz="2200" b="1" dirty="0" smtClean="0">
              <a:solidFill>
                <a:schemeClr val="tx2"/>
              </a:solidFill>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2200" b="1" dirty="0" smtClean="0">
                <a:solidFill>
                  <a:srgbClr val="7030A0"/>
                </a:solidFill>
                <a:latin typeface="宋体" panose="02010600030101010101" pitchFamily="2" charset="-122"/>
                <a:ea typeface="宋体" panose="02010600030101010101" pitchFamily="2" charset="-122"/>
              </a:rPr>
              <a:t>自催化行为：</a:t>
            </a:r>
            <a:r>
              <a:rPr lang="zh-CN" altLang="en-US" sz="2200" b="1" dirty="0" smtClean="0">
                <a:solidFill>
                  <a:schemeClr val="tx2"/>
                </a:solidFill>
                <a:latin typeface="宋体" panose="02010600030101010101" pitchFamily="2" charset="-122"/>
                <a:ea typeface="宋体" panose="02010600030101010101" pitchFamily="2" charset="-122"/>
              </a:rPr>
              <a:t>某条路径上走过的蚂蚁越多，留下的信息素也越多（随时间蒸发一部分），后来蚂蚁选择该路径的概率也越高。</a:t>
            </a:r>
            <a:endParaRPr lang="en-US" altLang="zh-CN" sz="22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6137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195389" y="177807"/>
            <a:ext cx="7339012" cy="730913"/>
          </a:xfrm>
        </p:spPr>
        <p:txBody>
          <a:bodyPr/>
          <a:lstStyle/>
          <a:p>
            <a:pPr>
              <a:lnSpc>
                <a:spcPct val="100000"/>
              </a:lnSpc>
            </a:pPr>
            <a:r>
              <a:rPr lang="en-US" altLang="zh-CN" b="1" dirty="0" smtClean="0">
                <a:solidFill>
                  <a:srgbClr val="C00000"/>
                </a:solidFill>
                <a:latin typeface="宋体" panose="02010600030101010101" pitchFamily="2" charset="-122"/>
                <a:ea typeface="宋体" panose="02010600030101010101" pitchFamily="2" charset="-122"/>
              </a:rPr>
              <a:t>2.2 </a:t>
            </a:r>
            <a:r>
              <a:rPr lang="zh-CN" altLang="en-US" b="1" dirty="0" smtClean="0">
                <a:solidFill>
                  <a:srgbClr val="C00000"/>
                </a:solidFill>
                <a:latin typeface="宋体" panose="02010600030101010101" pitchFamily="2" charset="-122"/>
                <a:ea typeface="宋体" panose="02010600030101010101" pitchFamily="2" charset="-122"/>
              </a:rPr>
              <a:t>蚁群算法的基本思想</a:t>
            </a:r>
            <a:endParaRPr lang="zh-CN" b="1" dirty="0">
              <a:solidFill>
                <a:srgbClr val="C00000"/>
              </a:solidFill>
              <a:latin typeface="宋体" panose="02010600030101010101" pitchFamily="2" charset="-122"/>
              <a:ea typeface="宋体" panose="02010600030101010101" pitchFamily="2" charset="-122"/>
            </a:endParaRPr>
          </a:p>
        </p:txBody>
      </p:sp>
      <p:sp>
        <p:nvSpPr>
          <p:cNvPr id="14" name="内容占位符 13"/>
          <p:cNvSpPr>
            <a:spLocks noGrp="1"/>
          </p:cNvSpPr>
          <p:nvPr>
            <p:ph idx="1"/>
          </p:nvPr>
        </p:nvSpPr>
        <p:spPr>
          <a:xfrm>
            <a:off x="1167378" y="1124744"/>
            <a:ext cx="7339012" cy="4572000"/>
          </a:xfrm>
        </p:spPr>
        <p:txBody>
          <a:bodyPr/>
          <a:lstStyle/>
          <a:p>
            <a:pPr marL="0" indent="0">
              <a:buNone/>
            </a:pPr>
            <a:r>
              <a:rPr lang="zh-CN" altLang="en-US" sz="2400" b="1" dirty="0" smtClean="0">
                <a:solidFill>
                  <a:srgbClr val="0070C0"/>
                </a:solidFill>
                <a:latin typeface="宋体" panose="02010600030101010101" pitchFamily="2" charset="-122"/>
                <a:ea typeface="宋体" panose="02010600030101010101" pitchFamily="2" charset="-122"/>
              </a:rPr>
              <a:t>以</a:t>
            </a:r>
            <a:r>
              <a:rPr lang="en-US" altLang="zh-CN" sz="2400" b="1" dirty="0" smtClean="0">
                <a:solidFill>
                  <a:srgbClr val="0070C0"/>
                </a:solidFill>
                <a:latin typeface="宋体" panose="02010600030101010101" pitchFamily="2" charset="-122"/>
                <a:ea typeface="宋体" panose="02010600030101010101" pitchFamily="2" charset="-122"/>
              </a:rPr>
              <a:t>TSP</a:t>
            </a:r>
            <a:r>
              <a:rPr lang="zh-CN" altLang="en-US" sz="2400" b="1" dirty="0" smtClean="0">
                <a:solidFill>
                  <a:srgbClr val="0070C0"/>
                </a:solidFill>
                <a:latin typeface="宋体" panose="02010600030101010101" pitchFamily="2" charset="-122"/>
                <a:ea typeface="宋体" panose="02010600030101010101" pitchFamily="2" charset="-122"/>
              </a:rPr>
              <a:t>问题为例</a:t>
            </a:r>
            <a:endParaRPr lang="en-US" altLang="zh-CN" sz="2400" b="1" dirty="0" smtClean="0">
              <a:solidFill>
                <a:srgbClr val="0070C0"/>
              </a:solidFill>
              <a:latin typeface="宋体" panose="02010600030101010101" pitchFamily="2" charset="-122"/>
              <a:ea typeface="宋体" panose="02010600030101010101" pitchFamily="2" charset="-122"/>
            </a:endParaRPr>
          </a:p>
          <a:p>
            <a:pPr marL="0" indent="0">
              <a:spcBef>
                <a:spcPts val="600"/>
              </a:spcBef>
              <a:buNone/>
            </a:pPr>
            <a:r>
              <a:rPr lang="en-US" altLang="zh-CN" sz="2200" b="1" dirty="0" smtClean="0">
                <a:solidFill>
                  <a:schemeClr val="tx2"/>
                </a:solidFill>
                <a:latin typeface="宋体" panose="02010600030101010101" pitchFamily="2" charset="-122"/>
                <a:ea typeface="宋体" panose="02010600030101010101" pitchFamily="2" charset="-122"/>
              </a:rPr>
              <a:t>1. </a:t>
            </a:r>
            <a:r>
              <a:rPr lang="zh-CN" altLang="en-US" sz="2200" b="1" dirty="0" smtClean="0">
                <a:solidFill>
                  <a:schemeClr val="tx2"/>
                </a:solidFill>
                <a:latin typeface="宋体" panose="02010600030101010101" pitchFamily="2" charset="-122"/>
                <a:ea typeface="宋体" panose="02010600030101010101" pitchFamily="2" charset="-122"/>
              </a:rPr>
              <a:t>根据具体问题设置多只蚂蚁，分头并行搜索；</a:t>
            </a:r>
            <a:endParaRPr lang="en-US" altLang="zh-CN" sz="2200" b="1" dirty="0" smtClean="0">
              <a:solidFill>
                <a:schemeClr val="tx2"/>
              </a:solidFill>
              <a:latin typeface="宋体" panose="02010600030101010101" pitchFamily="2" charset="-122"/>
              <a:ea typeface="宋体" panose="02010600030101010101" pitchFamily="2" charset="-122"/>
            </a:endParaRPr>
          </a:p>
          <a:p>
            <a:pPr marL="0" indent="0">
              <a:spcBef>
                <a:spcPts val="600"/>
              </a:spcBef>
              <a:buNone/>
            </a:pPr>
            <a:r>
              <a:rPr lang="en-US" altLang="zh-CN" sz="2200" b="1" dirty="0" smtClean="0">
                <a:solidFill>
                  <a:schemeClr val="tx2"/>
                </a:solidFill>
                <a:latin typeface="宋体" panose="02010600030101010101" pitchFamily="2" charset="-122"/>
                <a:ea typeface="宋体" panose="02010600030101010101" pitchFamily="2" charset="-122"/>
              </a:rPr>
              <a:t>2. </a:t>
            </a:r>
            <a:r>
              <a:rPr lang="zh-CN" altLang="en-US" sz="2200" b="1" dirty="0" smtClean="0">
                <a:solidFill>
                  <a:schemeClr val="tx2"/>
                </a:solidFill>
                <a:latin typeface="宋体" panose="02010600030101010101" pitchFamily="2" charset="-122"/>
                <a:ea typeface="宋体" panose="02010600030101010101" pitchFamily="2" charset="-122"/>
              </a:rPr>
              <a:t>每只蚂蚁完成一次周游后，在行进的路上释放信息素，信息素量与解的质量成正比；</a:t>
            </a:r>
            <a:endParaRPr lang="en-US" altLang="zh-CN" sz="2200" b="1" dirty="0" smtClean="0">
              <a:solidFill>
                <a:schemeClr val="tx2"/>
              </a:solidFill>
              <a:latin typeface="宋体" panose="02010600030101010101" pitchFamily="2" charset="-122"/>
              <a:ea typeface="宋体" panose="02010600030101010101" pitchFamily="2" charset="-122"/>
            </a:endParaRPr>
          </a:p>
          <a:p>
            <a:pPr marL="0" indent="0">
              <a:spcBef>
                <a:spcPts val="600"/>
              </a:spcBef>
              <a:buNone/>
            </a:pPr>
            <a:r>
              <a:rPr lang="en-US" altLang="zh-CN" sz="2200" b="1" dirty="0" smtClean="0">
                <a:solidFill>
                  <a:schemeClr val="tx2"/>
                </a:solidFill>
                <a:latin typeface="宋体" panose="02010600030101010101" pitchFamily="2" charset="-122"/>
                <a:ea typeface="宋体" panose="02010600030101010101" pitchFamily="2" charset="-122"/>
              </a:rPr>
              <a:t>3. </a:t>
            </a:r>
            <a:r>
              <a:rPr lang="zh-CN" altLang="en-US" sz="2200" b="1" dirty="0" smtClean="0">
                <a:solidFill>
                  <a:schemeClr val="tx2"/>
                </a:solidFill>
                <a:latin typeface="宋体" panose="02010600030101010101" pitchFamily="2" charset="-122"/>
                <a:ea typeface="宋体" panose="02010600030101010101" pitchFamily="2" charset="-122"/>
              </a:rPr>
              <a:t>蚂蚁路径的选择根据信息素强度大小（初始信息素设为相等），同时考虑两点之间的距离，采用随机的局部搜索策略；</a:t>
            </a:r>
            <a:endParaRPr lang="en-US" altLang="zh-CN" sz="2200" b="1" dirty="0" smtClean="0">
              <a:solidFill>
                <a:schemeClr val="tx2"/>
              </a:solidFill>
              <a:latin typeface="宋体" panose="02010600030101010101" pitchFamily="2" charset="-122"/>
              <a:ea typeface="宋体" panose="02010600030101010101" pitchFamily="2" charset="-122"/>
            </a:endParaRPr>
          </a:p>
          <a:p>
            <a:pPr marL="0" indent="0">
              <a:spcBef>
                <a:spcPts val="600"/>
              </a:spcBef>
              <a:buNone/>
            </a:pPr>
            <a:r>
              <a:rPr lang="en-US" altLang="zh-CN" sz="2200" b="1" dirty="0" smtClean="0">
                <a:solidFill>
                  <a:schemeClr val="tx2"/>
                </a:solidFill>
                <a:latin typeface="宋体" panose="02010600030101010101" pitchFamily="2" charset="-122"/>
                <a:ea typeface="宋体" panose="02010600030101010101" pitchFamily="2" charset="-122"/>
              </a:rPr>
              <a:t>4. </a:t>
            </a:r>
            <a:r>
              <a:rPr lang="zh-CN" altLang="en-US" sz="2200" b="1" dirty="0" smtClean="0">
                <a:solidFill>
                  <a:schemeClr val="tx2"/>
                </a:solidFill>
                <a:latin typeface="宋体" panose="02010600030101010101" pitchFamily="2" charset="-122"/>
                <a:ea typeface="宋体" panose="02010600030101010101" pitchFamily="2" charset="-122"/>
              </a:rPr>
              <a:t>每只蚂蚁只能走合法路线（经过每个城市仅</a:t>
            </a:r>
            <a:r>
              <a:rPr lang="en-US" altLang="zh-CN" sz="2200" b="1" dirty="0" smtClean="0">
                <a:solidFill>
                  <a:schemeClr val="tx2"/>
                </a:solidFill>
                <a:latin typeface="宋体" panose="02010600030101010101" pitchFamily="2" charset="-122"/>
                <a:ea typeface="宋体" panose="02010600030101010101" pitchFamily="2" charset="-122"/>
              </a:rPr>
              <a:t>1</a:t>
            </a:r>
            <a:r>
              <a:rPr lang="zh-CN" altLang="en-US" sz="2200" b="1" dirty="0" smtClean="0">
                <a:solidFill>
                  <a:schemeClr val="tx2"/>
                </a:solidFill>
                <a:latin typeface="宋体" panose="02010600030101010101" pitchFamily="2" charset="-122"/>
                <a:ea typeface="宋体" panose="02010600030101010101" pitchFamily="2" charset="-122"/>
              </a:rPr>
              <a:t>次），为此设置禁忌表来控制；</a:t>
            </a:r>
            <a:endParaRPr lang="en-US" altLang="zh-CN" sz="2200" b="1" dirty="0" smtClean="0">
              <a:solidFill>
                <a:schemeClr val="tx2"/>
              </a:solidFill>
              <a:latin typeface="宋体" panose="02010600030101010101" pitchFamily="2" charset="-122"/>
              <a:ea typeface="宋体" panose="02010600030101010101" pitchFamily="2" charset="-122"/>
            </a:endParaRPr>
          </a:p>
          <a:p>
            <a:pPr marL="0" indent="0">
              <a:spcBef>
                <a:spcPts val="600"/>
              </a:spcBef>
              <a:buNone/>
            </a:pPr>
            <a:r>
              <a:rPr lang="en-US" altLang="zh-CN" sz="2200" b="1" dirty="0" smtClean="0">
                <a:solidFill>
                  <a:schemeClr val="tx2"/>
                </a:solidFill>
                <a:latin typeface="宋体" panose="02010600030101010101" pitchFamily="2" charset="-122"/>
                <a:ea typeface="宋体" panose="02010600030101010101" pitchFamily="2" charset="-122"/>
              </a:rPr>
              <a:t>5. </a:t>
            </a:r>
            <a:r>
              <a:rPr lang="zh-CN" altLang="en-US" sz="2200" b="1" dirty="0" smtClean="0">
                <a:solidFill>
                  <a:schemeClr val="tx2"/>
                </a:solidFill>
                <a:latin typeface="宋体" panose="02010600030101010101" pitchFamily="2" charset="-122"/>
                <a:ea typeface="宋体" panose="02010600030101010101" pitchFamily="2" charset="-122"/>
              </a:rPr>
              <a:t>所有蚂蚁都搜索完一次就是迭代一次，每迭代一次对所有的边做一次信息素更新，原来的蚂蚁死掉，新的蚂蚁进行新一轮搜索；</a:t>
            </a:r>
            <a:endParaRPr lang="en-US" altLang="zh-CN" sz="2200" b="1" dirty="0" smtClean="0">
              <a:solidFill>
                <a:schemeClr val="tx2"/>
              </a:solidFill>
              <a:latin typeface="宋体" panose="02010600030101010101" pitchFamily="2" charset="-122"/>
              <a:ea typeface="宋体" panose="02010600030101010101" pitchFamily="2" charset="-122"/>
            </a:endParaRPr>
          </a:p>
          <a:p>
            <a:pPr marL="0" indent="0">
              <a:spcBef>
                <a:spcPts val="600"/>
              </a:spcBef>
              <a:buNone/>
            </a:pPr>
            <a:r>
              <a:rPr lang="en-US" altLang="zh-CN" sz="2200" b="1" dirty="0" smtClean="0">
                <a:solidFill>
                  <a:schemeClr val="tx2"/>
                </a:solidFill>
                <a:latin typeface="宋体" panose="02010600030101010101" pitchFamily="2" charset="-122"/>
                <a:ea typeface="宋体" panose="02010600030101010101" pitchFamily="2" charset="-122"/>
              </a:rPr>
              <a:t>6. </a:t>
            </a:r>
            <a:r>
              <a:rPr lang="zh-CN" altLang="en-US" sz="2200" b="1" dirty="0" smtClean="0">
                <a:solidFill>
                  <a:schemeClr val="tx2"/>
                </a:solidFill>
                <a:latin typeface="宋体" panose="02010600030101010101" pitchFamily="2" charset="-122"/>
                <a:ea typeface="宋体" panose="02010600030101010101" pitchFamily="2" charset="-122"/>
              </a:rPr>
              <a:t>更新信息素包括原有信息素的蒸发和经过的路径上信息素的增加；</a:t>
            </a:r>
            <a:endParaRPr lang="en-US" altLang="zh-CN" sz="2200" b="1" dirty="0" smtClean="0">
              <a:solidFill>
                <a:schemeClr val="tx2"/>
              </a:solidFill>
              <a:latin typeface="宋体" panose="02010600030101010101" pitchFamily="2" charset="-122"/>
              <a:ea typeface="宋体" panose="02010600030101010101" pitchFamily="2" charset="-122"/>
            </a:endParaRPr>
          </a:p>
          <a:p>
            <a:pPr marL="0" indent="0">
              <a:spcBef>
                <a:spcPts val="600"/>
              </a:spcBef>
              <a:buNone/>
            </a:pPr>
            <a:r>
              <a:rPr lang="en-US" altLang="zh-CN" sz="2200" b="1" dirty="0" smtClean="0">
                <a:solidFill>
                  <a:schemeClr val="tx2"/>
                </a:solidFill>
                <a:latin typeface="宋体" panose="02010600030101010101" pitchFamily="2" charset="-122"/>
                <a:ea typeface="宋体" panose="02010600030101010101" pitchFamily="2" charset="-122"/>
              </a:rPr>
              <a:t>7. </a:t>
            </a:r>
            <a:r>
              <a:rPr lang="zh-CN" altLang="en-US" sz="2200" b="1" dirty="0" smtClean="0">
                <a:solidFill>
                  <a:schemeClr val="tx2"/>
                </a:solidFill>
                <a:latin typeface="宋体" panose="02010600030101010101" pitchFamily="2" charset="-122"/>
                <a:ea typeface="宋体" panose="02010600030101010101" pitchFamily="2" charset="-122"/>
              </a:rPr>
              <a:t>达到预定的迭代步数，或出现停滞现象，则算法结束。</a:t>
            </a:r>
            <a:endParaRPr lang="en-US" altLang="zh-CN" sz="22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9988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935596" y="422844"/>
            <a:ext cx="2664296" cy="439345"/>
          </a:xfrm>
        </p:spPr>
        <p:txBody>
          <a:bodyPr/>
          <a:lstStyle/>
          <a:p>
            <a:pPr marL="0" indent="0">
              <a:buNone/>
            </a:pPr>
            <a:r>
              <a:rPr lang="zh-CN" altLang="en-US" sz="2400" b="1" dirty="0" smtClean="0">
                <a:solidFill>
                  <a:srgbClr val="0070C0"/>
                </a:solidFill>
                <a:latin typeface="宋体" panose="02010600030101010101" pitchFamily="2" charset="-122"/>
                <a:ea typeface="宋体" panose="02010600030101010101" pitchFamily="2" charset="-122"/>
              </a:rPr>
              <a:t>蚁群算法的流程：</a:t>
            </a:r>
            <a:endParaRPr lang="en-US" altLang="zh-CN" sz="2400" b="1" dirty="0" smtClean="0">
              <a:solidFill>
                <a:srgbClr val="0070C0"/>
              </a:solidFill>
              <a:latin typeface="宋体" panose="02010600030101010101" pitchFamily="2" charset="-122"/>
              <a:ea typeface="宋体" panose="02010600030101010101" pitchFamily="2" charset="-122"/>
            </a:endParaRPr>
          </a:p>
          <a:p>
            <a:pPr marL="0" indent="0">
              <a:buNone/>
            </a:pPr>
            <a:endParaRPr lang="en-US" altLang="zh-CN" sz="2400" b="1" dirty="0" smtClean="0">
              <a:solidFill>
                <a:srgbClr val="0070C0"/>
              </a:solidFill>
              <a:latin typeface="宋体" panose="02010600030101010101" pitchFamily="2" charset="-122"/>
              <a:ea typeface="宋体" panose="02010600030101010101" pitchFamily="2" charset="-122"/>
            </a:endParaRPr>
          </a:p>
        </p:txBody>
      </p:sp>
      <p:sp>
        <p:nvSpPr>
          <p:cNvPr id="3" name="圆角矩形 2"/>
          <p:cNvSpPr/>
          <p:nvPr/>
        </p:nvSpPr>
        <p:spPr>
          <a:xfrm>
            <a:off x="3851920" y="188640"/>
            <a:ext cx="1008112" cy="43204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solidFill>
                  <a:schemeClr val="tx2"/>
                </a:solidFill>
              </a:rPr>
              <a:t>开始</a:t>
            </a:r>
          </a:p>
        </p:txBody>
      </p:sp>
      <p:sp>
        <p:nvSpPr>
          <p:cNvPr id="6" name="圆角矩形 5"/>
          <p:cNvSpPr/>
          <p:nvPr/>
        </p:nvSpPr>
        <p:spPr>
          <a:xfrm>
            <a:off x="3851920" y="836712"/>
            <a:ext cx="1008112" cy="43204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solidFill>
                  <a:schemeClr val="tx2"/>
                </a:solidFill>
              </a:rPr>
              <a:t>初始化</a:t>
            </a:r>
            <a:endParaRPr lang="zh-CN" altLang="en-US" dirty="0">
              <a:solidFill>
                <a:schemeClr val="tx2"/>
              </a:solidFill>
            </a:endParaRPr>
          </a:p>
        </p:txBody>
      </p:sp>
      <p:sp>
        <p:nvSpPr>
          <p:cNvPr id="7" name="圆角矩形 6"/>
          <p:cNvSpPr/>
          <p:nvPr/>
        </p:nvSpPr>
        <p:spPr>
          <a:xfrm>
            <a:off x="3149842" y="1556792"/>
            <a:ext cx="2412268" cy="43204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solidFill>
                  <a:schemeClr val="tx2"/>
                </a:solidFill>
              </a:rPr>
              <a:t>迭代次数</a:t>
            </a:r>
            <a:r>
              <a:rPr lang="en-US" altLang="zh-CN" dirty="0" err="1" smtClean="0">
                <a:solidFill>
                  <a:schemeClr val="tx2"/>
                </a:solidFill>
              </a:rPr>
              <a:t>iter</a:t>
            </a:r>
            <a:r>
              <a:rPr lang="en-US" altLang="zh-CN" dirty="0" smtClean="0">
                <a:solidFill>
                  <a:schemeClr val="tx2"/>
                </a:solidFill>
              </a:rPr>
              <a:t>=iter+1</a:t>
            </a:r>
            <a:endParaRPr lang="zh-CN" altLang="en-US" dirty="0">
              <a:solidFill>
                <a:schemeClr val="tx2"/>
              </a:solidFill>
            </a:endParaRPr>
          </a:p>
        </p:txBody>
      </p:sp>
      <p:sp>
        <p:nvSpPr>
          <p:cNvPr id="8" name="圆角矩形 7"/>
          <p:cNvSpPr/>
          <p:nvPr/>
        </p:nvSpPr>
        <p:spPr>
          <a:xfrm>
            <a:off x="3635896" y="2204864"/>
            <a:ext cx="1440160" cy="43204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solidFill>
                  <a:schemeClr val="tx2"/>
                </a:solidFill>
              </a:rPr>
              <a:t>蚂蚁</a:t>
            </a:r>
            <a:r>
              <a:rPr lang="en-US" altLang="zh-CN" dirty="0" smtClean="0">
                <a:solidFill>
                  <a:schemeClr val="tx2"/>
                </a:solidFill>
              </a:rPr>
              <a:t>k=1</a:t>
            </a:r>
            <a:endParaRPr lang="zh-CN" altLang="en-US" dirty="0">
              <a:solidFill>
                <a:schemeClr val="tx2"/>
              </a:solidFill>
            </a:endParaRPr>
          </a:p>
        </p:txBody>
      </p:sp>
      <p:sp>
        <p:nvSpPr>
          <p:cNvPr id="9" name="圆角矩形 8"/>
          <p:cNvSpPr/>
          <p:nvPr/>
        </p:nvSpPr>
        <p:spPr>
          <a:xfrm>
            <a:off x="3635896" y="2924944"/>
            <a:ext cx="1440160" cy="43204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solidFill>
                  <a:schemeClr val="tx2"/>
                </a:solidFill>
              </a:rPr>
              <a:t>蚂蚁</a:t>
            </a:r>
            <a:r>
              <a:rPr lang="en-US" altLang="zh-CN" dirty="0" smtClean="0">
                <a:solidFill>
                  <a:schemeClr val="tx2"/>
                </a:solidFill>
              </a:rPr>
              <a:t>k=k+1</a:t>
            </a:r>
            <a:endParaRPr lang="zh-CN" altLang="en-US" dirty="0">
              <a:solidFill>
                <a:schemeClr val="tx2"/>
              </a:solidFill>
            </a:endParaRPr>
          </a:p>
        </p:txBody>
      </p:sp>
      <p:sp>
        <p:nvSpPr>
          <p:cNvPr id="10" name="圆角矩形 9"/>
          <p:cNvSpPr/>
          <p:nvPr/>
        </p:nvSpPr>
        <p:spPr>
          <a:xfrm>
            <a:off x="3059832" y="3571635"/>
            <a:ext cx="2592288" cy="57744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solidFill>
                  <a:schemeClr val="tx2"/>
                </a:solidFill>
              </a:rPr>
              <a:t>按状态转移概率公式选择下一个元素</a:t>
            </a:r>
            <a:endParaRPr lang="zh-CN" altLang="en-US" dirty="0">
              <a:solidFill>
                <a:schemeClr val="tx2"/>
              </a:solidFill>
            </a:endParaRPr>
          </a:p>
        </p:txBody>
      </p:sp>
      <p:sp>
        <p:nvSpPr>
          <p:cNvPr id="11" name="圆角矩形 10"/>
          <p:cNvSpPr/>
          <p:nvPr/>
        </p:nvSpPr>
        <p:spPr>
          <a:xfrm>
            <a:off x="3635896" y="4372782"/>
            <a:ext cx="1440160" cy="43204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solidFill>
                  <a:schemeClr val="tx2"/>
                </a:solidFill>
              </a:rPr>
              <a:t>修改禁忌表</a:t>
            </a:r>
            <a:endParaRPr lang="zh-CN" altLang="en-US" dirty="0">
              <a:solidFill>
                <a:schemeClr val="tx2"/>
              </a:solidFill>
            </a:endParaRPr>
          </a:p>
        </p:txBody>
      </p:sp>
      <p:sp>
        <p:nvSpPr>
          <p:cNvPr id="4" name="流程图: 决策 3"/>
          <p:cNvSpPr/>
          <p:nvPr/>
        </p:nvSpPr>
        <p:spPr>
          <a:xfrm>
            <a:off x="2891526" y="5039269"/>
            <a:ext cx="2928900" cy="721628"/>
          </a:xfrm>
          <a:prstGeom prst="flowChartDecisio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solidFill>
                  <a:schemeClr val="tx2"/>
                </a:solidFill>
              </a:rPr>
              <a:t>K&gt;=</a:t>
            </a:r>
            <a:r>
              <a:rPr lang="zh-CN" altLang="en-US" dirty="0" smtClean="0">
                <a:solidFill>
                  <a:schemeClr val="tx2"/>
                </a:solidFill>
              </a:rPr>
              <a:t>蚂蚁总数</a:t>
            </a:r>
            <a:r>
              <a:rPr lang="en-US" altLang="zh-CN" dirty="0" smtClean="0">
                <a:solidFill>
                  <a:schemeClr val="tx2"/>
                </a:solidFill>
              </a:rPr>
              <a:t>m?</a:t>
            </a:r>
            <a:endParaRPr lang="zh-CN" altLang="en-US" dirty="0">
              <a:solidFill>
                <a:schemeClr val="tx2"/>
              </a:solidFill>
            </a:endParaRPr>
          </a:p>
        </p:txBody>
      </p:sp>
      <p:sp>
        <p:nvSpPr>
          <p:cNvPr id="15" name="圆角矩形 14"/>
          <p:cNvSpPr/>
          <p:nvPr/>
        </p:nvSpPr>
        <p:spPr>
          <a:xfrm>
            <a:off x="2879812" y="6009949"/>
            <a:ext cx="2952328" cy="43204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solidFill>
                  <a:schemeClr val="tx2"/>
                </a:solidFill>
              </a:rPr>
              <a:t>按照公式进行信息量更新</a:t>
            </a:r>
            <a:endParaRPr lang="zh-CN" altLang="en-US" dirty="0">
              <a:solidFill>
                <a:schemeClr val="tx2"/>
              </a:solidFill>
            </a:endParaRPr>
          </a:p>
        </p:txBody>
      </p:sp>
      <p:cxnSp>
        <p:nvCxnSpPr>
          <p:cNvPr id="12" name="直接箭头连接符 11"/>
          <p:cNvCxnSpPr>
            <a:stCxn id="3" idx="2"/>
            <a:endCxn id="6" idx="0"/>
          </p:cNvCxnSpPr>
          <p:nvPr/>
        </p:nvCxnSpPr>
        <p:spPr>
          <a:xfrm>
            <a:off x="4355976" y="620688"/>
            <a:ext cx="0" cy="216024"/>
          </a:xfrm>
          <a:prstGeom prst="straightConnector1">
            <a:avLst/>
          </a:prstGeom>
          <a:ln w="1905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7" idx="0"/>
          </p:cNvCxnSpPr>
          <p:nvPr/>
        </p:nvCxnSpPr>
        <p:spPr>
          <a:xfrm>
            <a:off x="4355976" y="1268760"/>
            <a:ext cx="0" cy="288032"/>
          </a:xfrm>
          <a:prstGeom prst="straightConnector1">
            <a:avLst/>
          </a:prstGeom>
          <a:ln w="1905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2"/>
            <a:endCxn id="8" idx="0"/>
          </p:cNvCxnSpPr>
          <p:nvPr/>
        </p:nvCxnSpPr>
        <p:spPr>
          <a:xfrm>
            <a:off x="4355976" y="1988840"/>
            <a:ext cx="0" cy="216024"/>
          </a:xfrm>
          <a:prstGeom prst="straightConnector1">
            <a:avLst/>
          </a:prstGeom>
          <a:ln w="1905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8" idx="2"/>
            <a:endCxn id="9" idx="0"/>
          </p:cNvCxnSpPr>
          <p:nvPr/>
        </p:nvCxnSpPr>
        <p:spPr>
          <a:xfrm>
            <a:off x="4355976" y="2636912"/>
            <a:ext cx="0" cy="288032"/>
          </a:xfrm>
          <a:prstGeom prst="straightConnector1">
            <a:avLst/>
          </a:prstGeom>
          <a:ln w="1905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2"/>
            <a:endCxn id="10" idx="0"/>
          </p:cNvCxnSpPr>
          <p:nvPr/>
        </p:nvCxnSpPr>
        <p:spPr>
          <a:xfrm>
            <a:off x="4355976" y="3356992"/>
            <a:ext cx="0" cy="214643"/>
          </a:xfrm>
          <a:prstGeom prst="straightConnector1">
            <a:avLst/>
          </a:prstGeom>
          <a:ln w="1905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0" idx="2"/>
            <a:endCxn id="11" idx="0"/>
          </p:cNvCxnSpPr>
          <p:nvPr/>
        </p:nvCxnSpPr>
        <p:spPr>
          <a:xfrm>
            <a:off x="4355976" y="4149080"/>
            <a:ext cx="0" cy="223702"/>
          </a:xfrm>
          <a:prstGeom prst="straightConnector1">
            <a:avLst/>
          </a:prstGeom>
          <a:ln w="1905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1" idx="2"/>
            <a:endCxn id="4" idx="0"/>
          </p:cNvCxnSpPr>
          <p:nvPr/>
        </p:nvCxnSpPr>
        <p:spPr>
          <a:xfrm>
            <a:off x="4355976" y="4804830"/>
            <a:ext cx="0" cy="234439"/>
          </a:xfrm>
          <a:prstGeom prst="straightConnector1">
            <a:avLst/>
          </a:prstGeom>
          <a:ln w="1905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4" idx="2"/>
            <a:endCxn id="15" idx="0"/>
          </p:cNvCxnSpPr>
          <p:nvPr/>
        </p:nvCxnSpPr>
        <p:spPr>
          <a:xfrm>
            <a:off x="4355976" y="5760897"/>
            <a:ext cx="0" cy="249052"/>
          </a:xfrm>
          <a:prstGeom prst="straightConnector1">
            <a:avLst/>
          </a:prstGeom>
          <a:ln w="1905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5" idx="3"/>
            <a:endCxn id="49" idx="1"/>
          </p:cNvCxnSpPr>
          <p:nvPr/>
        </p:nvCxnSpPr>
        <p:spPr>
          <a:xfrm>
            <a:off x="5832140" y="6225973"/>
            <a:ext cx="324036" cy="0"/>
          </a:xfrm>
          <a:prstGeom prst="straightConnector1">
            <a:avLst/>
          </a:prstGeom>
          <a:ln w="1905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 idx="1"/>
          </p:cNvCxnSpPr>
          <p:nvPr/>
        </p:nvCxnSpPr>
        <p:spPr>
          <a:xfrm rot="10800000" flipH="1">
            <a:off x="2891526" y="2749989"/>
            <a:ext cx="1464450" cy="2650094"/>
          </a:xfrm>
          <a:prstGeom prst="bentConnector4">
            <a:avLst>
              <a:gd name="adj1" fmla="val -15610"/>
              <a:gd name="adj2" fmla="val 98706"/>
            </a:avLst>
          </a:prstGeom>
          <a:ln w="1905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8171380" y="5842571"/>
            <a:ext cx="370614" cy="369332"/>
          </a:xfrm>
          <a:prstGeom prst="rect">
            <a:avLst/>
          </a:prstGeom>
          <a:noFill/>
        </p:spPr>
        <p:txBody>
          <a:bodyPr wrap="none" rtlCol="0">
            <a:spAutoFit/>
          </a:bodyPr>
          <a:lstStyle/>
          <a:p>
            <a:pPr>
              <a:lnSpc>
                <a:spcPct val="90000"/>
              </a:lnSpc>
            </a:pPr>
            <a:r>
              <a:rPr lang="en-US" altLang="zh-CN" sz="2000" dirty="0" smtClean="0">
                <a:solidFill>
                  <a:schemeClr val="tx2"/>
                </a:solidFill>
              </a:rPr>
              <a:t>N</a:t>
            </a:r>
            <a:endParaRPr lang="zh-CN" altLang="en-US" sz="2000" dirty="0">
              <a:solidFill>
                <a:schemeClr val="tx2"/>
              </a:solidFill>
            </a:endParaRPr>
          </a:p>
        </p:txBody>
      </p:sp>
      <p:sp>
        <p:nvSpPr>
          <p:cNvPr id="48" name="文本框 47"/>
          <p:cNvSpPr txBox="1"/>
          <p:nvPr/>
        </p:nvSpPr>
        <p:spPr>
          <a:xfrm>
            <a:off x="4532280" y="5668440"/>
            <a:ext cx="356188" cy="369332"/>
          </a:xfrm>
          <a:prstGeom prst="rect">
            <a:avLst/>
          </a:prstGeom>
          <a:noFill/>
        </p:spPr>
        <p:txBody>
          <a:bodyPr wrap="none" rtlCol="0">
            <a:spAutoFit/>
          </a:bodyPr>
          <a:lstStyle/>
          <a:p>
            <a:pPr>
              <a:lnSpc>
                <a:spcPct val="90000"/>
              </a:lnSpc>
            </a:pPr>
            <a:r>
              <a:rPr lang="en-US" altLang="zh-CN" sz="2000" dirty="0">
                <a:solidFill>
                  <a:schemeClr val="tx2"/>
                </a:solidFill>
              </a:rPr>
              <a:t>Y</a:t>
            </a:r>
            <a:endParaRPr lang="zh-CN" altLang="en-US" sz="2000" dirty="0">
              <a:solidFill>
                <a:schemeClr val="tx2"/>
              </a:solidFill>
            </a:endParaRPr>
          </a:p>
        </p:txBody>
      </p:sp>
      <p:sp>
        <p:nvSpPr>
          <p:cNvPr id="49" name="流程图: 决策 48"/>
          <p:cNvSpPr/>
          <p:nvPr/>
        </p:nvSpPr>
        <p:spPr>
          <a:xfrm>
            <a:off x="6156176" y="5865159"/>
            <a:ext cx="2143064" cy="721628"/>
          </a:xfrm>
          <a:prstGeom prst="flowChartDecisio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solidFill>
                  <a:schemeClr val="tx2"/>
                </a:solidFill>
              </a:rPr>
              <a:t>满足结束条件</a:t>
            </a:r>
            <a:endParaRPr lang="zh-CN" altLang="en-US" dirty="0">
              <a:solidFill>
                <a:schemeClr val="tx2"/>
              </a:solidFill>
            </a:endParaRPr>
          </a:p>
        </p:txBody>
      </p:sp>
      <p:sp>
        <p:nvSpPr>
          <p:cNvPr id="52" name="圆角矩形 51"/>
          <p:cNvSpPr/>
          <p:nvPr/>
        </p:nvSpPr>
        <p:spPr>
          <a:xfrm>
            <a:off x="6507628" y="5040975"/>
            <a:ext cx="1440160" cy="43204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solidFill>
                  <a:schemeClr val="tx2"/>
                </a:solidFill>
              </a:rPr>
              <a:t>输出结果</a:t>
            </a:r>
            <a:endParaRPr lang="zh-CN" altLang="en-US" dirty="0">
              <a:solidFill>
                <a:schemeClr val="tx2"/>
              </a:solidFill>
            </a:endParaRPr>
          </a:p>
        </p:txBody>
      </p:sp>
      <p:sp>
        <p:nvSpPr>
          <p:cNvPr id="53" name="圆角矩形 52"/>
          <p:cNvSpPr/>
          <p:nvPr/>
        </p:nvSpPr>
        <p:spPr>
          <a:xfrm>
            <a:off x="6723652" y="4260931"/>
            <a:ext cx="1008112" cy="43204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solidFill>
                  <a:schemeClr val="tx2"/>
                </a:solidFill>
              </a:rPr>
              <a:t>结束</a:t>
            </a:r>
            <a:endParaRPr lang="zh-CN" altLang="en-US" dirty="0">
              <a:solidFill>
                <a:schemeClr val="tx2"/>
              </a:solidFill>
            </a:endParaRPr>
          </a:p>
        </p:txBody>
      </p:sp>
      <p:cxnSp>
        <p:nvCxnSpPr>
          <p:cNvPr id="54" name="直接箭头连接符 53"/>
          <p:cNvCxnSpPr>
            <a:stCxn id="49" idx="0"/>
            <a:endCxn id="52" idx="2"/>
          </p:cNvCxnSpPr>
          <p:nvPr/>
        </p:nvCxnSpPr>
        <p:spPr>
          <a:xfrm flipV="1">
            <a:off x="7227708" y="5473023"/>
            <a:ext cx="0" cy="392136"/>
          </a:xfrm>
          <a:prstGeom prst="straightConnector1">
            <a:avLst/>
          </a:prstGeom>
          <a:ln w="1905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2" idx="0"/>
            <a:endCxn id="53" idx="2"/>
          </p:cNvCxnSpPr>
          <p:nvPr/>
        </p:nvCxnSpPr>
        <p:spPr>
          <a:xfrm flipV="1">
            <a:off x="7227708" y="4692979"/>
            <a:ext cx="0" cy="347996"/>
          </a:xfrm>
          <a:prstGeom prst="straightConnector1">
            <a:avLst/>
          </a:prstGeom>
          <a:ln w="1905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0" name="肘形连接符 59"/>
          <p:cNvCxnSpPr>
            <a:stCxn id="49" idx="3"/>
          </p:cNvCxnSpPr>
          <p:nvPr/>
        </p:nvCxnSpPr>
        <p:spPr>
          <a:xfrm flipH="1" flipV="1">
            <a:off x="4355976" y="1412776"/>
            <a:ext cx="3943264" cy="4813197"/>
          </a:xfrm>
          <a:prstGeom prst="bentConnector4">
            <a:avLst>
              <a:gd name="adj1" fmla="val -5797"/>
              <a:gd name="adj2" fmla="val 100112"/>
            </a:avLst>
          </a:prstGeom>
          <a:ln w="1905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7284876" y="5516091"/>
            <a:ext cx="356188" cy="369332"/>
          </a:xfrm>
          <a:prstGeom prst="rect">
            <a:avLst/>
          </a:prstGeom>
          <a:noFill/>
        </p:spPr>
        <p:txBody>
          <a:bodyPr wrap="none" rtlCol="0">
            <a:spAutoFit/>
          </a:bodyPr>
          <a:lstStyle/>
          <a:p>
            <a:pPr>
              <a:lnSpc>
                <a:spcPct val="90000"/>
              </a:lnSpc>
            </a:pPr>
            <a:r>
              <a:rPr lang="en-US" altLang="zh-CN" sz="2000" dirty="0">
                <a:solidFill>
                  <a:schemeClr val="tx2"/>
                </a:solidFill>
              </a:rPr>
              <a:t>Y</a:t>
            </a:r>
            <a:endParaRPr lang="zh-CN" altLang="en-US" sz="2000" dirty="0">
              <a:solidFill>
                <a:schemeClr val="tx2"/>
              </a:solidFill>
            </a:endParaRPr>
          </a:p>
        </p:txBody>
      </p:sp>
      <p:sp>
        <p:nvSpPr>
          <p:cNvPr id="66" name="文本框 65"/>
          <p:cNvSpPr txBox="1"/>
          <p:nvPr/>
        </p:nvSpPr>
        <p:spPr>
          <a:xfrm>
            <a:off x="2841618" y="5147223"/>
            <a:ext cx="370614" cy="369332"/>
          </a:xfrm>
          <a:prstGeom prst="rect">
            <a:avLst/>
          </a:prstGeom>
          <a:noFill/>
        </p:spPr>
        <p:txBody>
          <a:bodyPr wrap="none" rtlCol="0">
            <a:spAutoFit/>
          </a:bodyPr>
          <a:lstStyle/>
          <a:p>
            <a:pPr>
              <a:lnSpc>
                <a:spcPct val="90000"/>
              </a:lnSpc>
            </a:pPr>
            <a:r>
              <a:rPr lang="en-US" altLang="zh-CN" sz="2000" dirty="0" smtClean="0">
                <a:solidFill>
                  <a:schemeClr val="tx2"/>
                </a:solidFill>
              </a:rPr>
              <a:t>N</a:t>
            </a:r>
            <a:endParaRPr lang="zh-CN" altLang="en-US" sz="2000" dirty="0">
              <a:solidFill>
                <a:schemeClr val="tx2"/>
              </a:solidFill>
            </a:endParaRPr>
          </a:p>
        </p:txBody>
      </p:sp>
    </p:spTree>
    <p:extLst>
      <p:ext uri="{BB962C8B-B14F-4D97-AF65-F5344CB8AC3E}">
        <p14:creationId xmlns:p14="http://schemas.microsoft.com/office/powerpoint/2010/main" val="72738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195389" y="177807"/>
            <a:ext cx="7339012" cy="730913"/>
          </a:xfrm>
        </p:spPr>
        <p:txBody>
          <a:bodyPr/>
          <a:lstStyle/>
          <a:p>
            <a:pPr>
              <a:lnSpc>
                <a:spcPct val="100000"/>
              </a:lnSpc>
            </a:pPr>
            <a:r>
              <a:rPr lang="en-US" altLang="zh-CN" b="1" dirty="0" smtClean="0">
                <a:solidFill>
                  <a:srgbClr val="C00000"/>
                </a:solidFill>
                <a:latin typeface="宋体" panose="02010600030101010101" pitchFamily="2" charset="-122"/>
                <a:ea typeface="宋体" panose="02010600030101010101" pitchFamily="2" charset="-122"/>
              </a:rPr>
              <a:t>2.3 </a:t>
            </a:r>
            <a:r>
              <a:rPr lang="zh-CN" altLang="en-US" b="1" dirty="0" smtClean="0">
                <a:solidFill>
                  <a:srgbClr val="C00000"/>
                </a:solidFill>
                <a:latin typeface="宋体" panose="02010600030101010101" pitchFamily="2" charset="-122"/>
                <a:ea typeface="宋体" panose="02010600030101010101" pitchFamily="2" charset="-122"/>
              </a:rPr>
              <a:t>蚁群算法的步骤</a:t>
            </a:r>
            <a:endParaRPr lang="zh-CN" b="1" dirty="0">
              <a:solidFill>
                <a:srgbClr val="C00000"/>
              </a:solidFill>
              <a:latin typeface="宋体" panose="02010600030101010101" pitchFamily="2" charset="-122"/>
              <a:ea typeface="宋体" panose="02010600030101010101" pitchFamily="2" charset="-122"/>
            </a:endParaRPr>
          </a:p>
        </p:txBody>
      </p:sp>
      <p:sp>
        <p:nvSpPr>
          <p:cNvPr id="14" name="内容占位符 13"/>
          <p:cNvSpPr>
            <a:spLocks noGrp="1"/>
          </p:cNvSpPr>
          <p:nvPr>
            <p:ph idx="1"/>
          </p:nvPr>
        </p:nvSpPr>
        <p:spPr>
          <a:xfrm>
            <a:off x="1167378" y="1124744"/>
            <a:ext cx="7339012" cy="4572000"/>
          </a:xfrm>
        </p:spPr>
        <p:txBody>
          <a:bodyPr/>
          <a:lstStyle/>
          <a:p>
            <a:pPr marL="0" indent="0">
              <a:buNone/>
            </a:pPr>
            <a:r>
              <a:rPr lang="zh-CN" altLang="en-US" sz="2400" b="1" dirty="0" smtClean="0">
                <a:solidFill>
                  <a:srgbClr val="FF0000"/>
                </a:solidFill>
                <a:latin typeface="宋体" panose="02010600030101010101" pitchFamily="2" charset="-122"/>
                <a:ea typeface="宋体" panose="02010600030101010101" pitchFamily="2" charset="-122"/>
              </a:rPr>
              <a:t>以</a:t>
            </a:r>
            <a:r>
              <a:rPr lang="en-US" altLang="zh-CN" sz="2400" b="1" dirty="0" smtClean="0">
                <a:solidFill>
                  <a:srgbClr val="FF0000"/>
                </a:solidFill>
                <a:latin typeface="宋体" panose="02010600030101010101" pitchFamily="2" charset="-122"/>
                <a:ea typeface="宋体" panose="02010600030101010101" pitchFamily="2" charset="-122"/>
              </a:rPr>
              <a:t>TSP</a:t>
            </a:r>
            <a:r>
              <a:rPr lang="zh-CN" altLang="en-US" sz="2400" b="1" dirty="0" smtClean="0">
                <a:solidFill>
                  <a:srgbClr val="FF0000"/>
                </a:solidFill>
                <a:latin typeface="宋体" panose="02010600030101010101" pitchFamily="2" charset="-122"/>
                <a:ea typeface="宋体" panose="02010600030101010101" pitchFamily="2" charset="-122"/>
              </a:rPr>
              <a:t>问题为例</a:t>
            </a:r>
            <a:endParaRPr lang="en-US" altLang="zh-CN" sz="2400" b="1" dirty="0" smtClean="0">
              <a:solidFill>
                <a:srgbClr val="FF0000"/>
              </a:solidFill>
              <a:latin typeface="宋体" panose="02010600030101010101" pitchFamily="2" charset="-122"/>
              <a:ea typeface="宋体" panose="02010600030101010101" pitchFamily="2" charset="-122"/>
            </a:endParaRPr>
          </a:p>
          <a:p>
            <a:pPr marL="0" indent="0">
              <a:buNone/>
            </a:pPr>
            <a:r>
              <a:rPr lang="zh-CN" altLang="en-US" sz="2400" b="1" dirty="0" smtClean="0">
                <a:solidFill>
                  <a:srgbClr val="0070C0"/>
                </a:solidFill>
                <a:latin typeface="宋体" panose="02010600030101010101" pitchFamily="2" charset="-122"/>
                <a:ea typeface="宋体" panose="02010600030101010101" pitchFamily="2" charset="-122"/>
              </a:rPr>
              <a:t>（</a:t>
            </a:r>
            <a:r>
              <a:rPr lang="en-US" altLang="zh-CN" sz="2400" b="1" dirty="0" smtClean="0">
                <a:solidFill>
                  <a:srgbClr val="0070C0"/>
                </a:solidFill>
                <a:latin typeface="宋体" panose="02010600030101010101" pitchFamily="2" charset="-122"/>
                <a:ea typeface="宋体" panose="02010600030101010101" pitchFamily="2" charset="-122"/>
              </a:rPr>
              <a:t>1</a:t>
            </a:r>
            <a:r>
              <a:rPr lang="zh-CN" altLang="en-US" sz="2400" b="1" dirty="0" smtClean="0">
                <a:solidFill>
                  <a:srgbClr val="0070C0"/>
                </a:solidFill>
                <a:latin typeface="宋体" panose="02010600030101010101" pitchFamily="2" charset="-122"/>
                <a:ea typeface="宋体" panose="02010600030101010101" pitchFamily="2" charset="-122"/>
              </a:rPr>
              <a:t>）初始化</a:t>
            </a:r>
            <a:endParaRPr lang="en-US" altLang="zh-CN" sz="2400" b="1" dirty="0" smtClean="0">
              <a:solidFill>
                <a:srgbClr val="0070C0"/>
              </a:solidFill>
              <a:latin typeface="宋体" panose="02010600030101010101" pitchFamily="2" charset="-122"/>
              <a:ea typeface="宋体" panose="02010600030101010101" pitchFamily="2" charset="-122"/>
            </a:endParaRPr>
          </a:p>
          <a:p>
            <a:pPr marL="0" indent="0">
              <a:buNone/>
            </a:pP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将</a:t>
            </a:r>
            <a:r>
              <a:rPr lang="en-US" altLang="zh-CN" sz="2400" b="1" i="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只蚂蚁随机放到</a:t>
            </a:r>
            <a:r>
              <a:rPr lang="en-US" altLang="zh-CN" sz="2400" b="1" i="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个城市，每只蚂蚁的禁忌表为蚂蚁当前所在城市，各边信息素初始化。禁忌表体现了蚂蚁的记忆性，使得蚂蚁不会走重复道路，提高了效率。</a:t>
            </a:r>
            <a:endPar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一般情况下蚁群中蚂蚁的个数不超过（或等于）</a:t>
            </a:r>
            <a:r>
              <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TSP</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图中结点个数。在实际使用时蚂蚁数量也可以超过</a:t>
            </a:r>
            <a:r>
              <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TSP</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中结点个数，但超过之后对结果的提升不显著。</a:t>
            </a:r>
            <a:endPar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设置转移概率公式与信息量更新公式的相关参数（后面步骤具体介绍）。</a:t>
            </a:r>
            <a:endPar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343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195389" y="177807"/>
            <a:ext cx="7339012" cy="730913"/>
          </a:xfrm>
        </p:spPr>
        <p:txBody>
          <a:bodyPr/>
          <a:lstStyle/>
          <a:p>
            <a:r>
              <a:rPr lang="en-US" altLang="zh-CN" b="1" dirty="0" smtClean="0">
                <a:solidFill>
                  <a:srgbClr val="C00000"/>
                </a:solidFill>
                <a:latin typeface="宋体" panose="02010600030101010101" pitchFamily="2" charset="-122"/>
                <a:ea typeface="宋体" panose="02010600030101010101" pitchFamily="2" charset="-122"/>
              </a:rPr>
              <a:t>2.1 </a:t>
            </a:r>
            <a:r>
              <a:rPr lang="zh-CN" altLang="en-US" b="1" dirty="0" smtClean="0">
                <a:solidFill>
                  <a:srgbClr val="C00000"/>
                </a:solidFill>
                <a:latin typeface="宋体" panose="02010600030101010101" pitchFamily="2" charset="-122"/>
                <a:ea typeface="宋体" panose="02010600030101010101" pitchFamily="2" charset="-122"/>
              </a:rPr>
              <a:t>粒子群算法的基本思想</a:t>
            </a:r>
            <a:endParaRPr lang="zh-CN" b="1" dirty="0">
              <a:solidFill>
                <a:srgbClr val="C00000"/>
              </a:solidFill>
              <a:latin typeface="宋体" panose="02010600030101010101" pitchFamily="2" charset="-122"/>
              <a:ea typeface="宋体" panose="02010600030101010101" pitchFamily="2" charset="-122"/>
            </a:endParaRPr>
          </a:p>
        </p:txBody>
      </p:sp>
      <p:sp>
        <p:nvSpPr>
          <p:cNvPr id="14" name="内容占位符 13"/>
          <p:cNvSpPr>
            <a:spLocks noGrp="1"/>
          </p:cNvSpPr>
          <p:nvPr>
            <p:ph idx="1"/>
          </p:nvPr>
        </p:nvSpPr>
        <p:spPr>
          <a:xfrm>
            <a:off x="1195389" y="980728"/>
            <a:ext cx="7339012" cy="5119464"/>
          </a:xfrm>
        </p:spPr>
        <p:txBody>
          <a:bodyPr>
            <a:normAutofit/>
          </a:bodyPr>
          <a:lstStyle/>
          <a:p>
            <a:pPr marL="0" indent="0">
              <a:lnSpc>
                <a:spcPct val="100000"/>
              </a:lnSpc>
              <a:spcBef>
                <a:spcPts val="300"/>
              </a:spcBef>
              <a:buNone/>
            </a:pPr>
            <a:r>
              <a:rPr lang="zh-CN" altLang="zh-CN" sz="2400" b="1" dirty="0">
                <a:solidFill>
                  <a:srgbClr val="0070C0"/>
                </a:solidFill>
                <a:latin typeface="宋体" panose="02010600030101010101" pitchFamily="2" charset="-122"/>
                <a:ea typeface="宋体" panose="02010600030101010101" pitchFamily="2" charset="-122"/>
              </a:rPr>
              <a:t>设想这样一个场景：一群鸟在随机搜索</a:t>
            </a:r>
            <a:r>
              <a:rPr lang="zh-CN" altLang="zh-CN" sz="2400" b="1" dirty="0" smtClean="0">
                <a:solidFill>
                  <a:srgbClr val="0070C0"/>
                </a:solidFill>
                <a:latin typeface="宋体" panose="02010600030101010101" pitchFamily="2" charset="-122"/>
                <a:ea typeface="宋体" panose="02010600030101010101" pitchFamily="2" charset="-122"/>
              </a:rPr>
              <a:t>食物</a:t>
            </a:r>
            <a:endParaRPr lang="en-US" altLang="zh-CN" sz="2400" b="1" dirty="0" smtClean="0">
              <a:solidFill>
                <a:srgbClr val="0070C0"/>
              </a:solidFill>
              <a:latin typeface="宋体" panose="02010600030101010101" pitchFamily="2" charset="-122"/>
              <a:ea typeface="宋体" panose="02010600030101010101" pitchFamily="2" charset="-122"/>
            </a:endParaRPr>
          </a:p>
          <a:p>
            <a:pPr marL="0" indent="0">
              <a:lnSpc>
                <a:spcPct val="100000"/>
              </a:lnSpc>
              <a:spcBef>
                <a:spcPts val="300"/>
              </a:spcBef>
              <a:buNone/>
            </a:pPr>
            <a:r>
              <a:rPr lang="zh-CN" altLang="zh-CN" sz="2400" b="1" dirty="0" smtClean="0">
                <a:solidFill>
                  <a:srgbClr val="FF0000"/>
                </a:solidFill>
                <a:ea typeface="楷体_GB2312" pitchFamily="49" charset="-122"/>
              </a:rPr>
              <a:t>已知</a:t>
            </a:r>
            <a:r>
              <a:rPr lang="zh-CN" altLang="en-US" sz="2400" b="1" dirty="0" smtClean="0">
                <a:solidFill>
                  <a:srgbClr val="FF0000"/>
                </a:solidFill>
                <a:ea typeface="楷体_GB2312" pitchFamily="49" charset="-122"/>
                <a:sym typeface="Wingdings" panose="05000000000000000000" pitchFamily="2" charset="2"/>
              </a:rPr>
              <a:t>：</a:t>
            </a:r>
            <a:r>
              <a:rPr lang="zh-CN" altLang="en-US" sz="2400" b="1" dirty="0" smtClean="0">
                <a:solidFill>
                  <a:schemeClr val="tx2"/>
                </a:solidFill>
                <a:ea typeface="楷体_GB2312" pitchFamily="49" charset="-122"/>
                <a:sym typeface="Wingdings" panose="05000000000000000000" pitchFamily="2" charset="2"/>
              </a:rPr>
              <a:t>（</a:t>
            </a:r>
            <a:r>
              <a:rPr lang="en-US" altLang="zh-CN" sz="2400" b="1" dirty="0" smtClean="0">
                <a:solidFill>
                  <a:schemeClr val="tx2"/>
                </a:solidFill>
                <a:ea typeface="楷体_GB2312" pitchFamily="49" charset="-122"/>
                <a:sym typeface="Wingdings" panose="05000000000000000000" pitchFamily="2" charset="2"/>
              </a:rPr>
              <a:t>1</a:t>
            </a:r>
            <a:r>
              <a:rPr lang="zh-CN" altLang="en-US" sz="2400" b="1" dirty="0" smtClean="0">
                <a:solidFill>
                  <a:schemeClr val="tx2"/>
                </a:solidFill>
                <a:ea typeface="楷体_GB2312" pitchFamily="49" charset="-122"/>
                <a:sym typeface="Wingdings" panose="05000000000000000000" pitchFamily="2" charset="2"/>
              </a:rPr>
              <a:t>）</a:t>
            </a:r>
            <a:r>
              <a:rPr lang="zh-CN" altLang="zh-CN" sz="2400" b="1" dirty="0">
                <a:solidFill>
                  <a:schemeClr val="tx2"/>
                </a:solidFill>
                <a:ea typeface="楷体_GB2312" pitchFamily="49" charset="-122"/>
              </a:rPr>
              <a:t>在这块区域里只有一块食物;   </a:t>
            </a:r>
            <a:r>
              <a:rPr lang="zh-CN" altLang="en-US" sz="2400" b="1" dirty="0" smtClean="0">
                <a:solidFill>
                  <a:schemeClr val="tx2"/>
                </a:solidFill>
                <a:ea typeface="楷体_GB2312" pitchFamily="49" charset="-122"/>
              </a:rPr>
              <a:t>（</a:t>
            </a:r>
            <a:r>
              <a:rPr lang="en-US" altLang="zh-CN" sz="2400" b="1" dirty="0" smtClean="0">
                <a:solidFill>
                  <a:schemeClr val="tx2"/>
                </a:solidFill>
                <a:ea typeface="楷体_GB2312" pitchFamily="49" charset="-122"/>
              </a:rPr>
              <a:t>2</a:t>
            </a:r>
            <a:r>
              <a:rPr lang="zh-CN" altLang="en-US" sz="2400" b="1" dirty="0" smtClean="0">
                <a:solidFill>
                  <a:schemeClr val="tx2"/>
                </a:solidFill>
                <a:ea typeface="楷体_GB2312" pitchFamily="49" charset="-122"/>
              </a:rPr>
              <a:t>）</a:t>
            </a:r>
            <a:r>
              <a:rPr lang="zh-CN" altLang="zh-CN" sz="2400" b="1" dirty="0">
                <a:solidFill>
                  <a:schemeClr val="tx2"/>
                </a:solidFill>
                <a:ea typeface="楷体_GB2312" pitchFamily="49" charset="-122"/>
              </a:rPr>
              <a:t>所有的鸟都不知道食物在哪里</a:t>
            </a:r>
            <a:r>
              <a:rPr lang="zh-CN" altLang="zh-CN" sz="2400" b="1" dirty="0" smtClean="0">
                <a:solidFill>
                  <a:schemeClr val="tx2"/>
                </a:solidFill>
                <a:ea typeface="楷体_GB2312" pitchFamily="49" charset="-122"/>
              </a:rPr>
              <a:t>;</a:t>
            </a:r>
            <a:r>
              <a:rPr lang="zh-CN" altLang="en-US" sz="2400" b="1" dirty="0" smtClean="0">
                <a:solidFill>
                  <a:schemeClr val="tx2"/>
                </a:solidFill>
                <a:ea typeface="楷体_GB2312" pitchFamily="49" charset="-122"/>
              </a:rPr>
              <a:t>（</a:t>
            </a:r>
            <a:r>
              <a:rPr lang="en-US" altLang="zh-CN" sz="2400" b="1" dirty="0" smtClean="0">
                <a:solidFill>
                  <a:schemeClr val="tx2"/>
                </a:solidFill>
                <a:ea typeface="楷体_GB2312" pitchFamily="49" charset="-122"/>
              </a:rPr>
              <a:t>3</a:t>
            </a:r>
            <a:r>
              <a:rPr lang="zh-CN" altLang="en-US" sz="2400" b="1" dirty="0" smtClean="0">
                <a:solidFill>
                  <a:schemeClr val="tx2"/>
                </a:solidFill>
                <a:ea typeface="楷体_GB2312" pitchFamily="49" charset="-122"/>
              </a:rPr>
              <a:t>）</a:t>
            </a:r>
            <a:r>
              <a:rPr lang="zh-CN" altLang="zh-CN" sz="2400" b="1" dirty="0">
                <a:solidFill>
                  <a:schemeClr val="tx2"/>
                </a:solidFill>
                <a:ea typeface="楷体_GB2312" pitchFamily="49" charset="-122"/>
              </a:rPr>
              <a:t>但它们能感受到当前的位置离食物还有多远.   </a:t>
            </a:r>
          </a:p>
          <a:p>
            <a:pPr marL="0" indent="0">
              <a:lnSpc>
                <a:spcPct val="100000"/>
              </a:lnSpc>
              <a:spcBef>
                <a:spcPts val="300"/>
              </a:spcBef>
              <a:buNone/>
            </a:pPr>
            <a:r>
              <a:rPr lang="zh-CN" altLang="zh-CN" sz="2400" b="1" dirty="0" smtClean="0">
                <a:solidFill>
                  <a:srgbClr val="FF0000"/>
                </a:solidFill>
                <a:ea typeface="楷体_GB2312" pitchFamily="49" charset="-122"/>
              </a:rPr>
              <a:t>那么</a:t>
            </a:r>
            <a:r>
              <a:rPr lang="zh-CN" altLang="en-US" sz="2400" b="1" dirty="0">
                <a:solidFill>
                  <a:srgbClr val="FF0000"/>
                </a:solidFill>
                <a:ea typeface="楷体_GB2312" pitchFamily="49" charset="-122"/>
              </a:rPr>
              <a:t>：</a:t>
            </a:r>
            <a:r>
              <a:rPr lang="zh-CN" altLang="zh-CN" sz="2400" b="1" dirty="0" smtClean="0">
                <a:solidFill>
                  <a:schemeClr val="tx2"/>
                </a:solidFill>
                <a:ea typeface="楷体_GB2312" pitchFamily="49" charset="-122"/>
              </a:rPr>
              <a:t>找到</a:t>
            </a:r>
            <a:r>
              <a:rPr lang="zh-CN" altLang="zh-CN" sz="2400" b="1" dirty="0">
                <a:solidFill>
                  <a:schemeClr val="tx2"/>
                </a:solidFill>
                <a:ea typeface="楷体_GB2312" pitchFamily="49" charset="-122"/>
              </a:rPr>
              <a:t>食物的最优策略是什么呢？  </a:t>
            </a:r>
          </a:p>
          <a:p>
            <a:pPr marL="0" indent="0">
              <a:lnSpc>
                <a:spcPct val="100000"/>
              </a:lnSpc>
              <a:spcBef>
                <a:spcPts val="300"/>
              </a:spcBef>
              <a:buNone/>
            </a:pPr>
            <a:r>
              <a:rPr lang="zh-CN" altLang="en-US" sz="2400" b="1" dirty="0" smtClean="0">
                <a:solidFill>
                  <a:srgbClr val="7030A0"/>
                </a:solidFill>
                <a:ea typeface="楷体_GB2312" pitchFamily="49" charset="-122"/>
              </a:rPr>
              <a:t>搜寻目前离食物最近的鸟的周围区域 。</a:t>
            </a:r>
            <a:r>
              <a:rPr lang="zh-CN" altLang="en-US" sz="2400" b="1" dirty="0" smtClean="0">
                <a:solidFill>
                  <a:srgbClr val="7030A0"/>
                </a:solidFill>
                <a:latin typeface="宋体" panose="02010600030101010101" pitchFamily="2" charset="-122"/>
                <a:ea typeface="宋体" panose="02010600030101010101" pitchFamily="2" charset="-122"/>
              </a:rPr>
              <a:t>（</a:t>
            </a:r>
            <a:r>
              <a:rPr lang="zh-CN" altLang="en-US" sz="2400" b="1" dirty="0">
                <a:solidFill>
                  <a:srgbClr val="7030A0"/>
                </a:solidFill>
                <a:latin typeface="宋体" panose="02010600030101010101" pitchFamily="2" charset="-122"/>
                <a:ea typeface="宋体" panose="02010600030101010101" pitchFamily="2" charset="-122"/>
              </a:rPr>
              <a:t>社会行为）</a:t>
            </a:r>
          </a:p>
          <a:p>
            <a:pPr marL="0" indent="0">
              <a:lnSpc>
                <a:spcPct val="100000"/>
              </a:lnSpc>
              <a:spcBef>
                <a:spcPts val="300"/>
              </a:spcBef>
              <a:buNone/>
            </a:pPr>
            <a:r>
              <a:rPr lang="zh-CN" altLang="en-US" sz="2400" b="1" dirty="0" smtClean="0">
                <a:solidFill>
                  <a:srgbClr val="7030A0"/>
                </a:solidFill>
                <a:latin typeface="宋体" panose="02010600030101010101" pitchFamily="2" charset="-122"/>
                <a:ea typeface="宋体" panose="02010600030101010101" pitchFamily="2" charset="-122"/>
              </a:rPr>
              <a:t>根据</a:t>
            </a:r>
            <a:r>
              <a:rPr lang="zh-CN" altLang="en-US" sz="2400" b="1" dirty="0">
                <a:solidFill>
                  <a:srgbClr val="7030A0"/>
                </a:solidFill>
                <a:latin typeface="宋体" panose="02010600030101010101" pitchFamily="2" charset="-122"/>
                <a:ea typeface="宋体" panose="02010600030101010101" pitchFamily="2" charset="-122"/>
              </a:rPr>
              <a:t>自己飞行的经验判断食物的所在</a:t>
            </a:r>
            <a:r>
              <a:rPr lang="zh-CN" altLang="en-US" sz="2400" b="1" dirty="0" smtClean="0">
                <a:solidFill>
                  <a:srgbClr val="7030A0"/>
                </a:solidFill>
                <a:latin typeface="宋体" panose="02010600030101010101" pitchFamily="2" charset="-122"/>
                <a:ea typeface="宋体" panose="02010600030101010101" pitchFamily="2" charset="-122"/>
              </a:rPr>
              <a:t>。（个体认知）</a:t>
            </a:r>
            <a:endParaRPr lang="zh-CN" altLang="en-US" sz="2400" b="1" dirty="0">
              <a:solidFill>
                <a:srgbClr val="7030A0"/>
              </a:solidFill>
              <a:latin typeface="宋体" panose="02010600030101010101" pitchFamily="2" charset="-122"/>
              <a:ea typeface="宋体" panose="02010600030101010101" pitchFamily="2" charset="-122"/>
            </a:endParaRPr>
          </a:p>
          <a:p>
            <a:pPr marL="0" indent="0">
              <a:lnSpc>
                <a:spcPct val="100000"/>
              </a:lnSpc>
              <a:spcBef>
                <a:spcPts val="300"/>
              </a:spcBef>
              <a:buNone/>
            </a:pPr>
            <a:r>
              <a:rPr lang="zh-CN" altLang="zh-CN" sz="2400" b="1" dirty="0">
                <a:solidFill>
                  <a:schemeClr val="tx2"/>
                </a:solidFill>
                <a:latin typeface="宋体" panose="02010600030101010101" pitchFamily="2" charset="-122"/>
                <a:ea typeface="宋体" panose="02010600030101010101" pitchFamily="2" charset="-122"/>
              </a:rPr>
              <a:t>PSO正是从这种模型中得到了启发．      </a:t>
            </a:r>
          </a:p>
          <a:p>
            <a:pPr marL="0" indent="0">
              <a:lnSpc>
                <a:spcPct val="100000"/>
              </a:lnSpc>
              <a:spcBef>
                <a:spcPts val="300"/>
              </a:spcBef>
              <a:buNone/>
            </a:pPr>
            <a:r>
              <a:rPr lang="zh-CN" altLang="zh-CN" sz="2400" b="1" dirty="0">
                <a:solidFill>
                  <a:srgbClr val="0070C0"/>
                </a:solidFill>
                <a:latin typeface="宋体" panose="02010600030101010101" pitchFamily="2" charset="-122"/>
                <a:ea typeface="宋体" panose="02010600030101010101" pitchFamily="2" charset="-122"/>
              </a:rPr>
              <a:t>PSO的基础: </a:t>
            </a:r>
            <a:r>
              <a:rPr lang="zh-CN" altLang="en-US" sz="2400" b="1" dirty="0" smtClean="0">
                <a:solidFill>
                  <a:srgbClr val="0070C0"/>
                </a:solidFill>
                <a:latin typeface="宋体" panose="02010600030101010101" pitchFamily="2" charset="-122"/>
                <a:ea typeface="宋体" panose="02010600030101010101" pitchFamily="2" charset="-122"/>
              </a:rPr>
              <a:t>信息的社会共享</a:t>
            </a:r>
            <a:endParaRPr lang="zh-CN" altLang="zh-CN" sz="2400" b="1" dirty="0" smtClean="0">
              <a:solidFill>
                <a:srgbClr val="0070C0"/>
              </a:solidFill>
              <a:latin typeface="宋体" panose="02010600030101010101" pitchFamily="2" charset="-122"/>
              <a:ea typeface="宋体" panose="02010600030101010101" pitchFamily="2" charset="-122"/>
            </a:endParaRPr>
          </a:p>
          <a:p>
            <a:pPr marL="0" indent="0">
              <a:buNone/>
            </a:pPr>
            <a:endParaRPr lang="zh-CN" altLang="zh-CN" sz="2400" b="1" dirty="0">
              <a:solidFill>
                <a:schemeClr val="bg1"/>
              </a:solidFill>
              <a:ea typeface="楷体_GB2312" pitchFamily="49" charset="-122"/>
            </a:endParaRPr>
          </a:p>
          <a:p>
            <a:pPr marL="0" indent="0">
              <a:buNone/>
            </a:pPr>
            <a:r>
              <a:rPr lang="zh-CN" altLang="zh-CN" sz="2400" b="1" dirty="0" smtClean="0">
                <a:solidFill>
                  <a:schemeClr val="bg1"/>
                </a:solidFill>
                <a:ea typeface="楷体_GB2312" pitchFamily="49" charset="-122"/>
              </a:rPr>
              <a:t>这样</a:t>
            </a:r>
            <a:r>
              <a:rPr lang="zh-CN" altLang="zh-CN" sz="2400" b="1" dirty="0">
                <a:solidFill>
                  <a:schemeClr val="bg1"/>
                </a:solidFill>
                <a:ea typeface="楷体_GB2312" pitchFamily="49" charset="-122"/>
              </a:rPr>
              <a:t>一个场景：</a:t>
            </a:r>
            <a:r>
              <a:rPr lang="zh-CN" altLang="zh-CN" sz="2400" b="1" i="1" dirty="0">
                <a:solidFill>
                  <a:schemeClr val="bg1"/>
                </a:solidFill>
                <a:ea typeface="楷体_GB2312" pitchFamily="49" charset="-122"/>
              </a:rPr>
              <a:t>一群鸟在随机搜索食物 </a:t>
            </a:r>
          </a:p>
          <a:p>
            <a:pPr marL="0" indent="0">
              <a:buNone/>
            </a:pPr>
            <a:endParaRPr lang="zh-CN" sz="2400" b="1" dirty="0">
              <a:latin typeface="宋体" panose="02010600030101010101" pitchFamily="2" charset="-122"/>
              <a:ea typeface="宋体" panose="02010600030101010101" pitchFamily="2" charset="-122"/>
            </a:endParaRPr>
          </a:p>
        </p:txBody>
      </p:sp>
      <p:pic>
        <p:nvPicPr>
          <p:cNvPr id="9" name="Picture 28" descr="F20040328014114000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653136"/>
            <a:ext cx="2879725" cy="180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27" descr="xin_28040229182098429667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2984" y="4653136"/>
            <a:ext cx="2455863" cy="184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1619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67378" y="404664"/>
            <a:ext cx="7339012" cy="5292080"/>
          </a:xfrm>
        </p:spPr>
        <p:txBody>
          <a:bodyPr/>
          <a:lstStyle/>
          <a:p>
            <a:pPr marL="0" indent="0">
              <a:buNone/>
            </a:pPr>
            <a:r>
              <a:rPr lang="zh-CN" altLang="en-US" sz="2400" b="1" dirty="0" smtClean="0">
                <a:solidFill>
                  <a:srgbClr val="0070C0"/>
                </a:solidFill>
                <a:latin typeface="宋体" panose="02010600030101010101" pitchFamily="2" charset="-122"/>
                <a:ea typeface="宋体" panose="02010600030101010101" pitchFamily="2" charset="-122"/>
              </a:rPr>
              <a:t>（</a:t>
            </a:r>
            <a:r>
              <a:rPr lang="en-US" altLang="zh-CN" sz="2400" b="1" dirty="0" smtClean="0">
                <a:solidFill>
                  <a:srgbClr val="0070C0"/>
                </a:solidFill>
                <a:latin typeface="宋体" panose="02010600030101010101" pitchFamily="2" charset="-122"/>
                <a:ea typeface="宋体" panose="02010600030101010101" pitchFamily="2" charset="-122"/>
              </a:rPr>
              <a:t>2</a:t>
            </a:r>
            <a:r>
              <a:rPr lang="zh-CN" altLang="en-US" sz="2400" b="1" dirty="0" smtClean="0">
                <a:solidFill>
                  <a:srgbClr val="0070C0"/>
                </a:solidFill>
                <a:latin typeface="宋体" panose="02010600030101010101" pitchFamily="2" charset="-122"/>
                <a:ea typeface="宋体" panose="02010600030101010101" pitchFamily="2" charset="-122"/>
              </a:rPr>
              <a:t>）选择路径</a:t>
            </a:r>
            <a:endParaRPr lang="en-US" altLang="zh-CN" sz="2400" b="1" dirty="0" smtClean="0">
              <a:solidFill>
                <a:srgbClr val="0070C0"/>
              </a:solidFill>
              <a:latin typeface="宋体" panose="02010600030101010101" pitchFamily="2" charset="-122"/>
              <a:ea typeface="宋体" panose="02010600030101010101" pitchFamily="2" charset="-122"/>
            </a:endParaRPr>
          </a:p>
          <a:p>
            <a:pPr marL="0" indent="0">
              <a:buNone/>
            </a:pP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400" b="1" i="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t</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时刻，蚂蚁</a:t>
            </a:r>
            <a:r>
              <a:rPr lang="en-US" altLang="zh-CN" sz="2400" b="1" i="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从城市</a:t>
            </a:r>
            <a:r>
              <a:rPr lang="en-US" altLang="zh-CN" sz="2400" b="1" i="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转移到城市</a:t>
            </a:r>
            <a:r>
              <a:rPr lang="en-US" altLang="zh-CN" sz="2400" b="1" i="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的概率为：</a:t>
            </a:r>
            <a:endPar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Object 21"/>
          <p:cNvGraphicFramePr>
            <a:graphicFrameLocks noChangeAspect="1"/>
          </p:cNvGraphicFramePr>
          <p:nvPr>
            <p:extLst>
              <p:ext uri="{D42A27DB-BD31-4B8C-83A1-F6EECF244321}">
                <p14:modId xmlns:p14="http://schemas.microsoft.com/office/powerpoint/2010/main" val="1596594923"/>
              </p:ext>
            </p:extLst>
          </p:nvPr>
        </p:nvGraphicFramePr>
        <p:xfrm>
          <a:off x="2413483" y="1257342"/>
          <a:ext cx="6076950" cy="1801813"/>
        </p:xfrm>
        <a:graphic>
          <a:graphicData uri="http://schemas.openxmlformats.org/presentationml/2006/ole">
            <mc:AlternateContent xmlns:mc="http://schemas.openxmlformats.org/markup-compatibility/2006">
              <mc:Choice xmlns:v="urn:schemas-microsoft-com:vml" Requires="v">
                <p:oleObj spid="_x0000_s28728" name="Equation" r:id="rId3" imgW="2654280" imgH="787320" progId="Equation.DSMT4">
                  <p:embed/>
                </p:oleObj>
              </mc:Choice>
              <mc:Fallback>
                <p:oleObj name="Equation" r:id="rId3" imgW="2654280" imgH="787320" progId="Equation.DSMT4">
                  <p:embed/>
                  <p:pic>
                    <p:nvPicPr>
                      <p:cNvPr id="0" name=""/>
                      <p:cNvPicPr>
                        <a:picLocks noChangeAspect="1" noChangeArrowheads="1"/>
                      </p:cNvPicPr>
                      <p:nvPr/>
                    </p:nvPicPr>
                    <p:blipFill>
                      <a:blip r:embed="rId4"/>
                      <a:srcRect/>
                      <a:stretch>
                        <a:fillRect/>
                      </a:stretch>
                    </p:blipFill>
                    <p:spPr bwMode="auto">
                      <a:xfrm>
                        <a:off x="2413483" y="1257342"/>
                        <a:ext cx="607695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21"/>
          <p:cNvGraphicFramePr>
            <a:graphicFrameLocks noChangeAspect="1"/>
          </p:cNvGraphicFramePr>
          <p:nvPr>
            <p:extLst>
              <p:ext uri="{D42A27DB-BD31-4B8C-83A1-F6EECF244321}">
                <p14:modId xmlns:p14="http://schemas.microsoft.com/office/powerpoint/2010/main" val="364752814"/>
              </p:ext>
            </p:extLst>
          </p:nvPr>
        </p:nvGraphicFramePr>
        <p:xfrm>
          <a:off x="1367849" y="3212976"/>
          <a:ext cx="6483350" cy="935037"/>
        </p:xfrm>
        <a:graphic>
          <a:graphicData uri="http://schemas.openxmlformats.org/presentationml/2006/ole">
            <mc:AlternateContent xmlns:mc="http://schemas.openxmlformats.org/markup-compatibility/2006">
              <mc:Choice xmlns:v="urn:schemas-microsoft-com:vml" Requires="v">
                <p:oleObj spid="_x0000_s28729" name="Equation" r:id="rId5" imgW="3352680" imgH="482400" progId="Equation.DSMT4">
                  <p:embed/>
                </p:oleObj>
              </mc:Choice>
              <mc:Fallback>
                <p:oleObj name="Equation" r:id="rId5" imgW="3352680" imgH="482400" progId="Equation.DSMT4">
                  <p:embed/>
                  <p:pic>
                    <p:nvPicPr>
                      <p:cNvPr id="0" name=""/>
                      <p:cNvPicPr>
                        <a:picLocks noChangeAspect="1" noChangeArrowheads="1"/>
                      </p:cNvPicPr>
                      <p:nvPr/>
                    </p:nvPicPr>
                    <p:blipFill>
                      <a:blip r:embed="rId6"/>
                      <a:srcRect/>
                      <a:stretch>
                        <a:fillRect/>
                      </a:stretch>
                    </p:blipFill>
                    <p:spPr bwMode="auto">
                      <a:xfrm>
                        <a:off x="1367849" y="3212976"/>
                        <a:ext cx="6483350" cy="935037"/>
                      </a:xfrm>
                      <a:prstGeom prst="rect">
                        <a:avLst/>
                      </a:prstGeom>
                      <a:noFill/>
                      <a:ln>
                        <a:noFill/>
                      </a:ln>
                      <a:effectLst/>
                      <a:extLst/>
                    </p:spPr>
                  </p:pic>
                </p:oleObj>
              </mc:Fallback>
            </mc:AlternateContent>
          </a:graphicData>
        </a:graphic>
      </p:graphicFrame>
      <p:sp>
        <p:nvSpPr>
          <p:cNvPr id="3" name="文本框 2"/>
          <p:cNvSpPr txBox="1"/>
          <p:nvPr/>
        </p:nvSpPr>
        <p:spPr>
          <a:xfrm>
            <a:off x="1318287" y="5949280"/>
            <a:ext cx="7021586" cy="757130"/>
          </a:xfrm>
          <a:prstGeom prst="rect">
            <a:avLst/>
          </a:prstGeom>
          <a:noFill/>
        </p:spPr>
        <p:txBody>
          <a:bodyPr wrap="square" rtlCol="0">
            <a:spAutoFit/>
          </a:bodyPr>
          <a:lstStyle/>
          <a:p>
            <a:pPr>
              <a:lnSpc>
                <a:spcPct val="90000"/>
              </a:lnSpc>
            </a:pPr>
            <a:r>
              <a:rPr lang="el-GR" altLang="zh-CN" sz="2400" b="1" i="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α</a:t>
            </a:r>
            <a:r>
              <a:rPr lang="zh-CN" altLang="en-US" sz="24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l-GR" altLang="zh-CN" sz="24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β</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是系统参数，分别表示</a:t>
            </a:r>
            <a:r>
              <a:rPr lang="zh-CN" altLang="en-US" sz="24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信息素、距离</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对蚂蚁选择路径的影响程度</a:t>
            </a:r>
            <a:endPar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8" name="Object 21"/>
          <p:cNvGraphicFramePr>
            <a:graphicFrameLocks noChangeAspect="1"/>
          </p:cNvGraphicFramePr>
          <p:nvPr>
            <p:extLst>
              <p:ext uri="{D42A27DB-BD31-4B8C-83A1-F6EECF244321}">
                <p14:modId xmlns:p14="http://schemas.microsoft.com/office/powerpoint/2010/main" val="466840000"/>
              </p:ext>
            </p:extLst>
          </p:nvPr>
        </p:nvGraphicFramePr>
        <p:xfrm>
          <a:off x="1396382" y="4221088"/>
          <a:ext cx="4346575" cy="417513"/>
        </p:xfrm>
        <a:graphic>
          <a:graphicData uri="http://schemas.openxmlformats.org/presentationml/2006/ole">
            <mc:AlternateContent xmlns:mc="http://schemas.openxmlformats.org/markup-compatibility/2006">
              <mc:Choice xmlns:v="urn:schemas-microsoft-com:vml" Requires="v">
                <p:oleObj spid="_x0000_s28730" name="Equation" r:id="rId7" imgW="2247840" imgH="215640" progId="Equation.DSMT4">
                  <p:embed/>
                </p:oleObj>
              </mc:Choice>
              <mc:Fallback>
                <p:oleObj name="Equation" r:id="rId7" imgW="2247840" imgH="215640" progId="Equation.DSMT4">
                  <p:embed/>
                  <p:pic>
                    <p:nvPicPr>
                      <p:cNvPr id="0" name=""/>
                      <p:cNvPicPr>
                        <a:picLocks noChangeAspect="1" noChangeArrowheads="1"/>
                      </p:cNvPicPr>
                      <p:nvPr/>
                    </p:nvPicPr>
                    <p:blipFill>
                      <a:blip r:embed="rId8"/>
                      <a:srcRect/>
                      <a:stretch>
                        <a:fillRect/>
                      </a:stretch>
                    </p:blipFill>
                    <p:spPr bwMode="auto">
                      <a:xfrm>
                        <a:off x="1396382" y="4221088"/>
                        <a:ext cx="4346575" cy="417513"/>
                      </a:xfrm>
                      <a:prstGeom prst="rect">
                        <a:avLst/>
                      </a:prstGeom>
                      <a:noFill/>
                      <a:ln>
                        <a:noFill/>
                      </a:ln>
                      <a:effectLst/>
                      <a:extLst/>
                    </p:spPr>
                  </p:pic>
                </p:oleObj>
              </mc:Fallback>
            </mc:AlternateContent>
          </a:graphicData>
        </a:graphic>
      </p:graphicFrame>
      <p:graphicFrame>
        <p:nvGraphicFramePr>
          <p:cNvPr id="9" name="Object 21"/>
          <p:cNvGraphicFramePr>
            <a:graphicFrameLocks noChangeAspect="1"/>
          </p:cNvGraphicFramePr>
          <p:nvPr>
            <p:extLst>
              <p:ext uri="{D42A27DB-BD31-4B8C-83A1-F6EECF244321}">
                <p14:modId xmlns:p14="http://schemas.microsoft.com/office/powerpoint/2010/main" val="1894449665"/>
              </p:ext>
            </p:extLst>
          </p:nvPr>
        </p:nvGraphicFramePr>
        <p:xfrm>
          <a:off x="1396382" y="4663440"/>
          <a:ext cx="7415212" cy="1327150"/>
        </p:xfrm>
        <a:graphic>
          <a:graphicData uri="http://schemas.openxmlformats.org/presentationml/2006/ole">
            <mc:AlternateContent xmlns:mc="http://schemas.openxmlformats.org/markup-compatibility/2006">
              <mc:Choice xmlns:v="urn:schemas-microsoft-com:vml" Requires="v">
                <p:oleObj spid="_x0000_s28731" name="Equation" r:id="rId9" imgW="3835080" imgH="685800" progId="Equation.DSMT4">
                  <p:embed/>
                </p:oleObj>
              </mc:Choice>
              <mc:Fallback>
                <p:oleObj name="Equation" r:id="rId9" imgW="3835080" imgH="685800" progId="Equation.DSMT4">
                  <p:embed/>
                  <p:pic>
                    <p:nvPicPr>
                      <p:cNvPr id="0" name=""/>
                      <p:cNvPicPr>
                        <a:picLocks noChangeAspect="1" noChangeArrowheads="1"/>
                      </p:cNvPicPr>
                      <p:nvPr/>
                    </p:nvPicPr>
                    <p:blipFill>
                      <a:blip r:embed="rId10"/>
                      <a:srcRect/>
                      <a:stretch>
                        <a:fillRect/>
                      </a:stretch>
                    </p:blipFill>
                    <p:spPr bwMode="auto">
                      <a:xfrm>
                        <a:off x="1396382" y="4663440"/>
                        <a:ext cx="7415212" cy="132715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844996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67378" y="404664"/>
            <a:ext cx="7339012" cy="5292080"/>
          </a:xfrm>
        </p:spPr>
        <p:txBody>
          <a:bodyPr/>
          <a:lstStyle/>
          <a:p>
            <a:pPr marL="0" indent="0">
              <a:buNone/>
            </a:pPr>
            <a:endParaRPr lang="en-US"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Object 21"/>
          <p:cNvGraphicFramePr>
            <a:graphicFrameLocks noChangeAspect="1"/>
          </p:cNvGraphicFramePr>
          <p:nvPr>
            <p:extLst>
              <p:ext uri="{D42A27DB-BD31-4B8C-83A1-F6EECF244321}">
                <p14:modId xmlns:p14="http://schemas.microsoft.com/office/powerpoint/2010/main" val="1788407168"/>
              </p:ext>
            </p:extLst>
          </p:nvPr>
        </p:nvGraphicFramePr>
        <p:xfrm>
          <a:off x="2123728" y="404664"/>
          <a:ext cx="6076950" cy="1801813"/>
        </p:xfrm>
        <a:graphic>
          <a:graphicData uri="http://schemas.openxmlformats.org/presentationml/2006/ole">
            <mc:AlternateContent xmlns:mc="http://schemas.openxmlformats.org/markup-compatibility/2006">
              <mc:Choice xmlns:v="urn:schemas-microsoft-com:vml" Requires="v">
                <p:oleObj spid="_x0000_s29703" name="Equation" r:id="rId3" imgW="2654280" imgH="787320" progId="Equation.DSMT4">
                  <p:embed/>
                </p:oleObj>
              </mc:Choice>
              <mc:Fallback>
                <p:oleObj name="Equation" r:id="rId3" imgW="2654280" imgH="787320" progId="Equation.DSMT4">
                  <p:embed/>
                  <p:pic>
                    <p:nvPicPr>
                      <p:cNvPr id="0" name=""/>
                      <p:cNvPicPr>
                        <a:picLocks noChangeAspect="1" noChangeArrowheads="1"/>
                      </p:cNvPicPr>
                      <p:nvPr/>
                    </p:nvPicPr>
                    <p:blipFill>
                      <a:blip r:embed="rId4"/>
                      <a:srcRect/>
                      <a:stretch>
                        <a:fillRect/>
                      </a:stretch>
                    </p:blipFill>
                    <p:spPr bwMode="auto">
                      <a:xfrm>
                        <a:off x="2123728" y="404664"/>
                        <a:ext cx="607695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文本框 2"/>
          <p:cNvSpPr txBox="1"/>
          <p:nvPr/>
        </p:nvSpPr>
        <p:spPr>
          <a:xfrm>
            <a:off x="1568107" y="3419887"/>
            <a:ext cx="7021586" cy="757130"/>
          </a:xfrm>
          <a:prstGeom prst="rect">
            <a:avLst/>
          </a:prstGeom>
          <a:noFill/>
        </p:spPr>
        <p:txBody>
          <a:bodyPr wrap="square" rtlCol="0">
            <a:spAutoFit/>
          </a:bodyPr>
          <a:lstStyle/>
          <a:p>
            <a:pPr>
              <a:lnSpc>
                <a:spcPct val="90000"/>
              </a:lnSpc>
            </a:pPr>
            <a:r>
              <a:rPr lang="el-GR" altLang="zh-CN" sz="2400" b="1" i="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α</a:t>
            </a:r>
            <a:r>
              <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，算法演变成传统的随机贪婪算法，最近邻城市被选中概率最大</a:t>
            </a:r>
            <a:endPar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p:cNvSpPr txBox="1"/>
          <p:nvPr/>
        </p:nvSpPr>
        <p:spPr>
          <a:xfrm>
            <a:off x="1568107" y="4283983"/>
            <a:ext cx="7021586" cy="1089529"/>
          </a:xfrm>
          <a:prstGeom prst="rect">
            <a:avLst/>
          </a:prstGeom>
          <a:noFill/>
        </p:spPr>
        <p:txBody>
          <a:bodyPr wrap="square" rtlCol="0">
            <a:spAutoFit/>
          </a:bodyPr>
          <a:lstStyle/>
          <a:p>
            <a:pPr>
              <a:lnSpc>
                <a:spcPct val="90000"/>
              </a:lnSpc>
            </a:pPr>
            <a:r>
              <a:rPr lang="el-GR" altLang="zh-CN" sz="2400" b="1" i="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β</a:t>
            </a:r>
            <a:r>
              <a:rPr lang="en-US" altLang="zh-CN" sz="2400" b="1" i="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400" b="1" i="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蚂蚁完全只根据信息素浓度确定路径，算法将快速收敛，这样构造出的路径与实际目标有着较大差距</a:t>
            </a:r>
            <a:endPar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p:cNvSpPr txBox="1"/>
          <p:nvPr/>
        </p:nvSpPr>
        <p:spPr>
          <a:xfrm>
            <a:off x="1568107" y="2555791"/>
            <a:ext cx="7021586" cy="757130"/>
          </a:xfrm>
          <a:prstGeom prst="rect">
            <a:avLst/>
          </a:prstGeom>
          <a:noFill/>
        </p:spPr>
        <p:txBody>
          <a:bodyPr wrap="square" rtlCol="0">
            <a:spAutoFit/>
          </a:bodyPr>
          <a:lstStyle/>
          <a:p>
            <a:pPr>
              <a:lnSpc>
                <a:spcPct val="90000"/>
              </a:lnSpc>
            </a:pP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基于上述概率，可以采用轮盘赌方式选择下一个城市</a:t>
            </a:r>
            <a:endPar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p:cNvSpPr txBox="1"/>
          <p:nvPr/>
        </p:nvSpPr>
        <p:spPr>
          <a:xfrm>
            <a:off x="1568107" y="5448903"/>
            <a:ext cx="7021586" cy="424732"/>
          </a:xfrm>
          <a:prstGeom prst="rect">
            <a:avLst/>
          </a:prstGeom>
          <a:noFill/>
        </p:spPr>
        <p:txBody>
          <a:bodyPr wrap="square" rtlCol="0">
            <a:spAutoFit/>
          </a:bodyPr>
          <a:lstStyle/>
          <a:p>
            <a:pPr>
              <a:lnSpc>
                <a:spcPct val="90000"/>
              </a:lnSpc>
            </a:pP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实际问题中，设置</a:t>
            </a:r>
            <a:r>
              <a:rPr lang="el-GR"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α</a:t>
            </a:r>
            <a:r>
              <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=1~2,</a:t>
            </a:r>
            <a:r>
              <a:rPr lang="el-GR"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β</a:t>
            </a:r>
            <a:r>
              <a:rPr lang="en-US" altLang="zh-CN" sz="2400" b="1" i="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2~5</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比较合适</a:t>
            </a:r>
            <a:endPar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8372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67378" y="404664"/>
            <a:ext cx="7339012" cy="5292080"/>
          </a:xfrm>
        </p:spPr>
        <p:txBody>
          <a:bodyPr/>
          <a:lstStyle/>
          <a:p>
            <a:pPr marL="0" indent="0">
              <a:buNone/>
            </a:pPr>
            <a:r>
              <a:rPr lang="zh-CN" altLang="en-US" sz="2400" b="1" dirty="0" smtClean="0">
                <a:solidFill>
                  <a:srgbClr val="0070C0"/>
                </a:solidFill>
                <a:latin typeface="宋体" panose="02010600030101010101" pitchFamily="2" charset="-122"/>
                <a:ea typeface="宋体" panose="02010600030101010101" pitchFamily="2" charset="-122"/>
              </a:rPr>
              <a:t>（</a:t>
            </a:r>
            <a:r>
              <a:rPr lang="en-US" altLang="zh-CN" sz="2400" b="1" dirty="0" smtClean="0">
                <a:solidFill>
                  <a:srgbClr val="0070C0"/>
                </a:solidFill>
                <a:latin typeface="宋体" panose="02010600030101010101" pitchFamily="2" charset="-122"/>
                <a:ea typeface="宋体" panose="02010600030101010101" pitchFamily="2" charset="-122"/>
              </a:rPr>
              <a:t>3</a:t>
            </a:r>
            <a:r>
              <a:rPr lang="zh-CN" altLang="en-US" sz="2400" b="1" dirty="0" smtClean="0">
                <a:solidFill>
                  <a:srgbClr val="0070C0"/>
                </a:solidFill>
                <a:latin typeface="宋体" panose="02010600030101010101" pitchFamily="2" charset="-122"/>
                <a:ea typeface="宋体" panose="02010600030101010101" pitchFamily="2" charset="-122"/>
              </a:rPr>
              <a:t>）更新信息</a:t>
            </a:r>
            <a:endParaRPr lang="en-US" altLang="zh-CN" sz="2400" b="1" dirty="0" smtClean="0">
              <a:solidFill>
                <a:srgbClr val="0070C0"/>
              </a:solidFill>
              <a:latin typeface="宋体" panose="02010600030101010101" pitchFamily="2" charset="-122"/>
              <a:ea typeface="宋体" panose="02010600030101010101" pitchFamily="2" charset="-122"/>
            </a:endParaRPr>
          </a:p>
          <a:p>
            <a:pPr marL="0" indent="0">
              <a:buNone/>
            </a:pP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在所有的蚂蚁找到一条合法路径后，采用下式对信息素进行更新</a:t>
            </a:r>
            <a:endPar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Object 21"/>
          <p:cNvGraphicFramePr>
            <a:graphicFrameLocks noChangeAspect="1"/>
          </p:cNvGraphicFramePr>
          <p:nvPr>
            <p:extLst>
              <p:ext uri="{D42A27DB-BD31-4B8C-83A1-F6EECF244321}">
                <p14:modId xmlns:p14="http://schemas.microsoft.com/office/powerpoint/2010/main" val="1876413206"/>
              </p:ext>
            </p:extLst>
          </p:nvPr>
        </p:nvGraphicFramePr>
        <p:xfrm>
          <a:off x="2987824" y="1683837"/>
          <a:ext cx="4187825" cy="1568450"/>
        </p:xfrm>
        <a:graphic>
          <a:graphicData uri="http://schemas.openxmlformats.org/presentationml/2006/ole">
            <mc:AlternateContent xmlns:mc="http://schemas.openxmlformats.org/markup-compatibility/2006">
              <mc:Choice xmlns:v="urn:schemas-microsoft-com:vml" Requires="v">
                <p:oleObj spid="_x0000_s30741" name="Equation" r:id="rId3" imgW="1828800" imgH="685800" progId="Equation.DSMT4">
                  <p:embed/>
                </p:oleObj>
              </mc:Choice>
              <mc:Fallback>
                <p:oleObj name="Equation" r:id="rId3" imgW="1828800" imgH="685800" progId="Equation.DSMT4">
                  <p:embed/>
                  <p:pic>
                    <p:nvPicPr>
                      <p:cNvPr id="0" name=""/>
                      <p:cNvPicPr>
                        <a:picLocks noChangeAspect="1" noChangeArrowheads="1"/>
                      </p:cNvPicPr>
                      <p:nvPr/>
                    </p:nvPicPr>
                    <p:blipFill>
                      <a:blip r:embed="rId4"/>
                      <a:srcRect/>
                      <a:stretch>
                        <a:fillRect/>
                      </a:stretch>
                    </p:blipFill>
                    <p:spPr bwMode="auto">
                      <a:xfrm>
                        <a:off x="2987824" y="1683837"/>
                        <a:ext cx="418782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21"/>
          <p:cNvGraphicFramePr>
            <a:graphicFrameLocks noChangeAspect="1"/>
          </p:cNvGraphicFramePr>
          <p:nvPr>
            <p:extLst>
              <p:ext uri="{D42A27DB-BD31-4B8C-83A1-F6EECF244321}">
                <p14:modId xmlns:p14="http://schemas.microsoft.com/office/powerpoint/2010/main" val="2402307785"/>
              </p:ext>
            </p:extLst>
          </p:nvPr>
        </p:nvGraphicFramePr>
        <p:xfrm>
          <a:off x="1167378" y="3501008"/>
          <a:ext cx="7540625" cy="1009650"/>
        </p:xfrm>
        <a:graphic>
          <a:graphicData uri="http://schemas.openxmlformats.org/presentationml/2006/ole">
            <mc:AlternateContent xmlns:mc="http://schemas.openxmlformats.org/markup-compatibility/2006">
              <mc:Choice xmlns:v="urn:schemas-microsoft-com:vml" Requires="v">
                <p:oleObj spid="_x0000_s30742" name="Equation" r:id="rId5" imgW="3898800" imgH="520560" progId="Equation.DSMT4">
                  <p:embed/>
                </p:oleObj>
              </mc:Choice>
              <mc:Fallback>
                <p:oleObj name="Equation" r:id="rId5" imgW="3898800" imgH="520560" progId="Equation.DSMT4">
                  <p:embed/>
                  <p:pic>
                    <p:nvPicPr>
                      <p:cNvPr id="0" name=""/>
                      <p:cNvPicPr>
                        <a:picLocks noChangeAspect="1" noChangeArrowheads="1"/>
                      </p:cNvPicPr>
                      <p:nvPr/>
                    </p:nvPicPr>
                    <p:blipFill>
                      <a:blip r:embed="rId6"/>
                      <a:srcRect/>
                      <a:stretch>
                        <a:fillRect/>
                      </a:stretch>
                    </p:blipFill>
                    <p:spPr bwMode="auto">
                      <a:xfrm>
                        <a:off x="1167378" y="3501008"/>
                        <a:ext cx="7540625" cy="1009650"/>
                      </a:xfrm>
                      <a:prstGeom prst="rect">
                        <a:avLst/>
                      </a:prstGeom>
                      <a:noFill/>
                      <a:ln>
                        <a:noFill/>
                      </a:ln>
                      <a:effectLst/>
                      <a:extLst/>
                    </p:spPr>
                  </p:pic>
                </p:oleObj>
              </mc:Fallback>
            </mc:AlternateContent>
          </a:graphicData>
        </a:graphic>
      </p:graphicFrame>
      <p:sp>
        <p:nvSpPr>
          <p:cNvPr id="3" name="文本框 2"/>
          <p:cNvSpPr txBox="1"/>
          <p:nvPr/>
        </p:nvSpPr>
        <p:spPr>
          <a:xfrm>
            <a:off x="1167378" y="4577325"/>
            <a:ext cx="7021586" cy="424732"/>
          </a:xfrm>
          <a:prstGeom prst="rect">
            <a:avLst/>
          </a:prstGeom>
          <a:noFill/>
        </p:spPr>
        <p:txBody>
          <a:bodyPr wrap="square" rtlCol="0">
            <a:spAutoFit/>
          </a:bodyPr>
          <a:lstStyle/>
          <a:p>
            <a:pPr>
              <a:lnSpc>
                <a:spcPct val="90000"/>
              </a:lnSpc>
            </a:pPr>
            <a:r>
              <a:rPr lang="en-US" altLang="zh-CN" sz="24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400" b="1" i="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a:t>
            </a:r>
            <a:r>
              <a:rPr lang="el-GR" altLang="zh-CN" sz="2400" b="1" i="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ρ</a:t>
            </a:r>
            <a:r>
              <a:rPr lang="en-US" altLang="zh-CN" sz="2400" b="1" i="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a:t>
            </a:r>
            <a:r>
              <a:rPr lang="en-US" altLang="zh-CN" sz="24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为信息素挥发速率，一般取</a:t>
            </a:r>
            <a:r>
              <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0.1~0.5</a:t>
            </a:r>
            <a:endPar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0" name="Object 21"/>
          <p:cNvGraphicFramePr>
            <a:graphicFrameLocks noChangeAspect="1"/>
          </p:cNvGraphicFramePr>
          <p:nvPr>
            <p:extLst>
              <p:ext uri="{D42A27DB-BD31-4B8C-83A1-F6EECF244321}">
                <p14:modId xmlns:p14="http://schemas.microsoft.com/office/powerpoint/2010/main" val="2746575229"/>
              </p:ext>
            </p:extLst>
          </p:nvPr>
        </p:nvGraphicFramePr>
        <p:xfrm>
          <a:off x="1167378" y="5132862"/>
          <a:ext cx="6632575" cy="911225"/>
        </p:xfrm>
        <a:graphic>
          <a:graphicData uri="http://schemas.openxmlformats.org/presentationml/2006/ole">
            <mc:AlternateContent xmlns:mc="http://schemas.openxmlformats.org/markup-compatibility/2006">
              <mc:Choice xmlns:v="urn:schemas-microsoft-com:vml" Requires="v">
                <p:oleObj spid="_x0000_s30743" name="Equation" r:id="rId7" imgW="3429000" imgH="469800" progId="Equation.DSMT4">
                  <p:embed/>
                </p:oleObj>
              </mc:Choice>
              <mc:Fallback>
                <p:oleObj name="Equation" r:id="rId7" imgW="3429000" imgH="469800" progId="Equation.DSMT4">
                  <p:embed/>
                  <p:pic>
                    <p:nvPicPr>
                      <p:cNvPr id="0" name=""/>
                      <p:cNvPicPr>
                        <a:picLocks noChangeAspect="1" noChangeArrowheads="1"/>
                      </p:cNvPicPr>
                      <p:nvPr/>
                    </p:nvPicPr>
                    <p:blipFill>
                      <a:blip r:embed="rId8"/>
                      <a:srcRect/>
                      <a:stretch>
                        <a:fillRect/>
                      </a:stretch>
                    </p:blipFill>
                    <p:spPr bwMode="auto">
                      <a:xfrm>
                        <a:off x="1167378" y="5132862"/>
                        <a:ext cx="6632575" cy="91122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55642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201354" y="764704"/>
            <a:ext cx="1532414" cy="432048"/>
          </a:xfrm>
        </p:spPr>
        <p:txBody>
          <a:bodyPr/>
          <a:lstStyle/>
          <a:p>
            <a:pPr marL="0" indent="0">
              <a:buNone/>
            </a:pPr>
            <a:r>
              <a:rPr lang="zh-CN" altLang="en-US" sz="24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蚁周模型</a:t>
            </a:r>
            <a:endParaRPr lang="en-US" altLang="zh-CN" sz="2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Object 21"/>
          <p:cNvGraphicFramePr>
            <a:graphicFrameLocks noChangeAspect="1"/>
          </p:cNvGraphicFramePr>
          <p:nvPr>
            <p:extLst>
              <p:ext uri="{D42A27DB-BD31-4B8C-83A1-F6EECF244321}">
                <p14:modId xmlns:p14="http://schemas.microsoft.com/office/powerpoint/2010/main" val="430662128"/>
              </p:ext>
            </p:extLst>
          </p:nvPr>
        </p:nvGraphicFramePr>
        <p:xfrm>
          <a:off x="2123728" y="1245568"/>
          <a:ext cx="5176837" cy="1103312"/>
        </p:xfrm>
        <a:graphic>
          <a:graphicData uri="http://schemas.openxmlformats.org/presentationml/2006/ole">
            <mc:AlternateContent xmlns:mc="http://schemas.openxmlformats.org/markup-compatibility/2006">
              <mc:Choice xmlns:v="urn:schemas-microsoft-com:vml" Requires="v">
                <p:oleObj spid="_x0000_s31754" name="Equation" r:id="rId3" imgW="2260440" imgH="482400" progId="Equation.DSMT4">
                  <p:embed/>
                </p:oleObj>
              </mc:Choice>
              <mc:Fallback>
                <p:oleObj name="Equation" r:id="rId3" imgW="2260440" imgH="482400" progId="Equation.DSMT4">
                  <p:embed/>
                  <p:pic>
                    <p:nvPicPr>
                      <p:cNvPr id="0" name=""/>
                      <p:cNvPicPr>
                        <a:picLocks noChangeAspect="1" noChangeArrowheads="1"/>
                      </p:cNvPicPr>
                      <p:nvPr/>
                    </p:nvPicPr>
                    <p:blipFill>
                      <a:blip r:embed="rId4"/>
                      <a:srcRect/>
                      <a:stretch>
                        <a:fillRect/>
                      </a:stretch>
                    </p:blipFill>
                    <p:spPr bwMode="auto">
                      <a:xfrm>
                        <a:off x="2123728" y="1245568"/>
                        <a:ext cx="5176837" cy="110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文本框 2"/>
          <p:cNvSpPr txBox="1"/>
          <p:nvPr/>
        </p:nvSpPr>
        <p:spPr>
          <a:xfrm>
            <a:off x="1437624" y="2572220"/>
            <a:ext cx="7021586" cy="424732"/>
          </a:xfrm>
          <a:prstGeom prst="rect">
            <a:avLst/>
          </a:prstGeom>
          <a:noFill/>
        </p:spPr>
        <p:txBody>
          <a:bodyPr wrap="square" rtlCol="0">
            <a:spAutoFit/>
          </a:bodyPr>
          <a:lstStyle/>
          <a:p>
            <a:pPr>
              <a:lnSpc>
                <a:spcPct val="90000"/>
              </a:lnSpc>
            </a:pPr>
            <a:r>
              <a:rPr lang="en-US" altLang="zh-CN" sz="2400" b="1" i="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Q</a:t>
            </a:r>
            <a:r>
              <a:rPr lang="en-US" altLang="zh-CN" sz="24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&gt;0</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表示蚂蚁所留轨迹，一般取值</a:t>
            </a:r>
            <a:r>
              <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10~10000</a:t>
            </a:r>
            <a:endPar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p:cNvSpPr txBox="1"/>
          <p:nvPr/>
        </p:nvSpPr>
        <p:spPr>
          <a:xfrm>
            <a:off x="1437624" y="3131559"/>
            <a:ext cx="7021586" cy="1089529"/>
          </a:xfrm>
          <a:prstGeom prst="rect">
            <a:avLst/>
          </a:prstGeom>
          <a:noFill/>
        </p:spPr>
        <p:txBody>
          <a:bodyPr wrap="square" rtlCol="0">
            <a:spAutoFit/>
          </a:bodyPr>
          <a:lstStyle/>
          <a:p>
            <a:pPr>
              <a:lnSpc>
                <a:spcPct val="90000"/>
              </a:lnSpc>
            </a:pPr>
            <a:r>
              <a:rPr lang="en-US" altLang="zh-CN" sz="2400" b="1" i="1"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a:t>
            </a:r>
            <a:r>
              <a:rPr lang="en-US" altLang="zh-CN" sz="2400" b="1" i="1" baseline="-25000"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表示第</a:t>
            </a:r>
            <a:r>
              <a:rPr lang="en-US" altLang="zh-CN" sz="2400" b="1" i="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只蚂蚁在本次周游中走过的路径的长度和。信息素增量只与搜索整体路线有关，与具体路径无关，属于全局信息更新。</a:t>
            </a:r>
            <a:endPar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p:cNvSpPr txBox="1"/>
          <p:nvPr/>
        </p:nvSpPr>
        <p:spPr>
          <a:xfrm>
            <a:off x="1471904" y="4444428"/>
            <a:ext cx="7021586" cy="424732"/>
          </a:xfrm>
          <a:prstGeom prst="rect">
            <a:avLst/>
          </a:prstGeom>
          <a:noFill/>
        </p:spPr>
        <p:txBody>
          <a:bodyPr wrap="square" rtlCol="0">
            <a:spAutoFit/>
          </a:bodyPr>
          <a:lstStyle/>
          <a:p>
            <a:pPr>
              <a:lnSpc>
                <a:spcPct val="90000"/>
              </a:lnSpc>
            </a:pP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后面只介绍蚁周模型的实现。</a:t>
            </a:r>
            <a:endPar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8851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212746" y="3212505"/>
            <a:ext cx="1532414" cy="432048"/>
          </a:xfrm>
        </p:spPr>
        <p:txBody>
          <a:bodyPr/>
          <a:lstStyle/>
          <a:p>
            <a:pPr marL="0" indent="0">
              <a:buNone/>
            </a:pPr>
            <a:r>
              <a:rPr lang="zh-CN" altLang="en-US" sz="24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蚁密模型</a:t>
            </a:r>
            <a:endParaRPr lang="en-US" altLang="zh-CN" sz="24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Object 21"/>
          <p:cNvGraphicFramePr>
            <a:graphicFrameLocks noChangeAspect="1"/>
          </p:cNvGraphicFramePr>
          <p:nvPr>
            <p:extLst>
              <p:ext uri="{D42A27DB-BD31-4B8C-83A1-F6EECF244321}">
                <p14:modId xmlns:p14="http://schemas.microsoft.com/office/powerpoint/2010/main" val="3638360122"/>
              </p:ext>
            </p:extLst>
          </p:nvPr>
        </p:nvGraphicFramePr>
        <p:xfrm>
          <a:off x="2483768" y="3573016"/>
          <a:ext cx="4478338" cy="1103313"/>
        </p:xfrm>
        <a:graphic>
          <a:graphicData uri="http://schemas.openxmlformats.org/presentationml/2006/ole">
            <mc:AlternateContent xmlns:mc="http://schemas.openxmlformats.org/markup-compatibility/2006">
              <mc:Choice xmlns:v="urn:schemas-microsoft-com:vml" Requires="v">
                <p:oleObj spid="_x0000_s32776" name="Equation" r:id="rId3" imgW="1955520" imgH="482400" progId="Equation.DSMT4">
                  <p:embed/>
                </p:oleObj>
              </mc:Choice>
              <mc:Fallback>
                <p:oleObj name="Equation" r:id="rId3" imgW="1955520" imgH="482400" progId="Equation.DSMT4">
                  <p:embed/>
                  <p:pic>
                    <p:nvPicPr>
                      <p:cNvPr id="0" name=""/>
                      <p:cNvPicPr>
                        <a:picLocks noChangeAspect="1" noChangeArrowheads="1"/>
                      </p:cNvPicPr>
                      <p:nvPr/>
                    </p:nvPicPr>
                    <p:blipFill>
                      <a:blip r:embed="rId4"/>
                      <a:srcRect/>
                      <a:stretch>
                        <a:fillRect/>
                      </a:stretch>
                    </p:blipFill>
                    <p:spPr bwMode="auto">
                      <a:xfrm>
                        <a:off x="2483768" y="3573016"/>
                        <a:ext cx="4478338" cy="110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文本框 6"/>
          <p:cNvSpPr txBox="1"/>
          <p:nvPr/>
        </p:nvSpPr>
        <p:spPr>
          <a:xfrm>
            <a:off x="1377008" y="4824474"/>
            <a:ext cx="7021586" cy="1089529"/>
          </a:xfrm>
          <a:prstGeom prst="rect">
            <a:avLst/>
          </a:prstGeom>
          <a:noFill/>
        </p:spPr>
        <p:txBody>
          <a:bodyPr wrap="square" rtlCol="0">
            <a:spAutoFit/>
          </a:bodyPr>
          <a:lstStyle/>
          <a:p>
            <a:pPr>
              <a:lnSpc>
                <a:spcPct val="90000"/>
              </a:lnSpc>
            </a:pP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不管距离长短，释放的信息素增量</a:t>
            </a:r>
            <a:r>
              <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都一样，蚂蚁每完成一步移动后可更新该路径信息素</a:t>
            </a: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，也可认为是局部信息更新</a:t>
            </a:r>
            <a:endPar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内容占位符 13"/>
          <p:cNvSpPr txBox="1">
            <a:spLocks/>
          </p:cNvSpPr>
          <p:nvPr/>
        </p:nvSpPr>
        <p:spPr>
          <a:xfrm>
            <a:off x="1232962" y="774999"/>
            <a:ext cx="1532414" cy="432048"/>
          </a:xfrm>
          <a:prstGeom prst="rect">
            <a:avLst/>
          </a:prstGeom>
        </p:spPr>
        <p:txBody>
          <a:bodyPr vert="horz" lIns="91440" tIns="45720" rIns="91440" bIns="45720" rtlCol="0">
            <a:normAutofit/>
          </a:bodyPr>
          <a:lstStyle>
            <a:lvl1pPr marL="185221" indent="-185221" algn="l" defTabSz="686005" rtl="0" eaLnBrk="1" latinLnBrk="0" hangingPunct="1">
              <a:lnSpc>
                <a:spcPct val="90000"/>
              </a:lnSpc>
              <a:spcBef>
                <a:spcPts val="1050"/>
              </a:spcBef>
              <a:buFont typeface="Euphemia" pitchFamily="34" charset="0"/>
              <a:buChar char="›"/>
              <a:defRPr lang="zh-CN" sz="2101" kern="1200">
                <a:solidFill>
                  <a:schemeClr val="tx1"/>
                </a:solidFill>
                <a:latin typeface="微软雅黑" panose="020B0503020204020204" pitchFamily="34" charset="-122"/>
                <a:ea typeface="微软雅黑" panose="020B0503020204020204" pitchFamily="34" charset="-122"/>
                <a:cs typeface="+mn-cs"/>
              </a:defRPr>
            </a:lvl1pPr>
            <a:lvl2pPr marL="459624" indent="-185221" algn="l" defTabSz="686005" rtl="0" eaLnBrk="1" latinLnBrk="0" hangingPunct="1">
              <a:lnSpc>
                <a:spcPct val="90000"/>
              </a:lnSpc>
              <a:spcBef>
                <a:spcPts val="450"/>
              </a:spcBef>
              <a:buFont typeface="Euphemia"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2pPr>
            <a:lvl3pPr marL="734026" indent="-185221" algn="l" defTabSz="686005" rtl="0" eaLnBrk="1" latinLnBrk="0" hangingPunct="1">
              <a:lnSpc>
                <a:spcPct val="90000"/>
              </a:lnSpc>
              <a:spcBef>
                <a:spcPts val="450"/>
              </a:spcBef>
              <a:buFont typeface="Euphemia" pitchFamily="34" charset="0"/>
              <a:buChar char="›"/>
              <a:defRPr lang="zh-CN" sz="1500" kern="1200">
                <a:solidFill>
                  <a:schemeClr val="tx1"/>
                </a:solidFill>
                <a:latin typeface="微软雅黑" panose="020B0503020204020204" pitchFamily="34" charset="-122"/>
                <a:ea typeface="微软雅黑" panose="020B0503020204020204" pitchFamily="34" charset="-122"/>
                <a:cs typeface="+mn-cs"/>
              </a:defRPr>
            </a:lvl3pPr>
            <a:lvl4pPr marL="1008429" indent="-185221" algn="l" defTabSz="686005" rtl="0" eaLnBrk="1" latinLnBrk="0" hangingPunct="1">
              <a:lnSpc>
                <a:spcPct val="90000"/>
              </a:lnSpc>
              <a:spcBef>
                <a:spcPts val="450"/>
              </a:spcBef>
              <a:buFont typeface="Arial" pitchFamily="34" charset="0"/>
              <a:buChar char="–"/>
              <a:defRPr lang="zh-CN" sz="1350" kern="1200">
                <a:solidFill>
                  <a:schemeClr val="tx1"/>
                </a:solidFill>
                <a:latin typeface="微软雅黑" panose="020B0503020204020204" pitchFamily="34" charset="-122"/>
                <a:ea typeface="微软雅黑" panose="020B0503020204020204" pitchFamily="34" charset="-122"/>
                <a:cs typeface="+mn-cs"/>
              </a:defRPr>
            </a:lvl4pPr>
            <a:lvl5pPr marL="1282830" indent="-185221" algn="l" defTabSz="686005" rtl="0" eaLnBrk="1" latinLnBrk="0" hangingPunct="1">
              <a:lnSpc>
                <a:spcPct val="90000"/>
              </a:lnSpc>
              <a:spcBef>
                <a:spcPts val="450"/>
              </a:spcBef>
              <a:buFont typeface="Euphemia" pitchFamily="34" charset="0"/>
              <a:buChar char="›"/>
              <a:defRPr lang="zh-CN" sz="1350" kern="1200">
                <a:solidFill>
                  <a:schemeClr val="tx1"/>
                </a:solidFill>
                <a:latin typeface="微软雅黑" panose="020B0503020204020204" pitchFamily="34" charset="-122"/>
                <a:ea typeface="微软雅黑" panose="020B0503020204020204" pitchFamily="34" charset="-122"/>
                <a:cs typeface="+mn-cs"/>
              </a:defRPr>
            </a:lvl5pPr>
            <a:lvl6pPr marL="1557233" indent="-185221" algn="l" defTabSz="686005" rtl="0" eaLnBrk="1" latinLnBrk="0" hangingPunct="1">
              <a:lnSpc>
                <a:spcPct val="90000"/>
              </a:lnSpc>
              <a:spcBef>
                <a:spcPts val="450"/>
              </a:spcBef>
              <a:buFont typeface="Euphemia" pitchFamily="34" charset="0"/>
              <a:buChar char="–"/>
              <a:defRPr lang="zh-CN" sz="1350" kern="1200">
                <a:solidFill>
                  <a:schemeClr val="tx1"/>
                </a:solidFill>
                <a:latin typeface="+mn-lt"/>
                <a:ea typeface="+mn-ea"/>
                <a:cs typeface="+mn-cs"/>
              </a:defRPr>
            </a:lvl6pPr>
            <a:lvl7pPr marL="1831634" indent="-185221" algn="l" defTabSz="686005" rtl="0" eaLnBrk="1" latinLnBrk="0" hangingPunct="1">
              <a:lnSpc>
                <a:spcPct val="90000"/>
              </a:lnSpc>
              <a:spcBef>
                <a:spcPts val="450"/>
              </a:spcBef>
              <a:buFont typeface="Euphemia" pitchFamily="34" charset="0"/>
              <a:buChar char="›"/>
              <a:defRPr lang="zh-CN" sz="1350" kern="1200">
                <a:solidFill>
                  <a:schemeClr val="tx1"/>
                </a:solidFill>
                <a:latin typeface="+mn-lt"/>
                <a:ea typeface="+mn-ea"/>
                <a:cs typeface="+mn-cs"/>
              </a:defRPr>
            </a:lvl7pPr>
            <a:lvl8pPr marL="2106037" indent="-185221" algn="l" defTabSz="686005" rtl="0" eaLnBrk="1" latinLnBrk="0" hangingPunct="1">
              <a:lnSpc>
                <a:spcPct val="90000"/>
              </a:lnSpc>
              <a:spcBef>
                <a:spcPts val="450"/>
              </a:spcBef>
              <a:buFont typeface="Euphemia" pitchFamily="34" charset="0"/>
              <a:buChar char="–"/>
              <a:defRPr lang="zh-CN" sz="1350" kern="1200" baseline="0">
                <a:solidFill>
                  <a:schemeClr val="tx1"/>
                </a:solidFill>
                <a:latin typeface="+mn-lt"/>
                <a:ea typeface="+mn-ea"/>
                <a:cs typeface="+mn-cs"/>
              </a:defRPr>
            </a:lvl8pPr>
            <a:lvl9pPr marL="2380439" indent="-185221" algn="l" defTabSz="686005" rtl="0" eaLnBrk="1" latinLnBrk="0" hangingPunct="1">
              <a:lnSpc>
                <a:spcPct val="90000"/>
              </a:lnSpc>
              <a:spcBef>
                <a:spcPts val="450"/>
              </a:spcBef>
              <a:buFont typeface="Euphemia" pitchFamily="34" charset="0"/>
              <a:buChar char="›"/>
              <a:defRPr lang="zh-CN" sz="1350" kern="1200" baseline="0">
                <a:solidFill>
                  <a:schemeClr val="tx1"/>
                </a:solidFill>
                <a:latin typeface="+mn-lt"/>
                <a:ea typeface="+mn-ea"/>
                <a:cs typeface="+mn-cs"/>
              </a:defRPr>
            </a:lvl9pPr>
          </a:lstStyle>
          <a:p>
            <a:pPr marL="0" indent="0">
              <a:buFont typeface="Euphemia" pitchFamily="34" charset="0"/>
              <a:buNone/>
            </a:pPr>
            <a:r>
              <a:rPr lang="zh-CN" altLang="en-US" sz="24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蚁量模型</a:t>
            </a:r>
          </a:p>
          <a:p>
            <a:pPr marL="0" indent="0">
              <a:buFont typeface="Euphemia" pitchFamily="34" charset="0"/>
              <a:buNone/>
            </a:pPr>
            <a:endParaRPr lang="zh-CN" altLang="en-US" sz="24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Euphemia" pitchFamily="34" charset="0"/>
              <a:buNone/>
            </a:pPr>
            <a:endParaRPr lang="zh-CN" altLang="en-US" sz="24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Euphemia" pitchFamily="34" charset="0"/>
              <a:buNone/>
            </a:pPr>
            <a:endParaRPr lang="zh-CN" altLang="en-US" sz="24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Euphemia" pitchFamily="34" charset="0"/>
              <a:buNone/>
            </a:pPr>
            <a:endParaRPr lang="zh-CN" altLang="en-US" sz="24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3" name="Object 21"/>
          <p:cNvGraphicFramePr>
            <a:graphicFrameLocks noChangeAspect="1"/>
          </p:cNvGraphicFramePr>
          <p:nvPr>
            <p:extLst>
              <p:ext uri="{D42A27DB-BD31-4B8C-83A1-F6EECF244321}">
                <p14:modId xmlns:p14="http://schemas.microsoft.com/office/powerpoint/2010/main" val="3788086935"/>
              </p:ext>
            </p:extLst>
          </p:nvPr>
        </p:nvGraphicFramePr>
        <p:xfrm>
          <a:off x="2155336" y="1247755"/>
          <a:ext cx="5176837" cy="1103312"/>
        </p:xfrm>
        <a:graphic>
          <a:graphicData uri="http://schemas.openxmlformats.org/presentationml/2006/ole">
            <mc:AlternateContent xmlns:mc="http://schemas.openxmlformats.org/markup-compatibility/2006">
              <mc:Choice xmlns:v="urn:schemas-microsoft-com:vml" Requires="v">
                <p:oleObj spid="_x0000_s32777" name="Equation" r:id="rId5" imgW="2260440" imgH="482400" progId="Equation.DSMT4">
                  <p:embed/>
                </p:oleObj>
              </mc:Choice>
              <mc:Fallback>
                <p:oleObj name="Equation" r:id="rId5" imgW="2260440" imgH="482400" progId="Equation.DSMT4">
                  <p:embed/>
                  <p:pic>
                    <p:nvPicPr>
                      <p:cNvPr id="0" name=""/>
                      <p:cNvPicPr>
                        <a:picLocks noChangeAspect="1" noChangeArrowheads="1"/>
                      </p:cNvPicPr>
                      <p:nvPr/>
                    </p:nvPicPr>
                    <p:blipFill>
                      <a:blip r:embed="rId6"/>
                      <a:srcRect/>
                      <a:stretch>
                        <a:fillRect/>
                      </a:stretch>
                    </p:blipFill>
                    <p:spPr bwMode="auto">
                      <a:xfrm>
                        <a:off x="2155336" y="1247755"/>
                        <a:ext cx="5176837" cy="110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文本框 14"/>
          <p:cNvSpPr txBox="1"/>
          <p:nvPr/>
        </p:nvSpPr>
        <p:spPr>
          <a:xfrm>
            <a:off x="1469232" y="2320979"/>
            <a:ext cx="7021586" cy="757130"/>
          </a:xfrm>
          <a:prstGeom prst="rect">
            <a:avLst/>
          </a:prstGeom>
          <a:noFill/>
        </p:spPr>
        <p:txBody>
          <a:bodyPr wrap="square" rtlCol="0">
            <a:spAutoFit/>
          </a:bodyPr>
          <a:lstStyle/>
          <a:p>
            <a:pPr>
              <a:lnSpc>
                <a:spcPct val="90000"/>
              </a:lnSpc>
            </a:pPr>
            <a:r>
              <a:rPr lang="zh-CN" altLang="en-US"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信息素增量与路径长度有关，蚂蚁每完成一步移动后可更新该路径信息素，属于局部信息更新</a:t>
            </a:r>
            <a:endParaRPr lang="zh-CN" altLang="en-US"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8499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195389" y="177807"/>
            <a:ext cx="7339012" cy="730913"/>
          </a:xfrm>
        </p:spPr>
        <p:txBody>
          <a:bodyPr/>
          <a:lstStyle/>
          <a:p>
            <a:pPr>
              <a:lnSpc>
                <a:spcPct val="100000"/>
              </a:lnSpc>
            </a:pPr>
            <a:r>
              <a:rPr lang="en-US" altLang="zh-CN" b="1" dirty="0" smtClean="0">
                <a:solidFill>
                  <a:srgbClr val="C00000"/>
                </a:solidFill>
                <a:latin typeface="宋体" panose="02010600030101010101" pitchFamily="2" charset="-122"/>
                <a:ea typeface="宋体" panose="02010600030101010101" pitchFamily="2" charset="-122"/>
              </a:rPr>
              <a:t>2.4 </a:t>
            </a:r>
            <a:r>
              <a:rPr lang="zh-CN" altLang="en-US" b="1" dirty="0" smtClean="0">
                <a:solidFill>
                  <a:srgbClr val="C00000"/>
                </a:solidFill>
                <a:latin typeface="宋体" panose="02010600030101010101" pitchFamily="2" charset="-122"/>
                <a:ea typeface="宋体" panose="02010600030101010101" pitchFamily="2" charset="-122"/>
              </a:rPr>
              <a:t>蚁群算法求解</a:t>
            </a:r>
            <a:r>
              <a:rPr lang="en-US" altLang="zh-CN" b="1" dirty="0" smtClean="0">
                <a:solidFill>
                  <a:srgbClr val="C00000"/>
                </a:solidFill>
                <a:latin typeface="宋体" panose="02010600030101010101" pitchFamily="2" charset="-122"/>
                <a:ea typeface="宋体" panose="02010600030101010101" pitchFamily="2" charset="-122"/>
              </a:rPr>
              <a:t>TSP</a:t>
            </a:r>
            <a:r>
              <a:rPr lang="zh-CN" altLang="en-US" b="1" dirty="0" smtClean="0">
                <a:solidFill>
                  <a:srgbClr val="C00000"/>
                </a:solidFill>
                <a:latin typeface="宋体" panose="02010600030101010101" pitchFamily="2" charset="-122"/>
                <a:ea typeface="宋体" panose="02010600030101010101" pitchFamily="2" charset="-122"/>
              </a:rPr>
              <a:t>的</a:t>
            </a:r>
            <a:r>
              <a:rPr lang="en-US" altLang="zh-CN" b="1" dirty="0" err="1" smtClean="0">
                <a:solidFill>
                  <a:srgbClr val="C00000"/>
                </a:solidFill>
                <a:latin typeface="宋体" panose="02010600030101010101" pitchFamily="2" charset="-122"/>
                <a:ea typeface="宋体" panose="02010600030101010101" pitchFamily="2" charset="-122"/>
              </a:rPr>
              <a:t>matlab</a:t>
            </a:r>
            <a:r>
              <a:rPr lang="zh-CN" altLang="en-US" b="1" dirty="0" smtClean="0">
                <a:solidFill>
                  <a:srgbClr val="C00000"/>
                </a:solidFill>
                <a:latin typeface="宋体" panose="02010600030101010101" pitchFamily="2" charset="-122"/>
                <a:ea typeface="宋体" panose="02010600030101010101" pitchFamily="2" charset="-122"/>
              </a:rPr>
              <a:t>实现</a:t>
            </a:r>
            <a:endParaRPr lang="zh-CN" b="1" dirty="0">
              <a:solidFill>
                <a:srgbClr val="C00000"/>
              </a:solidFill>
              <a:latin typeface="宋体" panose="02010600030101010101" pitchFamily="2" charset="-122"/>
              <a:ea typeface="宋体" panose="02010600030101010101" pitchFamily="2" charset="-122"/>
            </a:endParaRPr>
          </a:p>
        </p:txBody>
      </p:sp>
      <p:sp>
        <p:nvSpPr>
          <p:cNvPr id="14" name="内容占位符 13"/>
          <p:cNvSpPr>
            <a:spLocks noGrp="1"/>
          </p:cNvSpPr>
          <p:nvPr>
            <p:ph idx="1"/>
          </p:nvPr>
        </p:nvSpPr>
        <p:spPr>
          <a:xfrm>
            <a:off x="1167378" y="980728"/>
            <a:ext cx="7339012" cy="4716016"/>
          </a:xfrm>
        </p:spPr>
        <p:txBody>
          <a:bodyPr/>
          <a:lstStyle/>
          <a:p>
            <a:pPr marL="0" indent="0">
              <a:buNone/>
            </a:pPr>
            <a:r>
              <a:rPr lang="zh-CN" altLang="en-US" sz="2400" b="1" dirty="0" smtClean="0">
                <a:solidFill>
                  <a:srgbClr val="0070C0"/>
                </a:solidFill>
                <a:latin typeface="宋体" panose="02010600030101010101" pitchFamily="2" charset="-122"/>
                <a:ea typeface="宋体" panose="02010600030101010101" pitchFamily="2" charset="-122"/>
              </a:rPr>
              <a:t>（</a:t>
            </a:r>
            <a:r>
              <a:rPr lang="en-US" altLang="zh-CN" sz="2400" b="1" dirty="0" smtClean="0">
                <a:solidFill>
                  <a:srgbClr val="0070C0"/>
                </a:solidFill>
                <a:latin typeface="宋体" panose="02010600030101010101" pitchFamily="2" charset="-122"/>
                <a:ea typeface="宋体" panose="02010600030101010101" pitchFamily="2" charset="-122"/>
              </a:rPr>
              <a:t>1</a:t>
            </a:r>
            <a:r>
              <a:rPr lang="zh-CN" altLang="en-US" sz="2400" b="1" dirty="0" smtClean="0">
                <a:solidFill>
                  <a:srgbClr val="0070C0"/>
                </a:solidFill>
                <a:latin typeface="宋体" panose="02010600030101010101" pitchFamily="2" charset="-122"/>
                <a:ea typeface="宋体" panose="02010600030101010101" pitchFamily="2" charset="-122"/>
              </a:rPr>
              <a:t>）导入城市数据，计算城市距离</a:t>
            </a:r>
            <a:endParaRPr lang="en-US" altLang="zh-CN" sz="2400" b="1" dirty="0" smtClean="0">
              <a:solidFill>
                <a:srgbClr val="0070C0"/>
              </a:solidFill>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1403648" y="1484784"/>
            <a:ext cx="6120680" cy="5264641"/>
          </a:xfrm>
          <a:prstGeom prst="rect">
            <a:avLst/>
          </a:prstGeom>
        </p:spPr>
      </p:pic>
    </p:spTree>
    <p:extLst>
      <p:ext uri="{BB962C8B-B14F-4D97-AF65-F5344CB8AC3E}">
        <p14:creationId xmlns:p14="http://schemas.microsoft.com/office/powerpoint/2010/main" val="286157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67378" y="332656"/>
            <a:ext cx="7339012" cy="5364088"/>
          </a:xfrm>
        </p:spPr>
        <p:txBody>
          <a:bodyPr/>
          <a:lstStyle/>
          <a:p>
            <a:pPr marL="0" indent="0">
              <a:buNone/>
            </a:pPr>
            <a:r>
              <a:rPr lang="zh-CN" altLang="en-US" sz="2400" b="1" dirty="0" smtClean="0">
                <a:solidFill>
                  <a:srgbClr val="0070C0"/>
                </a:solidFill>
                <a:latin typeface="宋体" panose="02010600030101010101" pitchFamily="2" charset="-122"/>
                <a:ea typeface="宋体" panose="02010600030101010101" pitchFamily="2" charset="-122"/>
              </a:rPr>
              <a:t>（</a:t>
            </a:r>
            <a:r>
              <a:rPr lang="en-US" altLang="zh-CN" sz="2400" b="1" dirty="0" smtClean="0">
                <a:solidFill>
                  <a:srgbClr val="0070C0"/>
                </a:solidFill>
                <a:latin typeface="宋体" panose="02010600030101010101" pitchFamily="2" charset="-122"/>
                <a:ea typeface="宋体" panose="02010600030101010101" pitchFamily="2" charset="-122"/>
              </a:rPr>
              <a:t>2</a:t>
            </a:r>
            <a:r>
              <a:rPr lang="zh-CN" altLang="en-US" sz="2400" b="1" dirty="0" smtClean="0">
                <a:solidFill>
                  <a:srgbClr val="0070C0"/>
                </a:solidFill>
                <a:latin typeface="宋体" panose="02010600030101010101" pitchFamily="2" charset="-122"/>
                <a:ea typeface="宋体" panose="02010600030101010101" pitchFamily="2" charset="-122"/>
              </a:rPr>
              <a:t>）设置初始参数</a:t>
            </a:r>
            <a:endParaRPr lang="en-US" altLang="zh-CN" sz="2400" b="1" dirty="0" smtClean="0">
              <a:solidFill>
                <a:srgbClr val="0070C0"/>
              </a:solidFill>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1043608" y="908720"/>
            <a:ext cx="7901557" cy="5184576"/>
          </a:xfrm>
          <a:prstGeom prst="rect">
            <a:avLst/>
          </a:prstGeom>
        </p:spPr>
      </p:pic>
    </p:spTree>
    <p:extLst>
      <p:ext uri="{BB962C8B-B14F-4D97-AF65-F5344CB8AC3E}">
        <p14:creationId xmlns:p14="http://schemas.microsoft.com/office/powerpoint/2010/main" val="117401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87624" y="260648"/>
            <a:ext cx="7339012" cy="5364088"/>
          </a:xfrm>
        </p:spPr>
        <p:txBody>
          <a:bodyPr/>
          <a:lstStyle/>
          <a:p>
            <a:pPr marL="0" indent="0">
              <a:buNone/>
            </a:pPr>
            <a:r>
              <a:rPr lang="zh-CN" altLang="en-US" sz="2400" b="1" dirty="0" smtClean="0">
                <a:solidFill>
                  <a:srgbClr val="0070C0"/>
                </a:solidFill>
                <a:latin typeface="宋体" panose="02010600030101010101" pitchFamily="2" charset="-122"/>
                <a:ea typeface="宋体" panose="02010600030101010101" pitchFamily="2" charset="-122"/>
              </a:rPr>
              <a:t>（</a:t>
            </a:r>
            <a:r>
              <a:rPr lang="en-US" altLang="zh-CN" sz="2400" b="1" dirty="0" smtClean="0">
                <a:solidFill>
                  <a:srgbClr val="0070C0"/>
                </a:solidFill>
                <a:latin typeface="宋体" panose="02010600030101010101" pitchFamily="2" charset="-122"/>
                <a:ea typeface="宋体" panose="02010600030101010101" pitchFamily="2" charset="-122"/>
              </a:rPr>
              <a:t>3</a:t>
            </a:r>
            <a:r>
              <a:rPr lang="zh-CN" altLang="en-US" sz="2400" b="1" dirty="0" smtClean="0">
                <a:solidFill>
                  <a:srgbClr val="0070C0"/>
                </a:solidFill>
                <a:latin typeface="宋体" panose="02010600030101010101" pitchFamily="2" charset="-122"/>
                <a:ea typeface="宋体" panose="02010600030101010101" pitchFamily="2" charset="-122"/>
              </a:rPr>
              <a:t>）迭代寻找最佳路径</a:t>
            </a:r>
            <a:endParaRPr lang="en-US" altLang="zh-CN" sz="2400" b="1" dirty="0" smtClean="0">
              <a:solidFill>
                <a:srgbClr val="0070C0"/>
              </a:solidFill>
              <a:latin typeface="宋体" panose="02010600030101010101" pitchFamily="2" charset="-122"/>
              <a:ea typeface="宋体" panose="02010600030101010101" pitchFamily="2" charset="-122"/>
            </a:endParaRPr>
          </a:p>
          <a:p>
            <a:pPr marL="0" indent="0">
              <a:spcBef>
                <a:spcPts val="0"/>
              </a:spcBef>
              <a:buNone/>
            </a:pPr>
            <a:r>
              <a:rPr lang="en-US" altLang="zh-CN"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while</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iter</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&lt;= </a:t>
            </a:r>
            <a:r>
              <a:rPr lang="en-US" altLang="zh-CN" sz="20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iter_max</a:t>
            </a:r>
            <a:endPar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None/>
            </a:pPr>
            <a:r>
              <a:rPr lang="en-US" altLang="zh-CN" sz="20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随机产生各个蚂蚁的起点城市</a:t>
            </a:r>
          </a:p>
          <a:p>
            <a:pPr marL="0" indent="0">
              <a:spcBef>
                <a:spcPts val="0"/>
              </a:spcBef>
              <a:buNone/>
            </a:pPr>
            <a:r>
              <a:rPr lang="zh-CN" altLang="en-US"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Table</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(:,1) = </a:t>
            </a:r>
            <a:r>
              <a:rPr lang="en-US" altLang="zh-CN" sz="20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unidrnd</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(n,m,1); </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citys_index</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1:n;</a:t>
            </a:r>
          </a:p>
          <a:p>
            <a:pPr marL="0" indent="0">
              <a:spcBef>
                <a:spcPts val="0"/>
              </a:spcBef>
              <a:buNone/>
            </a:pPr>
            <a:r>
              <a:rPr lang="en-US" altLang="zh-CN" sz="20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逐个蚂蚁路径选择</a:t>
            </a:r>
          </a:p>
          <a:p>
            <a:pPr marL="0" indent="0">
              <a:spcBef>
                <a:spcPts val="0"/>
              </a:spcBef>
              <a:buNone/>
            </a:pPr>
            <a:r>
              <a:rPr lang="zh-CN" altLang="en-US"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for</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 1:m</a:t>
            </a:r>
          </a:p>
          <a:p>
            <a:pPr marL="0" indent="0">
              <a:spcBef>
                <a:spcPts val="0"/>
              </a:spcBef>
              <a:buNone/>
            </a:pPr>
            <a:r>
              <a:rPr lang="en-US" altLang="zh-CN" sz="20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逐个</a:t>
            </a:r>
            <a:r>
              <a:rPr lang="zh-CN" altLang="en-US" sz="20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城市路径选择</a:t>
            </a:r>
          </a:p>
          <a:p>
            <a:pPr marL="0" indent="0">
              <a:spcBef>
                <a:spcPts val="0"/>
              </a:spcBef>
              <a:buNone/>
            </a:pPr>
            <a:r>
              <a:rPr lang="zh-CN" altLang="en-US"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for</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j = 2:n</a:t>
            </a:r>
          </a:p>
          <a:p>
            <a:pPr marL="0" indent="0">
              <a:spcBef>
                <a:spcPts val="0"/>
              </a:spcBef>
              <a:buNone/>
            </a:pP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tabu</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Table(i,1:(j - 1)); </a:t>
            </a:r>
            <a:r>
              <a:rPr lang="en-US" altLang="zh-CN" sz="2000" b="1"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已访问的城市集合</a:t>
            </a:r>
            <a:r>
              <a:rPr lang="en-US" altLang="zh-CN" sz="20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禁忌表</a:t>
            </a:r>
            <a:r>
              <a:rPr lang="en-US" altLang="zh-CN" sz="20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ts val="0"/>
              </a:spcBef>
              <a:buNone/>
            </a:pP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allow_index</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ismember</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citys_index,tabu</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ts val="0"/>
              </a:spcBef>
              <a:buNone/>
            </a:pP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allow </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citys_index</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allow_index</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待访问的城市集合</a:t>
            </a:r>
          </a:p>
          <a:p>
            <a:pPr marL="0" indent="0">
              <a:spcBef>
                <a:spcPts val="0"/>
              </a:spcBef>
              <a:buNone/>
            </a:pP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P </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allow;</a:t>
            </a:r>
          </a:p>
          <a:p>
            <a:pPr marL="0" indent="0">
              <a:spcBef>
                <a:spcPts val="0"/>
              </a:spcBef>
              <a:buNone/>
            </a:pPr>
            <a:r>
              <a:rPr lang="en-US" altLang="zh-CN" sz="2000" b="1"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 </a:t>
            </a:r>
            <a:r>
              <a:rPr lang="zh-CN" altLang="en-US" sz="20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计算城市间转移概率</a:t>
            </a:r>
          </a:p>
          <a:p>
            <a:pPr marL="0" indent="0">
              <a:spcBef>
                <a:spcPts val="0"/>
              </a:spcBef>
              <a:buNone/>
            </a:pP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for </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k = </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1:length(allow)</a:t>
            </a:r>
          </a:p>
          <a:p>
            <a:pPr marL="0" indent="0">
              <a:spcBef>
                <a:spcPts val="0"/>
              </a:spcBef>
              <a:buNone/>
            </a:pPr>
            <a:r>
              <a:rPr lang="en-US" altLang="zh-CN" sz="20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P(k</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 Tau(</a:t>
            </a:r>
            <a:r>
              <a:rPr lang="en-US" altLang="zh-CN" sz="2000"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tabu</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(end),allow(k))^alpha * </a:t>
            </a:r>
            <a:r>
              <a:rPr lang="en-US" altLang="zh-CN" sz="20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Eta(</a:t>
            </a:r>
            <a:r>
              <a:rPr lang="en-US" altLang="zh-CN" sz="2000" b="1"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tabu</a:t>
            </a:r>
            <a:r>
              <a:rPr lang="en-US" altLang="zh-CN" sz="20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(end</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),allow(k))^beta;</a:t>
            </a:r>
          </a:p>
          <a:p>
            <a:pPr marL="0" indent="0">
              <a:spcBef>
                <a:spcPts val="0"/>
              </a:spcBef>
              <a:buNone/>
            </a:pP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end</a:t>
            </a:r>
            <a:endPar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None/>
            </a:pP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 </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P/sum(P);</a:t>
            </a:r>
          </a:p>
          <a:p>
            <a:pPr marL="0" indent="0">
              <a:spcBef>
                <a:spcPts val="0"/>
              </a:spcBef>
              <a:buNone/>
            </a:pPr>
            <a:r>
              <a:rPr lang="en-US" altLang="zh-CN" sz="2000" b="1"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 </a:t>
            </a:r>
            <a:r>
              <a:rPr lang="zh-CN" altLang="en-US" sz="20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轮盘赌法选择下一个访问城市</a:t>
            </a:r>
          </a:p>
          <a:p>
            <a:pPr marL="0" indent="0">
              <a:spcBef>
                <a:spcPts val="0"/>
              </a:spcBef>
              <a:buNone/>
            </a:pPr>
            <a:r>
              <a:rPr lang="zh-CN" altLang="en-US"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Pc </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cumsum</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(P);   </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target_index</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find(Pc &gt;= rand); </a:t>
            </a:r>
          </a:p>
          <a:p>
            <a:pPr marL="0" indent="0">
              <a:spcBef>
                <a:spcPts val="0"/>
              </a:spcBef>
              <a:buNone/>
            </a:pP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Table(</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i,j</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 allow(</a:t>
            </a:r>
            <a:r>
              <a:rPr lang="en-US" altLang="zh-CN" sz="20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target_index</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p>
          <a:p>
            <a:pPr marL="0" indent="0">
              <a:spcBef>
                <a:spcPts val="0"/>
              </a:spcBef>
              <a:buNone/>
            </a:pP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end %for</a:t>
            </a:r>
            <a:endParaRPr lang="en-US" altLang="zh-CN" sz="20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None/>
            </a:pP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end %for</a:t>
            </a:r>
            <a:endParaRPr lang="en-US" altLang="zh-CN" sz="3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628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331640" y="116632"/>
            <a:ext cx="7339012" cy="3995936"/>
          </a:xfrm>
        </p:spPr>
        <p:txBody>
          <a:bodyPr/>
          <a:lstStyle/>
          <a:p>
            <a:pPr marL="0" indent="0">
              <a:spcBef>
                <a:spcPts val="0"/>
              </a:spcBef>
              <a:buNone/>
            </a:pPr>
            <a:r>
              <a:rPr lang="en-US" altLang="zh-CN" sz="2000" b="1"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计算各个蚂蚁的路径距离</a:t>
            </a:r>
          </a:p>
          <a:p>
            <a:pPr marL="0" indent="0">
              <a:spcBef>
                <a:spcPts val="0"/>
              </a:spcBef>
              <a:buNone/>
            </a:pPr>
            <a:r>
              <a:rPr lang="zh-CN" altLang="en-US"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Length = </a:t>
            </a:r>
            <a:r>
              <a:rPr lang="en-US" altLang="zh-CN" sz="20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zeros</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(m,1);</a:t>
            </a:r>
          </a:p>
          <a:p>
            <a:pPr marL="0" indent="0">
              <a:spcBef>
                <a:spcPts val="0"/>
              </a:spcBef>
              <a:buNone/>
            </a:pP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for</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 1:m</a:t>
            </a:r>
          </a:p>
          <a:p>
            <a:pPr marL="0" indent="0">
              <a:spcBef>
                <a:spcPts val="0"/>
              </a:spcBef>
              <a:buNone/>
            </a:pP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Route = Table(</a:t>
            </a:r>
            <a:r>
              <a:rPr lang="en-US" altLang="zh-CN" sz="20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ts val="0"/>
              </a:spcBef>
              <a:buNone/>
            </a:pP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for j = 1:(n - 1)</a:t>
            </a:r>
          </a:p>
          <a:p>
            <a:pPr marL="0" indent="0">
              <a:spcBef>
                <a:spcPts val="0"/>
              </a:spcBef>
              <a:buNone/>
            </a:pP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Length(</a:t>
            </a:r>
            <a:r>
              <a:rPr lang="en-US" altLang="zh-CN" sz="20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 Length(</a:t>
            </a:r>
            <a:r>
              <a:rPr lang="en-US" altLang="zh-CN" sz="20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 D(Route(j),Route(j + 1));</a:t>
            </a:r>
          </a:p>
          <a:p>
            <a:pPr marL="0" indent="0">
              <a:spcBef>
                <a:spcPts val="0"/>
              </a:spcBef>
              <a:buNone/>
            </a:pP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end</a:t>
            </a:r>
          </a:p>
          <a:p>
            <a:pPr marL="0" indent="0">
              <a:spcBef>
                <a:spcPts val="0"/>
              </a:spcBef>
              <a:buNone/>
            </a:pP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Length(</a:t>
            </a:r>
            <a:r>
              <a:rPr lang="en-US" altLang="zh-CN" sz="20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 Length(</a:t>
            </a:r>
            <a:r>
              <a:rPr lang="en-US" altLang="zh-CN" sz="20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 D(Route(n),Route(1));</a:t>
            </a:r>
          </a:p>
          <a:p>
            <a:pPr marL="0" indent="0">
              <a:spcBef>
                <a:spcPts val="0"/>
              </a:spcBef>
              <a:buNone/>
            </a:pPr>
            <a:r>
              <a:rPr lang="en-US" altLang="zh-CN" sz="20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end%for</a:t>
            </a:r>
            <a:endParaRPr lang="en-US" altLang="zh-CN"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None/>
            </a:pPr>
            <a:endPar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None/>
            </a:pPr>
            <a:endParaRPr lang="en-US" altLang="zh-CN" sz="3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13"/>
          <p:cNvSpPr txBox="1">
            <a:spLocks/>
          </p:cNvSpPr>
          <p:nvPr/>
        </p:nvSpPr>
        <p:spPr>
          <a:xfrm>
            <a:off x="1187624" y="2780928"/>
            <a:ext cx="7339012" cy="3995936"/>
          </a:xfrm>
          <a:prstGeom prst="rect">
            <a:avLst/>
          </a:prstGeom>
        </p:spPr>
        <p:txBody>
          <a:bodyPr vert="horz" lIns="91440" tIns="45720" rIns="91440" bIns="45720" rtlCol="0">
            <a:normAutofit lnSpcReduction="10000"/>
          </a:bodyPr>
          <a:lstStyle>
            <a:lvl1pPr marL="185221" indent="-185221" algn="l" defTabSz="686005" rtl="0" eaLnBrk="1" latinLnBrk="0" hangingPunct="1">
              <a:lnSpc>
                <a:spcPct val="90000"/>
              </a:lnSpc>
              <a:spcBef>
                <a:spcPts val="1050"/>
              </a:spcBef>
              <a:buFont typeface="Euphemia" pitchFamily="34" charset="0"/>
              <a:buChar char="›"/>
              <a:defRPr lang="zh-CN" sz="2101" kern="1200">
                <a:solidFill>
                  <a:schemeClr val="tx1"/>
                </a:solidFill>
                <a:latin typeface="微软雅黑" panose="020B0503020204020204" pitchFamily="34" charset="-122"/>
                <a:ea typeface="微软雅黑" panose="020B0503020204020204" pitchFamily="34" charset="-122"/>
                <a:cs typeface="+mn-cs"/>
              </a:defRPr>
            </a:lvl1pPr>
            <a:lvl2pPr marL="459624" indent="-185221" algn="l" defTabSz="686005" rtl="0" eaLnBrk="1" latinLnBrk="0" hangingPunct="1">
              <a:lnSpc>
                <a:spcPct val="90000"/>
              </a:lnSpc>
              <a:spcBef>
                <a:spcPts val="450"/>
              </a:spcBef>
              <a:buFont typeface="Euphemia"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2pPr>
            <a:lvl3pPr marL="734026" indent="-185221" algn="l" defTabSz="686005" rtl="0" eaLnBrk="1" latinLnBrk="0" hangingPunct="1">
              <a:lnSpc>
                <a:spcPct val="90000"/>
              </a:lnSpc>
              <a:spcBef>
                <a:spcPts val="450"/>
              </a:spcBef>
              <a:buFont typeface="Euphemia" pitchFamily="34" charset="0"/>
              <a:buChar char="›"/>
              <a:defRPr lang="zh-CN" sz="1500" kern="1200">
                <a:solidFill>
                  <a:schemeClr val="tx1"/>
                </a:solidFill>
                <a:latin typeface="微软雅黑" panose="020B0503020204020204" pitchFamily="34" charset="-122"/>
                <a:ea typeface="微软雅黑" panose="020B0503020204020204" pitchFamily="34" charset="-122"/>
                <a:cs typeface="+mn-cs"/>
              </a:defRPr>
            </a:lvl3pPr>
            <a:lvl4pPr marL="1008429" indent="-185221" algn="l" defTabSz="686005" rtl="0" eaLnBrk="1" latinLnBrk="0" hangingPunct="1">
              <a:lnSpc>
                <a:spcPct val="90000"/>
              </a:lnSpc>
              <a:spcBef>
                <a:spcPts val="450"/>
              </a:spcBef>
              <a:buFont typeface="Arial" pitchFamily="34" charset="0"/>
              <a:buChar char="–"/>
              <a:defRPr lang="zh-CN" sz="1350" kern="1200">
                <a:solidFill>
                  <a:schemeClr val="tx1"/>
                </a:solidFill>
                <a:latin typeface="微软雅黑" panose="020B0503020204020204" pitchFamily="34" charset="-122"/>
                <a:ea typeface="微软雅黑" panose="020B0503020204020204" pitchFamily="34" charset="-122"/>
                <a:cs typeface="+mn-cs"/>
              </a:defRPr>
            </a:lvl4pPr>
            <a:lvl5pPr marL="1282830" indent="-185221" algn="l" defTabSz="686005" rtl="0" eaLnBrk="1" latinLnBrk="0" hangingPunct="1">
              <a:lnSpc>
                <a:spcPct val="90000"/>
              </a:lnSpc>
              <a:spcBef>
                <a:spcPts val="450"/>
              </a:spcBef>
              <a:buFont typeface="Euphemia" pitchFamily="34" charset="0"/>
              <a:buChar char="›"/>
              <a:defRPr lang="zh-CN" sz="1350" kern="1200">
                <a:solidFill>
                  <a:schemeClr val="tx1"/>
                </a:solidFill>
                <a:latin typeface="微软雅黑" panose="020B0503020204020204" pitchFamily="34" charset="-122"/>
                <a:ea typeface="微软雅黑" panose="020B0503020204020204" pitchFamily="34" charset="-122"/>
                <a:cs typeface="+mn-cs"/>
              </a:defRPr>
            </a:lvl5pPr>
            <a:lvl6pPr marL="1557233" indent="-185221" algn="l" defTabSz="686005" rtl="0" eaLnBrk="1" latinLnBrk="0" hangingPunct="1">
              <a:lnSpc>
                <a:spcPct val="90000"/>
              </a:lnSpc>
              <a:spcBef>
                <a:spcPts val="450"/>
              </a:spcBef>
              <a:buFont typeface="Euphemia" pitchFamily="34" charset="0"/>
              <a:buChar char="–"/>
              <a:defRPr lang="zh-CN" sz="1350" kern="1200">
                <a:solidFill>
                  <a:schemeClr val="tx1"/>
                </a:solidFill>
                <a:latin typeface="+mn-lt"/>
                <a:ea typeface="+mn-ea"/>
                <a:cs typeface="+mn-cs"/>
              </a:defRPr>
            </a:lvl6pPr>
            <a:lvl7pPr marL="1831634" indent="-185221" algn="l" defTabSz="686005" rtl="0" eaLnBrk="1" latinLnBrk="0" hangingPunct="1">
              <a:lnSpc>
                <a:spcPct val="90000"/>
              </a:lnSpc>
              <a:spcBef>
                <a:spcPts val="450"/>
              </a:spcBef>
              <a:buFont typeface="Euphemia" pitchFamily="34" charset="0"/>
              <a:buChar char="›"/>
              <a:defRPr lang="zh-CN" sz="1350" kern="1200">
                <a:solidFill>
                  <a:schemeClr val="tx1"/>
                </a:solidFill>
                <a:latin typeface="+mn-lt"/>
                <a:ea typeface="+mn-ea"/>
                <a:cs typeface="+mn-cs"/>
              </a:defRPr>
            </a:lvl7pPr>
            <a:lvl8pPr marL="2106037" indent="-185221" algn="l" defTabSz="686005" rtl="0" eaLnBrk="1" latinLnBrk="0" hangingPunct="1">
              <a:lnSpc>
                <a:spcPct val="90000"/>
              </a:lnSpc>
              <a:spcBef>
                <a:spcPts val="450"/>
              </a:spcBef>
              <a:buFont typeface="Euphemia" pitchFamily="34" charset="0"/>
              <a:buChar char="–"/>
              <a:defRPr lang="zh-CN" sz="1350" kern="1200" baseline="0">
                <a:solidFill>
                  <a:schemeClr val="tx1"/>
                </a:solidFill>
                <a:latin typeface="+mn-lt"/>
                <a:ea typeface="+mn-ea"/>
                <a:cs typeface="+mn-cs"/>
              </a:defRPr>
            </a:lvl8pPr>
            <a:lvl9pPr marL="2380439" indent="-185221" algn="l" defTabSz="686005" rtl="0" eaLnBrk="1" latinLnBrk="0" hangingPunct="1">
              <a:lnSpc>
                <a:spcPct val="90000"/>
              </a:lnSpc>
              <a:spcBef>
                <a:spcPts val="450"/>
              </a:spcBef>
              <a:buFont typeface="Euphemia" pitchFamily="34" charset="0"/>
              <a:buChar char="›"/>
              <a:defRPr lang="zh-CN" sz="1350" kern="1200" baseline="0">
                <a:solidFill>
                  <a:schemeClr val="tx1"/>
                </a:solidFill>
                <a:latin typeface="+mn-lt"/>
                <a:ea typeface="+mn-ea"/>
                <a:cs typeface="+mn-cs"/>
              </a:defRPr>
            </a:lvl9pPr>
          </a:lstStyle>
          <a:p>
            <a:pPr marL="0" indent="0">
              <a:spcBef>
                <a:spcPts val="0"/>
              </a:spcBef>
              <a:buFont typeface="Euphemia" pitchFamily="34" charset="0"/>
              <a:buNone/>
            </a:pPr>
            <a:r>
              <a:rPr lang="zh-CN" altLang="en-US" sz="2000" b="1"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计算最短路径距离及平均距离</a:t>
            </a:r>
          </a:p>
          <a:p>
            <a:pPr marL="0" indent="0">
              <a:spcBef>
                <a:spcPts val="0"/>
              </a:spcBef>
              <a:buFont typeface="Euphemia" pitchFamily="34" charset="0"/>
              <a:buNone/>
            </a:pPr>
            <a:r>
              <a:rPr lang="zh-CN" altLang="en-US"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if</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iter</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 1</a:t>
            </a:r>
          </a:p>
          <a:p>
            <a:pPr marL="0" indent="0">
              <a:spcBef>
                <a:spcPts val="0"/>
              </a:spcBef>
              <a:buFont typeface="Euphemia" pitchFamily="34" charset="0"/>
              <a:buNone/>
            </a:pP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min_Length,min_index</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 min(Length);</a:t>
            </a:r>
          </a:p>
          <a:p>
            <a:pPr marL="0" indent="0">
              <a:spcBef>
                <a:spcPts val="0"/>
              </a:spcBef>
              <a:buFont typeface="Euphemia" pitchFamily="34" charset="0"/>
              <a:buNone/>
            </a:pP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Length_best</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iter</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min_Length</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p>
          <a:p>
            <a:pPr marL="0" indent="0">
              <a:spcBef>
                <a:spcPts val="0"/>
              </a:spcBef>
              <a:buFont typeface="Euphemia" pitchFamily="34" charset="0"/>
              <a:buNone/>
            </a:pP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Length_ave</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iter</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 mean(Length);</a:t>
            </a:r>
          </a:p>
          <a:p>
            <a:pPr marL="0" indent="0">
              <a:spcBef>
                <a:spcPts val="0"/>
              </a:spcBef>
              <a:buFont typeface="Euphemia" pitchFamily="34" charset="0"/>
              <a:buNone/>
            </a:pP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Route_best</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iter</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 Table(</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min_index</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ts val="0"/>
              </a:spcBef>
              <a:buFont typeface="Euphemia" pitchFamily="34" charset="0"/>
              <a:buNone/>
            </a:pPr>
            <a:r>
              <a:rPr lang="en-US" altLang="zh-CN"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else</a:t>
            </a:r>
          </a:p>
          <a:p>
            <a:pPr marL="0" indent="0">
              <a:spcBef>
                <a:spcPts val="0"/>
              </a:spcBef>
              <a:buFont typeface="Euphemia" pitchFamily="34" charset="0"/>
              <a:buNone/>
            </a:pP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min_Length,min_index</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 min(Length);</a:t>
            </a:r>
          </a:p>
          <a:p>
            <a:pPr marL="0" indent="0">
              <a:spcBef>
                <a:spcPts val="0"/>
              </a:spcBef>
              <a:buFont typeface="Euphemia" pitchFamily="34" charset="0"/>
              <a:buNone/>
            </a:pP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Length_best</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iter</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 min(</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Length_best</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iter</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- 1),</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min_Length</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ts val="0"/>
              </a:spcBef>
              <a:buFont typeface="Euphemia" pitchFamily="34" charset="0"/>
              <a:buNone/>
            </a:pP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Length_ave</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iter</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 mean(Length);</a:t>
            </a:r>
          </a:p>
          <a:p>
            <a:pPr marL="0" indent="0">
              <a:spcBef>
                <a:spcPts val="0"/>
              </a:spcBef>
              <a:buFont typeface="Euphemia" pitchFamily="34" charset="0"/>
              <a:buNone/>
            </a:pP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if </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Length_best</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iter</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min_Length</a:t>
            </a:r>
            <a:endPar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Font typeface="Euphemia" pitchFamily="34" charset="0"/>
              <a:buNone/>
            </a:pP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Route_best</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iter</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 Table(</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min_index</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ts val="0"/>
              </a:spcBef>
              <a:buFont typeface="Euphemia" pitchFamily="34" charset="0"/>
              <a:buNone/>
            </a:pP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else</a:t>
            </a:r>
          </a:p>
          <a:p>
            <a:pPr marL="0" indent="0">
              <a:spcBef>
                <a:spcPts val="0"/>
              </a:spcBef>
              <a:buFont typeface="Euphemia" pitchFamily="34" charset="0"/>
              <a:buNone/>
            </a:pP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Route_best</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iter</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Route_best</a:t>
            </a: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((iter-1),:);</a:t>
            </a:r>
          </a:p>
          <a:p>
            <a:pPr marL="0" indent="0">
              <a:spcBef>
                <a:spcPts val="0"/>
              </a:spcBef>
              <a:buFont typeface="Euphemia" pitchFamily="34" charset="0"/>
              <a:buNone/>
            </a:pP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end</a:t>
            </a:r>
          </a:p>
          <a:p>
            <a:pPr marL="0" indent="0">
              <a:spcBef>
                <a:spcPts val="0"/>
              </a:spcBef>
              <a:buFont typeface="Euphemia" pitchFamily="34" charset="0"/>
              <a:buNone/>
            </a:pPr>
            <a:r>
              <a:rPr lang="en-US" altLang="zh-CN" sz="20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end %if</a:t>
            </a:r>
          </a:p>
          <a:p>
            <a:pPr marL="0" indent="0">
              <a:spcBef>
                <a:spcPts val="0"/>
              </a:spcBef>
              <a:buFont typeface="Euphemia" pitchFamily="34" charset="0"/>
              <a:buNone/>
            </a:pPr>
            <a:endParaRPr lang="en-US" altLang="zh-CN" sz="3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4149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3"/>
          <p:cNvSpPr txBox="1">
            <a:spLocks/>
          </p:cNvSpPr>
          <p:nvPr/>
        </p:nvSpPr>
        <p:spPr>
          <a:xfrm>
            <a:off x="1331640" y="404664"/>
            <a:ext cx="7339012" cy="6048672"/>
          </a:xfrm>
          <a:prstGeom prst="rect">
            <a:avLst/>
          </a:prstGeom>
        </p:spPr>
        <p:txBody>
          <a:bodyPr vert="horz" lIns="91440" tIns="45720" rIns="91440" bIns="45720" rtlCol="0">
            <a:noAutofit/>
          </a:bodyPr>
          <a:lstStyle>
            <a:lvl1pPr marL="185221" indent="-185221" algn="l" defTabSz="686005" rtl="0" eaLnBrk="1" latinLnBrk="0" hangingPunct="1">
              <a:lnSpc>
                <a:spcPct val="90000"/>
              </a:lnSpc>
              <a:spcBef>
                <a:spcPts val="1050"/>
              </a:spcBef>
              <a:buFont typeface="Euphemia" pitchFamily="34" charset="0"/>
              <a:buChar char="›"/>
              <a:defRPr lang="zh-CN" sz="2101" kern="1200">
                <a:solidFill>
                  <a:schemeClr val="tx1"/>
                </a:solidFill>
                <a:latin typeface="微软雅黑" panose="020B0503020204020204" pitchFamily="34" charset="-122"/>
                <a:ea typeface="微软雅黑" panose="020B0503020204020204" pitchFamily="34" charset="-122"/>
                <a:cs typeface="+mn-cs"/>
              </a:defRPr>
            </a:lvl1pPr>
            <a:lvl2pPr marL="459624" indent="-185221" algn="l" defTabSz="686005" rtl="0" eaLnBrk="1" latinLnBrk="0" hangingPunct="1">
              <a:lnSpc>
                <a:spcPct val="90000"/>
              </a:lnSpc>
              <a:spcBef>
                <a:spcPts val="450"/>
              </a:spcBef>
              <a:buFont typeface="Euphemia"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2pPr>
            <a:lvl3pPr marL="734026" indent="-185221" algn="l" defTabSz="686005" rtl="0" eaLnBrk="1" latinLnBrk="0" hangingPunct="1">
              <a:lnSpc>
                <a:spcPct val="90000"/>
              </a:lnSpc>
              <a:spcBef>
                <a:spcPts val="450"/>
              </a:spcBef>
              <a:buFont typeface="Euphemia" pitchFamily="34" charset="0"/>
              <a:buChar char="›"/>
              <a:defRPr lang="zh-CN" sz="1500" kern="1200">
                <a:solidFill>
                  <a:schemeClr val="tx1"/>
                </a:solidFill>
                <a:latin typeface="微软雅黑" panose="020B0503020204020204" pitchFamily="34" charset="-122"/>
                <a:ea typeface="微软雅黑" panose="020B0503020204020204" pitchFamily="34" charset="-122"/>
                <a:cs typeface="+mn-cs"/>
              </a:defRPr>
            </a:lvl3pPr>
            <a:lvl4pPr marL="1008429" indent="-185221" algn="l" defTabSz="686005" rtl="0" eaLnBrk="1" latinLnBrk="0" hangingPunct="1">
              <a:lnSpc>
                <a:spcPct val="90000"/>
              </a:lnSpc>
              <a:spcBef>
                <a:spcPts val="450"/>
              </a:spcBef>
              <a:buFont typeface="Arial" pitchFamily="34" charset="0"/>
              <a:buChar char="–"/>
              <a:defRPr lang="zh-CN" sz="1350" kern="1200">
                <a:solidFill>
                  <a:schemeClr val="tx1"/>
                </a:solidFill>
                <a:latin typeface="微软雅黑" panose="020B0503020204020204" pitchFamily="34" charset="-122"/>
                <a:ea typeface="微软雅黑" panose="020B0503020204020204" pitchFamily="34" charset="-122"/>
                <a:cs typeface="+mn-cs"/>
              </a:defRPr>
            </a:lvl4pPr>
            <a:lvl5pPr marL="1282830" indent="-185221" algn="l" defTabSz="686005" rtl="0" eaLnBrk="1" latinLnBrk="0" hangingPunct="1">
              <a:lnSpc>
                <a:spcPct val="90000"/>
              </a:lnSpc>
              <a:spcBef>
                <a:spcPts val="450"/>
              </a:spcBef>
              <a:buFont typeface="Euphemia" pitchFamily="34" charset="0"/>
              <a:buChar char="›"/>
              <a:defRPr lang="zh-CN" sz="1350" kern="1200">
                <a:solidFill>
                  <a:schemeClr val="tx1"/>
                </a:solidFill>
                <a:latin typeface="微软雅黑" panose="020B0503020204020204" pitchFamily="34" charset="-122"/>
                <a:ea typeface="微软雅黑" panose="020B0503020204020204" pitchFamily="34" charset="-122"/>
                <a:cs typeface="+mn-cs"/>
              </a:defRPr>
            </a:lvl5pPr>
            <a:lvl6pPr marL="1557233" indent="-185221" algn="l" defTabSz="686005" rtl="0" eaLnBrk="1" latinLnBrk="0" hangingPunct="1">
              <a:lnSpc>
                <a:spcPct val="90000"/>
              </a:lnSpc>
              <a:spcBef>
                <a:spcPts val="450"/>
              </a:spcBef>
              <a:buFont typeface="Euphemia" pitchFamily="34" charset="0"/>
              <a:buChar char="–"/>
              <a:defRPr lang="zh-CN" sz="1350" kern="1200">
                <a:solidFill>
                  <a:schemeClr val="tx1"/>
                </a:solidFill>
                <a:latin typeface="+mn-lt"/>
                <a:ea typeface="+mn-ea"/>
                <a:cs typeface="+mn-cs"/>
              </a:defRPr>
            </a:lvl6pPr>
            <a:lvl7pPr marL="1831634" indent="-185221" algn="l" defTabSz="686005" rtl="0" eaLnBrk="1" latinLnBrk="0" hangingPunct="1">
              <a:lnSpc>
                <a:spcPct val="90000"/>
              </a:lnSpc>
              <a:spcBef>
                <a:spcPts val="450"/>
              </a:spcBef>
              <a:buFont typeface="Euphemia" pitchFamily="34" charset="0"/>
              <a:buChar char="›"/>
              <a:defRPr lang="zh-CN" sz="1350" kern="1200">
                <a:solidFill>
                  <a:schemeClr val="tx1"/>
                </a:solidFill>
                <a:latin typeface="+mn-lt"/>
                <a:ea typeface="+mn-ea"/>
                <a:cs typeface="+mn-cs"/>
              </a:defRPr>
            </a:lvl7pPr>
            <a:lvl8pPr marL="2106037" indent="-185221" algn="l" defTabSz="686005" rtl="0" eaLnBrk="1" latinLnBrk="0" hangingPunct="1">
              <a:lnSpc>
                <a:spcPct val="90000"/>
              </a:lnSpc>
              <a:spcBef>
                <a:spcPts val="450"/>
              </a:spcBef>
              <a:buFont typeface="Euphemia" pitchFamily="34" charset="0"/>
              <a:buChar char="–"/>
              <a:defRPr lang="zh-CN" sz="1350" kern="1200" baseline="0">
                <a:solidFill>
                  <a:schemeClr val="tx1"/>
                </a:solidFill>
                <a:latin typeface="+mn-lt"/>
                <a:ea typeface="+mn-ea"/>
                <a:cs typeface="+mn-cs"/>
              </a:defRPr>
            </a:lvl8pPr>
            <a:lvl9pPr marL="2380439" indent="-185221" algn="l" defTabSz="686005" rtl="0" eaLnBrk="1" latinLnBrk="0" hangingPunct="1">
              <a:lnSpc>
                <a:spcPct val="90000"/>
              </a:lnSpc>
              <a:spcBef>
                <a:spcPts val="450"/>
              </a:spcBef>
              <a:buFont typeface="Euphemia" pitchFamily="34" charset="0"/>
              <a:buChar char="›"/>
              <a:defRPr lang="zh-CN" sz="1350" kern="1200" baseline="0">
                <a:solidFill>
                  <a:schemeClr val="tx1"/>
                </a:solidFill>
                <a:latin typeface="+mn-lt"/>
                <a:ea typeface="+mn-ea"/>
                <a:cs typeface="+mn-cs"/>
              </a:defRPr>
            </a:lvl9pPr>
          </a:lstStyle>
          <a:p>
            <a:pPr marL="0" indent="0">
              <a:lnSpc>
                <a:spcPct val="100000"/>
              </a:lnSpc>
              <a:spcBef>
                <a:spcPts val="0"/>
              </a:spcBef>
              <a:buNone/>
              <a:tabLst>
                <a:tab pos="1882775" algn="l"/>
              </a:tabLst>
            </a:pPr>
            <a:r>
              <a:rPr lang="zh-CN" altLang="en-US" sz="22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更新信息素</a:t>
            </a:r>
          </a:p>
          <a:p>
            <a:pPr marL="0" indent="0">
              <a:lnSpc>
                <a:spcPct val="100000"/>
              </a:lnSpc>
              <a:spcBef>
                <a:spcPts val="0"/>
              </a:spcBef>
              <a:buNone/>
              <a:tabLst>
                <a:tab pos="1882775" algn="l"/>
              </a:tabLst>
            </a:pPr>
            <a:r>
              <a:rPr lang="zh-CN" altLang="en-US" sz="22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Delta_Tau</a:t>
            </a:r>
            <a:r>
              <a:rPr lang="en-US" altLang="zh-CN"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zeros</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n,n</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ct val="100000"/>
              </a:lnSpc>
              <a:spcBef>
                <a:spcPts val="0"/>
              </a:spcBef>
              <a:buNone/>
              <a:tabLst>
                <a:tab pos="1882775" algn="l"/>
              </a:tabLst>
            </a:pPr>
            <a:r>
              <a:rPr lang="en-US" altLang="zh-CN" sz="22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1"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逐个蚂蚁计算</a:t>
            </a:r>
          </a:p>
          <a:p>
            <a:pPr marL="0" indent="0">
              <a:lnSpc>
                <a:spcPct val="100000"/>
              </a:lnSpc>
              <a:spcBef>
                <a:spcPts val="0"/>
              </a:spcBef>
              <a:buNone/>
              <a:tabLst>
                <a:tab pos="1882775" algn="l"/>
              </a:tabLst>
            </a:pP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for</a:t>
            </a:r>
            <a:r>
              <a:rPr lang="en-US" altLang="zh-CN"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 1:m</a:t>
            </a:r>
          </a:p>
          <a:p>
            <a:pPr marL="0" indent="0">
              <a:lnSpc>
                <a:spcPct val="100000"/>
              </a:lnSpc>
              <a:spcBef>
                <a:spcPts val="0"/>
              </a:spcBef>
              <a:buNone/>
              <a:tabLst>
                <a:tab pos="1882775" algn="l"/>
              </a:tabLst>
            </a:pP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1"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逐个城市计算</a:t>
            </a:r>
          </a:p>
          <a:p>
            <a:pPr marL="0" indent="0">
              <a:lnSpc>
                <a:spcPct val="100000"/>
              </a:lnSpc>
              <a:spcBef>
                <a:spcPts val="0"/>
              </a:spcBef>
              <a:buNone/>
              <a:tabLst>
                <a:tab pos="1882775" algn="l"/>
              </a:tabLst>
            </a:pP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for </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j = 1:(n - 1)</a:t>
            </a:r>
          </a:p>
          <a:p>
            <a:pPr marL="0" indent="0">
              <a:lnSpc>
                <a:spcPct val="100000"/>
              </a:lnSpc>
              <a:spcBef>
                <a:spcPts val="0"/>
              </a:spcBef>
              <a:buNone/>
              <a:tabLst>
                <a:tab pos="1882775" algn="l"/>
              </a:tabLst>
            </a:pP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1"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Delta_Tau</a:t>
            </a:r>
            <a:r>
              <a:rPr lang="en-US" altLang="zh-CN" sz="22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(Table(</a:t>
            </a:r>
            <a:r>
              <a:rPr lang="en-US" altLang="zh-CN" sz="2200" b="1"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i,j</a:t>
            </a:r>
            <a:r>
              <a:rPr lang="en-US" altLang="zh-CN"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),Table(i,j+1)) = </a:t>
            </a:r>
            <a:r>
              <a:rPr lang="en-US" altLang="zh-CN" sz="2200"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Delta_Tau</a:t>
            </a:r>
            <a:r>
              <a:rPr lang="en-US" altLang="zh-CN"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(Table(</a:t>
            </a:r>
            <a:r>
              <a:rPr lang="en-US" altLang="zh-CN" sz="2200"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i,j</a:t>
            </a:r>
            <a:r>
              <a:rPr lang="en-US" altLang="zh-CN"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),Table(i,j+1)) + Q/Length(</a:t>
            </a:r>
            <a:r>
              <a:rPr lang="en-US" altLang="zh-CN" sz="2200"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ct val="100000"/>
              </a:lnSpc>
              <a:spcBef>
                <a:spcPts val="0"/>
              </a:spcBef>
              <a:buNone/>
              <a:tabLst>
                <a:tab pos="1882775" algn="l"/>
              </a:tabLst>
            </a:pP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end</a:t>
            </a:r>
            <a:endPar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spcBef>
                <a:spcPts val="0"/>
              </a:spcBef>
              <a:buNone/>
              <a:tabLst>
                <a:tab pos="1882775" algn="l"/>
              </a:tabLst>
            </a:pP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1"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Delta_Tau</a:t>
            </a:r>
            <a:r>
              <a:rPr lang="en-US" altLang="zh-CN" sz="22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(Table(</a:t>
            </a:r>
            <a:r>
              <a:rPr lang="en-US" altLang="zh-CN" sz="2200" b="1"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i,n</a:t>
            </a:r>
            <a:r>
              <a:rPr lang="en-US" altLang="zh-CN"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),Table(i,1)) = </a:t>
            </a:r>
            <a:r>
              <a:rPr lang="en-US" altLang="zh-CN" sz="2200"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Delta_Tau</a:t>
            </a:r>
            <a:r>
              <a:rPr lang="en-US" altLang="zh-CN"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(Table(</a:t>
            </a:r>
            <a:r>
              <a:rPr lang="en-US" altLang="zh-CN" sz="2200"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i,n</a:t>
            </a:r>
            <a:r>
              <a:rPr lang="en-US" altLang="zh-CN"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),Table(i,1)) + Q/Length(</a:t>
            </a:r>
            <a:r>
              <a:rPr lang="en-US" altLang="zh-CN" sz="2200"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ct val="100000"/>
              </a:lnSpc>
              <a:spcBef>
                <a:spcPts val="0"/>
              </a:spcBef>
              <a:buNone/>
              <a:tabLst>
                <a:tab pos="1882775" algn="l"/>
              </a:tabLst>
            </a:pP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end %for</a:t>
            </a:r>
            <a:endParaRPr lang="en-US" altLang="zh-CN" sz="22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spcBef>
                <a:spcPts val="0"/>
              </a:spcBef>
              <a:buNone/>
              <a:tabLst>
                <a:tab pos="1882775" algn="l"/>
              </a:tabLst>
            </a:pP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Tau </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(1-rho) * Tau + </a:t>
            </a:r>
            <a:r>
              <a:rPr lang="en-US" altLang="zh-CN" sz="22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Delta_Tau</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ct val="100000"/>
              </a:lnSpc>
              <a:spcBef>
                <a:spcPts val="0"/>
              </a:spcBef>
              <a:buNone/>
              <a:tabLst>
                <a:tab pos="1882775" algn="l"/>
              </a:tabLst>
            </a:pP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迭代次数加</a:t>
            </a:r>
            <a:r>
              <a:rPr lang="en-US" altLang="zh-CN" sz="22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b="1"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，清空路径记录表</a:t>
            </a:r>
          </a:p>
          <a:p>
            <a:pPr marL="0" indent="0">
              <a:lnSpc>
                <a:spcPct val="100000"/>
              </a:lnSpc>
              <a:spcBef>
                <a:spcPts val="0"/>
              </a:spcBef>
              <a:buNone/>
              <a:tabLst>
                <a:tab pos="1882775" algn="l"/>
              </a:tabLst>
            </a:pP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iter</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2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iter</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+ 1;</a:t>
            </a:r>
          </a:p>
          <a:p>
            <a:pPr marL="0" indent="0">
              <a:lnSpc>
                <a:spcPct val="100000"/>
              </a:lnSpc>
              <a:spcBef>
                <a:spcPts val="0"/>
              </a:spcBef>
              <a:buNone/>
              <a:tabLst>
                <a:tab pos="1882775" algn="l"/>
              </a:tabLst>
            </a:pP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Table = </a:t>
            </a:r>
            <a:r>
              <a:rPr lang="en-US" altLang="zh-CN" sz="22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zeros</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m,n</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ct val="100000"/>
              </a:lnSpc>
              <a:spcBef>
                <a:spcPts val="0"/>
              </a:spcBef>
              <a:buNone/>
              <a:tabLst>
                <a:tab pos="1882775" algn="l"/>
              </a:tabLst>
            </a:pPr>
            <a:r>
              <a:rPr lang="en-US" altLang="zh-CN" sz="22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end %while</a:t>
            </a:r>
            <a:r>
              <a:rPr lang="zh-CN" altLang="en-US" sz="22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，迭代部分代码结束</a:t>
            </a:r>
            <a:endParaRPr lang="en-US" altLang="zh-CN" sz="22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8337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195389" y="177807"/>
            <a:ext cx="7339012" cy="730913"/>
          </a:xfrm>
        </p:spPr>
        <p:txBody>
          <a:bodyPr/>
          <a:lstStyle/>
          <a:p>
            <a:r>
              <a:rPr lang="en-US" altLang="zh-CN" b="1" dirty="0" smtClean="0">
                <a:solidFill>
                  <a:srgbClr val="C00000"/>
                </a:solidFill>
                <a:latin typeface="宋体" panose="02010600030101010101" pitchFamily="2" charset="-122"/>
                <a:ea typeface="宋体" panose="02010600030101010101" pitchFamily="2" charset="-122"/>
              </a:rPr>
              <a:t>2.2 </a:t>
            </a:r>
            <a:r>
              <a:rPr lang="zh-CN" altLang="en-US" b="1" dirty="0" smtClean="0">
                <a:solidFill>
                  <a:srgbClr val="C00000"/>
                </a:solidFill>
                <a:latin typeface="宋体" panose="02010600030101010101" pitchFamily="2" charset="-122"/>
                <a:ea typeface="宋体" panose="02010600030101010101" pitchFamily="2" charset="-122"/>
              </a:rPr>
              <a:t>粒子群算法介绍</a:t>
            </a:r>
            <a:endParaRPr lang="zh-CN" b="1" dirty="0">
              <a:solidFill>
                <a:srgbClr val="C00000"/>
              </a:solidFill>
              <a:latin typeface="宋体" panose="02010600030101010101" pitchFamily="2" charset="-122"/>
              <a:ea typeface="宋体" panose="02010600030101010101" pitchFamily="2" charset="-122"/>
            </a:endParaRPr>
          </a:p>
        </p:txBody>
      </p:sp>
      <p:sp>
        <p:nvSpPr>
          <p:cNvPr id="14" name="内容占位符 13"/>
          <p:cNvSpPr>
            <a:spLocks noGrp="1"/>
          </p:cNvSpPr>
          <p:nvPr>
            <p:ph idx="1"/>
          </p:nvPr>
        </p:nvSpPr>
        <p:spPr>
          <a:xfrm>
            <a:off x="1195388" y="1052736"/>
            <a:ext cx="7553075" cy="5119464"/>
          </a:xfrm>
        </p:spPr>
        <p:txBody>
          <a:bodyPr>
            <a:normAutofit/>
          </a:bodyPr>
          <a:lstStyle/>
          <a:p>
            <a:pPr>
              <a:lnSpc>
                <a:spcPct val="100000"/>
              </a:lnSpc>
              <a:buFont typeface="Wingdings" panose="05000000000000000000" pitchFamily="2" charset="2"/>
              <a:buChar char="Ø"/>
            </a:pPr>
            <a:r>
              <a:rPr lang="zh-CN" altLang="en-US" sz="2800" b="1" dirty="0">
                <a:solidFill>
                  <a:schemeClr val="tx2"/>
                </a:solidFill>
                <a:latin typeface="宋体" panose="02010600030101010101" pitchFamily="2" charset="-122"/>
                <a:ea typeface="宋体" panose="02010600030101010101" pitchFamily="2" charset="-122"/>
              </a:rPr>
              <a:t>每个寻优的问题解都被想像成一只鸟，称为</a:t>
            </a:r>
            <a:r>
              <a:rPr lang="zh-CN" altLang="en-US" sz="2800" b="1" dirty="0">
                <a:solidFill>
                  <a:srgbClr val="0070C0"/>
                </a:solidFill>
                <a:latin typeface="宋体" panose="02010600030101010101" pitchFamily="2" charset="-122"/>
                <a:ea typeface="宋体" panose="02010600030101010101" pitchFamily="2" charset="-122"/>
              </a:rPr>
              <a:t>“粒子”</a:t>
            </a:r>
            <a:r>
              <a:rPr lang="zh-CN" altLang="en-US" sz="2800" b="1" dirty="0">
                <a:solidFill>
                  <a:schemeClr val="tx2"/>
                </a:solidFill>
                <a:latin typeface="宋体" panose="02010600030101010101" pitchFamily="2" charset="-122"/>
                <a:ea typeface="宋体" panose="02010600030101010101" pitchFamily="2" charset="-122"/>
              </a:rPr>
              <a:t>。所有粒子都在一个</a:t>
            </a:r>
            <a:r>
              <a:rPr lang="en-US" altLang="zh-CN" sz="2800" b="1" dirty="0">
                <a:solidFill>
                  <a:schemeClr val="tx2"/>
                </a:solidFill>
                <a:latin typeface="宋体" panose="02010600030101010101" pitchFamily="2" charset="-122"/>
                <a:ea typeface="宋体" panose="02010600030101010101" pitchFamily="2" charset="-122"/>
              </a:rPr>
              <a:t>D</a:t>
            </a:r>
            <a:r>
              <a:rPr lang="zh-CN" altLang="en-US" sz="2800" b="1" dirty="0">
                <a:solidFill>
                  <a:schemeClr val="tx2"/>
                </a:solidFill>
                <a:latin typeface="宋体" panose="02010600030101010101" pitchFamily="2" charset="-122"/>
                <a:ea typeface="宋体" panose="02010600030101010101" pitchFamily="2" charset="-122"/>
              </a:rPr>
              <a:t>维空间进行搜索。</a:t>
            </a:r>
          </a:p>
          <a:p>
            <a:pPr>
              <a:lnSpc>
                <a:spcPct val="100000"/>
              </a:lnSpc>
              <a:buFont typeface="Wingdings" panose="05000000000000000000" pitchFamily="2" charset="2"/>
              <a:buChar char="Ø"/>
            </a:pPr>
            <a:r>
              <a:rPr lang="zh-CN" altLang="en-US" sz="2800" b="1" dirty="0">
                <a:solidFill>
                  <a:schemeClr val="tx2"/>
                </a:solidFill>
                <a:latin typeface="宋体" panose="02010600030101010101" pitchFamily="2" charset="-122"/>
                <a:ea typeface="宋体" panose="02010600030101010101" pitchFamily="2" charset="-122"/>
              </a:rPr>
              <a:t>所有的粒子都由一</a:t>
            </a:r>
            <a:r>
              <a:rPr lang="zh-CN" altLang="en-US" sz="2800" b="1" dirty="0" smtClean="0">
                <a:solidFill>
                  <a:schemeClr val="tx2"/>
                </a:solidFill>
                <a:latin typeface="宋体" panose="02010600030101010101" pitchFamily="2" charset="-122"/>
                <a:ea typeface="宋体" panose="02010600030101010101" pitchFamily="2" charset="-122"/>
              </a:rPr>
              <a:t>个</a:t>
            </a:r>
            <a:r>
              <a:rPr lang="zh-CN" altLang="en-US" sz="2800" b="1" dirty="0" smtClean="0">
                <a:solidFill>
                  <a:srgbClr val="0070C0"/>
                </a:solidFill>
                <a:latin typeface="宋体" panose="02010600030101010101" pitchFamily="2" charset="-122"/>
                <a:ea typeface="宋体" panose="02010600030101010101" pitchFamily="2" charset="-122"/>
              </a:rPr>
              <a:t>适应度函数（</a:t>
            </a:r>
            <a:r>
              <a:rPr lang="en-US" altLang="zh-CN" sz="2800" b="1" dirty="0" smtClean="0">
                <a:solidFill>
                  <a:srgbClr val="0070C0"/>
                </a:solidFill>
                <a:latin typeface="宋体" panose="02010600030101010101" pitchFamily="2" charset="-122"/>
                <a:ea typeface="宋体" panose="02010600030101010101" pitchFamily="2" charset="-122"/>
              </a:rPr>
              <a:t>fitness function</a:t>
            </a:r>
            <a:r>
              <a:rPr lang="zh-CN" altLang="en-US" sz="2800" b="1" dirty="0" smtClean="0">
                <a:solidFill>
                  <a:srgbClr val="0070C0"/>
                </a:solidFill>
                <a:latin typeface="宋体" panose="02010600030101010101" pitchFamily="2" charset="-122"/>
                <a:ea typeface="宋体" panose="02010600030101010101" pitchFamily="2" charset="-122"/>
              </a:rPr>
              <a:t>）</a:t>
            </a:r>
            <a:r>
              <a:rPr lang="zh-CN" altLang="en-US" sz="2800" b="1" dirty="0" smtClean="0">
                <a:solidFill>
                  <a:schemeClr val="tx2"/>
                </a:solidFill>
                <a:latin typeface="宋体" panose="02010600030101010101" pitchFamily="2" charset="-122"/>
                <a:ea typeface="宋体" panose="02010600030101010101" pitchFamily="2" charset="-122"/>
              </a:rPr>
              <a:t>确定</a:t>
            </a:r>
            <a:r>
              <a:rPr lang="zh-CN" altLang="en-US" sz="2800" b="1" dirty="0">
                <a:solidFill>
                  <a:schemeClr val="tx2"/>
                </a:solidFill>
                <a:latin typeface="宋体" panose="02010600030101010101" pitchFamily="2" charset="-122"/>
                <a:ea typeface="宋体" panose="02010600030101010101" pitchFamily="2" charset="-122"/>
              </a:rPr>
              <a:t>适应值以判断目前的位置好坏。</a:t>
            </a:r>
          </a:p>
          <a:p>
            <a:pPr>
              <a:lnSpc>
                <a:spcPct val="100000"/>
              </a:lnSpc>
              <a:buFont typeface="Wingdings" panose="05000000000000000000" pitchFamily="2" charset="2"/>
              <a:buChar char="Ø"/>
            </a:pPr>
            <a:r>
              <a:rPr lang="zh-CN" altLang="en-US" sz="2800" b="1" dirty="0">
                <a:solidFill>
                  <a:schemeClr val="tx2"/>
                </a:solidFill>
                <a:latin typeface="宋体" panose="02010600030101010101" pitchFamily="2" charset="-122"/>
                <a:ea typeface="宋体" panose="02010600030101010101" pitchFamily="2" charset="-122"/>
              </a:rPr>
              <a:t>每一个粒子必须赋予记忆功能，能记住所搜寻到的</a:t>
            </a:r>
            <a:r>
              <a:rPr lang="zh-CN" altLang="en-US" sz="2800" b="1" dirty="0" smtClean="0">
                <a:solidFill>
                  <a:srgbClr val="0070C0"/>
                </a:solidFill>
                <a:latin typeface="宋体" panose="02010600030101010101" pitchFamily="2" charset="-122"/>
                <a:ea typeface="宋体" panose="02010600030101010101" pitchFamily="2" charset="-122"/>
              </a:rPr>
              <a:t>最优位置</a:t>
            </a:r>
            <a:r>
              <a:rPr lang="zh-CN" altLang="en-US" sz="2800" b="1" dirty="0">
                <a:solidFill>
                  <a:schemeClr val="tx2"/>
                </a:solidFill>
                <a:latin typeface="宋体" panose="02010600030101010101" pitchFamily="2" charset="-122"/>
                <a:ea typeface="宋体" panose="02010600030101010101" pitchFamily="2" charset="-122"/>
              </a:rPr>
              <a:t>。</a:t>
            </a:r>
          </a:p>
          <a:p>
            <a:pPr>
              <a:lnSpc>
                <a:spcPct val="100000"/>
              </a:lnSpc>
              <a:buFont typeface="Wingdings" panose="05000000000000000000" pitchFamily="2" charset="2"/>
              <a:buChar char="Ø"/>
            </a:pPr>
            <a:r>
              <a:rPr lang="zh-CN" altLang="en-US" sz="2800" b="1" dirty="0">
                <a:solidFill>
                  <a:schemeClr val="tx2"/>
                </a:solidFill>
                <a:latin typeface="宋体" panose="02010600030101010101" pitchFamily="2" charset="-122"/>
                <a:ea typeface="宋体" panose="02010600030101010101" pitchFamily="2" charset="-122"/>
              </a:rPr>
              <a:t>每一个粒子还有一个</a:t>
            </a:r>
            <a:r>
              <a:rPr lang="zh-CN" altLang="en-US" sz="2800" b="1" dirty="0">
                <a:solidFill>
                  <a:srgbClr val="0070C0"/>
                </a:solidFill>
                <a:latin typeface="宋体" panose="02010600030101010101" pitchFamily="2" charset="-122"/>
                <a:ea typeface="宋体" panose="02010600030101010101" pitchFamily="2" charset="-122"/>
              </a:rPr>
              <a:t>速度</a:t>
            </a:r>
            <a:r>
              <a:rPr lang="zh-CN" altLang="en-US" sz="2800" b="1" dirty="0">
                <a:solidFill>
                  <a:schemeClr val="tx2"/>
                </a:solidFill>
                <a:latin typeface="宋体" panose="02010600030101010101" pitchFamily="2" charset="-122"/>
                <a:ea typeface="宋体" panose="02010600030101010101" pitchFamily="2" charset="-122"/>
              </a:rPr>
              <a:t>以决定飞行的距离和方向。这个速度根据它本身的飞行经验以及同伴的飞行经验进行动态调整。 </a:t>
            </a:r>
          </a:p>
          <a:p>
            <a:pPr marL="0" indent="0">
              <a:buNone/>
            </a:pPr>
            <a:endParaRPr lang="zh-CN" altLang="zh-CN" sz="2400" b="1" dirty="0">
              <a:solidFill>
                <a:schemeClr val="bg1"/>
              </a:solidFill>
              <a:ea typeface="楷体_GB2312" pitchFamily="49" charset="-122"/>
            </a:endParaRPr>
          </a:p>
          <a:p>
            <a:pPr marL="0" indent="0">
              <a:buNone/>
            </a:pPr>
            <a:r>
              <a:rPr lang="zh-CN" altLang="zh-CN" sz="2400" b="1" dirty="0" smtClean="0">
                <a:solidFill>
                  <a:schemeClr val="bg1"/>
                </a:solidFill>
                <a:ea typeface="楷体_GB2312" pitchFamily="49" charset="-122"/>
              </a:rPr>
              <a:t>这样</a:t>
            </a:r>
            <a:r>
              <a:rPr lang="zh-CN" altLang="zh-CN" sz="2400" b="1" dirty="0">
                <a:solidFill>
                  <a:schemeClr val="bg1"/>
                </a:solidFill>
                <a:ea typeface="楷体_GB2312" pitchFamily="49" charset="-122"/>
              </a:rPr>
              <a:t>一个场景：</a:t>
            </a:r>
            <a:r>
              <a:rPr lang="zh-CN" altLang="zh-CN" sz="2400" b="1" i="1" dirty="0">
                <a:solidFill>
                  <a:schemeClr val="bg1"/>
                </a:solidFill>
                <a:ea typeface="楷体_GB2312" pitchFamily="49" charset="-122"/>
              </a:rPr>
              <a:t>一群鸟在随机搜索食物 </a:t>
            </a:r>
          </a:p>
          <a:p>
            <a:pPr marL="0" indent="0">
              <a:buNone/>
            </a:pPr>
            <a:endParaRPr 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0253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67378" y="332656"/>
            <a:ext cx="7339012" cy="5364088"/>
          </a:xfrm>
        </p:spPr>
        <p:txBody>
          <a:bodyPr/>
          <a:lstStyle/>
          <a:p>
            <a:pPr marL="0" indent="0">
              <a:buNone/>
            </a:pPr>
            <a:r>
              <a:rPr lang="zh-CN" altLang="en-US" sz="2400" b="1" dirty="0" smtClean="0">
                <a:solidFill>
                  <a:srgbClr val="0070C0"/>
                </a:solidFill>
                <a:latin typeface="宋体" panose="02010600030101010101" pitchFamily="2" charset="-122"/>
                <a:ea typeface="宋体" panose="02010600030101010101" pitchFamily="2" charset="-122"/>
              </a:rPr>
              <a:t>（</a:t>
            </a:r>
            <a:r>
              <a:rPr lang="en-US" altLang="zh-CN" sz="2400" b="1" dirty="0" smtClean="0">
                <a:solidFill>
                  <a:srgbClr val="0070C0"/>
                </a:solidFill>
                <a:latin typeface="宋体" panose="02010600030101010101" pitchFamily="2" charset="-122"/>
                <a:ea typeface="宋体" panose="02010600030101010101" pitchFamily="2" charset="-122"/>
              </a:rPr>
              <a:t>4</a:t>
            </a:r>
            <a:r>
              <a:rPr lang="zh-CN" altLang="en-US" sz="2400" b="1" dirty="0" smtClean="0">
                <a:solidFill>
                  <a:srgbClr val="0070C0"/>
                </a:solidFill>
                <a:latin typeface="宋体" panose="02010600030101010101" pitchFamily="2" charset="-122"/>
                <a:ea typeface="宋体" panose="02010600030101010101" pitchFamily="2" charset="-122"/>
              </a:rPr>
              <a:t>）结果输出</a:t>
            </a:r>
            <a:endParaRPr lang="en-US" altLang="zh-CN" sz="2400" b="1" dirty="0" smtClean="0">
              <a:solidFill>
                <a:srgbClr val="0070C0"/>
              </a:solidFill>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403648" y="908720"/>
            <a:ext cx="5328592" cy="1155274"/>
          </a:xfrm>
          <a:prstGeom prst="rect">
            <a:avLst/>
          </a:prstGeom>
        </p:spPr>
      </p:pic>
      <p:pic>
        <p:nvPicPr>
          <p:cNvPr id="3" name="图片 2"/>
          <p:cNvPicPr>
            <a:picLocks noChangeAspect="1"/>
          </p:cNvPicPr>
          <p:nvPr/>
        </p:nvPicPr>
        <p:blipFill>
          <a:blip r:embed="rId3"/>
          <a:stretch>
            <a:fillRect/>
          </a:stretch>
        </p:blipFill>
        <p:spPr>
          <a:xfrm>
            <a:off x="1406082" y="2091513"/>
            <a:ext cx="6045291" cy="4638759"/>
          </a:xfrm>
          <a:prstGeom prst="rect">
            <a:avLst/>
          </a:prstGeom>
        </p:spPr>
      </p:pic>
    </p:spTree>
    <p:extLst>
      <p:ext uri="{BB962C8B-B14F-4D97-AF65-F5344CB8AC3E}">
        <p14:creationId xmlns:p14="http://schemas.microsoft.com/office/powerpoint/2010/main" val="396244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195389" y="177807"/>
            <a:ext cx="7339012" cy="730913"/>
          </a:xfrm>
        </p:spPr>
        <p:txBody>
          <a:bodyPr/>
          <a:lstStyle/>
          <a:p>
            <a:pPr>
              <a:lnSpc>
                <a:spcPct val="100000"/>
              </a:lnSpc>
            </a:pPr>
            <a:r>
              <a:rPr lang="en-US" altLang="zh-CN" b="1" dirty="0" smtClean="0">
                <a:solidFill>
                  <a:srgbClr val="C00000"/>
                </a:solidFill>
                <a:latin typeface="宋体" panose="02010600030101010101" pitchFamily="2" charset="-122"/>
                <a:ea typeface="宋体" panose="02010600030101010101" pitchFamily="2" charset="-122"/>
              </a:rPr>
              <a:t>2.5 TSP</a:t>
            </a:r>
            <a:r>
              <a:rPr lang="zh-CN" altLang="en-US" b="1" dirty="0" smtClean="0">
                <a:solidFill>
                  <a:srgbClr val="C00000"/>
                </a:solidFill>
                <a:latin typeface="宋体" panose="02010600030101010101" pitchFamily="2" charset="-122"/>
                <a:ea typeface="宋体" panose="02010600030101010101" pitchFamily="2" charset="-122"/>
              </a:rPr>
              <a:t>求解结果</a:t>
            </a:r>
            <a:endParaRPr lang="zh-CN" b="1" dirty="0">
              <a:solidFill>
                <a:srgbClr val="C00000"/>
              </a:solidFill>
              <a:latin typeface="宋体" panose="02010600030101010101" pitchFamily="2" charset="-122"/>
              <a:ea typeface="宋体" panose="02010600030101010101" pitchFamily="2" charset="-122"/>
            </a:endParaRPr>
          </a:p>
        </p:txBody>
      </p:sp>
      <p:sp>
        <p:nvSpPr>
          <p:cNvPr id="14" name="内容占位符 13"/>
          <p:cNvSpPr>
            <a:spLocks noGrp="1"/>
          </p:cNvSpPr>
          <p:nvPr>
            <p:ph idx="1"/>
          </p:nvPr>
        </p:nvSpPr>
        <p:spPr>
          <a:xfrm>
            <a:off x="1167378" y="980728"/>
            <a:ext cx="7339012" cy="4716016"/>
          </a:xfrm>
        </p:spPr>
        <p:txBody>
          <a:bodyPr/>
          <a:lstStyle/>
          <a:p>
            <a:pPr marL="0" indent="0">
              <a:buNone/>
            </a:pPr>
            <a:r>
              <a:rPr lang="zh-CN" altLang="en-US" sz="2400" b="1" dirty="0" smtClean="0">
                <a:solidFill>
                  <a:srgbClr val="0070C0"/>
                </a:solidFill>
                <a:latin typeface="宋体" panose="02010600030101010101" pitchFamily="2" charset="-122"/>
                <a:ea typeface="宋体" panose="02010600030101010101" pitchFamily="2" charset="-122"/>
              </a:rPr>
              <a:t>（</a:t>
            </a:r>
            <a:r>
              <a:rPr lang="en-US" altLang="zh-CN" sz="2400" b="1" dirty="0" smtClean="0">
                <a:solidFill>
                  <a:srgbClr val="0070C0"/>
                </a:solidFill>
                <a:latin typeface="宋体" panose="02010600030101010101" pitchFamily="2" charset="-122"/>
                <a:ea typeface="宋体" panose="02010600030101010101" pitchFamily="2" charset="-122"/>
              </a:rPr>
              <a:t>1</a:t>
            </a:r>
            <a:r>
              <a:rPr lang="zh-CN" altLang="en-US" sz="2400" b="1" dirty="0" smtClean="0">
                <a:solidFill>
                  <a:srgbClr val="0070C0"/>
                </a:solidFill>
                <a:latin typeface="宋体" panose="02010600030101010101" pitchFamily="2" charset="-122"/>
                <a:ea typeface="宋体" panose="02010600030101010101" pitchFamily="2" charset="-122"/>
              </a:rPr>
              <a:t>）</a:t>
            </a:r>
            <a:r>
              <a:rPr lang="en-US" altLang="zh-CN" sz="2400" b="1" dirty="0" smtClean="0">
                <a:solidFill>
                  <a:srgbClr val="0070C0"/>
                </a:solidFill>
                <a:latin typeface="宋体" panose="02010600030101010101" pitchFamily="2" charset="-122"/>
                <a:ea typeface="宋体" panose="02010600030101010101" pitchFamily="2" charset="-122"/>
              </a:rPr>
              <a:t>30</a:t>
            </a:r>
            <a:r>
              <a:rPr lang="zh-CN" altLang="en-US" sz="2400" b="1" dirty="0" smtClean="0">
                <a:solidFill>
                  <a:srgbClr val="0070C0"/>
                </a:solidFill>
                <a:latin typeface="宋体" panose="02010600030101010101" pitchFamily="2" charset="-122"/>
                <a:ea typeface="宋体" panose="02010600030101010101" pitchFamily="2" charset="-122"/>
              </a:rPr>
              <a:t>个城市</a:t>
            </a:r>
            <a:endParaRPr lang="en-US" altLang="zh-CN" sz="2400" b="1" dirty="0" smtClean="0">
              <a:solidFill>
                <a:srgbClr val="0070C0"/>
              </a:solidFill>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195389" y="1340768"/>
            <a:ext cx="7101695" cy="5328592"/>
          </a:xfrm>
          <a:prstGeom prst="rect">
            <a:avLst/>
          </a:prstGeom>
        </p:spPr>
      </p:pic>
    </p:spTree>
    <p:extLst>
      <p:ext uri="{BB962C8B-B14F-4D97-AF65-F5344CB8AC3E}">
        <p14:creationId xmlns:p14="http://schemas.microsoft.com/office/powerpoint/2010/main" val="3756309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043608" y="0"/>
            <a:ext cx="7449074" cy="5589240"/>
          </a:xfrm>
          <a:prstGeom prst="rect">
            <a:avLst/>
          </a:prstGeom>
        </p:spPr>
      </p:pic>
      <p:sp>
        <p:nvSpPr>
          <p:cNvPr id="8" name="文本框 7"/>
          <p:cNvSpPr txBox="1"/>
          <p:nvPr/>
        </p:nvSpPr>
        <p:spPr>
          <a:xfrm>
            <a:off x="1331640" y="5604994"/>
            <a:ext cx="7377066" cy="867930"/>
          </a:xfrm>
          <a:prstGeom prst="rect">
            <a:avLst/>
          </a:prstGeom>
          <a:noFill/>
        </p:spPr>
        <p:txBody>
          <a:bodyPr wrap="square" rtlCol="0">
            <a:spAutoFit/>
          </a:bodyPr>
          <a:lstStyle/>
          <a:p>
            <a:pPr>
              <a:lnSpc>
                <a:spcPct val="90000"/>
              </a:lnSpc>
            </a:pPr>
            <a:r>
              <a:rPr lang="zh-CN" altLang="en-US" sz="2800" b="1" dirty="0" smtClean="0">
                <a:solidFill>
                  <a:srgbClr val="FF0000"/>
                </a:solidFill>
                <a:latin typeface="宋体" panose="02010600030101010101" pitchFamily="2" charset="-122"/>
                <a:ea typeface="宋体" panose="02010600030101010101" pitchFamily="2" charset="-122"/>
              </a:rPr>
              <a:t>运行多次蚁群算法后，取最好的最优值</a:t>
            </a:r>
            <a:r>
              <a:rPr lang="en-US" altLang="zh-CN" sz="2800" b="1" dirty="0" smtClean="0">
                <a:solidFill>
                  <a:srgbClr val="FF0000"/>
                </a:solidFill>
                <a:latin typeface="宋体" panose="02010600030101010101" pitchFamily="2" charset="-122"/>
                <a:ea typeface="宋体" panose="02010600030101010101" pitchFamily="2" charset="-122"/>
              </a:rPr>
              <a:t>425.593,</a:t>
            </a:r>
            <a:r>
              <a:rPr lang="zh-CN" altLang="en-US" sz="2800" b="1" dirty="0" smtClean="0">
                <a:solidFill>
                  <a:srgbClr val="FF0000"/>
                </a:solidFill>
                <a:latin typeface="宋体" panose="02010600030101010101" pitchFamily="2" charset="-122"/>
                <a:ea typeface="宋体" panose="02010600030101010101" pitchFamily="2" charset="-122"/>
              </a:rPr>
              <a:t>略大于粒子群算法</a:t>
            </a:r>
            <a:endParaRPr lang="zh-CN" altLang="en-US" sz="2800" b="1"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9774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548680"/>
            <a:ext cx="7339012" cy="4716016"/>
          </a:xfrm>
        </p:spPr>
        <p:txBody>
          <a:bodyPr/>
          <a:lstStyle/>
          <a:p>
            <a:pPr marL="0" indent="0">
              <a:buNone/>
            </a:pPr>
            <a:r>
              <a:rPr lang="zh-CN" altLang="en-US" sz="2400" b="1" dirty="0" smtClean="0">
                <a:solidFill>
                  <a:srgbClr val="0070C0"/>
                </a:solidFill>
                <a:latin typeface="宋体" panose="02010600030101010101" pitchFamily="2" charset="-122"/>
                <a:ea typeface="宋体" panose="02010600030101010101" pitchFamily="2" charset="-122"/>
              </a:rPr>
              <a:t>（</a:t>
            </a:r>
            <a:r>
              <a:rPr lang="en-US" altLang="zh-CN" sz="2400" b="1" dirty="0" smtClean="0">
                <a:solidFill>
                  <a:srgbClr val="0070C0"/>
                </a:solidFill>
                <a:latin typeface="宋体" panose="02010600030101010101" pitchFamily="2" charset="-122"/>
                <a:ea typeface="宋体" panose="02010600030101010101" pitchFamily="2" charset="-122"/>
              </a:rPr>
              <a:t>2</a:t>
            </a:r>
            <a:r>
              <a:rPr lang="zh-CN" altLang="en-US" sz="2400" b="1" dirty="0" smtClean="0">
                <a:solidFill>
                  <a:srgbClr val="0070C0"/>
                </a:solidFill>
                <a:latin typeface="宋体" panose="02010600030101010101" pitchFamily="2" charset="-122"/>
                <a:ea typeface="宋体" panose="02010600030101010101" pitchFamily="2" charset="-122"/>
              </a:rPr>
              <a:t>）</a:t>
            </a:r>
            <a:r>
              <a:rPr lang="en-US" altLang="zh-CN" sz="2400" b="1" dirty="0" smtClean="0">
                <a:solidFill>
                  <a:srgbClr val="0070C0"/>
                </a:solidFill>
                <a:latin typeface="宋体" panose="02010600030101010101" pitchFamily="2" charset="-122"/>
                <a:ea typeface="宋体" panose="02010600030101010101" pitchFamily="2" charset="-122"/>
              </a:rPr>
              <a:t>50</a:t>
            </a:r>
            <a:r>
              <a:rPr lang="zh-CN" altLang="en-US" sz="2400" b="1" dirty="0" smtClean="0">
                <a:solidFill>
                  <a:srgbClr val="0070C0"/>
                </a:solidFill>
                <a:latin typeface="宋体" panose="02010600030101010101" pitchFamily="2" charset="-122"/>
                <a:ea typeface="宋体" panose="02010600030101010101" pitchFamily="2" charset="-122"/>
              </a:rPr>
              <a:t>个城市</a:t>
            </a:r>
            <a:endParaRPr lang="en-US" altLang="zh-CN" sz="2400" b="1" dirty="0" smtClean="0">
              <a:solidFill>
                <a:srgbClr val="0070C0"/>
              </a:solidFill>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1362032" y="1052736"/>
            <a:ext cx="7005726" cy="5256584"/>
          </a:xfrm>
          <a:prstGeom prst="rect">
            <a:avLst/>
          </a:prstGeom>
        </p:spPr>
      </p:pic>
    </p:spTree>
    <p:extLst>
      <p:ext uri="{BB962C8B-B14F-4D97-AF65-F5344CB8AC3E}">
        <p14:creationId xmlns:p14="http://schemas.microsoft.com/office/powerpoint/2010/main" val="14742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285528" y="5338734"/>
            <a:ext cx="7377066" cy="1255728"/>
          </a:xfrm>
          <a:prstGeom prst="rect">
            <a:avLst/>
          </a:prstGeom>
          <a:noFill/>
        </p:spPr>
        <p:txBody>
          <a:bodyPr wrap="square" rtlCol="0">
            <a:spAutoFit/>
          </a:bodyPr>
          <a:lstStyle/>
          <a:p>
            <a:pPr>
              <a:lnSpc>
                <a:spcPct val="90000"/>
              </a:lnSpc>
            </a:pPr>
            <a:r>
              <a:rPr lang="zh-CN" altLang="en-US" sz="2800" b="1" dirty="0" smtClean="0">
                <a:solidFill>
                  <a:srgbClr val="FF0000"/>
                </a:solidFill>
                <a:latin typeface="宋体" panose="02010600030101010101" pitchFamily="2" charset="-122"/>
                <a:ea typeface="宋体" panose="02010600030101010101" pitchFamily="2" charset="-122"/>
              </a:rPr>
              <a:t>将蚂蚁数量增加至</a:t>
            </a:r>
            <a:r>
              <a:rPr lang="en-US" altLang="zh-CN" sz="2800" b="1" dirty="0" smtClean="0">
                <a:solidFill>
                  <a:srgbClr val="FF0000"/>
                </a:solidFill>
                <a:latin typeface="宋体" panose="02010600030101010101" pitchFamily="2" charset="-122"/>
                <a:ea typeface="宋体" panose="02010600030101010101" pitchFamily="2" charset="-122"/>
              </a:rPr>
              <a:t>200</a:t>
            </a:r>
            <a:r>
              <a:rPr lang="zh-CN" altLang="en-US" sz="2800" b="1" dirty="0" smtClean="0">
                <a:solidFill>
                  <a:srgbClr val="FF0000"/>
                </a:solidFill>
                <a:latin typeface="宋体" panose="02010600030101010101" pitchFamily="2" charset="-122"/>
                <a:ea typeface="宋体" panose="02010600030101010101" pitchFamily="2" charset="-122"/>
              </a:rPr>
              <a:t>以上时，会略微提高优化效果，多次运行结果取最好的最优值</a:t>
            </a:r>
            <a:r>
              <a:rPr lang="en-US" altLang="zh-CN" sz="2800" b="1" dirty="0" smtClean="0">
                <a:solidFill>
                  <a:srgbClr val="FF0000"/>
                </a:solidFill>
                <a:latin typeface="宋体" panose="02010600030101010101" pitchFamily="2" charset="-122"/>
                <a:ea typeface="宋体" panose="02010600030101010101" pitchFamily="2" charset="-122"/>
              </a:rPr>
              <a:t>439.2879,</a:t>
            </a:r>
            <a:r>
              <a:rPr lang="zh-CN" altLang="en-US" sz="2800" b="1" dirty="0" smtClean="0">
                <a:solidFill>
                  <a:srgbClr val="FF0000"/>
                </a:solidFill>
                <a:latin typeface="宋体" panose="02010600030101010101" pitchFamily="2" charset="-122"/>
                <a:ea typeface="宋体" panose="02010600030101010101" pitchFamily="2" charset="-122"/>
              </a:rPr>
              <a:t> 大于粒子群算法。</a:t>
            </a:r>
            <a:endParaRPr lang="zh-CN" altLang="en-US" sz="2800" b="1" dirty="0">
              <a:solidFill>
                <a:srgbClr val="FF0000"/>
              </a:solidFill>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285528" y="154158"/>
            <a:ext cx="6909757" cy="5184576"/>
          </a:xfrm>
          <a:prstGeom prst="rect">
            <a:avLst/>
          </a:prstGeom>
        </p:spPr>
      </p:pic>
    </p:spTree>
    <p:extLst>
      <p:ext uri="{BB962C8B-B14F-4D97-AF65-F5344CB8AC3E}">
        <p14:creationId xmlns:p14="http://schemas.microsoft.com/office/powerpoint/2010/main" val="197536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259632" y="980728"/>
            <a:ext cx="7339012" cy="586897"/>
          </a:xfrm>
        </p:spPr>
        <p:txBody>
          <a:bodyPr/>
          <a:lstStyle/>
          <a:p>
            <a:r>
              <a:rPr lang="en-US" altLang="zh-CN" b="1" dirty="0" smtClean="0">
                <a:solidFill>
                  <a:srgbClr val="C00000"/>
                </a:solidFill>
                <a:latin typeface="宋体" panose="02010600030101010101" pitchFamily="2" charset="-122"/>
                <a:ea typeface="宋体" panose="02010600030101010101" pitchFamily="2" charset="-122"/>
              </a:rPr>
              <a:t>2.6 </a:t>
            </a:r>
            <a:r>
              <a:rPr lang="zh-CN" altLang="en-US" b="1" dirty="0">
                <a:solidFill>
                  <a:srgbClr val="C00000"/>
                </a:solidFill>
                <a:latin typeface="宋体" panose="02010600030101010101" pitchFamily="2" charset="-122"/>
                <a:ea typeface="宋体" panose="02010600030101010101" pitchFamily="2" charset="-122"/>
              </a:rPr>
              <a:t>蚁群</a:t>
            </a:r>
            <a:r>
              <a:rPr lang="zh-CN" altLang="en-US" b="1" dirty="0" smtClean="0">
                <a:solidFill>
                  <a:srgbClr val="C00000"/>
                </a:solidFill>
                <a:latin typeface="宋体" panose="02010600030101010101" pitchFamily="2" charset="-122"/>
                <a:ea typeface="宋体" panose="02010600030101010101" pitchFamily="2" charset="-122"/>
              </a:rPr>
              <a:t>算法的主要特点</a:t>
            </a:r>
            <a:endParaRPr lang="zh-CN" b="1" dirty="0">
              <a:solidFill>
                <a:srgbClr val="C00000"/>
              </a:solidFill>
              <a:latin typeface="宋体" panose="02010600030101010101" pitchFamily="2" charset="-122"/>
              <a:ea typeface="宋体" panose="02010600030101010101" pitchFamily="2" charset="-122"/>
            </a:endParaRPr>
          </a:p>
        </p:txBody>
      </p:sp>
      <p:sp>
        <p:nvSpPr>
          <p:cNvPr id="14" name="内容占位符 13"/>
          <p:cNvSpPr>
            <a:spLocks noGrp="1"/>
          </p:cNvSpPr>
          <p:nvPr>
            <p:ph idx="1"/>
          </p:nvPr>
        </p:nvSpPr>
        <p:spPr>
          <a:xfrm>
            <a:off x="1272141" y="1639633"/>
            <a:ext cx="7339012" cy="2592288"/>
          </a:xfrm>
        </p:spPr>
        <p:txBody>
          <a:bodyPr>
            <a:normAutofit/>
          </a:bodyPr>
          <a:lstStyle/>
          <a:p>
            <a:pPr marL="0" indent="0">
              <a:buNone/>
            </a:pPr>
            <a:r>
              <a:rPr lang="zh-CN" altLang="en-US" sz="2400" b="1" dirty="0">
                <a:solidFill>
                  <a:srgbClr val="0070C0"/>
                </a:solidFill>
                <a:latin typeface="宋体" panose="02010600030101010101" pitchFamily="2" charset="-122"/>
                <a:ea typeface="宋体" panose="02010600030101010101" pitchFamily="2" charset="-122"/>
              </a:rPr>
              <a:t>（</a:t>
            </a:r>
            <a:r>
              <a:rPr lang="en-US" altLang="zh-CN" sz="2400" b="1" dirty="0">
                <a:solidFill>
                  <a:srgbClr val="0070C0"/>
                </a:solidFill>
                <a:latin typeface="宋体" panose="02010600030101010101" pitchFamily="2" charset="-122"/>
                <a:ea typeface="宋体" panose="02010600030101010101" pitchFamily="2" charset="-122"/>
              </a:rPr>
              <a:t>1</a:t>
            </a:r>
            <a:r>
              <a:rPr lang="zh-CN" altLang="en-US" sz="2400" b="1" dirty="0" smtClean="0">
                <a:solidFill>
                  <a:srgbClr val="0070C0"/>
                </a:solidFill>
                <a:latin typeface="宋体" panose="02010600030101010101" pitchFamily="2" charset="-122"/>
                <a:ea typeface="宋体" panose="02010600030101010101" pitchFamily="2" charset="-122"/>
              </a:rPr>
              <a:t>）</a:t>
            </a:r>
            <a:r>
              <a:rPr lang="zh-CN" altLang="en-US" sz="2400" b="1" dirty="0" smtClean="0">
                <a:solidFill>
                  <a:schemeClr val="tx2"/>
                </a:solidFill>
                <a:latin typeface="宋体" panose="02010600030101010101" pitchFamily="2" charset="-122"/>
                <a:ea typeface="宋体" panose="02010600030101010101" pitchFamily="2" charset="-122"/>
              </a:rPr>
              <a:t>蚁群算法主要用于求解</a:t>
            </a:r>
            <a:r>
              <a:rPr lang="en-US" altLang="zh-CN" sz="2400" b="1" dirty="0" smtClean="0">
                <a:solidFill>
                  <a:schemeClr val="tx2"/>
                </a:solidFill>
                <a:latin typeface="宋体" panose="02010600030101010101" pitchFamily="2" charset="-122"/>
                <a:ea typeface="宋体" panose="02010600030101010101" pitchFamily="2" charset="-122"/>
              </a:rPr>
              <a:t>TSP</a:t>
            </a:r>
            <a:r>
              <a:rPr lang="zh-CN" altLang="en-US" sz="2400" b="1" dirty="0" smtClean="0">
                <a:solidFill>
                  <a:schemeClr val="tx2"/>
                </a:solidFill>
                <a:latin typeface="宋体" panose="02010600030101010101" pitchFamily="2" charset="-122"/>
                <a:ea typeface="宋体" panose="02010600030101010101" pitchFamily="2" charset="-122"/>
              </a:rPr>
              <a:t>为代表的组合优化或图优化的问题；</a:t>
            </a:r>
            <a:endParaRPr lang="en-US" altLang="zh-CN" sz="2400" b="1" dirty="0" smtClean="0">
              <a:solidFill>
                <a:schemeClr val="tx2"/>
              </a:solidFill>
              <a:latin typeface="宋体" panose="02010600030101010101" pitchFamily="2" charset="-122"/>
              <a:ea typeface="宋体" panose="02010600030101010101" pitchFamily="2" charset="-122"/>
            </a:endParaRPr>
          </a:p>
          <a:p>
            <a:pPr marL="0" indent="0">
              <a:buNone/>
            </a:pPr>
            <a:r>
              <a:rPr lang="zh-CN" altLang="en-US" sz="2400" b="1" dirty="0" smtClean="0">
                <a:solidFill>
                  <a:srgbClr val="0070C0"/>
                </a:solidFill>
                <a:latin typeface="宋体" panose="02010600030101010101" pitchFamily="2" charset="-122"/>
                <a:ea typeface="宋体" panose="02010600030101010101" pitchFamily="2" charset="-122"/>
              </a:rPr>
              <a:t>（</a:t>
            </a:r>
            <a:r>
              <a:rPr lang="en-US" altLang="zh-CN" sz="2400" b="1" dirty="0" smtClean="0">
                <a:solidFill>
                  <a:srgbClr val="0070C0"/>
                </a:solidFill>
                <a:latin typeface="宋体" panose="02010600030101010101" pitchFamily="2" charset="-122"/>
                <a:ea typeface="宋体" panose="02010600030101010101" pitchFamily="2" charset="-122"/>
              </a:rPr>
              <a:t>2</a:t>
            </a:r>
            <a:r>
              <a:rPr lang="zh-CN" altLang="en-US" sz="2400" b="1" dirty="0" smtClean="0">
                <a:solidFill>
                  <a:srgbClr val="0070C0"/>
                </a:solidFill>
                <a:latin typeface="宋体" panose="02010600030101010101" pitchFamily="2" charset="-122"/>
                <a:ea typeface="宋体" panose="02010600030101010101" pitchFamily="2" charset="-122"/>
              </a:rPr>
              <a:t>）</a:t>
            </a:r>
            <a:r>
              <a:rPr lang="zh-CN" altLang="en-US" sz="2400" b="1" dirty="0" smtClean="0">
                <a:solidFill>
                  <a:schemeClr val="tx2"/>
                </a:solidFill>
                <a:latin typeface="宋体" panose="02010600030101010101" pitchFamily="2" charset="-122"/>
                <a:ea typeface="宋体" panose="02010600030101010101" pitchFamily="2" charset="-122"/>
              </a:rPr>
              <a:t>蚁群算法收敛速度快，求解质量较高；</a:t>
            </a:r>
            <a:endParaRPr lang="en-US" altLang="zh-CN" sz="2400" b="1" dirty="0" smtClean="0">
              <a:solidFill>
                <a:schemeClr val="tx2"/>
              </a:solidFill>
              <a:latin typeface="宋体" panose="02010600030101010101" pitchFamily="2" charset="-122"/>
              <a:ea typeface="宋体" panose="02010600030101010101" pitchFamily="2" charset="-122"/>
            </a:endParaRPr>
          </a:p>
          <a:p>
            <a:pPr marL="0" indent="0">
              <a:buNone/>
            </a:pPr>
            <a:r>
              <a:rPr lang="zh-CN" altLang="en-US" sz="2400" b="1" dirty="0" smtClean="0">
                <a:solidFill>
                  <a:srgbClr val="0070C0"/>
                </a:solidFill>
                <a:latin typeface="宋体" panose="02010600030101010101" pitchFamily="2" charset="-122"/>
                <a:ea typeface="宋体" panose="02010600030101010101" pitchFamily="2" charset="-122"/>
              </a:rPr>
              <a:t>（</a:t>
            </a:r>
            <a:r>
              <a:rPr lang="en-US" altLang="zh-CN" sz="2400" b="1" dirty="0" smtClean="0">
                <a:solidFill>
                  <a:srgbClr val="0070C0"/>
                </a:solidFill>
                <a:latin typeface="宋体" panose="02010600030101010101" pitchFamily="2" charset="-122"/>
                <a:ea typeface="宋体" panose="02010600030101010101" pitchFamily="2" charset="-122"/>
              </a:rPr>
              <a:t>3</a:t>
            </a:r>
            <a:r>
              <a:rPr lang="zh-CN" altLang="en-US" sz="2400" b="1" dirty="0" smtClean="0">
                <a:solidFill>
                  <a:srgbClr val="0070C0"/>
                </a:solidFill>
                <a:latin typeface="宋体" panose="02010600030101010101" pitchFamily="2" charset="-122"/>
                <a:ea typeface="宋体" panose="02010600030101010101" pitchFamily="2" charset="-122"/>
              </a:rPr>
              <a:t>）</a:t>
            </a:r>
            <a:r>
              <a:rPr lang="zh-CN" altLang="en-US" sz="2400" b="1" dirty="0" smtClean="0">
                <a:solidFill>
                  <a:schemeClr val="tx2"/>
                </a:solidFill>
                <a:latin typeface="宋体" panose="02010600030101010101" pitchFamily="2" charset="-122"/>
                <a:ea typeface="宋体" panose="02010600030101010101" pitchFamily="2" charset="-122"/>
              </a:rPr>
              <a:t>蚁群算法是一种全局优化算法；</a:t>
            </a:r>
            <a:endParaRPr lang="en-US" altLang="zh-CN" sz="2400" b="1" dirty="0" smtClean="0">
              <a:solidFill>
                <a:schemeClr val="tx2"/>
              </a:solidFill>
              <a:latin typeface="宋体" panose="02010600030101010101" pitchFamily="2" charset="-122"/>
              <a:ea typeface="宋体" panose="02010600030101010101" pitchFamily="2" charset="-122"/>
            </a:endParaRPr>
          </a:p>
          <a:p>
            <a:pPr marL="0" indent="0">
              <a:buNone/>
            </a:pPr>
            <a:r>
              <a:rPr lang="zh-CN" altLang="en-US" sz="2400" b="1" dirty="0" smtClean="0">
                <a:solidFill>
                  <a:srgbClr val="0070C0"/>
                </a:solidFill>
                <a:latin typeface="宋体" panose="02010600030101010101" pitchFamily="2" charset="-122"/>
                <a:ea typeface="宋体" panose="02010600030101010101" pitchFamily="2" charset="-122"/>
              </a:rPr>
              <a:t>（</a:t>
            </a:r>
            <a:r>
              <a:rPr lang="en-US" altLang="zh-CN" sz="2400" b="1" dirty="0" smtClean="0">
                <a:solidFill>
                  <a:srgbClr val="0070C0"/>
                </a:solidFill>
                <a:latin typeface="宋体" panose="02010600030101010101" pitchFamily="2" charset="-122"/>
                <a:ea typeface="宋体" panose="02010600030101010101" pitchFamily="2" charset="-122"/>
              </a:rPr>
              <a:t>4</a:t>
            </a:r>
            <a:r>
              <a:rPr lang="zh-CN" altLang="en-US" sz="2400" b="1" dirty="0" smtClean="0">
                <a:solidFill>
                  <a:srgbClr val="0070C0"/>
                </a:solidFill>
                <a:latin typeface="宋体" panose="02010600030101010101" pitchFamily="2" charset="-122"/>
                <a:ea typeface="宋体" panose="02010600030101010101" pitchFamily="2" charset="-122"/>
              </a:rPr>
              <a:t>）</a:t>
            </a:r>
            <a:r>
              <a:rPr lang="zh-CN" altLang="en-US" sz="2400" b="1" dirty="0">
                <a:solidFill>
                  <a:schemeClr val="tx2"/>
                </a:solidFill>
                <a:latin typeface="宋体" panose="02010600030101010101" pitchFamily="2" charset="-122"/>
                <a:ea typeface="宋体" panose="02010600030101010101" pitchFamily="2" charset="-122"/>
              </a:rPr>
              <a:t>蚁</a:t>
            </a:r>
            <a:r>
              <a:rPr lang="zh-CN" altLang="en-US" sz="2400" b="1" dirty="0" smtClean="0">
                <a:solidFill>
                  <a:schemeClr val="tx2"/>
                </a:solidFill>
                <a:latin typeface="宋体" panose="02010600030101010101" pitchFamily="2" charset="-122"/>
                <a:ea typeface="宋体" panose="02010600030101010101" pitchFamily="2" charset="-122"/>
              </a:rPr>
              <a:t>群算法是一种分布式的优化算法，可以在分布式环境中运行。</a:t>
            </a:r>
            <a:endParaRPr lang="zh-CN" sz="2400" b="1" dirty="0">
              <a:solidFill>
                <a:schemeClr val="tx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9195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2"/>
          <p:cNvSpPr txBox="1">
            <a:spLocks/>
          </p:cNvSpPr>
          <p:nvPr/>
        </p:nvSpPr>
        <p:spPr>
          <a:xfrm>
            <a:off x="1259632" y="692696"/>
            <a:ext cx="7339012" cy="586897"/>
          </a:xfrm>
          <a:prstGeom prst="rect">
            <a:avLst/>
          </a:prstGeom>
        </p:spPr>
        <p:txBody>
          <a:bodyPr vert="horz" lIns="91440" tIns="45720" rIns="91440" bIns="45720" rtlCol="0" anchor="b">
            <a:normAutofit/>
          </a:bodyPr>
          <a:lstStyle>
            <a:lvl1pPr algn="l" defTabSz="686005" rtl="0" eaLnBrk="1" latinLnBrk="0" hangingPunct="1">
              <a:lnSpc>
                <a:spcPct val="90000"/>
              </a:lnSpc>
              <a:spcBef>
                <a:spcPct val="0"/>
              </a:spcBef>
              <a:buNone/>
              <a:defRPr lang="zh-CN" sz="2701" kern="1200">
                <a:solidFill>
                  <a:schemeClr val="tx1">
                    <a:lumMod val="75000"/>
                  </a:schemeClr>
                </a:solidFill>
                <a:latin typeface="微软雅黑" panose="020B0503020204020204" pitchFamily="34" charset="-122"/>
                <a:ea typeface="微软雅黑" panose="020B0503020204020204" pitchFamily="34" charset="-122"/>
                <a:cs typeface="+mj-cs"/>
              </a:defRPr>
            </a:lvl1pPr>
          </a:lstStyle>
          <a:p>
            <a:r>
              <a:rPr lang="en-US" altLang="zh-CN" b="1" dirty="0" smtClean="0">
                <a:solidFill>
                  <a:srgbClr val="C00000"/>
                </a:solidFill>
                <a:latin typeface="宋体" panose="02010600030101010101" pitchFamily="2" charset="-122"/>
                <a:ea typeface="宋体" panose="02010600030101010101" pitchFamily="2" charset="-122"/>
              </a:rPr>
              <a:t>3 </a:t>
            </a:r>
            <a:r>
              <a:rPr lang="zh-CN" altLang="en-US" b="1" dirty="0" smtClean="0">
                <a:solidFill>
                  <a:srgbClr val="C00000"/>
                </a:solidFill>
                <a:latin typeface="宋体" panose="02010600030101010101" pitchFamily="2" charset="-122"/>
                <a:ea typeface="宋体" panose="02010600030101010101" pitchFamily="2" charset="-122"/>
              </a:rPr>
              <a:t>（</a:t>
            </a:r>
            <a:r>
              <a:rPr lang="zh-CN" altLang="en-US" b="1" dirty="0">
                <a:solidFill>
                  <a:srgbClr val="C00000"/>
                </a:solidFill>
                <a:latin typeface="宋体" panose="02010600030101010101" pitchFamily="2" charset="-122"/>
                <a:ea typeface="宋体" panose="02010600030101010101" pitchFamily="2" charset="-122"/>
              </a:rPr>
              <a:t>群</a:t>
            </a:r>
            <a:r>
              <a:rPr lang="zh-CN" altLang="en-US" b="1" dirty="0" smtClean="0">
                <a:solidFill>
                  <a:srgbClr val="C00000"/>
                </a:solidFill>
                <a:latin typeface="宋体" panose="02010600030101010101" pitchFamily="2" charset="-122"/>
                <a:ea typeface="宋体" panose="02010600030101010101" pitchFamily="2" charset="-122"/>
              </a:rPr>
              <a:t>）智能算法适用范围</a:t>
            </a:r>
            <a:endParaRPr lang="zh-CN" altLang="en-US" b="1" dirty="0">
              <a:solidFill>
                <a:srgbClr val="C00000"/>
              </a:solidFill>
              <a:latin typeface="宋体" panose="02010600030101010101" pitchFamily="2" charset="-122"/>
              <a:ea typeface="宋体" panose="02010600030101010101" pitchFamily="2" charset="-122"/>
            </a:endParaRPr>
          </a:p>
        </p:txBody>
      </p:sp>
      <p:sp>
        <p:nvSpPr>
          <p:cNvPr id="5" name="内容占位符 13"/>
          <p:cNvSpPr txBox="1">
            <a:spLocks/>
          </p:cNvSpPr>
          <p:nvPr/>
        </p:nvSpPr>
        <p:spPr>
          <a:xfrm>
            <a:off x="1272141" y="1351601"/>
            <a:ext cx="7339012" cy="2592288"/>
          </a:xfrm>
          <a:prstGeom prst="rect">
            <a:avLst/>
          </a:prstGeom>
        </p:spPr>
        <p:txBody>
          <a:bodyPr vert="horz" lIns="91440" tIns="45720" rIns="91440" bIns="45720" rtlCol="0">
            <a:noAutofit/>
          </a:bodyPr>
          <a:lstStyle>
            <a:lvl1pPr marL="185221" indent="-185221" algn="l" defTabSz="686005" rtl="0" eaLnBrk="1" latinLnBrk="0" hangingPunct="1">
              <a:lnSpc>
                <a:spcPct val="90000"/>
              </a:lnSpc>
              <a:spcBef>
                <a:spcPts val="1050"/>
              </a:spcBef>
              <a:buFont typeface="Euphemia" pitchFamily="34" charset="0"/>
              <a:buChar char="›"/>
              <a:defRPr lang="zh-CN" sz="2101" kern="1200">
                <a:solidFill>
                  <a:schemeClr val="tx1"/>
                </a:solidFill>
                <a:latin typeface="微软雅黑" panose="020B0503020204020204" pitchFamily="34" charset="-122"/>
                <a:ea typeface="微软雅黑" panose="020B0503020204020204" pitchFamily="34" charset="-122"/>
                <a:cs typeface="+mn-cs"/>
              </a:defRPr>
            </a:lvl1pPr>
            <a:lvl2pPr marL="459624" indent="-185221" algn="l" defTabSz="686005" rtl="0" eaLnBrk="1" latinLnBrk="0" hangingPunct="1">
              <a:lnSpc>
                <a:spcPct val="90000"/>
              </a:lnSpc>
              <a:spcBef>
                <a:spcPts val="450"/>
              </a:spcBef>
              <a:buFont typeface="Euphemia"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2pPr>
            <a:lvl3pPr marL="734026" indent="-185221" algn="l" defTabSz="686005" rtl="0" eaLnBrk="1" latinLnBrk="0" hangingPunct="1">
              <a:lnSpc>
                <a:spcPct val="90000"/>
              </a:lnSpc>
              <a:spcBef>
                <a:spcPts val="450"/>
              </a:spcBef>
              <a:buFont typeface="Euphemia" pitchFamily="34" charset="0"/>
              <a:buChar char="›"/>
              <a:defRPr lang="zh-CN" sz="1500" kern="1200">
                <a:solidFill>
                  <a:schemeClr val="tx1"/>
                </a:solidFill>
                <a:latin typeface="微软雅黑" panose="020B0503020204020204" pitchFamily="34" charset="-122"/>
                <a:ea typeface="微软雅黑" panose="020B0503020204020204" pitchFamily="34" charset="-122"/>
                <a:cs typeface="+mn-cs"/>
              </a:defRPr>
            </a:lvl3pPr>
            <a:lvl4pPr marL="1008429" indent="-185221" algn="l" defTabSz="686005" rtl="0" eaLnBrk="1" latinLnBrk="0" hangingPunct="1">
              <a:lnSpc>
                <a:spcPct val="90000"/>
              </a:lnSpc>
              <a:spcBef>
                <a:spcPts val="450"/>
              </a:spcBef>
              <a:buFont typeface="Arial" pitchFamily="34" charset="0"/>
              <a:buChar char="–"/>
              <a:defRPr lang="zh-CN" sz="1350" kern="1200">
                <a:solidFill>
                  <a:schemeClr val="tx1"/>
                </a:solidFill>
                <a:latin typeface="微软雅黑" panose="020B0503020204020204" pitchFamily="34" charset="-122"/>
                <a:ea typeface="微软雅黑" panose="020B0503020204020204" pitchFamily="34" charset="-122"/>
                <a:cs typeface="+mn-cs"/>
              </a:defRPr>
            </a:lvl4pPr>
            <a:lvl5pPr marL="1282830" indent="-185221" algn="l" defTabSz="686005" rtl="0" eaLnBrk="1" latinLnBrk="0" hangingPunct="1">
              <a:lnSpc>
                <a:spcPct val="90000"/>
              </a:lnSpc>
              <a:spcBef>
                <a:spcPts val="450"/>
              </a:spcBef>
              <a:buFont typeface="Euphemia" pitchFamily="34" charset="0"/>
              <a:buChar char="›"/>
              <a:defRPr lang="zh-CN" sz="1350" kern="1200">
                <a:solidFill>
                  <a:schemeClr val="tx1"/>
                </a:solidFill>
                <a:latin typeface="微软雅黑" panose="020B0503020204020204" pitchFamily="34" charset="-122"/>
                <a:ea typeface="微软雅黑" panose="020B0503020204020204" pitchFamily="34" charset="-122"/>
                <a:cs typeface="+mn-cs"/>
              </a:defRPr>
            </a:lvl5pPr>
            <a:lvl6pPr marL="1557233" indent="-185221" algn="l" defTabSz="686005" rtl="0" eaLnBrk="1" latinLnBrk="0" hangingPunct="1">
              <a:lnSpc>
                <a:spcPct val="90000"/>
              </a:lnSpc>
              <a:spcBef>
                <a:spcPts val="450"/>
              </a:spcBef>
              <a:buFont typeface="Euphemia" pitchFamily="34" charset="0"/>
              <a:buChar char="–"/>
              <a:defRPr lang="zh-CN" sz="1350" kern="1200">
                <a:solidFill>
                  <a:schemeClr val="tx1"/>
                </a:solidFill>
                <a:latin typeface="+mn-lt"/>
                <a:ea typeface="+mn-ea"/>
                <a:cs typeface="+mn-cs"/>
              </a:defRPr>
            </a:lvl6pPr>
            <a:lvl7pPr marL="1831634" indent="-185221" algn="l" defTabSz="686005" rtl="0" eaLnBrk="1" latinLnBrk="0" hangingPunct="1">
              <a:lnSpc>
                <a:spcPct val="90000"/>
              </a:lnSpc>
              <a:spcBef>
                <a:spcPts val="450"/>
              </a:spcBef>
              <a:buFont typeface="Euphemia" pitchFamily="34" charset="0"/>
              <a:buChar char="›"/>
              <a:defRPr lang="zh-CN" sz="1350" kern="1200">
                <a:solidFill>
                  <a:schemeClr val="tx1"/>
                </a:solidFill>
                <a:latin typeface="+mn-lt"/>
                <a:ea typeface="+mn-ea"/>
                <a:cs typeface="+mn-cs"/>
              </a:defRPr>
            </a:lvl7pPr>
            <a:lvl8pPr marL="2106037" indent="-185221" algn="l" defTabSz="686005" rtl="0" eaLnBrk="1" latinLnBrk="0" hangingPunct="1">
              <a:lnSpc>
                <a:spcPct val="90000"/>
              </a:lnSpc>
              <a:spcBef>
                <a:spcPts val="450"/>
              </a:spcBef>
              <a:buFont typeface="Euphemia" pitchFamily="34" charset="0"/>
              <a:buChar char="–"/>
              <a:defRPr lang="zh-CN" sz="1350" kern="1200" baseline="0">
                <a:solidFill>
                  <a:schemeClr val="tx1"/>
                </a:solidFill>
                <a:latin typeface="+mn-lt"/>
                <a:ea typeface="+mn-ea"/>
                <a:cs typeface="+mn-cs"/>
              </a:defRPr>
            </a:lvl8pPr>
            <a:lvl9pPr marL="2380439" indent="-185221" algn="l" defTabSz="686005" rtl="0" eaLnBrk="1" latinLnBrk="0" hangingPunct="1">
              <a:lnSpc>
                <a:spcPct val="90000"/>
              </a:lnSpc>
              <a:spcBef>
                <a:spcPts val="450"/>
              </a:spcBef>
              <a:buFont typeface="Euphemia" pitchFamily="34" charset="0"/>
              <a:buChar char="›"/>
              <a:defRPr lang="zh-CN" sz="1350" kern="1200" baseline="0">
                <a:solidFill>
                  <a:schemeClr val="tx1"/>
                </a:solidFill>
                <a:latin typeface="+mn-lt"/>
                <a:ea typeface="+mn-ea"/>
                <a:cs typeface="+mn-cs"/>
              </a:defRPr>
            </a:lvl9pPr>
          </a:lstStyle>
          <a:p>
            <a:pPr marL="0" indent="0">
              <a:buFont typeface="Euphemia" pitchFamily="34" charset="0"/>
              <a:buNone/>
            </a:pPr>
            <a:r>
              <a:rPr lang="zh-CN" altLang="en-US" sz="2400" b="1" dirty="0" smtClean="0">
                <a:solidFill>
                  <a:srgbClr val="0070C0"/>
                </a:solidFill>
                <a:latin typeface="宋体" panose="02010600030101010101" pitchFamily="2" charset="-122"/>
                <a:ea typeface="宋体" panose="02010600030101010101" pitchFamily="2" charset="-122"/>
              </a:rPr>
              <a:t>（</a:t>
            </a:r>
            <a:r>
              <a:rPr lang="en-US" altLang="zh-CN" sz="2400" b="1" dirty="0" smtClean="0">
                <a:solidFill>
                  <a:srgbClr val="0070C0"/>
                </a:solidFill>
                <a:latin typeface="宋体" panose="02010600030101010101" pitchFamily="2" charset="-122"/>
                <a:ea typeface="宋体" panose="02010600030101010101" pitchFamily="2" charset="-122"/>
              </a:rPr>
              <a:t>1</a:t>
            </a:r>
            <a:r>
              <a:rPr lang="zh-CN" altLang="en-US" sz="2400" b="1" dirty="0" smtClean="0">
                <a:solidFill>
                  <a:srgbClr val="0070C0"/>
                </a:solidFill>
                <a:latin typeface="宋体" panose="02010600030101010101" pitchFamily="2" charset="-122"/>
                <a:ea typeface="宋体" panose="02010600030101010101" pitchFamily="2" charset="-122"/>
              </a:rPr>
              <a:t>）</a:t>
            </a:r>
            <a:r>
              <a:rPr lang="zh-CN" altLang="en-US" sz="2400" b="1" dirty="0" smtClean="0">
                <a:solidFill>
                  <a:schemeClr val="tx2"/>
                </a:solidFill>
                <a:latin typeface="宋体" panose="02010600030101010101" pitchFamily="2" charset="-122"/>
                <a:ea typeface="宋体" panose="02010600030101010101" pitchFamily="2" charset="-122"/>
              </a:rPr>
              <a:t>当问题难以求解，特别是</a:t>
            </a:r>
            <a:r>
              <a:rPr lang="en-US" altLang="zh-CN" sz="2400" b="1" dirty="0" smtClean="0">
                <a:solidFill>
                  <a:schemeClr val="tx2"/>
                </a:solidFill>
                <a:latin typeface="宋体" panose="02010600030101010101" pitchFamily="2" charset="-122"/>
                <a:ea typeface="宋体" panose="02010600030101010101" pitchFamily="2" charset="-122"/>
              </a:rPr>
              <a:t>NP</a:t>
            </a:r>
            <a:r>
              <a:rPr lang="zh-CN" altLang="en-US" sz="2400" b="1" dirty="0" smtClean="0">
                <a:solidFill>
                  <a:schemeClr val="tx2"/>
                </a:solidFill>
                <a:latin typeface="宋体" panose="02010600030101010101" pitchFamily="2" charset="-122"/>
                <a:ea typeface="宋体" panose="02010600030101010101" pitchFamily="2" charset="-122"/>
              </a:rPr>
              <a:t>难问题时；</a:t>
            </a:r>
            <a:endParaRPr lang="en-US" altLang="zh-CN" sz="2400" b="1" dirty="0" smtClean="0">
              <a:solidFill>
                <a:schemeClr val="tx2"/>
              </a:solidFill>
              <a:latin typeface="宋体" panose="02010600030101010101" pitchFamily="2" charset="-122"/>
              <a:ea typeface="宋体" panose="02010600030101010101" pitchFamily="2" charset="-122"/>
            </a:endParaRPr>
          </a:p>
          <a:p>
            <a:pPr marL="0" indent="0">
              <a:buFont typeface="Euphemia" pitchFamily="34" charset="0"/>
              <a:buNone/>
            </a:pPr>
            <a:r>
              <a:rPr lang="zh-CN" altLang="en-US" sz="2400" b="1" dirty="0" smtClean="0">
                <a:solidFill>
                  <a:srgbClr val="0070C0"/>
                </a:solidFill>
                <a:latin typeface="宋体" panose="02010600030101010101" pitchFamily="2" charset="-122"/>
                <a:ea typeface="宋体" panose="02010600030101010101" pitchFamily="2" charset="-122"/>
              </a:rPr>
              <a:t>（</a:t>
            </a:r>
            <a:r>
              <a:rPr lang="en-US" altLang="zh-CN" sz="2400" b="1" dirty="0" smtClean="0">
                <a:solidFill>
                  <a:srgbClr val="0070C0"/>
                </a:solidFill>
                <a:latin typeface="宋体" panose="02010600030101010101" pitchFamily="2" charset="-122"/>
                <a:ea typeface="宋体" panose="02010600030101010101" pitchFamily="2" charset="-122"/>
              </a:rPr>
              <a:t>2</a:t>
            </a:r>
            <a:r>
              <a:rPr lang="zh-CN" altLang="en-US" sz="2400" b="1" dirty="0" smtClean="0">
                <a:solidFill>
                  <a:srgbClr val="0070C0"/>
                </a:solidFill>
                <a:latin typeface="宋体" panose="02010600030101010101" pitchFamily="2" charset="-122"/>
                <a:ea typeface="宋体" panose="02010600030101010101" pitchFamily="2" charset="-122"/>
              </a:rPr>
              <a:t>）</a:t>
            </a:r>
            <a:r>
              <a:rPr lang="zh-CN" altLang="en-US" sz="2400" b="1" dirty="0" smtClean="0">
                <a:solidFill>
                  <a:schemeClr val="tx2"/>
                </a:solidFill>
                <a:latin typeface="宋体" panose="02010600030101010101" pitchFamily="2" charset="-122"/>
                <a:ea typeface="宋体" panose="02010600030101010101" pitchFamily="2" charset="-122"/>
              </a:rPr>
              <a:t>当模型过于复杂，难以推导出合适的求解算法时；</a:t>
            </a:r>
            <a:endParaRPr lang="en-US" altLang="zh-CN" sz="2400" b="1" dirty="0" smtClean="0">
              <a:solidFill>
                <a:schemeClr val="tx2"/>
              </a:solidFill>
              <a:latin typeface="宋体" panose="02010600030101010101" pitchFamily="2" charset="-122"/>
              <a:ea typeface="宋体" panose="02010600030101010101" pitchFamily="2" charset="-122"/>
            </a:endParaRPr>
          </a:p>
          <a:p>
            <a:pPr marL="0" indent="0">
              <a:buFont typeface="Euphemia" pitchFamily="34" charset="0"/>
              <a:buNone/>
            </a:pPr>
            <a:r>
              <a:rPr lang="zh-CN" altLang="en-US" sz="2400" b="1" dirty="0" smtClean="0">
                <a:solidFill>
                  <a:srgbClr val="0070C0"/>
                </a:solidFill>
                <a:latin typeface="宋体" panose="02010600030101010101" pitchFamily="2" charset="-122"/>
                <a:ea typeface="宋体" panose="02010600030101010101" pitchFamily="2" charset="-122"/>
              </a:rPr>
              <a:t>（</a:t>
            </a:r>
            <a:r>
              <a:rPr lang="en-US" altLang="zh-CN" sz="2400" b="1" dirty="0" smtClean="0">
                <a:solidFill>
                  <a:srgbClr val="0070C0"/>
                </a:solidFill>
                <a:latin typeface="宋体" panose="02010600030101010101" pitchFamily="2" charset="-122"/>
                <a:ea typeface="宋体" panose="02010600030101010101" pitchFamily="2" charset="-122"/>
              </a:rPr>
              <a:t>3</a:t>
            </a:r>
            <a:r>
              <a:rPr lang="zh-CN" altLang="en-US" sz="2400" b="1" dirty="0" smtClean="0">
                <a:solidFill>
                  <a:srgbClr val="0070C0"/>
                </a:solidFill>
                <a:latin typeface="宋体" panose="02010600030101010101" pitchFamily="2" charset="-122"/>
                <a:ea typeface="宋体" panose="02010600030101010101" pitchFamily="2" charset="-122"/>
              </a:rPr>
              <a:t>）</a:t>
            </a:r>
            <a:r>
              <a:rPr lang="zh-CN" altLang="en-US" sz="2400" b="1" smtClean="0">
                <a:solidFill>
                  <a:schemeClr val="tx2"/>
                </a:solidFill>
                <a:latin typeface="宋体" panose="02010600030101010101" pitchFamily="2" charset="-122"/>
                <a:ea typeface="宋体" panose="02010600030101010101" pitchFamily="2" charset="-122"/>
              </a:rPr>
              <a:t>通过</a:t>
            </a:r>
            <a:r>
              <a:rPr lang="zh-CN" altLang="en-US" sz="2400" b="1" smtClean="0">
                <a:solidFill>
                  <a:schemeClr val="tx2"/>
                </a:solidFill>
                <a:latin typeface="宋体" panose="02010600030101010101" pitchFamily="2" charset="-122"/>
                <a:ea typeface="宋体" panose="02010600030101010101" pitchFamily="2" charset="-122"/>
              </a:rPr>
              <a:t>查阅相关</a:t>
            </a:r>
            <a:r>
              <a:rPr lang="zh-CN" altLang="en-US" sz="2400" b="1" dirty="0" smtClean="0">
                <a:solidFill>
                  <a:schemeClr val="tx2"/>
                </a:solidFill>
                <a:latin typeface="宋体" panose="02010600030101010101" pitchFamily="2" charset="-122"/>
                <a:ea typeface="宋体" panose="02010600030101010101" pitchFamily="2" charset="-122"/>
              </a:rPr>
              <a:t>文献，发现智能算法特别适合处理该类问题</a:t>
            </a:r>
            <a:r>
              <a:rPr lang="zh-CN" altLang="en-US" sz="2400" b="1" dirty="0">
                <a:solidFill>
                  <a:schemeClr val="tx2"/>
                </a:solidFill>
                <a:latin typeface="宋体" panose="02010600030101010101" pitchFamily="2" charset="-122"/>
                <a:ea typeface="宋体" panose="02010600030101010101" pitchFamily="2" charset="-122"/>
              </a:rPr>
              <a:t>时</a:t>
            </a:r>
            <a:r>
              <a:rPr lang="zh-CN" altLang="en-US" sz="2400" b="1" dirty="0" smtClean="0">
                <a:solidFill>
                  <a:schemeClr val="tx2"/>
                </a:solidFill>
                <a:latin typeface="宋体" panose="02010600030101010101" pitchFamily="2" charset="-122"/>
                <a:ea typeface="宋体" panose="02010600030101010101" pitchFamily="2" charset="-122"/>
              </a:rPr>
              <a:t>；</a:t>
            </a:r>
            <a:endParaRPr lang="en-US" altLang="zh-CN" sz="2400" b="1" dirty="0" smtClean="0">
              <a:solidFill>
                <a:schemeClr val="tx2"/>
              </a:solidFill>
              <a:latin typeface="宋体" panose="02010600030101010101" pitchFamily="2" charset="-122"/>
              <a:ea typeface="宋体" panose="02010600030101010101" pitchFamily="2" charset="-122"/>
            </a:endParaRPr>
          </a:p>
          <a:p>
            <a:pPr marL="0" indent="0">
              <a:buFont typeface="Euphemia" pitchFamily="34" charset="0"/>
              <a:buNone/>
            </a:pPr>
            <a:r>
              <a:rPr lang="zh-CN" altLang="en-US" sz="2400" b="1" dirty="0" smtClean="0">
                <a:solidFill>
                  <a:srgbClr val="0070C0"/>
                </a:solidFill>
                <a:latin typeface="宋体" panose="02010600030101010101" pitchFamily="2" charset="-122"/>
                <a:ea typeface="宋体" panose="02010600030101010101" pitchFamily="2" charset="-122"/>
              </a:rPr>
              <a:t>（</a:t>
            </a:r>
            <a:r>
              <a:rPr lang="en-US" altLang="zh-CN" sz="2400" b="1" dirty="0" smtClean="0">
                <a:solidFill>
                  <a:srgbClr val="0070C0"/>
                </a:solidFill>
                <a:latin typeface="宋体" panose="02010600030101010101" pitchFamily="2" charset="-122"/>
                <a:ea typeface="宋体" panose="02010600030101010101" pitchFamily="2" charset="-122"/>
              </a:rPr>
              <a:t>4</a:t>
            </a:r>
            <a:r>
              <a:rPr lang="zh-CN" altLang="en-US" sz="2400" b="1" dirty="0" smtClean="0">
                <a:solidFill>
                  <a:srgbClr val="0070C0"/>
                </a:solidFill>
                <a:latin typeface="宋体" panose="02010600030101010101" pitchFamily="2" charset="-122"/>
                <a:ea typeface="宋体" panose="02010600030101010101" pitchFamily="2" charset="-122"/>
              </a:rPr>
              <a:t>）</a:t>
            </a:r>
            <a:r>
              <a:rPr lang="zh-CN" altLang="en-US" sz="2400" b="1" dirty="0" smtClean="0">
                <a:solidFill>
                  <a:schemeClr val="tx2"/>
                </a:solidFill>
                <a:latin typeface="宋体" panose="02010600030101010101" pitchFamily="2" charset="-122"/>
                <a:ea typeface="宋体" panose="02010600030101010101" pitchFamily="2" charset="-122"/>
              </a:rPr>
              <a:t>注意智能算法虽然用处广泛，但并不是万能。智能算法效率相对较低，在问题比较简单或存在其他更好的算法时不宜盲目使用！</a:t>
            </a:r>
            <a:endParaRPr lang="en-US" altLang="zh-CN" sz="2400" b="1" dirty="0" smtClean="0">
              <a:solidFill>
                <a:schemeClr val="tx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8012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9272" y="1600201"/>
            <a:ext cx="6214072" cy="2260847"/>
          </a:xfrm>
        </p:spPr>
        <p:txBody>
          <a:bodyPr>
            <a:normAutofit/>
          </a:bodyPr>
          <a:lstStyle/>
          <a:p>
            <a:pPr algn="ctr"/>
            <a:r>
              <a:rPr lang="zh-CN" altLang="en-US" sz="7200" dirty="0" smtClean="0"/>
              <a:t>  谢谢！</a:t>
            </a:r>
            <a:endParaRPr lang="zh-CN" sz="7200" dirty="0"/>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548680"/>
            <a:ext cx="7339012" cy="5832648"/>
          </a:xfrm>
        </p:spPr>
        <p:txBody>
          <a:bodyPr>
            <a:normAutofit/>
          </a:bodyPr>
          <a:lstStyle/>
          <a:p>
            <a:pPr marL="0" indent="0">
              <a:spcBef>
                <a:spcPct val="50000"/>
              </a:spcBef>
              <a:buNone/>
            </a:pPr>
            <a:r>
              <a:rPr lang="zh-CN" altLang="en-US" sz="2400" b="1" dirty="0" smtClean="0">
                <a:solidFill>
                  <a:srgbClr val="FF0000"/>
                </a:solidFill>
                <a:ea typeface="宋体" panose="02010600030101010101" pitchFamily="2" charset="-122"/>
              </a:rPr>
              <a:t>粒子群优化算法求最优解</a:t>
            </a:r>
            <a:endParaRPr lang="en-US" altLang="zh-CN" sz="2400" b="1" dirty="0" smtClean="0">
              <a:solidFill>
                <a:srgbClr val="FF0000"/>
              </a:solidFill>
              <a:ea typeface="宋体" panose="02010600030101010101" pitchFamily="2" charset="-122"/>
            </a:endParaRPr>
          </a:p>
          <a:p>
            <a:pPr eaLnBrk="0" hangingPunct="0">
              <a:spcBef>
                <a:spcPct val="50000"/>
              </a:spcBef>
              <a:buClr>
                <a:schemeClr val="folHlink"/>
              </a:buClr>
              <a:buSzPct val="60000"/>
              <a:buFont typeface="Wingdings" panose="05000000000000000000" pitchFamily="2" charset="2"/>
              <a:buNone/>
            </a:pPr>
            <a:r>
              <a:rPr lang="zh-CN"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D</a:t>
            </a:r>
            <a:r>
              <a:rPr lang="zh-CN"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维空间中，有</a:t>
            </a:r>
            <a:r>
              <a:rPr lang="zh-CN"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N</a:t>
            </a:r>
            <a:r>
              <a:rPr lang="zh-CN"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个粒子；</a:t>
            </a:r>
          </a:p>
          <a:p>
            <a:pPr eaLnBrk="0" hangingPunct="0">
              <a:spcBef>
                <a:spcPct val="50000"/>
              </a:spcBef>
              <a:buClr>
                <a:schemeClr val="folHlink"/>
              </a:buClr>
              <a:buSzPct val="60000"/>
              <a:buFont typeface="Wingdings" panose="05000000000000000000" pitchFamily="2" charset="2"/>
              <a:buNone/>
            </a:pP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粒子i位置：</a:t>
            </a:r>
            <a:r>
              <a:rPr lang="zh-CN"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b="1" i="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i</a:t>
            </a:r>
            <a:r>
              <a:rPr lang="zh-CN"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b="1" i="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i1</a:t>
            </a:r>
            <a:r>
              <a:rPr lang="zh-CN"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b="1" i="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i2</a:t>
            </a:r>
            <a:r>
              <a:rPr lang="zh-CN"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b="1" i="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iD</a:t>
            </a:r>
            <a:r>
              <a:rPr lang="zh-CN"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，将x</a:t>
            </a:r>
            <a:r>
              <a:rPr lang="zh-CN" altLang="zh-CN" sz="2400" b="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i</a:t>
            </a:r>
            <a:r>
              <a:rPr lang="zh-CN"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代入适应函数f(x</a:t>
            </a:r>
            <a:r>
              <a:rPr lang="zh-CN" altLang="zh-CN" sz="2400" b="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i</a:t>
            </a:r>
            <a:r>
              <a:rPr lang="zh-CN"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)求适应值；</a:t>
            </a:r>
          </a:p>
          <a:p>
            <a:pPr eaLnBrk="0" hangingPunct="0">
              <a:spcBef>
                <a:spcPct val="50000"/>
              </a:spcBef>
              <a:buClr>
                <a:schemeClr val="folHlink"/>
              </a:buClr>
              <a:buSzPct val="60000"/>
              <a:buFont typeface="Wingdings" panose="05000000000000000000" pitchFamily="2" charset="2"/>
              <a:buNone/>
            </a:pPr>
            <a:r>
              <a:rPr lang="zh-CN"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粒子i速度</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v</a:t>
            </a:r>
            <a:r>
              <a:rPr lang="zh-CN" altLang="zh-CN" sz="2400" b="1" i="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i</a:t>
            </a:r>
            <a:r>
              <a:rPr lang="zh-CN"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=(v</a:t>
            </a:r>
            <a:r>
              <a:rPr lang="zh-CN" altLang="zh-CN" sz="2400" b="1" i="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i1</a:t>
            </a:r>
            <a:r>
              <a:rPr lang="zh-CN"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,v</a:t>
            </a:r>
            <a:r>
              <a:rPr lang="zh-CN" altLang="zh-CN" sz="2400" b="1" i="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i2</a:t>
            </a:r>
            <a:r>
              <a:rPr lang="zh-CN"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,…v</a:t>
            </a:r>
            <a:r>
              <a:rPr lang="zh-CN" altLang="zh-CN" sz="2400" b="1" i="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iD</a:t>
            </a:r>
            <a:r>
              <a:rPr lang="zh-CN"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a:p>
            <a:pPr eaLnBrk="0" hangingPunct="0">
              <a:spcBef>
                <a:spcPct val="50000"/>
              </a:spcBef>
              <a:buClr>
                <a:schemeClr val="folHlink"/>
              </a:buClr>
              <a:buSzPct val="60000"/>
              <a:buFont typeface="Wingdings" panose="05000000000000000000" pitchFamily="2" charset="2"/>
              <a:buNone/>
            </a:pP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粒子i个体经历过的最好</a:t>
            </a:r>
            <a:r>
              <a:rPr lang="zh-CN"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位置：</a:t>
            </a:r>
            <a:r>
              <a:rPr lang="zh-CN"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pbest</a:t>
            </a:r>
            <a:r>
              <a:rPr lang="zh-CN" altLang="zh-CN" sz="2400" b="1" i="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i</a:t>
            </a:r>
            <a:r>
              <a:rPr lang="zh-CN"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p</a:t>
            </a:r>
            <a:r>
              <a:rPr lang="zh-CN" altLang="zh-CN" sz="2400" b="1" i="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i1</a:t>
            </a:r>
            <a:r>
              <a:rPr lang="zh-CN"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,p</a:t>
            </a:r>
            <a:r>
              <a:rPr lang="zh-CN" altLang="zh-CN" sz="2400" b="1" i="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i2</a:t>
            </a:r>
            <a:r>
              <a:rPr lang="zh-CN"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,…p</a:t>
            </a:r>
            <a:r>
              <a:rPr lang="zh-CN" altLang="zh-CN" sz="2400" b="1" i="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iD</a:t>
            </a:r>
            <a:r>
              <a:rPr lang="zh-CN"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p>
          <a:p>
            <a:pPr eaLnBrk="0" hangingPunct="0">
              <a:spcBef>
                <a:spcPct val="50000"/>
              </a:spcBef>
              <a:buClr>
                <a:schemeClr val="folHlink"/>
              </a:buClr>
              <a:buSzPct val="60000"/>
              <a:buFont typeface="Wingdings" panose="05000000000000000000" pitchFamily="2" charset="2"/>
              <a:buNone/>
            </a:pP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种群所经历过的最好位置：</a:t>
            </a:r>
            <a:r>
              <a:rPr lang="zh-CN"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gbest</a:t>
            </a:r>
            <a:r>
              <a:rPr lang="zh-CN"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g</a:t>
            </a:r>
            <a:r>
              <a:rPr lang="zh-CN" altLang="zh-CN" sz="2400" b="1" i="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,g</a:t>
            </a:r>
            <a:r>
              <a:rPr lang="zh-CN" altLang="zh-CN" sz="2400" b="1" i="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,…g</a:t>
            </a:r>
            <a:r>
              <a:rPr lang="zh-CN" altLang="zh-CN" sz="2400" b="1" i="1" baseline="-25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D</a:t>
            </a:r>
            <a:r>
              <a:rPr lang="zh-CN"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a:p>
            <a:pPr marL="0" eaLnBrk="0" hangingPunct="0">
              <a:lnSpc>
                <a:spcPct val="120000"/>
              </a:lnSpc>
              <a:spcBef>
                <a:spcPct val="50000"/>
              </a:spcBef>
              <a:buClr>
                <a:schemeClr val="folHlink"/>
              </a:buClr>
              <a:buSzPct val="60000"/>
              <a:buFont typeface="Wingdings" panose="05000000000000000000" pitchFamily="2" charset="2"/>
              <a:buNone/>
            </a:pPr>
            <a:r>
              <a:rPr lang="zh-CN"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通常，在第</a:t>
            </a:r>
            <a:r>
              <a:rPr lang="zh-CN"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d</a:t>
            </a:r>
            <a:r>
              <a:rPr lang="zh-CN"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4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1≤d≤D</a:t>
            </a:r>
            <a:r>
              <a:rPr lang="zh-CN"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）维的位置变化范围</a:t>
            </a:r>
            <a:r>
              <a:rPr lang="zh-CN"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限定在</a:t>
            </a:r>
            <a:r>
              <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p>
          <a:p>
            <a:pPr marL="0" eaLnBrk="0" hangingPunct="0">
              <a:lnSpc>
                <a:spcPct val="120000"/>
              </a:lnSpc>
              <a:spcBef>
                <a:spcPts val="0"/>
              </a:spcBef>
              <a:buClr>
                <a:schemeClr val="folHlink"/>
              </a:buClr>
              <a:buSzPct val="60000"/>
              <a:buFont typeface="Wingdings" panose="05000000000000000000" pitchFamily="2" charset="2"/>
              <a:buNone/>
            </a:pPr>
            <a:r>
              <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内，速度</a:t>
            </a:r>
            <a:r>
              <a:rPr lang="zh-CN"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变化范围限定</a:t>
            </a:r>
            <a:r>
              <a:rPr lang="zh-CN"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内（</a:t>
            </a:r>
            <a:r>
              <a:rPr lang="zh-CN"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即在迭代中</a:t>
            </a:r>
            <a:r>
              <a:rPr lang="zh-CN"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若</a:t>
            </a:r>
            <a:r>
              <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超出</a:t>
            </a:r>
            <a:r>
              <a:rPr lang="zh-CN"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了边界值，则该维的速度或位置被限制为该维最大速度或</a:t>
            </a:r>
            <a:r>
              <a:rPr lang="zh-CN"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边界位置</a:t>
            </a:r>
            <a:r>
              <a:rPr lang="zh-CN" altLang="zh-CN" sz="24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ct val="50000"/>
              </a:spcBef>
              <a:buNone/>
            </a:pPr>
            <a:endParaRPr lang="en-US" altLang="zh-CN" sz="2400" b="1" dirty="0" smtClean="0">
              <a:ea typeface="宋体" panose="02010600030101010101" pitchFamily="2" charset="-122"/>
            </a:endParaRPr>
          </a:p>
        </p:txBody>
      </p:sp>
      <p:graphicFrame>
        <p:nvGraphicFramePr>
          <p:cNvPr id="4" name="Object 7"/>
          <p:cNvGraphicFramePr>
            <a:graphicFrameLocks noChangeAspect="1"/>
          </p:cNvGraphicFramePr>
          <p:nvPr>
            <p:extLst>
              <p:ext uri="{D42A27DB-BD31-4B8C-83A1-F6EECF244321}">
                <p14:modId xmlns:p14="http://schemas.microsoft.com/office/powerpoint/2010/main" val="2232521482"/>
              </p:ext>
            </p:extLst>
          </p:nvPr>
        </p:nvGraphicFramePr>
        <p:xfrm>
          <a:off x="1331640" y="4451399"/>
          <a:ext cx="1752600" cy="455613"/>
        </p:xfrm>
        <a:graphic>
          <a:graphicData uri="http://schemas.openxmlformats.org/presentationml/2006/ole">
            <mc:AlternateContent xmlns:mc="http://schemas.openxmlformats.org/markup-compatibility/2006">
              <mc:Choice xmlns:v="urn:schemas-microsoft-com:vml" Requires="v">
                <p:oleObj spid="_x0000_s14443" r:id="rId3" imgW="928222" imgH="241827" progId="Equation.DSMT4">
                  <p:embed/>
                </p:oleObj>
              </mc:Choice>
              <mc:Fallback>
                <p:oleObj r:id="rId3" imgW="928222" imgH="24182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451399"/>
                        <a:ext cx="17526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8"/>
          <p:cNvGraphicFramePr>
            <a:graphicFrameLocks noChangeAspect="1"/>
          </p:cNvGraphicFramePr>
          <p:nvPr>
            <p:extLst>
              <p:ext uri="{D42A27DB-BD31-4B8C-83A1-F6EECF244321}">
                <p14:modId xmlns:p14="http://schemas.microsoft.com/office/powerpoint/2010/main" val="1429092860"/>
              </p:ext>
            </p:extLst>
          </p:nvPr>
        </p:nvGraphicFramePr>
        <p:xfrm>
          <a:off x="6487616" y="4437112"/>
          <a:ext cx="1828800" cy="469900"/>
        </p:xfrm>
        <a:graphic>
          <a:graphicData uri="http://schemas.openxmlformats.org/presentationml/2006/ole">
            <mc:AlternateContent xmlns:mc="http://schemas.openxmlformats.org/markup-compatibility/2006">
              <mc:Choice xmlns:v="urn:schemas-microsoft-com:vml" Requires="v">
                <p:oleObj spid="_x0000_s14444" r:id="rId5" imgW="940934" imgH="241827" progId="Equation.DSMT4">
                  <p:embed/>
                </p:oleObj>
              </mc:Choice>
              <mc:Fallback>
                <p:oleObj r:id="rId5" imgW="940934" imgH="24182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7616" y="4437112"/>
                        <a:ext cx="18288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9"/>
          <p:cNvGraphicFramePr>
            <a:graphicFrameLocks noChangeAspect="1"/>
          </p:cNvGraphicFramePr>
          <p:nvPr>
            <p:extLst>
              <p:ext uri="{D42A27DB-BD31-4B8C-83A1-F6EECF244321}">
                <p14:modId xmlns:p14="http://schemas.microsoft.com/office/powerpoint/2010/main" val="2302609224"/>
              </p:ext>
            </p:extLst>
          </p:nvPr>
        </p:nvGraphicFramePr>
        <p:xfrm>
          <a:off x="3736975" y="4797425"/>
          <a:ext cx="1112838" cy="527050"/>
        </p:xfrm>
        <a:graphic>
          <a:graphicData uri="http://schemas.openxmlformats.org/presentationml/2006/ole">
            <mc:AlternateContent xmlns:mc="http://schemas.openxmlformats.org/markup-compatibility/2006">
              <mc:Choice xmlns:v="urn:schemas-microsoft-com:vml" Requires="v">
                <p:oleObj spid="_x0000_s14445" name="Equation" r:id="rId7" imgW="482400" imgH="228600" progId="Equation.DSMT4">
                  <p:embed/>
                </p:oleObj>
              </mc:Choice>
              <mc:Fallback>
                <p:oleObj name="Equation" r:id="rId7" imgW="482400" imgH="228600" progId="Equation.DSMT4">
                  <p:embed/>
                  <p:pic>
                    <p:nvPicPr>
                      <p:cNvPr id="0" name=""/>
                      <p:cNvPicPr>
                        <a:picLocks noChangeAspect="1" noChangeArrowheads="1"/>
                      </p:cNvPicPr>
                      <p:nvPr/>
                    </p:nvPicPr>
                    <p:blipFill>
                      <a:blip r:embed="rId8"/>
                      <a:srcRect/>
                      <a:stretch>
                        <a:fillRect/>
                      </a:stretch>
                    </p:blipFill>
                    <p:spPr bwMode="auto">
                      <a:xfrm>
                        <a:off x="3736975" y="4797425"/>
                        <a:ext cx="1112838"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7771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548680"/>
            <a:ext cx="7339012" cy="5832648"/>
          </a:xfrm>
        </p:spPr>
        <p:txBody>
          <a:bodyPr>
            <a:normAutofit/>
          </a:bodyPr>
          <a:lstStyle/>
          <a:p>
            <a:pPr marL="0" indent="0">
              <a:spcBef>
                <a:spcPct val="50000"/>
              </a:spcBef>
              <a:buNone/>
            </a:pP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粒子</a:t>
            </a:r>
            <a:r>
              <a:rPr lang="en-US" altLang="zh-CN" sz="2400" b="1" dirty="0" err="1">
                <a:solidFill>
                  <a:srgbClr val="0070C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的第</a:t>
            </a: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维速度更新公式</a:t>
            </a:r>
            <a:r>
              <a:rPr lang="zh-CN" altLang="en-US"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r>
              <a:rPr lang="zh-CN"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粒子i的第d维位置更新公式</a:t>
            </a:r>
            <a:r>
              <a:rPr lang="zh-CN"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r>
              <a:rPr lang="en-US" altLang="zh-CN" sz="22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第</a:t>
            </a:r>
            <a:r>
              <a:rPr lang="zh-CN" altLang="zh-CN" sz="22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k</a:t>
            </a:r>
            <a:r>
              <a:rPr lang="zh-CN"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次迭代粒子i飞行速度矢量的第d维</a:t>
            </a:r>
            <a:r>
              <a:rPr lang="zh-CN" altLang="zh-CN"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分量</a:t>
            </a:r>
            <a:endParaRPr lang="en-US" altLang="zh-CN"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r>
              <a:rPr lang="en-US" altLang="zh-CN"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第</a:t>
            </a:r>
            <a:r>
              <a:rPr lang="zh-CN" altLang="zh-CN" sz="22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k</a:t>
            </a:r>
            <a:r>
              <a:rPr lang="zh-CN"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次迭代粒子i位置矢量的第d维分量</a:t>
            </a:r>
          </a:p>
          <a:p>
            <a:pPr>
              <a:buFont typeface="Wingdings" panose="05000000000000000000" pitchFamily="2" charset="2"/>
              <a:buNone/>
            </a:pPr>
            <a:r>
              <a:rPr lang="en-US" altLang="zh-CN"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1" i="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b="1" i="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c</a:t>
            </a:r>
            <a:r>
              <a:rPr lang="zh-CN" altLang="zh-CN" sz="22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1,c</a:t>
            </a:r>
            <a:r>
              <a:rPr lang="zh-CN" altLang="zh-CN" sz="2200" b="1" i="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200" b="1" i="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加速度常数，调节学习最大步长</a:t>
            </a:r>
          </a:p>
          <a:p>
            <a:pPr>
              <a:buFont typeface="Wingdings" panose="05000000000000000000" pitchFamily="2" charset="2"/>
              <a:buNone/>
            </a:pPr>
            <a:r>
              <a:rPr lang="zh-CN" altLang="zh-CN" sz="2200" dirty="0" smtClean="0">
                <a:solidFill>
                  <a:schemeClr val="tx2"/>
                </a:solidFill>
                <a:latin typeface="Times New Roman" panose="02020603050405020304" pitchFamily="18" charset="0"/>
                <a:cs typeface="Times New Roman" panose="02020603050405020304" pitchFamily="18" charset="0"/>
              </a:rPr>
              <a:t>   </a:t>
            </a:r>
            <a:r>
              <a:rPr lang="zh-CN" altLang="zh-CN" sz="2200" b="1" i="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r</a:t>
            </a:r>
            <a:r>
              <a:rPr lang="zh-CN" altLang="zh-CN" sz="2200" b="1" i="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1,r</a:t>
            </a:r>
            <a:r>
              <a:rPr lang="zh-CN" altLang="zh-CN" sz="2200" b="1" i="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200" b="1" i="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两个随机函数，取值范围[0，1]，以增加搜索</a:t>
            </a:r>
            <a:r>
              <a:rPr lang="zh-CN" altLang="zh-CN"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随</a:t>
            </a:r>
            <a:r>
              <a:rPr lang="en-US" altLang="zh-CN"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p>
          <a:p>
            <a:pPr marL="0">
              <a:spcBef>
                <a:spcPts val="0"/>
              </a:spcBef>
              <a:buFont typeface="Wingdings" panose="05000000000000000000" pitchFamily="2" charset="2"/>
              <a:buNone/>
            </a:pPr>
            <a:r>
              <a:rPr lang="en-US" altLang="zh-CN"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机</a:t>
            </a:r>
            <a:r>
              <a:rPr lang="zh-CN"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性</a:t>
            </a:r>
          </a:p>
          <a:p>
            <a:pPr>
              <a:buFont typeface="Wingdings" panose="05000000000000000000" pitchFamily="2" charset="2"/>
              <a:buNone/>
            </a:pPr>
            <a:r>
              <a:rPr lang="zh-CN" altLang="zh-CN" sz="2200" dirty="0">
                <a:solidFill>
                  <a:schemeClr val="tx2"/>
                </a:solidFill>
                <a:latin typeface="Times New Roman" panose="02020603050405020304" pitchFamily="18" charset="0"/>
                <a:cs typeface="Times New Roman" panose="02020603050405020304" pitchFamily="18" charset="0"/>
              </a:rPr>
              <a:t>    </a:t>
            </a:r>
            <a:r>
              <a:rPr lang="en-US" altLang="zh-CN" sz="2200" dirty="0" smtClean="0">
                <a:solidFill>
                  <a:schemeClr val="tx2"/>
                </a:solidFill>
                <a:latin typeface="Times New Roman" panose="02020603050405020304" pitchFamily="18" charset="0"/>
                <a:cs typeface="Times New Roman" panose="02020603050405020304" pitchFamily="18" charset="0"/>
              </a:rPr>
              <a:t>   </a:t>
            </a:r>
            <a:r>
              <a:rPr lang="zh-CN" altLang="zh-CN"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w </a:t>
            </a:r>
            <a:r>
              <a:rPr lang="en-US" altLang="zh-CN"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惯性权重，非负数，调节对解空间的搜索范围</a:t>
            </a:r>
          </a:p>
          <a:p>
            <a:pPr marL="0" indent="0">
              <a:spcBef>
                <a:spcPct val="50000"/>
              </a:spcBef>
              <a:buNone/>
            </a:pPr>
            <a:endParaRPr lang="zh-CN"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zh-CN"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ea typeface="宋体" panose="02010600030101010101" pitchFamily="2" charset="-122"/>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555897946"/>
              </p:ext>
            </p:extLst>
          </p:nvPr>
        </p:nvGraphicFramePr>
        <p:xfrm>
          <a:off x="1238250" y="1181100"/>
          <a:ext cx="7308850" cy="577850"/>
        </p:xfrm>
        <a:graphic>
          <a:graphicData uri="http://schemas.openxmlformats.org/presentationml/2006/ole">
            <mc:AlternateContent xmlns:mc="http://schemas.openxmlformats.org/markup-compatibility/2006">
              <mc:Choice xmlns:v="urn:schemas-microsoft-com:vml" Requires="v">
                <p:oleObj spid="_x0000_s15500" name="Equation" r:id="rId3" imgW="3047760" imgH="241200" progId="Equation.DSMT4">
                  <p:embed/>
                </p:oleObj>
              </mc:Choice>
              <mc:Fallback>
                <p:oleObj name="Equation" r:id="rId3" imgW="3047760" imgH="241200" progId="Equation.DSMT4">
                  <p:embed/>
                  <p:pic>
                    <p:nvPicPr>
                      <p:cNvPr id="0" name=""/>
                      <p:cNvPicPr>
                        <a:picLocks noChangeAspect="1" noChangeArrowheads="1"/>
                      </p:cNvPicPr>
                      <p:nvPr/>
                    </p:nvPicPr>
                    <p:blipFill>
                      <a:blip r:embed="rId4"/>
                      <a:srcRect/>
                      <a:stretch>
                        <a:fillRect/>
                      </a:stretch>
                    </p:blipFill>
                    <p:spPr bwMode="auto">
                      <a:xfrm>
                        <a:off x="1238250" y="1181100"/>
                        <a:ext cx="7308850" cy="577850"/>
                      </a:xfrm>
                      <a:prstGeom prst="rect">
                        <a:avLst/>
                      </a:prstGeom>
                      <a:noFill/>
                      <a:ln>
                        <a:noFill/>
                      </a:ln>
                      <a:effec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2907184863"/>
              </p:ext>
            </p:extLst>
          </p:nvPr>
        </p:nvGraphicFramePr>
        <p:xfrm>
          <a:off x="3347864" y="2665919"/>
          <a:ext cx="2541410" cy="651824"/>
        </p:xfrm>
        <a:graphic>
          <a:graphicData uri="http://schemas.openxmlformats.org/presentationml/2006/ole">
            <mc:AlternateContent xmlns:mc="http://schemas.openxmlformats.org/markup-compatibility/2006">
              <mc:Choice xmlns:v="urn:schemas-microsoft-com:vml" Requires="v">
                <p:oleObj spid="_x0000_s15501" r:id="rId5" imgW="940934" imgH="241827" progId="Equation.DSMT4">
                  <p:embed/>
                </p:oleObj>
              </mc:Choice>
              <mc:Fallback>
                <p:oleObj r:id="rId5" imgW="940934" imgH="24182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2665919"/>
                        <a:ext cx="2541410" cy="651824"/>
                      </a:xfrm>
                      <a:prstGeom prst="rect">
                        <a:avLst/>
                      </a:prstGeom>
                      <a:noFill/>
                      <a:ln>
                        <a:noFill/>
                      </a:ln>
                      <a:effectLst/>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3052034217"/>
              </p:ext>
            </p:extLst>
          </p:nvPr>
        </p:nvGraphicFramePr>
        <p:xfrm>
          <a:off x="1547664" y="3327648"/>
          <a:ext cx="479425" cy="609600"/>
        </p:xfrm>
        <a:graphic>
          <a:graphicData uri="http://schemas.openxmlformats.org/presentationml/2006/ole">
            <mc:AlternateContent xmlns:mc="http://schemas.openxmlformats.org/markup-compatibility/2006">
              <mc:Choice xmlns:v="urn:schemas-microsoft-com:vml" Requires="v">
                <p:oleObj spid="_x0000_s15502" r:id="rId7" imgW="191481" imgH="242458" progId="Equation.DSMT4">
                  <p:embed/>
                </p:oleObj>
              </mc:Choice>
              <mc:Fallback>
                <p:oleObj r:id="rId7" imgW="191481" imgH="24245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3327648"/>
                        <a:ext cx="4794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7"/>
          <p:cNvGraphicFramePr>
            <a:graphicFrameLocks noChangeAspect="1"/>
          </p:cNvGraphicFramePr>
          <p:nvPr>
            <p:extLst>
              <p:ext uri="{D42A27DB-BD31-4B8C-83A1-F6EECF244321}">
                <p14:modId xmlns:p14="http://schemas.microsoft.com/office/powerpoint/2010/main" val="1489472124"/>
              </p:ext>
            </p:extLst>
          </p:nvPr>
        </p:nvGraphicFramePr>
        <p:xfrm>
          <a:off x="1547664" y="3861048"/>
          <a:ext cx="512763" cy="609600"/>
        </p:xfrm>
        <a:graphic>
          <a:graphicData uri="http://schemas.openxmlformats.org/presentationml/2006/ole">
            <mc:AlternateContent xmlns:mc="http://schemas.openxmlformats.org/markup-compatibility/2006">
              <mc:Choice xmlns:v="urn:schemas-microsoft-com:vml" Requires="v">
                <p:oleObj spid="_x0000_s15503" r:id="rId9" imgW="204136" imgH="242352" progId="Equation.DSMT4">
                  <p:embed/>
                </p:oleObj>
              </mc:Choice>
              <mc:Fallback>
                <p:oleObj r:id="rId9" imgW="204136" imgH="24235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664" y="3861048"/>
                        <a:ext cx="5127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3143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195389" y="548680"/>
            <a:ext cx="7339012" cy="5832648"/>
          </a:xfrm>
        </p:spPr>
        <p:txBody>
          <a:bodyPr>
            <a:normAutofit/>
          </a:bodyPr>
          <a:lstStyle/>
          <a:p>
            <a:pPr marL="0" indent="0">
              <a:spcBef>
                <a:spcPct val="50000"/>
              </a:spcBef>
              <a:buNone/>
            </a:pPr>
            <a:endParaRPr lang="zh-CN"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zh-CN"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zh-CN" altLang="en-US"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50000"/>
              </a:spcBef>
              <a:buNone/>
            </a:pPr>
            <a:endParaRPr lang="en-US" altLang="zh-CN" sz="2400" b="1" dirty="0" smtClean="0">
              <a:ea typeface="宋体" panose="02010600030101010101" pitchFamily="2" charset="-122"/>
            </a:endParaRPr>
          </a:p>
        </p:txBody>
      </p:sp>
      <p:sp>
        <p:nvSpPr>
          <p:cNvPr id="11" name="Oval 2"/>
          <p:cNvSpPr>
            <a:spLocks noChangeArrowheads="1"/>
          </p:cNvSpPr>
          <p:nvPr/>
        </p:nvSpPr>
        <p:spPr bwMode="auto">
          <a:xfrm>
            <a:off x="5220420" y="3319261"/>
            <a:ext cx="863600" cy="792163"/>
          </a:xfrm>
          <a:prstGeom prst="ellipse">
            <a:avLst/>
          </a:prstGeom>
          <a:gradFill rotWithShape="1">
            <a:gsLst>
              <a:gs pos="0">
                <a:schemeClr val="accent2"/>
              </a:gs>
              <a:gs pos="100000">
                <a:srgbClr val="181847"/>
              </a:gs>
            </a:gsLst>
            <a:lin ang="5400000" scaled="1"/>
          </a:gradFill>
          <a:ln w="38100" cmpd="sng">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smtClean="0">
                <a:solidFill>
                  <a:schemeClr val="bg1"/>
                </a:solidFill>
                <a:latin typeface="Arial Black" panose="020B0A04020102020204" pitchFamily="34" charset="0"/>
              </a:rPr>
              <a:t>区域</a:t>
            </a:r>
            <a:endParaRPr lang="en-US" altLang="zh-CN" b="1" dirty="0" smtClean="0">
              <a:solidFill>
                <a:schemeClr val="bg1"/>
              </a:solidFill>
              <a:latin typeface="Arial Black" panose="020B0A04020102020204" pitchFamily="34" charset="0"/>
            </a:endParaRPr>
          </a:p>
          <a:p>
            <a:pPr algn="ctr" eaLnBrk="1" hangingPunct="1"/>
            <a:r>
              <a:rPr lang="zh-CN" altLang="en-US" b="1" dirty="0" smtClean="0">
                <a:solidFill>
                  <a:schemeClr val="bg1"/>
                </a:solidFill>
                <a:latin typeface="Arial Black" panose="020B0A04020102020204" pitchFamily="34" charset="0"/>
              </a:rPr>
              <a:t>最优解</a:t>
            </a:r>
            <a:endParaRPr lang="zh-TW" altLang="en-US" b="1" dirty="0">
              <a:solidFill>
                <a:schemeClr val="bg1"/>
              </a:solidFill>
              <a:latin typeface="Arial Black" panose="020B0A04020102020204" pitchFamily="34" charset="0"/>
            </a:endParaRPr>
          </a:p>
        </p:txBody>
      </p:sp>
      <p:sp>
        <p:nvSpPr>
          <p:cNvPr id="12" name="Oval 3"/>
          <p:cNvSpPr>
            <a:spLocks noChangeArrowheads="1"/>
          </p:cNvSpPr>
          <p:nvPr/>
        </p:nvSpPr>
        <p:spPr bwMode="auto">
          <a:xfrm>
            <a:off x="7957270" y="3679624"/>
            <a:ext cx="863600" cy="792162"/>
          </a:xfrm>
          <a:prstGeom prst="ellipse">
            <a:avLst/>
          </a:prstGeom>
          <a:gradFill rotWithShape="1">
            <a:gsLst>
              <a:gs pos="0">
                <a:srgbClr val="FF0000"/>
              </a:gs>
              <a:gs pos="100000">
                <a:srgbClr val="760000"/>
              </a:gs>
            </a:gsLst>
            <a:lin ang="5400000" scaled="1"/>
          </a:gradFill>
          <a:ln w="38100" cmpd="sng">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smtClean="0">
                <a:solidFill>
                  <a:schemeClr val="bg1"/>
                </a:solidFill>
                <a:latin typeface="Arial Black" panose="020B0A04020102020204" pitchFamily="34" charset="0"/>
              </a:rPr>
              <a:t>全局</a:t>
            </a:r>
            <a:endParaRPr lang="en-US" altLang="zh-CN" b="1" dirty="0" smtClean="0">
              <a:solidFill>
                <a:schemeClr val="bg1"/>
              </a:solidFill>
              <a:latin typeface="Arial Black" panose="020B0A04020102020204" pitchFamily="34" charset="0"/>
            </a:endParaRPr>
          </a:p>
          <a:p>
            <a:pPr algn="ctr" eaLnBrk="1" hangingPunct="1"/>
            <a:r>
              <a:rPr lang="zh-CN" altLang="en-US" b="1" dirty="0">
                <a:solidFill>
                  <a:schemeClr val="bg1"/>
                </a:solidFill>
                <a:latin typeface="Arial Black" panose="020B0A04020102020204" pitchFamily="34" charset="0"/>
              </a:rPr>
              <a:t>最优解</a:t>
            </a:r>
            <a:endParaRPr lang="zh-TW" altLang="en-US" b="1" dirty="0">
              <a:solidFill>
                <a:schemeClr val="bg1"/>
              </a:solidFill>
              <a:latin typeface="Arial Black" panose="020B0A04020102020204" pitchFamily="34" charset="0"/>
            </a:endParaRPr>
          </a:p>
        </p:txBody>
      </p:sp>
      <p:cxnSp>
        <p:nvCxnSpPr>
          <p:cNvPr id="13" name="AutoShape 4"/>
          <p:cNvCxnSpPr>
            <a:cxnSpLocks noChangeShapeType="1"/>
            <a:endCxn id="12" idx="3"/>
          </p:cNvCxnSpPr>
          <p:nvPr/>
        </p:nvCxnSpPr>
        <p:spPr bwMode="auto">
          <a:xfrm flipV="1">
            <a:off x="5679207" y="4374949"/>
            <a:ext cx="2405063" cy="985837"/>
          </a:xfrm>
          <a:prstGeom prst="straightConnector1">
            <a:avLst/>
          </a:prstGeom>
          <a:noFill/>
          <a:ln w="38100" cmpd="sng">
            <a:solidFill>
              <a:srgbClr val="FF0000"/>
            </a:solidFill>
            <a:prstDash val="dash"/>
            <a:round/>
            <a:headEnd/>
            <a:tailEnd type="triangle" w="med" len="med"/>
          </a:ln>
          <a:extLst>
            <a:ext uri="{909E8E84-426E-40DD-AFC4-6F175D3DCCD1}">
              <a14:hiddenFill xmlns:a14="http://schemas.microsoft.com/office/drawing/2010/main">
                <a:noFill/>
              </a14:hiddenFill>
            </a:ext>
          </a:extLst>
        </p:spPr>
      </p:cxnSp>
      <p:cxnSp>
        <p:nvCxnSpPr>
          <p:cNvPr id="15" name="AutoShape 5"/>
          <p:cNvCxnSpPr>
            <a:cxnSpLocks noChangeShapeType="1"/>
            <a:endCxn id="11" idx="4"/>
          </p:cNvCxnSpPr>
          <p:nvPr/>
        </p:nvCxnSpPr>
        <p:spPr bwMode="auto">
          <a:xfrm flipV="1">
            <a:off x="5509345" y="4130474"/>
            <a:ext cx="142875" cy="863600"/>
          </a:xfrm>
          <a:prstGeom prst="straightConnector1">
            <a:avLst/>
          </a:prstGeom>
          <a:noFill/>
          <a:ln w="38100" cmpd="sng">
            <a:solidFill>
              <a:srgbClr val="0000CC"/>
            </a:solidFill>
            <a:prstDash val="dash"/>
            <a:round/>
            <a:headEnd/>
            <a:tailEnd type="triangle" w="med" len="med"/>
          </a:ln>
          <a:extLst>
            <a:ext uri="{909E8E84-426E-40DD-AFC4-6F175D3DCCD1}">
              <a14:hiddenFill xmlns:a14="http://schemas.microsoft.com/office/drawing/2010/main">
                <a:noFill/>
              </a14:hiddenFill>
            </a:ext>
          </a:extLst>
        </p:spPr>
      </p:cxnSp>
      <p:sp>
        <p:nvSpPr>
          <p:cNvPr id="16" name="Line 6"/>
          <p:cNvSpPr>
            <a:spLocks noChangeShapeType="1"/>
          </p:cNvSpPr>
          <p:nvPr/>
        </p:nvSpPr>
        <p:spPr bwMode="auto">
          <a:xfrm flipV="1">
            <a:off x="3348757" y="5768774"/>
            <a:ext cx="1655763" cy="793750"/>
          </a:xfrm>
          <a:prstGeom prst="line">
            <a:avLst/>
          </a:prstGeom>
          <a:noFill/>
          <a:ln w="38100" cmpd="sng">
            <a:solidFill>
              <a:srgbClr val="CC99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7"/>
          <p:cNvSpPr>
            <a:spLocks noChangeShapeType="1"/>
          </p:cNvSpPr>
          <p:nvPr/>
        </p:nvSpPr>
        <p:spPr bwMode="auto">
          <a:xfrm flipV="1">
            <a:off x="5580782" y="3895524"/>
            <a:ext cx="936625" cy="1296987"/>
          </a:xfrm>
          <a:prstGeom prst="line">
            <a:avLst/>
          </a:prstGeom>
          <a:noFill/>
          <a:ln w="38100" cmpd="sng">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Text Box 8"/>
          <p:cNvSpPr txBox="1">
            <a:spLocks noChangeArrowheads="1"/>
          </p:cNvSpPr>
          <p:nvPr/>
        </p:nvSpPr>
        <p:spPr bwMode="auto">
          <a:xfrm>
            <a:off x="5796682" y="4327324"/>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chemeClr val="tx2"/>
                </a:solidFill>
                <a:latin typeface="Arial Black" panose="020B0A04020102020204" pitchFamily="34" charset="0"/>
              </a:rPr>
              <a:t>运动向量</a:t>
            </a:r>
            <a:endParaRPr lang="zh-TW" altLang="en-US" b="1" dirty="0">
              <a:solidFill>
                <a:schemeClr val="tx2"/>
              </a:solidFill>
              <a:latin typeface="Arial Black" panose="020B0A04020102020204" pitchFamily="34" charset="0"/>
            </a:endParaRPr>
          </a:p>
        </p:txBody>
      </p:sp>
      <p:sp>
        <p:nvSpPr>
          <p:cNvPr id="19" name="Text Box 9"/>
          <p:cNvSpPr txBox="1">
            <a:spLocks noChangeArrowheads="1"/>
          </p:cNvSpPr>
          <p:nvPr/>
        </p:nvSpPr>
        <p:spPr bwMode="auto">
          <a:xfrm>
            <a:off x="3709120" y="612913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chemeClr val="tx2"/>
                </a:solidFill>
                <a:latin typeface="Arial Black" panose="020B0A04020102020204" pitchFamily="34" charset="0"/>
              </a:rPr>
              <a:t>惯性向量</a:t>
            </a:r>
            <a:endParaRPr lang="zh-TW" altLang="en-US" b="1" dirty="0">
              <a:solidFill>
                <a:schemeClr val="tx2"/>
              </a:solidFill>
              <a:latin typeface="Arial Black" panose="020B0A04020102020204" pitchFamily="34" charset="0"/>
            </a:endParaRPr>
          </a:p>
        </p:txBody>
      </p:sp>
      <p:pic>
        <p:nvPicPr>
          <p:cNvPr id="20" name="Picture 10" descr="flying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941599">
            <a:off x="4933082" y="5175049"/>
            <a:ext cx="792163"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1"/>
          <p:cNvSpPr>
            <a:spLocks noChangeArrowheads="1"/>
          </p:cNvSpPr>
          <p:nvPr/>
        </p:nvSpPr>
        <p:spPr bwMode="auto">
          <a:xfrm>
            <a:off x="2196232" y="2582661"/>
            <a:ext cx="792163" cy="431800"/>
          </a:xfrm>
          <a:prstGeom prst="rect">
            <a:avLst/>
          </a:prstGeom>
          <a:noFill/>
          <a:ln w="38100" cmpd="sng">
            <a:solidFill>
              <a:srgbClr val="CC99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ffectLst>
                <a:outerShdw blurRad="38100" dist="38100" dir="2700000" algn="tl">
                  <a:srgbClr val="C0C0C0"/>
                </a:outerShdw>
              </a:effectLst>
            </a:endParaRPr>
          </a:p>
        </p:txBody>
      </p:sp>
      <p:sp>
        <p:nvSpPr>
          <p:cNvPr id="22" name="Rectangle 12"/>
          <p:cNvSpPr>
            <a:spLocks noChangeArrowheads="1"/>
          </p:cNvSpPr>
          <p:nvPr/>
        </p:nvSpPr>
        <p:spPr bwMode="auto">
          <a:xfrm>
            <a:off x="3131270" y="2582661"/>
            <a:ext cx="2233612" cy="431800"/>
          </a:xfrm>
          <a:prstGeom prst="rect">
            <a:avLst/>
          </a:prstGeom>
          <a:noFill/>
          <a:ln w="38100" cmpd="sng">
            <a:solidFill>
              <a:srgbClr val="006699"/>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ffectLst>
                <a:outerShdw blurRad="38100" dist="38100" dir="2700000" algn="tl">
                  <a:srgbClr val="C0C0C0"/>
                </a:outerShdw>
              </a:effectLst>
            </a:endParaRPr>
          </a:p>
        </p:txBody>
      </p:sp>
      <p:sp>
        <p:nvSpPr>
          <p:cNvPr id="23" name="Rectangle 13"/>
          <p:cNvSpPr>
            <a:spLocks noChangeArrowheads="1"/>
          </p:cNvSpPr>
          <p:nvPr/>
        </p:nvSpPr>
        <p:spPr bwMode="auto">
          <a:xfrm>
            <a:off x="5579195" y="2582661"/>
            <a:ext cx="2233612" cy="431800"/>
          </a:xfrm>
          <a:prstGeom prst="rect">
            <a:avLst/>
          </a:prstGeom>
          <a:noFill/>
          <a:ln w="38100" cmpd="sng">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ffectLst>
                <a:outerShdw blurRad="38100" dist="38100" dir="2700000" algn="tl">
                  <a:srgbClr val="C0C0C0"/>
                </a:outerShdw>
              </a:effectLst>
            </a:endParaRPr>
          </a:p>
        </p:txBody>
      </p:sp>
      <p:sp>
        <p:nvSpPr>
          <p:cNvPr id="24" name="Rectangle 14"/>
          <p:cNvSpPr>
            <a:spLocks noChangeArrowheads="1"/>
          </p:cNvSpPr>
          <p:nvPr/>
        </p:nvSpPr>
        <p:spPr bwMode="auto">
          <a:xfrm>
            <a:off x="3059832" y="2511224"/>
            <a:ext cx="4824413" cy="576262"/>
          </a:xfrm>
          <a:prstGeom prst="rect">
            <a:avLst/>
          </a:prstGeom>
          <a:noFill/>
          <a:ln w="38100" cmpd="sng">
            <a:solidFill>
              <a:srgbClr val="009999"/>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ffectLst>
                <a:outerShdw blurRad="38100" dist="38100" dir="2700000" algn="tl">
                  <a:srgbClr val="C0C0C0"/>
                </a:outerShdw>
              </a:effectLst>
            </a:endParaRPr>
          </a:p>
        </p:txBody>
      </p:sp>
      <p:graphicFrame>
        <p:nvGraphicFramePr>
          <p:cNvPr id="25" name="Object 18"/>
          <p:cNvGraphicFramePr>
            <a:graphicFrameLocks noChangeAspect="1"/>
          </p:cNvGraphicFramePr>
          <p:nvPr>
            <p:extLst>
              <p:ext uri="{D42A27DB-BD31-4B8C-83A1-F6EECF244321}">
                <p14:modId xmlns:p14="http://schemas.microsoft.com/office/powerpoint/2010/main" val="2673462724"/>
              </p:ext>
            </p:extLst>
          </p:nvPr>
        </p:nvGraphicFramePr>
        <p:xfrm>
          <a:off x="1269132" y="3951086"/>
          <a:ext cx="1925638" cy="377825"/>
        </p:xfrm>
        <a:graphic>
          <a:graphicData uri="http://schemas.openxmlformats.org/presentationml/2006/ole">
            <mc:AlternateContent xmlns:mc="http://schemas.openxmlformats.org/markup-compatibility/2006">
              <mc:Choice xmlns:v="urn:schemas-microsoft-com:vml" Requires="v">
                <p:oleObj spid="_x0000_s16534" r:id="rId4" imgW="1296279" imgH="254427" progId="Equation.DSMT4">
                  <p:embed/>
                </p:oleObj>
              </mc:Choice>
              <mc:Fallback>
                <p:oleObj r:id="rId4" imgW="1296279" imgH="25442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9132" y="3951086"/>
                        <a:ext cx="192563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19"/>
          <p:cNvGraphicFramePr>
            <a:graphicFrameLocks noChangeAspect="1"/>
          </p:cNvGraphicFramePr>
          <p:nvPr>
            <p:extLst>
              <p:ext uri="{D42A27DB-BD31-4B8C-83A1-F6EECF244321}">
                <p14:modId xmlns:p14="http://schemas.microsoft.com/office/powerpoint/2010/main" val="735021462"/>
              </p:ext>
            </p:extLst>
          </p:nvPr>
        </p:nvGraphicFramePr>
        <p:xfrm>
          <a:off x="1269132" y="3519286"/>
          <a:ext cx="1924050" cy="398463"/>
        </p:xfrm>
        <a:graphic>
          <a:graphicData uri="http://schemas.openxmlformats.org/presentationml/2006/ole">
            <mc:AlternateContent xmlns:mc="http://schemas.openxmlformats.org/markup-compatibility/2006">
              <mc:Choice xmlns:v="urn:schemas-microsoft-com:vml" Requires="v">
                <p:oleObj spid="_x0000_s16535" r:id="rId6" imgW="1232752" imgH="254427" progId="Equation.DSMT4">
                  <p:embed/>
                </p:oleObj>
              </mc:Choice>
              <mc:Fallback>
                <p:oleObj r:id="rId6" imgW="1232752" imgH="254427"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9132" y="3519286"/>
                        <a:ext cx="19240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7" name="Group 20"/>
          <p:cNvGrpSpPr>
            <a:grpSpLocks/>
          </p:cNvGrpSpPr>
          <p:nvPr/>
        </p:nvGrpSpPr>
        <p:grpSpPr bwMode="auto">
          <a:xfrm>
            <a:off x="3275732" y="3031924"/>
            <a:ext cx="2376488" cy="481012"/>
            <a:chOff x="0" y="0"/>
            <a:chExt cx="907" cy="303"/>
          </a:xfrm>
        </p:grpSpPr>
        <p:sp>
          <p:nvSpPr>
            <p:cNvPr id="28" name="Rectangle 40"/>
            <p:cNvSpPr>
              <a:spLocks noChangeArrowheads="1"/>
            </p:cNvSpPr>
            <p:nvPr/>
          </p:nvSpPr>
          <p:spPr bwMode="auto">
            <a:xfrm>
              <a:off x="90" y="91"/>
              <a:ext cx="6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solidFill>
                    <a:srgbClr val="006699"/>
                  </a:solidFill>
                  <a:effectLst>
                    <a:outerShdw blurRad="38100" dist="38100" dir="2700000" algn="tl">
                      <a:srgbClr val="C0C0C0"/>
                    </a:outerShdw>
                  </a:effectLst>
                </a:rPr>
                <a:t>Study Factor</a:t>
              </a:r>
            </a:p>
          </p:txBody>
        </p:sp>
        <p:sp>
          <p:nvSpPr>
            <p:cNvPr id="29" name="Line 41"/>
            <p:cNvSpPr>
              <a:spLocks noChangeShapeType="1"/>
            </p:cNvSpPr>
            <p:nvPr/>
          </p:nvSpPr>
          <p:spPr bwMode="auto">
            <a:xfrm flipH="1" flipV="1">
              <a:off x="0" y="0"/>
              <a:ext cx="136" cy="182"/>
            </a:xfrm>
            <a:prstGeom prst="line">
              <a:avLst/>
            </a:prstGeom>
            <a:noFill/>
            <a:ln w="9525" cmpd="sng">
              <a:solidFill>
                <a:srgbClr val="00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42"/>
            <p:cNvSpPr>
              <a:spLocks noChangeShapeType="1"/>
            </p:cNvSpPr>
            <p:nvPr/>
          </p:nvSpPr>
          <p:spPr bwMode="auto">
            <a:xfrm flipV="1">
              <a:off x="771" y="0"/>
              <a:ext cx="136" cy="182"/>
            </a:xfrm>
            <a:prstGeom prst="line">
              <a:avLst/>
            </a:prstGeom>
            <a:noFill/>
            <a:ln w="9525" cmpd="sng">
              <a:solidFill>
                <a:srgbClr val="00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32" name="Object 25"/>
          <p:cNvGraphicFramePr>
            <a:graphicFrameLocks noChangeAspect="1"/>
          </p:cNvGraphicFramePr>
          <p:nvPr>
            <p:extLst>
              <p:ext uri="{D42A27DB-BD31-4B8C-83A1-F6EECF244321}">
                <p14:modId xmlns:p14="http://schemas.microsoft.com/office/powerpoint/2010/main" val="646164811"/>
              </p:ext>
            </p:extLst>
          </p:nvPr>
        </p:nvGraphicFramePr>
        <p:xfrm>
          <a:off x="1251842" y="2627707"/>
          <a:ext cx="6484937" cy="347662"/>
        </p:xfrm>
        <a:graphic>
          <a:graphicData uri="http://schemas.openxmlformats.org/presentationml/2006/ole">
            <mc:AlternateContent xmlns:mc="http://schemas.openxmlformats.org/markup-compatibility/2006">
              <mc:Choice xmlns:v="urn:schemas-microsoft-com:vml" Requires="v">
                <p:oleObj spid="_x0000_s16536" name="Equation" r:id="rId8" imgW="4025880" imgH="215640" progId="Equation.DSMT4">
                  <p:embed/>
                </p:oleObj>
              </mc:Choice>
              <mc:Fallback>
                <p:oleObj name="Equation" r:id="rId8" imgW="4025880" imgH="215640" progId="Equation.DSMT4">
                  <p:embed/>
                  <p:pic>
                    <p:nvPicPr>
                      <p:cNvPr id="0" name=""/>
                      <p:cNvPicPr>
                        <a:picLocks noChangeAspect="1" noChangeArrowheads="1"/>
                      </p:cNvPicPr>
                      <p:nvPr/>
                    </p:nvPicPr>
                    <p:blipFill>
                      <a:blip r:embed="rId9"/>
                      <a:srcRect/>
                      <a:stretch>
                        <a:fillRect/>
                      </a:stretch>
                    </p:blipFill>
                    <p:spPr bwMode="auto">
                      <a:xfrm>
                        <a:off x="1251842" y="2627707"/>
                        <a:ext cx="6484937" cy="347662"/>
                      </a:xfrm>
                      <a:prstGeom prst="rect">
                        <a:avLst/>
                      </a:prstGeom>
                      <a:noFill/>
                      <a:ln>
                        <a:noFill/>
                      </a:ln>
                      <a:effectLst/>
                      <a:extLst>
                        <a:ext uri="{909E8E84-426E-40DD-AFC4-6F175D3DCCD1}">
                          <a14:hiddenFill xmlns:a14="http://schemas.microsoft.com/office/drawing/2010/main">
                            <a:solidFill>
                              <a:schemeClr val="tx2">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26"/>
          <p:cNvGraphicFramePr>
            <a:graphicFrameLocks noChangeAspect="1"/>
          </p:cNvGraphicFramePr>
          <p:nvPr>
            <p:extLst>
              <p:ext uri="{D42A27DB-BD31-4B8C-83A1-F6EECF244321}">
                <p14:modId xmlns:p14="http://schemas.microsoft.com/office/powerpoint/2010/main" val="3245060088"/>
              </p:ext>
            </p:extLst>
          </p:nvPr>
        </p:nvGraphicFramePr>
        <p:xfrm>
          <a:off x="1259607" y="3104949"/>
          <a:ext cx="2016125" cy="344487"/>
        </p:xfrm>
        <a:graphic>
          <a:graphicData uri="http://schemas.openxmlformats.org/presentationml/2006/ole">
            <mc:AlternateContent xmlns:mc="http://schemas.openxmlformats.org/markup-compatibility/2006">
              <mc:Choice xmlns:v="urn:schemas-microsoft-com:vml" Requires="v">
                <p:oleObj spid="_x0000_s16537" r:id="rId10" imgW="1194635" imgH="203605" progId="Equation.DSMT4">
                  <p:embed/>
                </p:oleObj>
              </mc:Choice>
              <mc:Fallback>
                <p:oleObj r:id="rId10" imgW="1194635" imgH="203605"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9607" y="3104949"/>
                        <a:ext cx="2016125" cy="344487"/>
                      </a:xfrm>
                      <a:prstGeom prst="rect">
                        <a:avLst/>
                      </a:prstGeom>
                      <a:noFill/>
                      <a:ln>
                        <a:noFill/>
                      </a:ln>
                      <a:effectLst/>
                      <a:extLst>
                        <a:ext uri="{909E8E84-426E-40DD-AFC4-6F175D3DCCD1}">
                          <a14:hiddenFill xmlns:a14="http://schemas.microsoft.com/office/drawing/2010/main">
                            <a:solidFill>
                              <a:schemeClr val="tx1">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Text Box 58"/>
          <p:cNvSpPr txBox="1">
            <a:spLocks noChangeArrowheads="1"/>
          </p:cNvSpPr>
          <p:nvPr/>
        </p:nvSpPr>
        <p:spPr bwMode="auto">
          <a:xfrm>
            <a:off x="5364882" y="5163936"/>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fr-FR" altLang="en-US" sz="2800" b="1" i="1" dirty="0">
                <a:solidFill>
                  <a:schemeClr val="tx2"/>
                </a:solidFill>
                <a:latin typeface="Times" panose="02020603050405020304" pitchFamily="18" charset="0"/>
              </a:rPr>
              <a:t>p</a:t>
            </a:r>
            <a:r>
              <a:rPr lang="fr-FR" altLang="en-US" sz="2800" b="1" i="1" baseline="-25000" dirty="0">
                <a:solidFill>
                  <a:schemeClr val="tx2"/>
                </a:solidFill>
                <a:latin typeface="Times" panose="02020603050405020304" pitchFamily="18" charset="0"/>
              </a:rPr>
              <a:t>g</a:t>
            </a:r>
            <a:endParaRPr lang="fr-FR" altLang="en-US" sz="2800" b="1" i="1" dirty="0">
              <a:solidFill>
                <a:schemeClr val="tx2"/>
              </a:solidFill>
              <a:latin typeface="Times" panose="02020603050405020304" pitchFamily="18" charset="0"/>
            </a:endParaRPr>
          </a:p>
        </p:txBody>
      </p:sp>
      <p:sp>
        <p:nvSpPr>
          <p:cNvPr id="2" name="矩形 1"/>
          <p:cNvSpPr/>
          <p:nvPr/>
        </p:nvSpPr>
        <p:spPr>
          <a:xfrm>
            <a:off x="1032233" y="175061"/>
            <a:ext cx="7665324" cy="2123658"/>
          </a:xfrm>
          <a:prstGeom prst="rect">
            <a:avLst/>
          </a:prstGeom>
        </p:spPr>
        <p:txBody>
          <a:bodyPr wrap="square">
            <a:spAutoFit/>
          </a:bodyPr>
          <a:lstStyle/>
          <a:p>
            <a:r>
              <a:rPr lang="zh-CN" altLang="zh-CN" sz="2200" b="1" dirty="0">
                <a:solidFill>
                  <a:srgbClr val="0070C0"/>
                </a:solidFill>
                <a:latin typeface="宋体" panose="02010600030101010101" pitchFamily="2" charset="-122"/>
                <a:ea typeface="宋体" panose="02010600030101010101" pitchFamily="2" charset="-122"/>
              </a:rPr>
              <a:t>粒子速度更新公式包含三部分：</a:t>
            </a:r>
          </a:p>
          <a:p>
            <a:pPr lvl="1">
              <a:buFont typeface="Wingdings" panose="05000000000000000000" pitchFamily="2" charset="2"/>
              <a:buNone/>
            </a:pPr>
            <a:r>
              <a:rPr lang="zh-CN" altLang="zh-CN" sz="2200" b="1" dirty="0" smtClean="0">
                <a:solidFill>
                  <a:schemeClr val="tx2"/>
                </a:solidFill>
                <a:latin typeface="宋体" panose="02010600030101010101" pitchFamily="2" charset="-122"/>
                <a:ea typeface="宋体" panose="02010600030101010101" pitchFamily="2" charset="-122"/>
              </a:rPr>
              <a:t>第</a:t>
            </a:r>
            <a:r>
              <a:rPr lang="zh-CN" altLang="zh-CN" sz="2200" b="1" dirty="0">
                <a:solidFill>
                  <a:schemeClr val="tx2"/>
                </a:solidFill>
                <a:latin typeface="宋体" panose="02010600030101010101" pitchFamily="2" charset="-122"/>
                <a:ea typeface="宋体" panose="02010600030101010101" pitchFamily="2" charset="-122"/>
              </a:rPr>
              <a:t>一部分为粒子先前的速度</a:t>
            </a:r>
          </a:p>
          <a:p>
            <a:pPr lvl="1">
              <a:buFont typeface="Wingdings" panose="05000000000000000000" pitchFamily="2" charset="2"/>
              <a:buNone/>
            </a:pPr>
            <a:r>
              <a:rPr lang="zh-CN" altLang="zh-CN" sz="2200" b="1" dirty="0" smtClean="0">
                <a:solidFill>
                  <a:schemeClr val="tx2"/>
                </a:solidFill>
                <a:latin typeface="宋体" panose="02010600030101010101" pitchFamily="2" charset="-122"/>
                <a:ea typeface="宋体" panose="02010600030101010101" pitchFamily="2" charset="-122"/>
              </a:rPr>
              <a:t>第二</a:t>
            </a:r>
            <a:r>
              <a:rPr lang="zh-CN" altLang="zh-CN" sz="2200" b="1" dirty="0">
                <a:solidFill>
                  <a:schemeClr val="tx2"/>
                </a:solidFill>
                <a:latin typeface="宋体" panose="02010600030101010101" pitchFamily="2" charset="-122"/>
                <a:ea typeface="宋体" panose="02010600030101010101" pitchFamily="2" charset="-122"/>
              </a:rPr>
              <a:t>部分为“认知”部分，表示粒子本身的思考，可理解为粒子i</a:t>
            </a:r>
            <a:r>
              <a:rPr lang="zh-CN" altLang="zh-CN" sz="2200" b="1" dirty="0" smtClean="0">
                <a:solidFill>
                  <a:schemeClr val="tx2"/>
                </a:solidFill>
                <a:latin typeface="宋体" panose="02010600030101010101" pitchFamily="2" charset="-122"/>
                <a:ea typeface="宋体" panose="02010600030101010101" pitchFamily="2" charset="-122"/>
              </a:rPr>
              <a:t>当</a:t>
            </a:r>
            <a:r>
              <a:rPr lang="en-US" altLang="zh-CN" sz="2200" b="1" dirty="0" smtClean="0">
                <a:solidFill>
                  <a:schemeClr val="tx2"/>
                </a:solidFill>
                <a:latin typeface="宋体" panose="02010600030101010101" pitchFamily="2" charset="-122"/>
                <a:ea typeface="宋体" panose="02010600030101010101" pitchFamily="2" charset="-122"/>
              </a:rPr>
              <a:t> </a:t>
            </a:r>
            <a:r>
              <a:rPr lang="zh-CN" altLang="zh-CN" sz="2200" b="1" dirty="0" smtClean="0">
                <a:solidFill>
                  <a:schemeClr val="tx2"/>
                </a:solidFill>
                <a:latin typeface="宋体" panose="02010600030101010101" pitchFamily="2" charset="-122"/>
                <a:ea typeface="宋体" panose="02010600030101010101" pitchFamily="2" charset="-122"/>
              </a:rPr>
              <a:t>前</a:t>
            </a:r>
            <a:r>
              <a:rPr lang="zh-CN" altLang="zh-CN" sz="2200" b="1" dirty="0">
                <a:solidFill>
                  <a:schemeClr val="tx2"/>
                </a:solidFill>
                <a:latin typeface="宋体" panose="02010600030101010101" pitchFamily="2" charset="-122"/>
                <a:ea typeface="宋体" panose="02010600030101010101" pitchFamily="2" charset="-122"/>
              </a:rPr>
              <a:t>位置与自己最好位置之间的距离。</a:t>
            </a:r>
          </a:p>
          <a:p>
            <a:pPr lvl="1">
              <a:buFont typeface="Wingdings" panose="05000000000000000000" pitchFamily="2" charset="2"/>
              <a:buNone/>
            </a:pPr>
            <a:r>
              <a:rPr lang="zh-CN" altLang="zh-CN" sz="2200" b="1" dirty="0" smtClean="0">
                <a:solidFill>
                  <a:schemeClr val="tx2"/>
                </a:solidFill>
                <a:latin typeface="宋体" panose="02010600030101010101" pitchFamily="2" charset="-122"/>
                <a:ea typeface="宋体" panose="02010600030101010101" pitchFamily="2" charset="-122"/>
              </a:rPr>
              <a:t>第三</a:t>
            </a:r>
            <a:r>
              <a:rPr lang="zh-CN" altLang="zh-CN" sz="2200" b="1" dirty="0">
                <a:solidFill>
                  <a:schemeClr val="tx2"/>
                </a:solidFill>
                <a:latin typeface="宋体" panose="02010600030101010101" pitchFamily="2" charset="-122"/>
                <a:ea typeface="宋体" panose="02010600030101010101" pitchFamily="2" charset="-122"/>
              </a:rPr>
              <a:t>部分为“社会”部分，表示粒子间的信息共享与合作，可理解为粒子i当前位置与群体最好位置之间的距离。</a:t>
            </a:r>
          </a:p>
        </p:txBody>
      </p:sp>
    </p:spTree>
    <p:extLst>
      <p:ext uri="{BB962C8B-B14F-4D97-AF65-F5344CB8AC3E}">
        <p14:creationId xmlns:p14="http://schemas.microsoft.com/office/powerpoint/2010/main" val="2730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par>
                          <p:cTn id="16" fill="hold">
                            <p:stCondLst>
                              <p:cond delay="1500"/>
                            </p:stCondLst>
                            <p:childTnLst>
                              <p:par>
                                <p:cTn id="17" presetID="39" presetClass="entr" presetSubtype="0" accel="10000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ppt_h</p:attrName>
                                        </p:attrNameLst>
                                      </p:cBhvr>
                                      <p:tavLst>
                                        <p:tav tm="0">
                                          <p:val>
                                            <p:strVal val="#ppt_h/20"/>
                                          </p:val>
                                        </p:tav>
                                        <p:tav tm="50000">
                                          <p:val>
                                            <p:strVal val="#ppt_h/20"/>
                                          </p:val>
                                        </p:tav>
                                        <p:tav tm="100000">
                                          <p:val>
                                            <p:strVal val="#ppt_h"/>
                                          </p:val>
                                        </p:tav>
                                      </p:tavLst>
                                    </p:anim>
                                    <p:anim calcmode="lin" valueType="num">
                                      <p:cBhvr>
                                        <p:cTn id="20" dur="500" fill="hold"/>
                                        <p:tgtEl>
                                          <p:spTgt spid="21"/>
                                        </p:tgtEl>
                                        <p:attrNameLst>
                                          <p:attrName>ppt_w</p:attrName>
                                        </p:attrNameLst>
                                      </p:cBhvr>
                                      <p:tavLst>
                                        <p:tav tm="0">
                                          <p:val>
                                            <p:strVal val="#ppt_w+.3"/>
                                          </p:val>
                                        </p:tav>
                                        <p:tav tm="50000">
                                          <p:val>
                                            <p:strVal val="#ppt_w+.3"/>
                                          </p:val>
                                        </p:tav>
                                        <p:tav tm="100000">
                                          <p:val>
                                            <p:strVal val="#ppt_w"/>
                                          </p:val>
                                        </p:tav>
                                      </p:tavLst>
                                    </p:anim>
                                    <p:anim calcmode="lin" valueType="num">
                                      <p:cBhvr>
                                        <p:cTn id="21" dur="500" fill="hold"/>
                                        <p:tgtEl>
                                          <p:spTgt spid="21"/>
                                        </p:tgtEl>
                                        <p:attrNameLst>
                                          <p:attrName>ppt_x</p:attrName>
                                        </p:attrNameLst>
                                      </p:cBhvr>
                                      <p:tavLst>
                                        <p:tav tm="0">
                                          <p:val>
                                            <p:strVal val="#ppt_x-.3"/>
                                          </p:val>
                                        </p:tav>
                                        <p:tav tm="50000">
                                          <p:val>
                                            <p:strVal val="#ppt_x"/>
                                          </p:val>
                                        </p:tav>
                                        <p:tav tm="100000">
                                          <p:val>
                                            <p:strVal val="#ppt_x"/>
                                          </p:val>
                                        </p:tav>
                                      </p:tavLst>
                                    </p:anim>
                                    <p:anim calcmode="lin" valueType="num">
                                      <p:cBhvr>
                                        <p:cTn id="2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slide(fromTop)">
                                      <p:cBhvr>
                                        <p:cTn id="27" dur="500"/>
                                        <p:tgtEl>
                                          <p:spTgt spid="27"/>
                                        </p:tgtEl>
                                      </p:cBhvr>
                                    </p:animEffect>
                                  </p:childTnLst>
                                </p:cTn>
                              </p:par>
                            </p:childTnLst>
                          </p:cTn>
                        </p:par>
                        <p:par>
                          <p:cTn id="28" fill="hold">
                            <p:stCondLst>
                              <p:cond delay="500"/>
                            </p:stCondLst>
                            <p:childTnLst>
                              <p:par>
                                <p:cTn id="29" presetID="37" presetClass="exit" presetSubtype="0" fill="hold" grpId="1" nodeType="afterEffect">
                                  <p:stCondLst>
                                    <p:cond delay="0"/>
                                  </p:stCondLst>
                                  <p:childTnLst>
                                    <p:animEffect transition="out" filter="fade">
                                      <p:cBhvr>
                                        <p:cTn id="30" dur="1000"/>
                                        <p:tgtEl>
                                          <p:spTgt spid="21"/>
                                        </p:tgtEl>
                                      </p:cBhvr>
                                    </p:animEffect>
                                    <p:anim calcmode="lin" valueType="num">
                                      <p:cBhvr>
                                        <p:cTn id="31" dur="1000"/>
                                        <p:tgtEl>
                                          <p:spTgt spid="21"/>
                                        </p:tgtEl>
                                        <p:attrNameLst>
                                          <p:attrName>ppt_x</p:attrName>
                                        </p:attrNameLst>
                                      </p:cBhvr>
                                      <p:tavLst>
                                        <p:tav tm="0">
                                          <p:val>
                                            <p:strVal val="ppt_x"/>
                                          </p:val>
                                        </p:tav>
                                        <p:tav tm="100000">
                                          <p:val>
                                            <p:strVal val="ppt_x"/>
                                          </p:val>
                                        </p:tav>
                                      </p:tavLst>
                                    </p:anim>
                                    <p:anim calcmode="lin" valueType="num">
                                      <p:cBhvr>
                                        <p:cTn id="32" dur="100" decel="100000"/>
                                        <p:tgtEl>
                                          <p:spTgt spid="21"/>
                                        </p:tgtEl>
                                        <p:attrNameLst>
                                          <p:attrName>ppt_y</p:attrName>
                                        </p:attrNameLst>
                                      </p:cBhvr>
                                      <p:tavLst>
                                        <p:tav tm="0">
                                          <p:val>
                                            <p:strVal val="ppt_y"/>
                                          </p:val>
                                        </p:tav>
                                        <p:tav tm="100000">
                                          <p:val>
                                            <p:strVal val="ppt_y-.03"/>
                                          </p:val>
                                        </p:tav>
                                      </p:tavLst>
                                    </p:anim>
                                    <p:anim calcmode="lin" valueType="num">
                                      <p:cBhvr>
                                        <p:cTn id="33" dur="900" accel="100000">
                                          <p:stCondLst>
                                            <p:cond delay="100"/>
                                          </p:stCondLst>
                                        </p:cTn>
                                        <p:tgtEl>
                                          <p:spTgt spid="21"/>
                                        </p:tgtEl>
                                        <p:attrNameLst>
                                          <p:attrName>ppt_y</p:attrName>
                                        </p:attrNameLst>
                                      </p:cBhvr>
                                      <p:tavLst>
                                        <p:tav tm="0">
                                          <p:val>
                                            <p:strVal val="ppt_y"/>
                                          </p:val>
                                        </p:tav>
                                        <p:tav tm="100000">
                                          <p:val>
                                            <p:strVal val="ppt_y+1"/>
                                          </p:val>
                                        </p:tav>
                                      </p:tavLst>
                                    </p:anim>
                                    <p:set>
                                      <p:cBhvr>
                                        <p:cTn id="34" dur="1" fill="hold">
                                          <p:stCondLst>
                                            <p:cond delay="999"/>
                                          </p:stCondLst>
                                        </p:cTn>
                                        <p:tgtEl>
                                          <p:spTgt spid="21"/>
                                        </p:tgtEl>
                                        <p:attrNameLst>
                                          <p:attrName>style.visibility</p:attrName>
                                        </p:attrNameLst>
                                      </p:cBhvr>
                                      <p:to>
                                        <p:strVal val="hidden"/>
                                      </p:to>
                                    </p:set>
                                  </p:childTnLst>
                                </p:cTn>
                              </p:par>
                            </p:childTnLst>
                          </p:cTn>
                        </p:par>
                        <p:par>
                          <p:cTn id="35" fill="hold">
                            <p:stCondLst>
                              <p:cond delay="1500"/>
                            </p:stCondLst>
                            <p:childTnLst>
                              <p:par>
                                <p:cTn id="36" presetID="22" presetClass="entr" presetSubtype="4"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childTnLst>
                          </p:cTn>
                        </p:par>
                        <p:par>
                          <p:cTn id="39" fill="hold">
                            <p:stCondLst>
                              <p:cond delay="2000"/>
                            </p:stCondLst>
                            <p:childTnLst>
                              <p:par>
                                <p:cTn id="40" presetID="22" presetClass="entr" presetSubtype="4"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par>
                          <p:cTn id="43" fill="hold">
                            <p:stCondLst>
                              <p:cond delay="2500"/>
                            </p:stCondLst>
                            <p:childTnLst>
                              <p:par>
                                <p:cTn id="44" presetID="39" presetClass="entr" presetSubtype="0" accel="10000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p:cTn id="46" dur="500" fill="hold"/>
                                        <p:tgtEl>
                                          <p:spTgt spid="22"/>
                                        </p:tgtEl>
                                        <p:attrNameLst>
                                          <p:attrName>ppt_h</p:attrName>
                                        </p:attrNameLst>
                                      </p:cBhvr>
                                      <p:tavLst>
                                        <p:tav tm="0">
                                          <p:val>
                                            <p:strVal val="#ppt_h/20"/>
                                          </p:val>
                                        </p:tav>
                                        <p:tav tm="50000">
                                          <p:val>
                                            <p:strVal val="#ppt_h/20"/>
                                          </p:val>
                                        </p:tav>
                                        <p:tav tm="100000">
                                          <p:val>
                                            <p:strVal val="#ppt_h"/>
                                          </p:val>
                                        </p:tav>
                                      </p:tavLst>
                                    </p:anim>
                                    <p:anim calcmode="lin" valueType="num">
                                      <p:cBhvr>
                                        <p:cTn id="47" dur="500" fill="hold"/>
                                        <p:tgtEl>
                                          <p:spTgt spid="22"/>
                                        </p:tgtEl>
                                        <p:attrNameLst>
                                          <p:attrName>ppt_w</p:attrName>
                                        </p:attrNameLst>
                                      </p:cBhvr>
                                      <p:tavLst>
                                        <p:tav tm="0">
                                          <p:val>
                                            <p:strVal val="#ppt_w+.3"/>
                                          </p:val>
                                        </p:tav>
                                        <p:tav tm="50000">
                                          <p:val>
                                            <p:strVal val="#ppt_w+.3"/>
                                          </p:val>
                                        </p:tav>
                                        <p:tav tm="100000">
                                          <p:val>
                                            <p:strVal val="#ppt_w"/>
                                          </p:val>
                                        </p:tav>
                                      </p:tavLst>
                                    </p:anim>
                                    <p:anim calcmode="lin" valueType="num">
                                      <p:cBhvr>
                                        <p:cTn id="48" dur="500" fill="hold"/>
                                        <p:tgtEl>
                                          <p:spTgt spid="22"/>
                                        </p:tgtEl>
                                        <p:attrNameLst>
                                          <p:attrName>ppt_x</p:attrName>
                                        </p:attrNameLst>
                                      </p:cBhvr>
                                      <p:tavLst>
                                        <p:tav tm="0">
                                          <p:val>
                                            <p:strVal val="#ppt_x-.3"/>
                                          </p:val>
                                        </p:tav>
                                        <p:tav tm="50000">
                                          <p:val>
                                            <p:strVal val="#ppt_x"/>
                                          </p:val>
                                        </p:tav>
                                        <p:tav tm="100000">
                                          <p:val>
                                            <p:strVal val="#ppt_x"/>
                                          </p:val>
                                        </p:tav>
                                      </p:tavLst>
                                    </p:anim>
                                    <p:anim calcmode="lin" valueType="num">
                                      <p:cBhvr>
                                        <p:cTn id="49"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7" presetClass="exit" presetSubtype="0" fill="hold" grpId="1" nodeType="clickEffect">
                                  <p:stCondLst>
                                    <p:cond delay="0"/>
                                  </p:stCondLst>
                                  <p:childTnLst>
                                    <p:animEffect transition="out" filter="fade">
                                      <p:cBhvr>
                                        <p:cTn id="53" dur="1000"/>
                                        <p:tgtEl>
                                          <p:spTgt spid="22"/>
                                        </p:tgtEl>
                                      </p:cBhvr>
                                    </p:animEffect>
                                    <p:anim calcmode="lin" valueType="num">
                                      <p:cBhvr>
                                        <p:cTn id="54" dur="1000"/>
                                        <p:tgtEl>
                                          <p:spTgt spid="22"/>
                                        </p:tgtEl>
                                        <p:attrNameLst>
                                          <p:attrName>ppt_x</p:attrName>
                                        </p:attrNameLst>
                                      </p:cBhvr>
                                      <p:tavLst>
                                        <p:tav tm="0">
                                          <p:val>
                                            <p:strVal val="ppt_x"/>
                                          </p:val>
                                        </p:tav>
                                        <p:tav tm="100000">
                                          <p:val>
                                            <p:strVal val="ppt_x"/>
                                          </p:val>
                                        </p:tav>
                                      </p:tavLst>
                                    </p:anim>
                                    <p:anim calcmode="lin" valueType="num">
                                      <p:cBhvr>
                                        <p:cTn id="55" dur="100" decel="100000"/>
                                        <p:tgtEl>
                                          <p:spTgt spid="22"/>
                                        </p:tgtEl>
                                        <p:attrNameLst>
                                          <p:attrName>ppt_y</p:attrName>
                                        </p:attrNameLst>
                                      </p:cBhvr>
                                      <p:tavLst>
                                        <p:tav tm="0">
                                          <p:val>
                                            <p:strVal val="ppt_y"/>
                                          </p:val>
                                        </p:tav>
                                        <p:tav tm="100000">
                                          <p:val>
                                            <p:strVal val="ppt_y-.03"/>
                                          </p:val>
                                        </p:tav>
                                      </p:tavLst>
                                    </p:anim>
                                    <p:anim calcmode="lin" valueType="num">
                                      <p:cBhvr>
                                        <p:cTn id="56" dur="900" accel="100000">
                                          <p:stCondLst>
                                            <p:cond delay="100"/>
                                          </p:stCondLst>
                                        </p:cTn>
                                        <p:tgtEl>
                                          <p:spTgt spid="22"/>
                                        </p:tgtEl>
                                        <p:attrNameLst>
                                          <p:attrName>ppt_y</p:attrName>
                                        </p:attrNameLst>
                                      </p:cBhvr>
                                      <p:tavLst>
                                        <p:tav tm="0">
                                          <p:val>
                                            <p:strVal val="ppt_y"/>
                                          </p:val>
                                        </p:tav>
                                        <p:tav tm="100000">
                                          <p:val>
                                            <p:strVal val="ppt_y+1"/>
                                          </p:val>
                                        </p:tav>
                                      </p:tavLst>
                                    </p:anim>
                                    <p:set>
                                      <p:cBhvr>
                                        <p:cTn id="57" dur="1" fill="hold">
                                          <p:stCondLst>
                                            <p:cond delay="999"/>
                                          </p:stCondLst>
                                        </p:cTn>
                                        <p:tgtEl>
                                          <p:spTgt spid="22"/>
                                        </p:tgtEl>
                                        <p:attrNameLst>
                                          <p:attrName>style.visibility</p:attrName>
                                        </p:attrNameLst>
                                      </p:cBhvr>
                                      <p:to>
                                        <p:strVal val="hidden"/>
                                      </p:to>
                                    </p:set>
                                  </p:childTnLst>
                                </p:cTn>
                              </p:par>
                            </p:childTnLst>
                          </p:cTn>
                        </p:par>
                        <p:par>
                          <p:cTn id="58" fill="hold">
                            <p:stCondLst>
                              <p:cond delay="1000"/>
                            </p:stCondLst>
                            <p:childTnLst>
                              <p:par>
                                <p:cTn id="59" presetID="22" presetClass="entr" presetSubtype="8" fill="hold"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left)">
                                      <p:cBhvr>
                                        <p:cTn id="61" dur="500"/>
                                        <p:tgtEl>
                                          <p:spTgt spid="13"/>
                                        </p:tgtEl>
                                      </p:cBhvr>
                                    </p:animEffect>
                                  </p:childTnLst>
                                </p:cTn>
                              </p:par>
                            </p:childTnLst>
                          </p:cTn>
                        </p:par>
                        <p:par>
                          <p:cTn id="62" fill="hold">
                            <p:stCondLst>
                              <p:cond delay="1500"/>
                            </p:stCondLst>
                            <p:childTnLst>
                              <p:par>
                                <p:cTn id="63" presetID="22" presetClass="entr" presetSubtype="8"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left)">
                                      <p:cBhvr>
                                        <p:cTn id="65" dur="500"/>
                                        <p:tgtEl>
                                          <p:spTgt spid="12"/>
                                        </p:tgtEl>
                                      </p:cBhvr>
                                    </p:animEffect>
                                  </p:childTnLst>
                                </p:cTn>
                              </p:par>
                            </p:childTnLst>
                          </p:cTn>
                        </p:par>
                        <p:par>
                          <p:cTn id="66" fill="hold">
                            <p:stCondLst>
                              <p:cond delay="2000"/>
                            </p:stCondLst>
                            <p:childTnLst>
                              <p:par>
                                <p:cTn id="67" presetID="39" presetClass="entr" presetSubtype="0" accel="100000"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500" fill="hold"/>
                                        <p:tgtEl>
                                          <p:spTgt spid="23"/>
                                        </p:tgtEl>
                                        <p:attrNameLst>
                                          <p:attrName>ppt_h</p:attrName>
                                        </p:attrNameLst>
                                      </p:cBhvr>
                                      <p:tavLst>
                                        <p:tav tm="0">
                                          <p:val>
                                            <p:strVal val="#ppt_h/20"/>
                                          </p:val>
                                        </p:tav>
                                        <p:tav tm="50000">
                                          <p:val>
                                            <p:strVal val="#ppt_h/20"/>
                                          </p:val>
                                        </p:tav>
                                        <p:tav tm="100000">
                                          <p:val>
                                            <p:strVal val="#ppt_h"/>
                                          </p:val>
                                        </p:tav>
                                      </p:tavLst>
                                    </p:anim>
                                    <p:anim calcmode="lin" valueType="num">
                                      <p:cBhvr>
                                        <p:cTn id="70" dur="500" fill="hold"/>
                                        <p:tgtEl>
                                          <p:spTgt spid="23"/>
                                        </p:tgtEl>
                                        <p:attrNameLst>
                                          <p:attrName>ppt_w</p:attrName>
                                        </p:attrNameLst>
                                      </p:cBhvr>
                                      <p:tavLst>
                                        <p:tav tm="0">
                                          <p:val>
                                            <p:strVal val="#ppt_w+.3"/>
                                          </p:val>
                                        </p:tav>
                                        <p:tav tm="50000">
                                          <p:val>
                                            <p:strVal val="#ppt_w+.3"/>
                                          </p:val>
                                        </p:tav>
                                        <p:tav tm="100000">
                                          <p:val>
                                            <p:strVal val="#ppt_w"/>
                                          </p:val>
                                        </p:tav>
                                      </p:tavLst>
                                    </p:anim>
                                    <p:anim calcmode="lin" valueType="num">
                                      <p:cBhvr>
                                        <p:cTn id="71" dur="500" fill="hold"/>
                                        <p:tgtEl>
                                          <p:spTgt spid="23"/>
                                        </p:tgtEl>
                                        <p:attrNameLst>
                                          <p:attrName>ppt_x</p:attrName>
                                        </p:attrNameLst>
                                      </p:cBhvr>
                                      <p:tavLst>
                                        <p:tav tm="0">
                                          <p:val>
                                            <p:strVal val="#ppt_x-.3"/>
                                          </p:val>
                                        </p:tav>
                                        <p:tav tm="50000">
                                          <p:val>
                                            <p:strVal val="#ppt_x"/>
                                          </p:val>
                                        </p:tav>
                                        <p:tav tm="100000">
                                          <p:val>
                                            <p:strVal val="#ppt_x"/>
                                          </p:val>
                                        </p:tav>
                                      </p:tavLst>
                                    </p:anim>
                                    <p:anim calcmode="lin" valueType="num">
                                      <p:cBhvr>
                                        <p:cTn id="72"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7" presetClass="exit" presetSubtype="0" fill="hold" grpId="1" nodeType="clickEffect">
                                  <p:stCondLst>
                                    <p:cond delay="0"/>
                                  </p:stCondLst>
                                  <p:childTnLst>
                                    <p:animEffect transition="out" filter="fade">
                                      <p:cBhvr>
                                        <p:cTn id="76" dur="1000"/>
                                        <p:tgtEl>
                                          <p:spTgt spid="23"/>
                                        </p:tgtEl>
                                      </p:cBhvr>
                                    </p:animEffect>
                                    <p:anim calcmode="lin" valueType="num">
                                      <p:cBhvr>
                                        <p:cTn id="77" dur="1000"/>
                                        <p:tgtEl>
                                          <p:spTgt spid="23"/>
                                        </p:tgtEl>
                                        <p:attrNameLst>
                                          <p:attrName>ppt_x</p:attrName>
                                        </p:attrNameLst>
                                      </p:cBhvr>
                                      <p:tavLst>
                                        <p:tav tm="0">
                                          <p:val>
                                            <p:strVal val="ppt_x"/>
                                          </p:val>
                                        </p:tav>
                                        <p:tav tm="100000">
                                          <p:val>
                                            <p:strVal val="ppt_x"/>
                                          </p:val>
                                        </p:tav>
                                      </p:tavLst>
                                    </p:anim>
                                    <p:anim calcmode="lin" valueType="num">
                                      <p:cBhvr>
                                        <p:cTn id="78" dur="100" decel="100000"/>
                                        <p:tgtEl>
                                          <p:spTgt spid="23"/>
                                        </p:tgtEl>
                                        <p:attrNameLst>
                                          <p:attrName>ppt_y</p:attrName>
                                        </p:attrNameLst>
                                      </p:cBhvr>
                                      <p:tavLst>
                                        <p:tav tm="0">
                                          <p:val>
                                            <p:strVal val="ppt_y"/>
                                          </p:val>
                                        </p:tav>
                                        <p:tav tm="100000">
                                          <p:val>
                                            <p:strVal val="ppt_y-.03"/>
                                          </p:val>
                                        </p:tav>
                                      </p:tavLst>
                                    </p:anim>
                                    <p:anim calcmode="lin" valueType="num">
                                      <p:cBhvr>
                                        <p:cTn id="79" dur="900" accel="100000">
                                          <p:stCondLst>
                                            <p:cond delay="100"/>
                                          </p:stCondLst>
                                        </p:cTn>
                                        <p:tgtEl>
                                          <p:spTgt spid="23"/>
                                        </p:tgtEl>
                                        <p:attrNameLst>
                                          <p:attrName>ppt_y</p:attrName>
                                        </p:attrNameLst>
                                      </p:cBhvr>
                                      <p:tavLst>
                                        <p:tav tm="0">
                                          <p:val>
                                            <p:strVal val="ppt_y"/>
                                          </p:val>
                                        </p:tav>
                                        <p:tav tm="100000">
                                          <p:val>
                                            <p:strVal val="ppt_y+1"/>
                                          </p:val>
                                        </p:tav>
                                      </p:tavLst>
                                    </p:anim>
                                    <p:set>
                                      <p:cBhvr>
                                        <p:cTn id="80" dur="1" fill="hold">
                                          <p:stCondLst>
                                            <p:cond delay="999"/>
                                          </p:stCondLst>
                                        </p:cTn>
                                        <p:tgtEl>
                                          <p:spTgt spid="23"/>
                                        </p:tgtEl>
                                        <p:attrNameLst>
                                          <p:attrName>style.visibility</p:attrName>
                                        </p:attrNameLst>
                                      </p:cBhvr>
                                      <p:to>
                                        <p:strVal val="hidden"/>
                                      </p:to>
                                    </p:set>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wipe(left)">
                                      <p:cBhvr>
                                        <p:cTn id="84" dur="500"/>
                                        <p:tgtEl>
                                          <p:spTgt spid="17"/>
                                        </p:tgtEl>
                                      </p:cBhvr>
                                    </p:animEffect>
                                  </p:childTnLst>
                                </p:cTn>
                              </p:par>
                            </p:childTnLst>
                          </p:cTn>
                        </p:par>
                        <p:par>
                          <p:cTn id="85" fill="hold">
                            <p:stCondLst>
                              <p:cond delay="1500"/>
                            </p:stCondLst>
                            <p:childTnLst>
                              <p:par>
                                <p:cTn id="86" presetID="22" presetClass="entr" presetSubtype="8" fill="hold" grpId="0" nodeType="after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wipe(left)">
                                      <p:cBhvr>
                                        <p:cTn id="88" dur="500"/>
                                        <p:tgtEl>
                                          <p:spTgt spid="18"/>
                                        </p:tgtEl>
                                      </p:cBhvr>
                                    </p:animEffect>
                                  </p:childTnLst>
                                </p:cTn>
                              </p:par>
                            </p:childTnLst>
                          </p:cTn>
                        </p:par>
                        <p:par>
                          <p:cTn id="89" fill="hold">
                            <p:stCondLst>
                              <p:cond delay="2000"/>
                            </p:stCondLst>
                            <p:childTnLst>
                              <p:par>
                                <p:cTn id="90" presetID="39" presetClass="entr" presetSubtype="0" accel="10000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 calcmode="lin" valueType="num">
                                      <p:cBhvr>
                                        <p:cTn id="92" dur="500" fill="hold"/>
                                        <p:tgtEl>
                                          <p:spTgt spid="24"/>
                                        </p:tgtEl>
                                        <p:attrNameLst>
                                          <p:attrName>ppt_h</p:attrName>
                                        </p:attrNameLst>
                                      </p:cBhvr>
                                      <p:tavLst>
                                        <p:tav tm="0">
                                          <p:val>
                                            <p:strVal val="#ppt_h/20"/>
                                          </p:val>
                                        </p:tav>
                                        <p:tav tm="50000">
                                          <p:val>
                                            <p:strVal val="#ppt_h/20"/>
                                          </p:val>
                                        </p:tav>
                                        <p:tav tm="100000">
                                          <p:val>
                                            <p:strVal val="#ppt_h"/>
                                          </p:val>
                                        </p:tav>
                                      </p:tavLst>
                                    </p:anim>
                                    <p:anim calcmode="lin" valueType="num">
                                      <p:cBhvr>
                                        <p:cTn id="93" dur="500" fill="hold"/>
                                        <p:tgtEl>
                                          <p:spTgt spid="24"/>
                                        </p:tgtEl>
                                        <p:attrNameLst>
                                          <p:attrName>ppt_w</p:attrName>
                                        </p:attrNameLst>
                                      </p:cBhvr>
                                      <p:tavLst>
                                        <p:tav tm="0">
                                          <p:val>
                                            <p:strVal val="#ppt_w+.3"/>
                                          </p:val>
                                        </p:tav>
                                        <p:tav tm="50000">
                                          <p:val>
                                            <p:strVal val="#ppt_w+.3"/>
                                          </p:val>
                                        </p:tav>
                                        <p:tav tm="100000">
                                          <p:val>
                                            <p:strVal val="#ppt_w"/>
                                          </p:val>
                                        </p:tav>
                                      </p:tavLst>
                                    </p:anim>
                                    <p:anim calcmode="lin" valueType="num">
                                      <p:cBhvr>
                                        <p:cTn id="94" dur="500" fill="hold"/>
                                        <p:tgtEl>
                                          <p:spTgt spid="24"/>
                                        </p:tgtEl>
                                        <p:attrNameLst>
                                          <p:attrName>ppt_x</p:attrName>
                                        </p:attrNameLst>
                                      </p:cBhvr>
                                      <p:tavLst>
                                        <p:tav tm="0">
                                          <p:val>
                                            <p:strVal val="#ppt_x-.3"/>
                                          </p:val>
                                        </p:tav>
                                        <p:tav tm="50000">
                                          <p:val>
                                            <p:strVal val="#ppt_x"/>
                                          </p:val>
                                        </p:tav>
                                        <p:tav tm="100000">
                                          <p:val>
                                            <p:strVal val="#ppt_x"/>
                                          </p:val>
                                        </p:tav>
                                      </p:tavLst>
                                    </p:anim>
                                    <p:anim calcmode="lin" valueType="num">
                                      <p:cBhvr>
                                        <p:cTn id="95"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37" presetClass="exit" presetSubtype="0" fill="hold" grpId="1" nodeType="clickEffect">
                                  <p:stCondLst>
                                    <p:cond delay="0"/>
                                  </p:stCondLst>
                                  <p:childTnLst>
                                    <p:animEffect transition="out" filter="fade">
                                      <p:cBhvr>
                                        <p:cTn id="99" dur="1000"/>
                                        <p:tgtEl>
                                          <p:spTgt spid="24"/>
                                        </p:tgtEl>
                                      </p:cBhvr>
                                    </p:animEffect>
                                    <p:anim calcmode="lin" valueType="num">
                                      <p:cBhvr>
                                        <p:cTn id="100" dur="1000"/>
                                        <p:tgtEl>
                                          <p:spTgt spid="24"/>
                                        </p:tgtEl>
                                        <p:attrNameLst>
                                          <p:attrName>ppt_x</p:attrName>
                                        </p:attrNameLst>
                                      </p:cBhvr>
                                      <p:tavLst>
                                        <p:tav tm="0">
                                          <p:val>
                                            <p:strVal val="ppt_x"/>
                                          </p:val>
                                        </p:tav>
                                        <p:tav tm="100000">
                                          <p:val>
                                            <p:strVal val="ppt_x"/>
                                          </p:val>
                                        </p:tav>
                                      </p:tavLst>
                                    </p:anim>
                                    <p:anim calcmode="lin" valueType="num">
                                      <p:cBhvr>
                                        <p:cTn id="101" dur="100" decel="100000"/>
                                        <p:tgtEl>
                                          <p:spTgt spid="24"/>
                                        </p:tgtEl>
                                        <p:attrNameLst>
                                          <p:attrName>ppt_y</p:attrName>
                                        </p:attrNameLst>
                                      </p:cBhvr>
                                      <p:tavLst>
                                        <p:tav tm="0">
                                          <p:val>
                                            <p:strVal val="ppt_y"/>
                                          </p:val>
                                        </p:tav>
                                        <p:tav tm="100000">
                                          <p:val>
                                            <p:strVal val="ppt_y-.03"/>
                                          </p:val>
                                        </p:tav>
                                      </p:tavLst>
                                    </p:anim>
                                    <p:anim calcmode="lin" valueType="num">
                                      <p:cBhvr>
                                        <p:cTn id="102" dur="900" accel="100000">
                                          <p:stCondLst>
                                            <p:cond delay="100"/>
                                          </p:stCondLst>
                                        </p:cTn>
                                        <p:tgtEl>
                                          <p:spTgt spid="24"/>
                                        </p:tgtEl>
                                        <p:attrNameLst>
                                          <p:attrName>ppt_y</p:attrName>
                                        </p:attrNameLst>
                                      </p:cBhvr>
                                      <p:tavLst>
                                        <p:tav tm="0">
                                          <p:val>
                                            <p:strVal val="ppt_y"/>
                                          </p:val>
                                        </p:tav>
                                        <p:tav tm="100000">
                                          <p:val>
                                            <p:strVal val="ppt_y+1"/>
                                          </p:val>
                                        </p:tav>
                                      </p:tavLst>
                                    </p:anim>
                                    <p:set>
                                      <p:cBhvr>
                                        <p:cTn id="103" dur="1" fill="hold">
                                          <p:stCondLst>
                                            <p:cond delay="999"/>
                                          </p:stCondLst>
                                        </p:cTn>
                                        <p:tgtEl>
                                          <p:spTgt spid="24"/>
                                        </p:tgtEl>
                                        <p:attrNameLst>
                                          <p:attrName>style.visibility</p:attrName>
                                        </p:attrNameLst>
                                      </p:cBhvr>
                                      <p:to>
                                        <p:strVal val="hidden"/>
                                      </p:to>
                                    </p:set>
                                  </p:childTnLst>
                                </p:cTn>
                              </p:par>
                              <p:par>
                                <p:cTn id="104" presetID="4" presetClass="entr" presetSubtype="16" fill="hold" grpId="0"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box(in)">
                                      <p:cBhvr>
                                        <p:cTn id="10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P spid="16" grpId="0" animBg="1"/>
      <p:bldP spid="17" grpId="0" animBg="1"/>
      <p:bldP spid="18" grpId="0" autoUpdateAnimBg="0"/>
      <p:bldP spid="19" grpId="0" autoUpdateAnimBg="0"/>
      <p:bldP spid="21" grpId="0" animBg="1" autoUpdateAnimBg="0"/>
      <p:bldP spid="21" grpId="1" animBg="1" autoUpdateAnimBg="0"/>
      <p:bldP spid="22" grpId="0" animBg="1" autoUpdateAnimBg="0"/>
      <p:bldP spid="22" grpId="1" animBg="1" autoUpdateAnimBg="0"/>
      <p:bldP spid="23" grpId="0" animBg="1" autoUpdateAnimBg="0"/>
      <p:bldP spid="23" grpId="1" animBg="1" autoUpdateAnimBg="0"/>
      <p:bldP spid="24" grpId="0" animBg="1" autoUpdateAnimBg="0"/>
      <p:bldP spid="24" grpId="1" animBg="1" autoUpdateAnimBg="0"/>
      <p:bldP spid="3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195389" y="177807"/>
            <a:ext cx="7339012" cy="730913"/>
          </a:xfrm>
        </p:spPr>
        <p:txBody>
          <a:bodyPr/>
          <a:lstStyle/>
          <a:p>
            <a:r>
              <a:rPr lang="en-US" altLang="zh-CN" b="1" dirty="0" smtClean="0">
                <a:solidFill>
                  <a:srgbClr val="C00000"/>
                </a:solidFill>
                <a:latin typeface="宋体" panose="02010600030101010101" pitchFamily="2" charset="-122"/>
                <a:ea typeface="宋体" panose="02010600030101010101" pitchFamily="2" charset="-122"/>
              </a:rPr>
              <a:t>2.3 </a:t>
            </a:r>
            <a:r>
              <a:rPr lang="zh-CN" altLang="en-US" b="1" dirty="0" smtClean="0">
                <a:solidFill>
                  <a:srgbClr val="C00000"/>
                </a:solidFill>
                <a:latin typeface="宋体" panose="02010600030101010101" pitchFamily="2" charset="-122"/>
                <a:ea typeface="宋体" panose="02010600030101010101" pitchFamily="2" charset="-122"/>
              </a:rPr>
              <a:t>粒子群算法流程</a:t>
            </a:r>
            <a:endParaRPr lang="zh-CN" b="1" dirty="0">
              <a:solidFill>
                <a:srgbClr val="C00000"/>
              </a:solidFill>
              <a:latin typeface="宋体" panose="02010600030101010101" pitchFamily="2" charset="-122"/>
              <a:ea typeface="宋体" panose="02010600030101010101" pitchFamily="2" charset="-122"/>
            </a:endParaRPr>
          </a:p>
        </p:txBody>
      </p:sp>
      <p:sp>
        <p:nvSpPr>
          <p:cNvPr id="14" name="内容占位符 13"/>
          <p:cNvSpPr>
            <a:spLocks noGrp="1"/>
          </p:cNvSpPr>
          <p:nvPr>
            <p:ph idx="1"/>
          </p:nvPr>
        </p:nvSpPr>
        <p:spPr>
          <a:xfrm>
            <a:off x="1195389" y="1052736"/>
            <a:ext cx="7339012" cy="5119464"/>
          </a:xfrm>
        </p:spPr>
        <p:txBody>
          <a:bodyPr>
            <a:normAutofit fontScale="92500" lnSpcReduction="10000"/>
          </a:bodyPr>
          <a:lstStyle/>
          <a:p>
            <a:pPr marL="0" indent="0">
              <a:lnSpc>
                <a:spcPct val="110000"/>
              </a:lnSpc>
              <a:spcBef>
                <a:spcPts val="100"/>
              </a:spcBef>
              <a:buNone/>
            </a:pPr>
            <a:r>
              <a:rPr lang="zh-CN" altLang="en-US"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Initial</a:t>
            </a:r>
            <a:r>
              <a:rPr lang="zh-CN" altLang="en-US" sz="22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ct val="110000"/>
              </a:lnSpc>
              <a:spcBef>
                <a:spcPts val="100"/>
              </a:spcBef>
              <a:buNone/>
            </a:pP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初始化粒子群体（群体规模为</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），包括随机位置和速度。</a:t>
            </a:r>
          </a:p>
          <a:p>
            <a:pPr marL="0" indent="0">
              <a:lnSpc>
                <a:spcPct val="110000"/>
              </a:lnSpc>
              <a:spcBef>
                <a:spcPts val="100"/>
              </a:spcBef>
              <a:buNone/>
            </a:pPr>
            <a:r>
              <a:rPr lang="zh-CN" altLang="en-US"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Evaluation</a:t>
            </a:r>
            <a:r>
              <a:rPr lang="zh-CN" altLang="en-US" sz="22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ct val="110000"/>
              </a:lnSpc>
              <a:spcBef>
                <a:spcPts val="100"/>
              </a:spcBef>
              <a:buNone/>
            </a:pP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根据</a:t>
            </a:r>
            <a:r>
              <a:rPr lang="en-US" altLang="zh-CN"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fitness function </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，评价每个粒子的适应度。</a:t>
            </a:r>
          </a:p>
          <a:p>
            <a:pPr marL="0" indent="0">
              <a:lnSpc>
                <a:spcPct val="110000"/>
              </a:lnSpc>
              <a:spcBef>
                <a:spcPts val="100"/>
              </a:spcBef>
              <a:buNone/>
            </a:pPr>
            <a:r>
              <a:rPr lang="zh-CN" altLang="en-US"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Find </a:t>
            </a:r>
            <a:r>
              <a:rPr lang="en-US" altLang="zh-CN" sz="22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the </a:t>
            </a:r>
            <a:r>
              <a:rPr lang="en-US" altLang="zh-CN" sz="2200" b="1" dirty="0" err="1">
                <a:solidFill>
                  <a:srgbClr val="0070C0"/>
                </a:solidFill>
                <a:latin typeface="Times New Roman" panose="02020603050405020304" pitchFamily="18" charset="0"/>
                <a:ea typeface="宋体" panose="02010600030101010101" pitchFamily="2" charset="-122"/>
                <a:cs typeface="Times New Roman" panose="02020603050405020304" pitchFamily="18" charset="0"/>
              </a:rPr>
              <a:t>Pbest</a:t>
            </a:r>
            <a:r>
              <a:rPr lang="zh-CN" altLang="en-US" sz="22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p>
          <a:p>
            <a:pPr marL="360000" indent="0">
              <a:lnSpc>
                <a:spcPct val="110000"/>
              </a:lnSpc>
              <a:spcBef>
                <a:spcPts val="100"/>
              </a:spcBef>
              <a:buNone/>
            </a:pP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对</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每个粒子，将其当前适应值与其个体历史最佳位置（</a:t>
            </a:r>
            <a:r>
              <a:rPr lang="en-US" altLang="zh-CN" sz="22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pbest</a:t>
            </a:r>
            <a:r>
              <a:rPr lang="zh-CN" altLang="en-US"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对应</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的适应值做比较，如果当前的适应值更高，则将用当前位置</a:t>
            </a:r>
            <a:r>
              <a:rPr lang="zh-CN" altLang="en-US"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更新区域最优解</a:t>
            </a:r>
            <a:r>
              <a:rPr lang="en-US" altLang="zh-CN" sz="22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pbest</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ct val="110000"/>
              </a:lnSpc>
              <a:spcBef>
                <a:spcPts val="100"/>
              </a:spcBef>
              <a:buNone/>
            </a:pPr>
            <a:r>
              <a:rPr lang="zh-CN" altLang="en-US"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Find </a:t>
            </a:r>
            <a:r>
              <a:rPr lang="en-US" altLang="zh-CN" sz="22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the </a:t>
            </a:r>
            <a:r>
              <a:rPr lang="en-US" altLang="zh-CN" sz="2200" b="1" dirty="0" err="1">
                <a:solidFill>
                  <a:srgbClr val="0070C0"/>
                </a:solidFill>
                <a:latin typeface="Times New Roman" panose="02020603050405020304" pitchFamily="18" charset="0"/>
                <a:ea typeface="宋体" panose="02010600030101010101" pitchFamily="2" charset="-122"/>
                <a:cs typeface="Times New Roman" panose="02020603050405020304" pitchFamily="18" charset="0"/>
              </a:rPr>
              <a:t>Gbest</a:t>
            </a:r>
            <a:r>
              <a:rPr lang="zh-CN" altLang="en-US" sz="22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p>
          <a:p>
            <a:pPr marL="360000" indent="0">
              <a:lnSpc>
                <a:spcPct val="110000"/>
              </a:lnSpc>
              <a:spcBef>
                <a:spcPts val="100"/>
              </a:spcBef>
              <a:buNone/>
            </a:pP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对每个粒子，将其当前适应值与全局最佳位置（</a:t>
            </a:r>
            <a:r>
              <a:rPr lang="en-US" altLang="zh-CN" sz="2200" b="1"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gbest</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）对应的适应值做比较，如果当前的适应值更高，则将用当前粒子的位置更新</a:t>
            </a:r>
            <a:r>
              <a:rPr lang="zh-CN" altLang="en-US"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全局最优解</a:t>
            </a:r>
            <a:r>
              <a:rPr lang="en-US" altLang="zh-CN" sz="2200" b="1" dirty="0" err="1"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gbest</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ct val="110000"/>
              </a:lnSpc>
              <a:spcBef>
                <a:spcPts val="100"/>
              </a:spcBef>
              <a:buNone/>
            </a:pPr>
            <a:r>
              <a:rPr lang="zh-CN" altLang="en-US"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Update </a:t>
            </a:r>
            <a:r>
              <a:rPr lang="en-US" altLang="zh-CN" sz="22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the Velocity</a:t>
            </a:r>
            <a:r>
              <a:rPr lang="zh-CN" altLang="en-US" sz="22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ct val="110000"/>
              </a:lnSpc>
              <a:spcBef>
                <a:spcPts val="100"/>
              </a:spcBef>
              <a:buNone/>
            </a:pP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根据公式更新每个粒子的速度与位置</a:t>
            </a:r>
            <a:r>
              <a:rPr lang="zh-CN" altLang="en-US"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ct val="110000"/>
              </a:lnSpc>
              <a:spcBef>
                <a:spcPts val="100"/>
              </a:spcBef>
              <a:buNone/>
            </a:pPr>
            <a:r>
              <a:rPr lang="zh-CN" altLang="en-US"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）如未满足结束条件，则返回步骤</a:t>
            </a:r>
            <a:r>
              <a:rPr lang="en-US" altLang="zh-CN" sz="22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a:t>
            </a:r>
          </a:p>
          <a:p>
            <a:pPr marL="360000" indent="0">
              <a:lnSpc>
                <a:spcPct val="110000"/>
              </a:lnSpc>
              <a:spcBef>
                <a:spcPts val="100"/>
              </a:spcBef>
              <a:buNone/>
            </a:pPr>
            <a:r>
              <a:rPr lang="en-US" altLang="zh-CN" sz="22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通常算法达到最大迭代次数 </a:t>
            </a:r>
            <a:r>
              <a:rPr lang="zh-CN" altLang="en-US"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         或者</a:t>
            </a:r>
            <a:r>
              <a:rPr lang="zh-CN" altLang="en-US" sz="22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最佳适应度值的增量小于某个给定的阈值时算法停止</a:t>
            </a:r>
            <a:endParaRPr lang="zh-CN" altLang="zh-CN" sz="2200" b="1"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zh-CN" sz="2400" b="1" dirty="0" smtClean="0">
                <a:solidFill>
                  <a:schemeClr val="bg1"/>
                </a:solidFill>
                <a:ea typeface="楷体_GB2312" pitchFamily="49" charset="-122"/>
              </a:rPr>
              <a:t>这样</a:t>
            </a:r>
            <a:r>
              <a:rPr lang="zh-CN" altLang="zh-CN" sz="2400" b="1" dirty="0">
                <a:solidFill>
                  <a:schemeClr val="bg1"/>
                </a:solidFill>
                <a:ea typeface="楷体_GB2312" pitchFamily="49" charset="-122"/>
              </a:rPr>
              <a:t>一个场景：</a:t>
            </a:r>
            <a:r>
              <a:rPr lang="zh-CN" altLang="zh-CN" sz="2400" b="1" i="1" dirty="0">
                <a:solidFill>
                  <a:schemeClr val="bg1"/>
                </a:solidFill>
                <a:ea typeface="楷体_GB2312" pitchFamily="49" charset="-122"/>
              </a:rPr>
              <a:t>一群鸟在随机搜索食物 </a:t>
            </a:r>
          </a:p>
          <a:p>
            <a:pPr marL="0" indent="0">
              <a:buNone/>
            </a:pPr>
            <a:endParaRPr lang="zh-CN" sz="2400" b="1" dirty="0">
              <a:latin typeface="宋体" panose="02010600030101010101" pitchFamily="2" charset="-122"/>
              <a:ea typeface="宋体" panose="02010600030101010101" pitchFamily="2" charset="-122"/>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791152212"/>
              </p:ext>
            </p:extLst>
          </p:nvPr>
        </p:nvGraphicFramePr>
        <p:xfrm>
          <a:off x="5004048" y="5755201"/>
          <a:ext cx="582612" cy="439737"/>
        </p:xfrm>
        <a:graphic>
          <a:graphicData uri="http://schemas.openxmlformats.org/presentationml/2006/ole">
            <mc:AlternateContent xmlns:mc="http://schemas.openxmlformats.org/markup-compatibility/2006">
              <mc:Choice xmlns:v="urn:schemas-microsoft-com:vml" Requires="v">
                <p:oleObj spid="_x0000_s18469" name="Equation" r:id="rId3" imgW="304560" imgH="228600" progId="Equation.DSMT4">
                  <p:embed/>
                </p:oleObj>
              </mc:Choice>
              <mc:Fallback>
                <p:oleObj name="Equation" r:id="rId3" imgW="304560" imgH="228600" progId="Equation.DSMT4">
                  <p:embed/>
                  <p:pic>
                    <p:nvPicPr>
                      <p:cNvPr id="0" name=""/>
                      <p:cNvPicPr>
                        <a:picLocks noChangeAspect="1" noChangeArrowheads="1"/>
                      </p:cNvPicPr>
                      <p:nvPr/>
                    </p:nvPicPr>
                    <p:blipFill>
                      <a:blip r:embed="rId4"/>
                      <a:srcRect/>
                      <a:stretch>
                        <a:fillRect/>
                      </a:stretch>
                    </p:blipFill>
                    <p:spPr bwMode="auto">
                      <a:xfrm>
                        <a:off x="5004048" y="5755201"/>
                        <a:ext cx="582612"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2583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_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5292F0-C5C9-4F7B-BB09-E7C460630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具有 Pi 的数学演示文稿（宽屏）</Template>
  <TotalTime>0</TotalTime>
  <Words>3499</Words>
  <Application>Microsoft Office PowerPoint</Application>
  <PresentationFormat>全屏显示(4:3)</PresentationFormat>
  <Paragraphs>449</Paragraphs>
  <Slides>57</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57</vt:i4>
      </vt:variant>
    </vt:vector>
  </HeadingPairs>
  <TitlesOfParts>
    <vt:vector size="70" baseType="lpstr">
      <vt:lpstr>Euphemia</vt:lpstr>
      <vt:lpstr>楷体_GB2312</vt:lpstr>
      <vt:lpstr>宋体</vt:lpstr>
      <vt:lpstr>微软雅黑</vt:lpstr>
      <vt:lpstr>Arial</vt:lpstr>
      <vt:lpstr>Arial Black</vt:lpstr>
      <vt:lpstr>Times</vt:lpstr>
      <vt:lpstr>Times New Roman</vt:lpstr>
      <vt:lpstr>Wingdings</vt:lpstr>
      <vt:lpstr>Math_16x9</vt:lpstr>
      <vt:lpstr>MathType 6.0 Equation</vt:lpstr>
      <vt:lpstr>Equation</vt:lpstr>
      <vt:lpstr>Microsoft 公式 3.0</vt:lpstr>
      <vt:lpstr>群智能算法及matlab编程</vt:lpstr>
      <vt:lpstr>主要内容</vt:lpstr>
      <vt:lpstr>1 粒子群算法（Particle Swarm Optimization，PSO）</vt:lpstr>
      <vt:lpstr>2.1 粒子群算法的基本思想</vt:lpstr>
      <vt:lpstr>2.2 粒子群算法介绍</vt:lpstr>
      <vt:lpstr>PowerPoint 演示文稿</vt:lpstr>
      <vt:lpstr>PowerPoint 演示文稿</vt:lpstr>
      <vt:lpstr>PowerPoint 演示文稿</vt:lpstr>
      <vt:lpstr>2.3 粒子群算法流程</vt:lpstr>
      <vt:lpstr>PowerPoint 演示文稿</vt:lpstr>
      <vt:lpstr>2.4 粒子群算法的构成要素</vt:lpstr>
      <vt:lpstr>PowerPoint 演示文稿</vt:lpstr>
      <vt:lpstr>PowerPoint 演示文稿</vt:lpstr>
      <vt:lpstr>PowerPoint 演示文稿</vt:lpstr>
      <vt:lpstr>2.5 粒子群算法求函数极值</vt:lpstr>
      <vt:lpstr>PowerPoint 演示文稿</vt:lpstr>
      <vt:lpstr>PowerPoint 演示文稿</vt:lpstr>
      <vt:lpstr>PowerPoint 演示文稿</vt:lpstr>
      <vt:lpstr>PowerPoint 演示文稿</vt:lpstr>
      <vt:lpstr>PowerPoint 演示文稿</vt:lpstr>
      <vt:lpstr>2.6 粒子群算法与遗传算法的对比</vt:lpstr>
      <vt:lpstr>2.7 粒子群算法工具箱（psot)</vt:lpstr>
      <vt:lpstr>PowerPoint 演示文稿</vt:lpstr>
      <vt:lpstr>PowerPoint 演示文稿</vt:lpstr>
      <vt:lpstr>2.9 粒子群算法求解巡回旅行商（TSP）问题</vt:lpstr>
      <vt:lpstr>PowerPoint 演示文稿</vt:lpstr>
      <vt:lpstr>粒子群算法求解TSP问题的实现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蚁群算法（Ant Colony Optimization，ACO）</vt:lpstr>
      <vt:lpstr>2.1 蚁群算法的背景</vt:lpstr>
      <vt:lpstr>2.2 蚁群算法的基本思想</vt:lpstr>
      <vt:lpstr>PowerPoint 演示文稿</vt:lpstr>
      <vt:lpstr>2.3 蚁群算法的步骤</vt:lpstr>
      <vt:lpstr>PowerPoint 演示文稿</vt:lpstr>
      <vt:lpstr>PowerPoint 演示文稿</vt:lpstr>
      <vt:lpstr>PowerPoint 演示文稿</vt:lpstr>
      <vt:lpstr>PowerPoint 演示文稿</vt:lpstr>
      <vt:lpstr>PowerPoint 演示文稿</vt:lpstr>
      <vt:lpstr>2.4 蚁群算法求解TSP的matlab实现</vt:lpstr>
      <vt:lpstr>PowerPoint 演示文稿</vt:lpstr>
      <vt:lpstr>PowerPoint 演示文稿</vt:lpstr>
      <vt:lpstr>PowerPoint 演示文稿</vt:lpstr>
      <vt:lpstr>PowerPoint 演示文稿</vt:lpstr>
      <vt:lpstr>PowerPoint 演示文稿</vt:lpstr>
      <vt:lpstr>2.5 TSP求解结果</vt:lpstr>
      <vt:lpstr>PowerPoint 演示文稿</vt:lpstr>
      <vt:lpstr>PowerPoint 演示文稿</vt:lpstr>
      <vt:lpstr>PowerPoint 演示文稿</vt:lpstr>
      <vt:lpstr>2.6 蚁群算法的主要特点</vt:lpstr>
      <vt:lpstr>PowerPoint 演示文稿</vt:lpstr>
      <vt:lpstr>  谢谢！</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2017-06-24T11:18:55Z</dcterms:created>
  <dcterms:modified xsi:type="dcterms:W3CDTF">2019-07-08T15:24:10Z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