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3"/>
    <p:sldMasterId id="2147483673" r:id="rId4"/>
  </p:sldMasterIdLst>
  <p:notesMasterIdLst>
    <p:notesMasterId r:id="rId30"/>
  </p:notesMasterIdLst>
  <p:sldIdLst>
    <p:sldId id="256" r:id="rId5"/>
    <p:sldId id="257" r:id="rId6"/>
    <p:sldId id="258" r:id="rId7"/>
    <p:sldId id="259" r:id="rId8"/>
    <p:sldId id="261" r:id="rId9"/>
    <p:sldId id="262" r:id="rId10"/>
    <p:sldId id="263" r:id="rId11"/>
    <p:sldId id="264" r:id="rId12"/>
    <p:sldId id="265" r:id="rId13"/>
    <p:sldId id="281"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 d="1"/>
        <a:sy n="1" d="1"/>
      </p:scale>
      <p:origin x="0" y="0"/>
    </p:cViewPr>
  </p:notesTextViewPr>
  <p:notesViewPr>
    <p:cSldViewPr>
      <p:cViewPr varScale="1">
        <p:scale>
          <a:sx n="68" d="100"/>
          <a:sy n="68" d="100"/>
        </p:scale>
        <p:origin x="-285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233 690,'0'-1,"7"1,2 0,7 0,1 0,5 0,-7 0,-1 0,-3 0,-2 0,-5 0,1 0,-4 0,1 0,-1 0,4 0,-1 0,0 0,1 1,-2-1,-1 1,1-1,-1 0,0 1,0 0,1 0,0-1,-1 1,1-1,0 2,2-1,-4-1,1 0,-1 0,2 1,-2-1,0 0,0 0,2 1,1 0,-2-1,2 0,-2 0,0 1,0-1,-1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434 581,'0'1,"2"-1,3 0,6 0,4 0,-1 3,0-3,1 2,-3-2,-3 0,-4 0,-1 0,-1 0,-2 0,2 0,1 0,-1 0,2-1,-1 1,-3 0,5 0,-1 0,-3 0,5 0,-1 0,-4 0,-1 0,3 0,-1 0,-2 0,1 0,-1 0,1 0,1 0,-1 0,-1 0,0 0,0-1,0 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629 374,'0'2,"0"-1,0 1,0-1,0 2,0-2,0 1,0-1,-1 0,1 0,0 0,0 1,0 0,0-1,0 0,0 0,0 0,0 0,0 0,1-1,0 0,0 0,0 0,0-1,0 1,0-1,1 1,-1-1,0-1,0 2,0 0,0-1,0 0,0 0,-1-1,1 1,0 0,-1 0,0 0,0-1,0 1,0 0,0 0,0 0,0 0,0-1,0 1,0-1,0 1,0 0,-1 0,0 1,0 0,-1 0,1 0,-1 0,1 0,0 1,-1-1,1 1,0 0,0-1,0 1,-1 0,1 0,1 1,0-1,0 0,-1 1,1 0,0-1,-1 1,1-1,0 0,0 0,0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615 432,'1'0,"-1"1,0 2,0 0,0-2,1 1,-1-1,0 2,1-2,0 1,0-2,0 0,1 0,0 0,0 0,-1-1,1 0,-2 0,1 0,-1 0,2 0,-2 0,0 0,0 0,0-1,0 1,0-1,0 1,0 0,0 0,0 0,-1 0,0 1,1-2,-1 2,1-1,-1 0,-1 0,2 0,-1 0,-1 0,0 1,0 0,1 0,-1 0,1 1,-2 1,2-2,1 1,-1 0,0-1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333 288,'2'0,"1"0,0 0,1 0,6 2,-2 0,2-1,-2 0,-1 0,0 1,-1-2,-2 0,3 0,-1 0,1 1,-5-1,5 0,-2 1,0-1,1 0,1 0,-2 0,2 0,1 1,-2-1,0 2,-4-2,1 0,3 0,4 0,-4 0,0 0,0 0,-1-2,1 0,-5 1,0 1,0 0,0-1,2 0,-2-1,4-1,-3 2,4-3,-4 3,0-1,1 1,-3 0,1 1,0-2,0 2,0-3,1 1,-2 1,0-1,0 1,0 0,0-1,0-1,0 1,0 0,0 1,0 0,0 0,-1 0,1 0,-2 0,1 0,-1 0,1 0,0 1,-1-2,1 2,-1-1,-3-3,2 4,-1-1,-1-1,4 2,-2-1,2 1,0 0,-1 0,-1 0,-1 0,0 0,0 0,1 0,-3 0,0 0,3 0,-1 0,0 0,-1 0,2 0,-3 0,2 0,-2 0,-2 0,2 0,1 1,0-1,1 1,-1 0,1-1,-2 3,3-2,-4 0,2 0,3 0,-4 0,4-1,-3 0,3 1,1-1,-2 0,1 1,-2-1,1 1,-1-1,1 1,0-1,0 1,-1 0,2 0,-2 0,1 0,2-1,-2 1,2 0,-1-1,1 0,-1 1,1-1,0 0,-1 1,2 0,-1-1,0 0,1 1,-1-1,0 1,0 0,0 0,0 0,1 1,-1 0,1-1,0 1,0-1,0 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527 594,'-1'0,"0"0,0-1,-1 1,0 0,1 0,0 0,-1 0,1 0,0 0,0 0,0 0,-1 0,1 0,-3 0,2 0,0 0,-1 0,1 0,-1 0,0 0,2 0,0 0,0 1,-1-1,0 2,1-2,0 0,-2 2,1-1,-1 0,2 0,-1 0,-1 1,2-1,0-1,-2 2,2-1,0 0,-1 2,1-2,-1 3,0-1,1 0,1-2,0 1,-1 4,1-5,0 1,0 0,0 0,0 1,0 0,0-1,0-1,1 1,1 1,-1-1,2 1,-1-1,0 0,0-1,1 0,0 0,0 0,2 1,-2-1,-1-1,2 0,1 0,-1 0,0 0,3 0,0-1,-1 1,0-2,-3 2,1-2,0 1,0-1,1-1,-4 3,1-1,3 0,-5 0,4 0,-1 1,0 0,-1-1,1-1,0 1,1 0,-2-2,-1 3,2-2,-3 1,1 1,0-1,-1 0,1 0,-1-2,0 2,0-2,0 0,0 2,0-1,0 0,0 0,0 0,-1-2,0 2,0 0,-1 0,1 1,0 0,-1-2,1 2,0 0,-1-1,-1 1,2 1,-1-2,0 2,1-1,0 1,-2 0,2-2,-1 1,-1 1,2 0,-1-1,0 1,-1 0,-1-2,1 2,1 0,1 0,-1 0,1 0,-2-1,2 1,-2 0,-1 0,0 0,1 0,1 0,0 0,-1 0,2 0,-2 0,2 0,-1 0,-1 0,2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349 412,'2'0,"1"0,5 0,2 2,0-1,3 0,-2 0,1 1,0 1,-4-2,1-1,-3 0,-3 0,1 0,3 0,-6 0,1 0,-1 0,1 0,-1 0,1 0,-1 0,2 0,-2 0,1 0,0 0,2 1,-1-1,1 1,0-1,-3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385 577,'5'0,"3"0,5 0,-1 0,8 4,-1-4,-4 0,0 0,-4 0,-2 0,-3 0,1 0,-5 0,1 0,-1 0,0 0,2 0,-1 0,-2 0,1 0,-1 0,1 0,0 0,-1 0,1 0,0 0,1 0,-2 0,1 0,0 0,1 0,0 0,1 1,2 0,0 1,-1-2,0 0,0 1,1-1,-5 1,2-1,-1 0,2 0,0 0,-1 0,0 0,-2 0,1 0,-1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370 721,'2'0,"2"0,3 0,4 0,2 0,6 0,6 0,6 0,-6 0,8 0,4 0,-7 0,-7 0,-4 0,-2 0,-5 0,-3-1,-2 1,-3-1,-2 1,-1-1,0 0,1 1,1 0,0 0,-2 0,2 0,-2 0,0 0,1 0,2 0,-1 0,1 0,-2 0,0 0,0 0,0 0,-1 0,2 0,0 0,0 0,1 0,-1 0,-2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340 402,'2'2,"0"-1,2-1,0 1,2 2,-1-1,1 0,-1-1,-2 0,-2-1,3 0,0 1,1-1,3 0,-1 0,2 0,-3 0,2 0,-1 0,-3 0,-1 0,0 0,0 0,1 0,0 0,0-2,-1 1,2 1,-3-1,2-1,1 1,-2 0,1 0,1 0,1-1,-2 1,-1-2,-1 3,-1-2,3 1,-4 0,2 0,-1-1,1 0,0 0,0 0,1-1,-1 2,-2-1,1 0,-1 1,2-2,-2 2,1-2,-1 2,0 0,0 0,0-1,0 1,0-3,0 0,-1 0,0 3,-2-3,-1 1,2 1,-1 1,-1-1,0 0,0 0,0 1,-3-1,2 0,-3 2,-3-1,1-2,2 2,-1 0,3 0,1-1,0 2,2-1,-2 1,0-1,-3 0,0 1,-1 0,0 0,3 0,-2 0,6 0,-2 0,-1 3,0-2,1 2,1-2,-1 0,2 1,0-2,-3 4,1-2,2-1,-3 5,0 0,1 0,3 3,-1-6,2-1,0 1,0 0,0-2,0 0,1 0,-1 0,2 0,-1 1,0-1,0 0,0-1,-1 1,1-1,1 1,-1-1,0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302 336,'-1'0,"0"0,0 2,1 0,-1 1,1-1,0 0,0-1,0 0,0 1,0-1,0 1,0-1,0 2,0 0,0-1,0 1,2 0,-1-1,-1-1,1 1,0-1,0 1,0-2,0 1,0-1,1 0,-1 0,1-1,-1 1,0-1,2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578 682,'7'0,"4"0,5 0,1 0,0 0,1-1,-5-1,-2 1,-2-2,0 3,1-2,-3 1,0 0,-1 0,0 1,-3 0,0 0,-1 0,1 0,0 0,1 0,0 0,1 0,0 0,-2 0,0 0,-1 0,2 0,0-1,1 1,0 0,-2 0,-1 0,0 0,1 0,-2 0,0 0,0 0,1 0,-1 0,2 0,0 0,-1 0,0 0,-1 0,1 0,0 0,0 1,0-1,-2 1,3-1,-2 1,1-1,-1 0,1 0,-1 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319 340,'-1'0,"-1"0,1 0,-1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307 339,'1'0,"0"0,0 1,-1 0,2 1,-2 0,1 0,0 1,0-1,0-2,-1 1,0 0,0 0,0 0,0 0,0 0,0 0,0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435 348,'-1'0,"0"0,0 0,0 0,0 0,0 0,0 0,-1 1,2 0,-1-1,-1 1,2 0,-2-1,1 1,-1 0,1 0,0-1,1 1,-1-1,1 1,-1 0,1 0,-1 1,1-1,0 0,0 0,0 1,0-1,0 0,0 0,1-1,0 0,0 0,0 0,0 0,0 0,0 0,0 0,0 0,0 0,1 0,-1 0,0 0,1 0,-1 0,1 0,-1 0,0 0,0 0,-1-1,1 1,1 0,0 0,0 0,-1 0,1-1,-1 1,2 0,-2 0,1 0,-1 0,1 0,0-1,-1 1,0 0,0 0,1-1,-2-1,0 1,0-1,0 1,0-1,0 1,-1 0,1 0,0-1,-1 2,1-1,-1 0,0 0,1 0,-1 1,1-1,-1 1,0 0,0 0,-1 0,-2-1,-2-1,1 1,0 0,3 1,0 0,1 0,0 0,0 0,0 0,0 0,0 0,0 0,-2 0,2 0,0 1,0-1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471 348,'1'1,"-1"1,0-1,0 0,1 1,0-2,-1 1,1 1,-1-1,1 0,0 0,0-1,0 2,2-2,-2 1,0-1,0 0,3 0,-3 0,0 0,0 0,0 0,0 0,1 0,-1 0,0 0,0 0,0 0,0-1,1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502 342,'-2'-1,"1"1,-2 0,0 0,2 0,-1 0,1 0,-1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588 337,'-1'0,"0"0,-1 0,1 0,0 0,-2 1,1 1,1-2,-2 2,2-1,0 0,1 0,0 1,0 0,0-1,0 1,0-1,0 0,0 1,0 0,0-1,0 0,0 0,1-1,0 1,-1 0,2 1,-1-1,0-1,0 0,0 0,2 0,-1 0,-1 0,1 0,-1 0,1 0,-1 0,3 0,-3-1,1 0,-1 1,0-1,1 0,-1 0,-1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640 339,'0'2,"0"-1,-2 0,-2 0,3 1,-1-1,1 1,0 0,1-1,0 1,0-1,0 0,0 1,0-1,0 1,0-1,0 0,1 1,1-1,-1-1,0 1,0-1,1 0,2 0,0 0,-1 0,-1 0,1 0,-1-2,0 0,0 1,0-1,0 1,-2 0,1 1,-1-1,1 0,-1 0,0 0,0 0,0 0,0 0,0-1,0 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657 590,'-1'0,"0"0,0 0,0 0,-1 1,1-1,-1 1,2 0,-1-1,0 0,0 0,0 1,0-1,-1 1,2 0,-1-1,0 1,0-1,0 1,0 0,1 0,-1-1,1 1,0 0,-1 0,1 0,0 0,0 0,0 0,0 0,0 0,0 0,0 0,0 0,0 0,0 0,1-1,-1 1,1 1,0-1,0-1,0 0,0 0,1 0,-1 0,0 0,0 0,1 0,-1-1,1-1,0 1,-1 0,1 0,-1-1,1 1,-1 0,0 0,0 0,-1 0,0 0,0 0,0 0,0 0,0 0,0 0,0 0,0 0,0 0,0 0,0 0,0 0,0 0,0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688 587,'-1'0,"0"0,0 0,-1 1,1-1,-1 1,1 0,0 0,0 0,0 0,0 0,1 0,0 1,0-1,0 1,0-1,0 0,0 0,0 0,0 0,1-1,1 0,-1 0,1 0,-1 0,2 0,-2 0,1 0,-1-1,0 0,-1 0,1 0,0-1,-1 0,0 0,0 1,0 0,0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275 595,'-1'1,"0"0,0 0,0 0,0 1,1-1,-1 0,1 1,0-1,0 0,0 0,0 0,0 1,0-1,0 1,1-2,-1 1,1 0,1 0,-1 0,0-1,0 1,0-1,0 1,1 0,-1-1,0 0,4 3,-3-2,-1-1,1 0,-1 0,0 0,0 0,0 0,0 0,0-1,0 0,0 1,-1-1,1-1,0 1,-1-1,0 1,0 0,0 0,0-1,0 1,0-2,0 2,0 0,0-1,-1 1,-1-1,0 1,1 1,1-1,-1 0,0 1,0 0,0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820 476,'0'1,"3"1,6-1,2 2,0-2,-1 0,-3 0,-3-1,1 2,-2-2,4 0,-4 0,0 0,0 0,0 0,-1 0,0 0,1 0,-2 0,0 0,1 0,0 0,2 0,-2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339 601,'-1'0,"-1"0,1 0,-1 0,1 0,-1 0,1 1,0-1,-2 3,2-1,0 0,1-1,0 1,0-1,0 0,0 0,0 0,0 0,0 0,0 0,0 0,2-1,1 0,1 0,-2 0,0 0,0 0,-1 0,0 0,0 0,0 0,0 0,0-1,1 0,-1-1,-1 1,0 0,0 0,0 0,0 0,0 0,0 0,0 0,0 0,0 0,0 0,0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474 267,'0'1,"1"0,1 0,1 2,-1-3,1 0,-1 1,5 1,-3-1,-2-1,1 0,0 0,1 0,-2 0,4-1,-3 0,0 0,1 0,-2 0,0 0,-1 0,1 1,0-2,-1 1,1 1,0-1,-1 0,0 0,1-1,-1 1,0 0,1-1,-2 1,3-3,-2 2,0 1,2-3,-2 1,1 1,-2 0,0 0,0-1,0 1,0 0,0-1,0 0,-1 2,1-1,-3-1,3 2,-3-1,2 0,-3-1,2 0,-2 2,0-1,-2-1,1 1,3 0,0 2,-2-2,3 2,-1 0,0 0,-1 0,-1 0,2 0,0 0,-3 0,1 2,0-1,2 0,0 0,-1 1,-1-1,3 0,-2 1,1-1,-2 4,0-3,1 1,2-1,0 0,0 1,1-1,-1 1,1-2,0 0,0 1,0-1,0 0,0 1,0-1,0 1,0-1,1 1,-1-1,0 0,2 1,-1-2,1 2,0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593 242,'-2'0,"1"0,0 0,-2 0,0 0,1 0,-1 0,1 0,0 2,0-2,0 1,-1 0,-1 2,1-2,-1 2,3-2,0 0,-2 2,2-2,-1 2,0 0,1 0,-2 1,3-1,0 2,0-2,0-1,0 2,0-1,0 0,0-2,0 1,1 0,1 2,0-2,-1 2,2-2,-3 1,3 2,-1-4,-2 1,2-1,-2 0,2-1,-1 1,0-1,0 0,0 0,3 0,0 0,-3 0,2 0,2 0,0 0,-1 0,0 0,0 0,1 0,-2-1,0 1,0-2,1 0,-2 1,-1-1,1 1,0-1,-1 0,-1 1,1-1,0-1,-1 1,0 1,0-1,0-1,0 0,0 0,-1 2,0-3,-1 0,1 2,-1 0,0-1,0 2,0-3,-2 3,3 1,-2-3,2 3,0-1,-2-1,2 2,0 0,0-1,0 1,0 0,0 0,-1 0,-1 0,1 0,-1 0,1 0,0 0,0 0,0 0,0 0,1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378 368,'4'0,"6"0,-5 0,0 0,3 0,-3 0,-1 0,-1 0,1 0,0 0,-3 0,4 0,3 0,-4 0,0 0,-3 0,2 0,-1 0,-1 0,0 0,0 0,0 0,0 0,0 0,1 0,-1 0,1 0,0 0,1 0,-1 0,-1 0,1 0,3 0,-3 0,0 0,-1 0,2 0,-2 0,0 0,0 0,2 0,-1 0,0 0,-1 0,1 0,-1 0,1 0,-1 0,1 0,-1 0,0 0,0 0,0 0,-1-1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303 623,'3'1,"1"1,-2 1,2 1,-1-3,2 2,1 1,-2-3,-1 1,-1-2,1 1,-1-1,-1 1,0-1,2 0,-1 0,1 1,1-1,2 1,4 1,-1-1,-2 0,3-1,-3 0,1 0,-2 0,1 0,-2 0,1 0,-2 0,-2 0,3 0,-1 0,1-1,0 0,-1-1,2 0,-2 2,2-2,-2-1,1 1,-3 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511 604,'-1'-1,"0"0,0 1,-1-1,1 1,0 0,0 0,0 0,-1 0,-2 0,2 0,0 0,1 0,0 0,0 0,0 0,-2-1,1 1,0 0,-1 0,2 0,-1 0,0 0,0 0,-1 0,1 0,0 0,0 0,-2 0,3 1,-1 0,0-1,1 0,0 1,-1-1,0 1,1 0,-2-1,2 1,0-1,-2 1,-1 0,0 0,2 0,-1-1,-1 2,3-2,-1 1,0-1,1 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386 658,'0'1,"0"0,0 1,0 0,0 0,0 2,0 0,1-2,0 1,1 0,-2-2,1 0,0-1,1 2,1-1,-1 2,-1-3,0 1,0-1,1 1,2 0,3 0,-3 0,2-1,2 1,-2-1,-3 0,1 0,-3 0,2 0,0 0,-1 0,0 0,6-2,-4 2,2-1,0-2,-1 2,0-1,0 0,-3 0,2 1,3-4,-4 4,0-2,0 1,2-2</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516 600,'-2'-2,"0"1,2 0,-1 1,0 0,0-1,0 0,-1 0,2 0,-1 1,-1-1,1 0,0 0,0 1,-1-1,2 0,-1 1,0 0,0-1,0 0,0 1,0-1,0 1,0-1,-1 0,0 0,0 0,-4-1,4 1,-3-1,2 1,-5-1,4 2,0-1,-2 0,2 1,1 0,-3 0,1-1,2 0,-1 1,0 0,1 0,2 0,-1 0,-3 0,3 0,-1 0,0 0,0 1,-1 1,3-2,-1 1,0 0,-2 1,1-1,1 0,-1 0,1 1,0 0,0 0,-1 0,1 0,-1 2,0 1,1-2,0 0,-2 1,4-2,-3 2,1 2,1-3,-1 2,2-2,-1 1,1 0,0-3,0 1,-2 0,2-1,0 1,0 0,0-1,0 0,0 1,0-1,0 2,0 0,0 1,1-2,0 1,-1-1,1 0,1 4,2 0,-2-4,0 1,-1-2,-1 0,2 2,-1-1,0-1,1 1,-2-1,1 0,-1 0,2 0,-2 0,2 0,0 1,0 1,1-3,0 1,1-1,2 3,-2-3,-2 1,0-1,-1 0,0 0,7 0,-1 0,1 0,-1 0,1-1,-6 0,3-1,-2 0,2-1,-2 1,1 0,1 0,-1-1,-2 2,0 0,-1 1,0-1,1 0,-1 0,2 0,-3 0,1 0,0 1,1-1,0-1,-1 1,1 0,-1-1,0 1,0-1,1 1,-2-1,1-1,2-1,-3 3,2-3,0 1,-2 1,0 0,1 0,-1-2,1 0,2-2,-3 3,0-2,1 1,-1 1,0 2,0-2,0 0,0 1,0 0,0 1,0 0,0 0,0 0,0 0,0-2,0-1,-1 3,1 0,0 0,0 0,0 0,0 0,0-1,0-1,0 2,0-2,0 2,0-1,0 1,0-2,0 2,0-1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336 629,'-2'0,"1"2,-1-1,-2 1,2-1,0-1,0 0,-3 0,0 0,-4 0,-2 0,0-3,-1-3,1 1,-1-4,2-1,1 3,-2-1,3 1,2 1,2 2,2 2,1 0,-1-1,1 2,1-1,0 1,0-1,-2-3,-1 0,-1 0,2 2</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165 513,'2'0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121 527,'0'1,"3"-1,2 0,6 0,0 0,-2 0,1 0,2 0,-5 0,3 0,-1 0,1 0,2 0,-1 0,-4 0,1 0,-3 0,5 0,-3 0,0 0,0 0,1 0,-6 0,1 0,0 0,-2 0,1 0,-1 0,1 0,2 0,0 0,2 0,-2 0,2 1,-3-1,-1 0,0 0,-1 0,1 0,2 1,-1-1,0 1,1-1,-1 1,2-1,0 1,2 1,-3-2,-2 0,2 0,-3 0,0 0,0 0,1 0,0 0,1 0,0 0,1 0,-3 0,1 0,0 0,0 1,-1-1,1 0,-2 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 0,'2'0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214 586,'1'0,"0"0,3 0,5 1,-3-1,8 0,-2 0,1 3,-1-3,-1 0,0 0,-1 0,1 0,0 0,-1 0,-1 0,0 0,0 0,1 0,-3 0,3 0,-1 1,-2-1,2 0,0 1,-2 0,-2 1,4-1,-2 0,1-1,-2 0,-1 0,3 0,-1 0,2 0,3 1,-3-1,1 0,-3 0,2 0,-4 0,-4 0,2 0,0 0,-2 0,2 0,2 0,-1 0,0 0,-1 0,2 0,3 0,-3 0,-1 0,-1 0,-2 0,0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439 400,'2'0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440 400,'7'0,"-2"0,2 0,1 1,3 0,-3 2,1-2,-5-1,-3 0,2 0,0 0,-2 0,1 0,0 1,-1-1,0 0,0 0,1 0,1 0,-2 0,0 0,2 0,-2 0,1 0,-1 0,1 0,0 0,0 0,0 0,0 0,1 0,2 0,-1 0,-1 0,2 0,-2 0,1 0,-3 0,3 0,-1 0,-1 0,0 0,1 0,-2 0,1 0,-1 0,1 0,-1 0,0 1,0-1,0 0,0 0,1 0,0 0,0 0,0 0,0 0,0 0,0 0,1 0,0 0,0 0,-2 0,1 0,1 1,-2-1,0 0,0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434 459,'-1'0,"2"0,11 0,3 2,-4 0,0-1,-1 0,-6 1,0-2,-1 0,0 0,0 0,0 0,1 0,0 0,4 0,-2 0,0 0,-2 0,0 0,2 0,-3 0,-2 0,1-1,2 1,-1-1,0 1,1 0,-1 0,0 0,2 0,-2 0,1 0,-1 0,1 0,-1 0,-1 0,1 0,-2 0,1 0,-1 0,2 0,0 0,-1 1,2 0,-2-1,1 0,0 1,-1-1,-1 1,2 0,-1-1,0 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6:25:33"/>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430 513,'4'0,"2"0,3 0,5 1,3 0,1 2,6 0,-5 1,-8-3,-2 0,-2-1,2 1,-4-1,1 0,-1 0,0 0,1 0,-1 0,0 0,-2 0,1 0,1 0,0 0,0 2,-1-1,2-1,-2 0,-2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幻灯片图像占位符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9" name="备注占位符 8"/>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7"/>
            <a:ext cx="7117180" cy="1470025"/>
          </a:xfrm>
        </p:spPr>
        <p:txBody>
          <a:bodyPr anchor="b"/>
          <a:lstStyle>
            <a:lvl1pPr>
              <a:defRPr sz="4000"/>
            </a:lvl1pPr>
          </a:lstStyle>
          <a:p>
            <a:r>
              <a:rPr lang="zh-CN" altLang="en-US" smtClean="0"/>
              <a:t>单击此处编辑母版标题样式</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CF6178-99E0-41C7-B7C1-C39CB948783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4" y="1387059"/>
            <a:ext cx="3481387" cy="1113254"/>
          </a:xfrm>
        </p:spPr>
        <p:txBody>
          <a:bodyPr anchor="b">
            <a:normAutofit/>
          </a:bodyPr>
          <a:lstStyle>
            <a:lvl1pPr algn="l">
              <a:defRPr sz="24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009444"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CF6178-99E0-41C7-B7C1-C39CB948783C}" type="slidenum">
              <a:rPr lang="zh-CN" altLang="en-US" smtClean="0"/>
            </a:fld>
            <a:endParaRPr lang="zh-CN" altLang="en-US"/>
          </a:p>
        </p:txBody>
      </p:sp>
      <p:grpSp>
        <p:nvGrpSpPr>
          <p:cNvPr id="17" name="Group 16"/>
          <p:cNvGrpSpPr/>
          <p:nvPr/>
        </p:nvGrpSpPr>
        <p:grpSpPr>
          <a:xfrm>
            <a:off x="4718762" y="993076"/>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lvl1pPr marL="0" indent="0" algn="ctr">
              <a:buFontTx/>
              <a:buNone/>
              <a:defRPr/>
            </a:lvl1pPr>
          </a:lstStyle>
          <a:p>
            <a:r>
              <a:rPr lang="zh-CN" altLang="en-US" smtClean="0"/>
              <a:t>单击图标添加图片</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3" y="1807361"/>
            <a:ext cx="7123080" cy="40514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CF6178-99E0-41C7-B7C1-C39CB948783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3" y="675724"/>
            <a:ext cx="5467557" cy="518532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CF6178-99E0-41C7-B7C1-C39CB948783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41D7923-05BE-4F52-8912-76964E6E58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CE456A-55B6-475E-B968-CA56C927815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1D7923-05BE-4F52-8912-76964E6E58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CE456A-55B6-475E-B968-CA56C927815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41D7923-05BE-4F52-8912-76964E6E58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CE456A-55B6-475E-B968-CA56C927815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41D7923-05BE-4F52-8912-76964E6E58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CE456A-55B6-475E-B968-CA56C927815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41D7923-05BE-4F52-8912-76964E6E58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CE456A-55B6-475E-B968-CA56C927815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41D7923-05BE-4F52-8912-76964E6E58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CE456A-55B6-475E-B968-CA56C927815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1D7923-05BE-4F52-8912-76964E6E58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CE456A-55B6-475E-B968-CA56C927815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CF6178-99E0-41C7-B7C1-C39CB948783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1D7923-05BE-4F52-8912-76964E6E58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CE456A-55B6-475E-B968-CA56C927815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1D7923-05BE-4F52-8912-76964E6E58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CE456A-55B6-475E-B968-CA56C9278153}"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1D7923-05BE-4F52-8912-76964E6E58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CE456A-55B6-475E-B968-CA56C9278153}"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1D7923-05BE-4F52-8912-76964E6E58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CE456A-55B6-475E-B968-CA56C9278153}"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5CF50A8-3C4F-40D3-9CAC-09AD207B12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B5C7F3-A90F-4084-B686-9A8FEDDF131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F50A8-3C4F-40D3-9CAC-09AD207B12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B5C7F3-A90F-4084-B686-9A8FEDDF131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5CF50A8-3C4F-40D3-9CAC-09AD207B12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B5C7F3-A90F-4084-B686-9A8FEDDF131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CF50A8-3C4F-40D3-9CAC-09AD207B12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B5C7F3-A90F-4084-B686-9A8FEDDF131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CF50A8-3C4F-40D3-9CAC-09AD207B12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B5C7F3-A90F-4084-B686-9A8FEDDF131F}"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CF50A8-3C4F-40D3-9CAC-09AD207B12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B5C7F3-A90F-4084-B686-9A8FEDDF131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CF6178-99E0-41C7-B7C1-C39CB948783C}"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CF50A8-3C4F-40D3-9CAC-09AD207B12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B5C7F3-A90F-4084-B686-9A8FEDDF131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CF50A8-3C4F-40D3-9CAC-09AD207B12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B5C7F3-A90F-4084-B686-9A8FEDDF131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CF50A8-3C4F-40D3-9CAC-09AD207B12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B5C7F3-A90F-4084-B686-9A8FEDDF131F}"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F50A8-3C4F-40D3-9CAC-09AD207B12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B5C7F3-A90F-4084-B686-9A8FEDDF131F}"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F50A8-3C4F-40D3-9CAC-09AD207B12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B5C7F3-A90F-4084-B686-9A8FEDDF13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CF6178-99E0-41C7-B7C1-C39CB948783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5"/>
            <a:ext cx="7123080" cy="924475"/>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009444" y="1809750"/>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CF6178-99E0-41C7-B7C1-C39CB948783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09444" y="2389189"/>
            <a:ext cx="3471277" cy="347186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2" y="2389189"/>
            <a:ext cx="3471275" cy="347186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Date Placeholder 6"/>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CCF6178-99E0-41C7-B7C1-C39CB948783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CF6178-99E0-41C7-B7C1-C39CB948783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CCF6178-99E0-41C7-B7C1-C39CB948783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2"/>
          </a:xfrm>
        </p:spPr>
        <p:txBody>
          <a:bodyPr anchor="b"/>
          <a:lstStyle>
            <a:lvl1pPr algn="l">
              <a:defRPr sz="2400" b="0"/>
            </a:lvl1pPr>
          </a:lstStyle>
          <a:p>
            <a:r>
              <a:rPr lang="zh-CN" altLang="en-US" smtClean="0"/>
              <a:t>单击此处编辑母版标题样式</a:t>
            </a:r>
            <a:endParaRPr lang="en-US"/>
          </a:p>
        </p:txBody>
      </p:sp>
      <p:sp>
        <p:nvSpPr>
          <p:cNvPr id="3" name="Content Placeholder 2"/>
          <p:cNvSpPr>
            <a:spLocks noGrp="1"/>
          </p:cNvSpPr>
          <p:nvPr>
            <p:ph idx="1"/>
          </p:nvPr>
        </p:nvSpPr>
        <p:spPr>
          <a:xfrm>
            <a:off x="3852656" y="446089"/>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Text Placeholder 3"/>
          <p:cNvSpPr>
            <a:spLocks noGrp="1"/>
          </p:cNvSpPr>
          <p:nvPr>
            <p:ph type="body" sz="half" idx="2"/>
          </p:nvPr>
        </p:nvSpPr>
        <p:spPr>
          <a:xfrm>
            <a:off x="1009442" y="1631950"/>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C1A3EED-7919-431D-BBB7-3DBEB4450D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CF6178-99E0-41C7-B7C1-C39CB948783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5" name="Group 134"/>
          <p:cNvGrpSpPr/>
          <p:nvPr/>
        </p:nvGrpSpPr>
        <p:grpSpPr>
          <a:xfrm>
            <a:off x="-9" y="-17"/>
            <a:ext cx="9252346" cy="6858038"/>
            <a:chOff x="-9" y="-16"/>
            <a:chExt cx="9252346" cy="6858038"/>
          </a:xfrm>
        </p:grpSpPr>
        <p:grpSp>
          <p:nvGrpSpPr>
            <p:cNvPr id="136" name="Group 638"/>
            <p:cNvGrpSpPr/>
            <p:nvPr/>
          </p:nvGrpSpPr>
          <p:grpSpPr>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ln>
              </p:spPr>
              <p:txBody>
                <a:bodyPr vert="horz" wrap="square" lIns="91440" tIns="45720" rIns="91440" bIns="45720" numCol="1" anchor="t" anchorCtr="0" compatLnSpc="1"/>
                <a:lstStyle/>
                <a:p>
                  <a:endParaRPr lang="en-US"/>
                </a:p>
              </p:txBody>
            </p:sp>
            <p:sp>
              <p:nvSpPr>
                <p:cNvPr id="251" name="Freeform 73"/>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52" name="Freeform 74"/>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ln>
              </p:spPr>
              <p:txBody>
                <a:bodyPr vert="horz" wrap="square" lIns="91440" tIns="45720" rIns="91440" bIns="45720" numCol="1" anchor="t" anchorCtr="0" compatLnSpc="1"/>
                <a:lstStyle/>
                <a:p>
                  <a:endParaRPr lang="en-US"/>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ln>
                <a:effectLst>
                  <a:glow rad="177800">
                    <a:schemeClr val="bg2">
                      <a:lumMod val="60000"/>
                      <a:lumOff val="40000"/>
                      <a:alpha val="11000"/>
                    </a:schemeClr>
                  </a:glow>
                  <a:softEdge rad="25400"/>
                </a:effectLst>
              </p:spPr>
              <p:txBody>
                <a:bodyPr vert="horz" wrap="square" lIns="91440" tIns="45720" rIns="91440" bIns="45720" numCol="1" anchor="t" anchorCtr="0" compatLnSpc="1"/>
                <a:lstStyle/>
                <a:p>
                  <a:endParaRPr lang="en-US"/>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ln>
              </p:spPr>
              <p:txBody>
                <a:bodyPr vert="horz" wrap="square" lIns="91440" tIns="45720" rIns="91440" bIns="45720" numCol="1" anchor="t" anchorCtr="0" compatLnSpc="1"/>
                <a:lstStyle/>
                <a:p>
                  <a:endParaRPr lang="en-US"/>
                </a:p>
              </p:txBody>
            </p:sp>
            <p:sp>
              <p:nvSpPr>
                <p:cNvPr id="247" name="Freeform 80"/>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48" name="Freeform 81"/>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ln>
              </p:spPr>
              <p:txBody>
                <a:bodyPr vert="horz" wrap="square" lIns="91440" tIns="45720" rIns="91440" bIns="45720" numCol="1" anchor="t" anchorCtr="0" compatLnSpc="1"/>
                <a:lstStyle/>
                <a:p>
                  <a:endParaRPr lang="en-US"/>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ln>
                <a:effectLst>
                  <a:glow rad="177800">
                    <a:schemeClr val="bg2">
                      <a:lumMod val="60000"/>
                      <a:lumOff val="40000"/>
                      <a:alpha val="11000"/>
                    </a:schemeClr>
                  </a:glow>
                  <a:softEdge rad="25400"/>
                </a:effectLst>
              </p:spPr>
              <p:txBody>
                <a:bodyPr vert="horz" wrap="square" lIns="91440" tIns="45720" rIns="91440" bIns="45720" numCol="1" anchor="t" anchorCtr="0" compatLnSpc="1"/>
                <a:lstStyle/>
                <a:p>
                  <a:endParaRPr lang="en-US"/>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ln>
              </p:spPr>
              <p:txBody>
                <a:bodyPr vert="horz" wrap="square" lIns="91440" tIns="45720" rIns="91440" bIns="45720" numCol="1" anchor="t" anchorCtr="0" compatLnSpc="1"/>
                <a:lstStyle/>
                <a:p>
                  <a:endParaRPr lang="en-US"/>
                </a:p>
              </p:txBody>
            </p:sp>
            <p:sp>
              <p:nvSpPr>
                <p:cNvPr id="243" name="Freeform 87"/>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44" name="Freeform 88"/>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ln>
              </p:spPr>
              <p:txBody>
                <a:bodyPr vert="horz" wrap="square" lIns="91440" tIns="45720" rIns="91440" bIns="45720" numCol="1" anchor="t" anchorCtr="0" compatLnSpc="1"/>
                <a:lstStyle/>
                <a:p>
                  <a:endParaRPr lang="en-US"/>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ln>
                <a:effectLst>
                  <a:glow rad="190500">
                    <a:schemeClr val="bg2">
                      <a:lumMod val="60000"/>
                      <a:lumOff val="40000"/>
                      <a:alpha val="11000"/>
                    </a:schemeClr>
                  </a:glow>
                  <a:softEdge rad="12700"/>
                </a:effectLst>
              </p:spPr>
              <p:txBody>
                <a:bodyPr vert="horz" wrap="square" lIns="91440" tIns="45720" rIns="91440" bIns="45720" numCol="1" anchor="t" anchorCtr="0" compatLnSpc="1"/>
                <a:lstStyle/>
                <a:p>
                  <a:endParaRPr lang="en-US"/>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ln>
              </p:spPr>
              <p:txBody>
                <a:bodyPr vert="horz" wrap="square" lIns="91440" tIns="45720" rIns="91440" bIns="45720" numCol="1" anchor="t" anchorCtr="0" compatLnSpc="1"/>
                <a:lstStyle/>
                <a:p>
                  <a:endParaRPr lang="en-US"/>
                </a:p>
              </p:txBody>
            </p:sp>
            <p:sp>
              <p:nvSpPr>
                <p:cNvPr id="239" name="Freeform 87"/>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40" name="Freeform 88"/>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ln>
              </p:spPr>
              <p:txBody>
                <a:bodyPr vert="horz" wrap="square" lIns="91440" tIns="45720" rIns="91440" bIns="45720" numCol="1" anchor="t" anchorCtr="0" compatLnSpc="1"/>
                <a:lstStyle/>
                <a:p>
                  <a:endParaRPr lang="en-US"/>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ln>
                <a:effectLst>
                  <a:glow rad="190500">
                    <a:schemeClr val="bg2">
                      <a:lumMod val="60000"/>
                      <a:lumOff val="40000"/>
                      <a:alpha val="11000"/>
                    </a:schemeClr>
                  </a:glow>
                  <a:softEdge rad="12700"/>
                </a:effectLst>
              </p:spPr>
              <p:txBody>
                <a:bodyPr vert="horz" wrap="square" lIns="91440" tIns="45720" rIns="91440" bIns="45720" numCol="1" anchor="t" anchorCtr="0" compatLnSpc="1"/>
                <a:lstStyle/>
                <a:p>
                  <a:endParaRPr lang="en-US"/>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ln>
              </p:spPr>
              <p:txBody>
                <a:bodyPr vert="horz" wrap="square" lIns="91440" tIns="45720" rIns="91440" bIns="45720" numCol="1" anchor="t" anchorCtr="0" compatLnSpc="1"/>
                <a:lstStyle/>
                <a:p>
                  <a:endParaRPr lang="en-US"/>
                </a:p>
              </p:txBody>
            </p:sp>
            <p:sp>
              <p:nvSpPr>
                <p:cNvPr id="235" name="Freeform 73"/>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36" name="Freeform 74"/>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ln>
              </p:spPr>
              <p:txBody>
                <a:bodyPr vert="horz" wrap="square" lIns="91440" tIns="45720" rIns="91440" bIns="45720" numCol="1" anchor="t" anchorCtr="0" compatLnSpc="1"/>
                <a:lstStyle/>
                <a:p>
                  <a:endParaRPr lang="en-US"/>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ln>
                <a:effectLst>
                  <a:glow rad="177800">
                    <a:schemeClr val="bg2">
                      <a:lumMod val="60000"/>
                      <a:lumOff val="40000"/>
                      <a:alpha val="11000"/>
                    </a:schemeClr>
                  </a:glow>
                  <a:softEdge rad="25400"/>
                </a:effectLst>
              </p:spPr>
              <p:txBody>
                <a:bodyPr vert="horz" wrap="square" lIns="91440" tIns="45720" rIns="91440" bIns="45720" numCol="1" anchor="t" anchorCtr="0" compatLnSpc="1"/>
                <a:lstStyle/>
                <a:p>
                  <a:endParaRPr lang="en-US"/>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ln>
              </p:spPr>
              <p:txBody>
                <a:bodyPr vert="horz" wrap="square" lIns="91440" tIns="45720" rIns="91440" bIns="45720" numCol="1" anchor="t" anchorCtr="0" compatLnSpc="1"/>
                <a:lstStyle/>
                <a:p>
                  <a:endParaRPr lang="en-US"/>
                </a:p>
              </p:txBody>
            </p:sp>
            <p:sp>
              <p:nvSpPr>
                <p:cNvPr id="231" name="Freeform 80"/>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32" name="Freeform 81"/>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ln>
              </p:spPr>
              <p:txBody>
                <a:bodyPr vert="horz" wrap="square" lIns="91440" tIns="45720" rIns="91440" bIns="45720" numCol="1" anchor="t" anchorCtr="0" compatLnSpc="1"/>
                <a:lstStyle/>
                <a:p>
                  <a:endParaRPr lang="en-US"/>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ln>
                <a:effectLst>
                  <a:glow rad="177800">
                    <a:schemeClr val="bg2">
                      <a:lumMod val="60000"/>
                      <a:lumOff val="40000"/>
                      <a:alpha val="11000"/>
                    </a:schemeClr>
                  </a:glow>
                  <a:softEdge rad="25400"/>
                </a:effectLst>
              </p:spPr>
              <p:txBody>
                <a:bodyPr vert="horz" wrap="square" lIns="91440" tIns="45720" rIns="91440" bIns="45720" numCol="1" anchor="t" anchorCtr="0" compatLnSpc="1"/>
                <a:lstStyle/>
                <a:p>
                  <a:endParaRPr lang="en-US"/>
                </a:p>
              </p:txBody>
            </p:sp>
          </p:grpSp>
        </p:grpSp>
        <p:grpSp>
          <p:nvGrpSpPr>
            <p:cNvPr id="137" name="Group 669"/>
            <p:cNvGrpSpPr/>
            <p:nvPr/>
          </p:nvGrpSpPr>
          <p:grpSpPr>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ln>
              </p:spPr>
              <p:txBody>
                <a:bodyPr vert="horz" wrap="square" lIns="91440" tIns="45720" rIns="91440" bIns="45720" numCol="1" anchor="t" anchorCtr="0" compatLnSpc="1"/>
                <a:lstStyle/>
                <a:p>
                  <a:endParaRPr lang="en-US"/>
                </a:p>
              </p:txBody>
            </p:sp>
            <p:sp>
              <p:nvSpPr>
                <p:cNvPr id="221" name="Freeform 80"/>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22" name="Freeform 81"/>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ln>
              </p:spPr>
              <p:txBody>
                <a:bodyPr vert="horz" wrap="square" lIns="91440" tIns="45720" rIns="91440" bIns="45720" numCol="1" anchor="t" anchorCtr="0" compatLnSpc="1"/>
                <a:lstStyle/>
                <a:p>
                  <a:endParaRPr lang="en-US"/>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ln>
                <a:effectLst>
                  <a:glow rad="38100">
                    <a:schemeClr val="bg2">
                      <a:lumMod val="60000"/>
                      <a:lumOff val="40000"/>
                      <a:alpha val="19000"/>
                    </a:schemeClr>
                  </a:glow>
                  <a:softEdge rad="12700"/>
                </a:effectLst>
              </p:spPr>
              <p:txBody>
                <a:bodyPr vert="horz" wrap="square" lIns="91440" tIns="45720" rIns="91440" bIns="45720" numCol="1" anchor="t" anchorCtr="0" compatLnSpc="1"/>
                <a:lstStyle/>
                <a:p>
                  <a:endParaRPr lang="en-US"/>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ln>
              </p:spPr>
              <p:txBody>
                <a:bodyPr vert="horz" wrap="square" lIns="91440" tIns="45720" rIns="91440" bIns="45720" numCol="1" anchor="t" anchorCtr="0" compatLnSpc="1"/>
                <a:lstStyle/>
                <a:p>
                  <a:endParaRPr lang="en-US"/>
                </a:p>
              </p:txBody>
            </p:sp>
            <p:sp>
              <p:nvSpPr>
                <p:cNvPr id="217" name="Freeform 87"/>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18" name="Freeform 88"/>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ln>
              </p:spPr>
              <p:txBody>
                <a:bodyPr vert="horz" wrap="square" lIns="91440" tIns="45720" rIns="91440" bIns="45720" numCol="1" anchor="t" anchorCtr="0" compatLnSpc="1"/>
                <a:lstStyle/>
                <a:p>
                  <a:endParaRPr lang="en-US"/>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ln>
                <a:effectLst>
                  <a:glow rad="38100">
                    <a:schemeClr val="bg2">
                      <a:lumMod val="60000"/>
                      <a:lumOff val="40000"/>
                      <a:alpha val="19000"/>
                    </a:schemeClr>
                  </a:glow>
                  <a:softEdge rad="12700"/>
                </a:effectLst>
              </p:spPr>
              <p:txBody>
                <a:bodyPr vert="horz" wrap="square" lIns="91440" tIns="45720" rIns="91440" bIns="45720" numCol="1" anchor="t" anchorCtr="0" compatLnSpc="1"/>
                <a:lstStyle/>
                <a:p>
                  <a:endParaRPr lang="en-US"/>
                </a:p>
              </p:txBody>
            </p:sp>
          </p:grpSp>
          <p:sp>
            <p:nvSpPr>
              <p:cNvPr id="213" name="Freeform 73"/>
              <p:cNvSpPr/>
              <p:nvPr/>
            </p:nvSpPr>
            <p:spPr bwMode="auto">
              <a:xfrm rot="1542474">
                <a:off x="7058065" y="3702660"/>
                <a:ext cx="879" cy="175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ln>
            </p:spPr>
            <p:txBody>
              <a:bodyPr vert="horz" wrap="square" lIns="91440" tIns="45720" rIns="91440" bIns="45720" numCol="1" anchor="t" anchorCtr="0" compatLnSpc="1"/>
              <a:lstStyle/>
              <a:p>
                <a:endParaRPr lang="en-US"/>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ln>
              </p:spPr>
              <p:txBody>
                <a:bodyPr vert="horz" wrap="square" lIns="91440" tIns="45720" rIns="91440" bIns="45720" numCol="1" anchor="t" anchorCtr="0" compatLnSpc="1"/>
                <a:lstStyle/>
                <a:p>
                  <a:endParaRPr lang="en-US"/>
                </a:p>
              </p:txBody>
            </p:sp>
            <p:sp>
              <p:nvSpPr>
                <p:cNvPr id="209" name="Freeform 80"/>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10" name="Freeform 81"/>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ln>
              </p:spPr>
              <p:txBody>
                <a:bodyPr vert="horz" wrap="square" lIns="91440" tIns="45720" rIns="91440" bIns="45720" numCol="1" anchor="t" anchorCtr="0" compatLnSpc="1"/>
                <a:lstStyle/>
                <a:p>
                  <a:endParaRPr lang="en-US"/>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vert="horz" wrap="square" lIns="91440" tIns="45720" rIns="91440" bIns="45720" numCol="1" anchor="t" anchorCtr="0" compatLnSpc="1"/>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5" name="Freeform 22"/>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6" name="Freeform 23"/>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ln>
                <a:effectLst>
                  <a:glow rad="63500">
                    <a:schemeClr val="bg2">
                      <a:lumMod val="60000"/>
                      <a:lumOff val="40000"/>
                      <a:alpha val="11000"/>
                    </a:schemeClr>
                  </a:glow>
                  <a:softEdge rad="12700"/>
                </a:effectLst>
              </p:spPr>
              <p:txBody>
                <a:bodyPr vert="horz" wrap="square" lIns="91440" tIns="45720" rIns="91440" bIns="45720" numCol="1" anchor="t" anchorCtr="0" compatLnSpc="1"/>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1" name="Freeform 50"/>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2" name="Freeform 51"/>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ln>
                <a:effectLst>
                  <a:glow rad="63500">
                    <a:schemeClr val="bg2">
                      <a:lumMod val="60000"/>
                      <a:lumOff val="40000"/>
                      <a:alpha val="16000"/>
                    </a:schemeClr>
                  </a:glow>
                  <a:softEdge rad="12700"/>
                </a:effectLst>
              </p:spPr>
              <p:txBody>
                <a:bodyPr vert="horz" wrap="square" lIns="91440" tIns="45720" rIns="91440" bIns="45720" numCol="1" anchor="t" anchorCtr="0" compatLnSpc="1"/>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7" name="Freeform 29"/>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8" name="Freeform 30"/>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ln>
                <a:effectLst>
                  <a:glow rad="63500">
                    <a:schemeClr val="bg2">
                      <a:lumMod val="60000"/>
                      <a:lumOff val="40000"/>
                      <a:alpha val="11000"/>
                    </a:schemeClr>
                  </a:glow>
                  <a:softEdge rad="12700"/>
                </a:effectLst>
              </p:spPr>
              <p:txBody>
                <a:bodyPr vert="horz" wrap="square" lIns="91440" tIns="45720" rIns="91440" bIns="45720" numCol="1" anchor="t" anchorCtr="0" compatLnSpc="1"/>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3" name="Freeform 71"/>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4" name="Freeform 72"/>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9" name="Freeform 36"/>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0" name="Freeform 37"/>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ln>
                <a:effectLst>
                  <a:glow rad="38100">
                    <a:schemeClr val="bg2">
                      <a:lumMod val="60000"/>
                      <a:lumOff val="40000"/>
                      <a:alpha val="19000"/>
                    </a:schemeClr>
                  </a:glow>
                  <a:softEdge rad="12700"/>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algn="l" defTabSz="457200" rtl="0" eaLnBrk="1" latinLnBrk="0" hangingPunct="1"/>
                  <a:endParaRPr lang="en-US" sz="1800" kern="1200">
                    <a:solidFill>
                      <a:schemeClr val="tx1"/>
                    </a:solidFill>
                    <a:latin typeface="+mn-lt"/>
                    <a:ea typeface="+mn-ea"/>
                    <a:cs typeface="+mn-cs"/>
                  </a:endParaRPr>
                </a:p>
              </p:txBody>
            </p:sp>
          </p:grpSp>
        </p:grpSp>
        <p:grpSp>
          <p:nvGrpSpPr>
            <p:cNvPr id="138" name="Group 715"/>
            <p:cNvGrpSpPr/>
            <p:nvPr/>
          </p:nvGrpSpPr>
          <p:grpSpPr>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ln>
              </p:spPr>
              <p:txBody>
                <a:bodyPr vert="horz" wrap="square" lIns="91440" tIns="45720" rIns="91440" bIns="45720" numCol="1" anchor="t" anchorCtr="0" compatLnSpc="1"/>
                <a:lstStyle/>
                <a:p>
                  <a:endParaRPr lang="en-US"/>
                </a:p>
              </p:txBody>
            </p:sp>
            <p:sp>
              <p:nvSpPr>
                <p:cNvPr id="176" name="Freeform 87"/>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7" name="Freeform 88"/>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ln>
              </p:spPr>
              <p:txBody>
                <a:bodyPr vert="horz" wrap="square" lIns="91440" tIns="45720" rIns="91440" bIns="45720" numCol="1" anchor="t" anchorCtr="0" compatLnSpc="1"/>
                <a:lstStyle/>
                <a:p>
                  <a:endParaRPr lang="en-US"/>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ln>
                <a:effectLst>
                  <a:glow rad="50800">
                    <a:schemeClr val="bg2">
                      <a:lumMod val="60000"/>
                      <a:lumOff val="40000"/>
                      <a:alpha val="33000"/>
                    </a:schemeClr>
                  </a:glow>
                  <a:softEdge rad="12700"/>
                </a:effectLst>
              </p:spPr>
              <p:txBody>
                <a:bodyPr vert="horz" wrap="square" lIns="91440" tIns="45720" rIns="91440" bIns="45720" numCol="1" anchor="t" anchorCtr="0" compatLnSpc="1"/>
                <a:lstStyle/>
                <a:p>
                  <a:endParaRPr lang="en-US"/>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ln>
                <a:effectLst>
                  <a:glow rad="63500">
                    <a:schemeClr val="tx2">
                      <a:lumMod val="60000"/>
                      <a:lumOff val="40000"/>
                      <a:alpha val="28000"/>
                    </a:schemeClr>
                  </a:glow>
                  <a:softEdge rad="12700"/>
                </a:effectLst>
              </p:spPr>
              <p:txBody>
                <a:bodyPr vert="horz" wrap="square" lIns="91440" tIns="45720" rIns="91440" bIns="45720" numCol="1" anchor="t" anchorCtr="0" compatLnSpc="1"/>
                <a:lstStyle/>
                <a:p>
                  <a:endParaRPr lang="en-US"/>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ln>
              </p:spPr>
              <p:txBody>
                <a:bodyPr vert="horz" wrap="square" lIns="91440" tIns="45720" rIns="91440" bIns="45720" numCol="1" anchor="t" anchorCtr="0" compatLnSpc="1"/>
                <a:lstStyle/>
                <a:p>
                  <a:endParaRPr lang="en-US"/>
                </a:p>
              </p:txBody>
            </p:sp>
            <p:sp>
              <p:nvSpPr>
                <p:cNvPr id="168" name="Freeform 73"/>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9" name="Freeform 74"/>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ln>
              </p:spPr>
              <p:txBody>
                <a:bodyPr vert="horz" wrap="square" lIns="91440" tIns="45720" rIns="91440" bIns="45720" numCol="1" anchor="t" anchorCtr="0" compatLnSpc="1"/>
                <a:lstStyle/>
                <a:p>
                  <a:endParaRPr lang="en-US"/>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ln>
                <a:effectLst>
                  <a:glow rad="63500">
                    <a:schemeClr val="bg2">
                      <a:lumMod val="60000"/>
                      <a:lumOff val="40000"/>
                      <a:alpha val="18000"/>
                    </a:schemeClr>
                  </a:glow>
                  <a:softEdge rad="12700"/>
                </a:effectLst>
              </p:spPr>
              <p:txBody>
                <a:bodyPr vert="horz" wrap="square" lIns="91440" tIns="45720" rIns="91440" bIns="45720" numCol="1" anchor="t" anchorCtr="0" compatLnSpc="1"/>
                <a:lstStyle/>
                <a:p>
                  <a:endParaRPr lang="en-US"/>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ln>
              </p:spPr>
              <p:txBody>
                <a:bodyPr vert="horz" wrap="square" lIns="91440" tIns="45720" rIns="91440" bIns="45720" numCol="1" anchor="t" anchorCtr="0" compatLnSpc="1"/>
                <a:lstStyle/>
                <a:p>
                  <a:endParaRPr lang="en-US"/>
                </a:p>
              </p:txBody>
            </p:sp>
            <p:sp>
              <p:nvSpPr>
                <p:cNvPr id="164" name="Freeform 73"/>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5" name="Freeform 74"/>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ln>
              </p:spPr>
              <p:txBody>
                <a:bodyPr vert="horz" wrap="square" lIns="91440" tIns="45720" rIns="91440" bIns="45720" numCol="1" anchor="t" anchorCtr="0" compatLnSpc="1"/>
                <a:lstStyle/>
                <a:p>
                  <a:endParaRPr lang="en-US"/>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0" name="Freeform 43"/>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1" name="Freeform 44"/>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6" name="Freeform 57"/>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7" name="Freeform 58"/>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2" name="Freeform 64"/>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3" name="Freeform 65"/>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8" name="Freeform 71"/>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9" name="Freeform 72"/>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algn="l" defTabSz="457200" rtl="0" eaLnBrk="1" latinLnBrk="0" hangingPunct="1"/>
                  <a:endParaRPr lang="en-US" sz="1800" kern="1200">
                    <a:solidFill>
                      <a:schemeClr val="tx1"/>
                    </a:solidFill>
                    <a:latin typeface="+mn-lt"/>
                    <a:ea typeface="+mn-ea"/>
                    <a:cs typeface="+mn-cs"/>
                  </a:endParaRPr>
                </a:p>
              </p:txBody>
            </p:sp>
          </p:grpSp>
        </p:grpSp>
      </p:grpSp>
      <p:sp>
        <p:nvSpPr>
          <p:cNvPr id="2" name="Title Placeholder 1"/>
          <p:cNvSpPr>
            <a:spLocks noGrp="1"/>
          </p:cNvSpPr>
          <p:nvPr>
            <p:ph type="title"/>
          </p:nvPr>
        </p:nvSpPr>
        <p:spPr>
          <a:xfrm>
            <a:off x="1009444" y="675725"/>
            <a:ext cx="7125113" cy="924475"/>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9443" y="1807361"/>
            <a:ext cx="7125112" cy="4051438"/>
          </a:xfrm>
          <a:prstGeom prst="rect">
            <a:avLst/>
          </a:prstGeom>
        </p:spPr>
        <p:txBody>
          <a:bodyPr vert="horz" lIns="91440" tIns="45720" rIns="91440" bIns="45720" rtlCol="0"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2"/>
          </p:nvPr>
        </p:nvSpPr>
        <p:spPr>
          <a:xfrm>
            <a:off x="6437344" y="5951811"/>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AC1A3EED-7919-431D-BBB7-3DBEB4450D56}" type="datetimeFigureOut">
              <a:rPr lang="zh-CN" altLang="en-US" smtClean="0"/>
            </a:fld>
            <a:endParaRPr lang="zh-CN" altLang="en-US"/>
          </a:p>
        </p:txBody>
      </p:sp>
      <p:sp>
        <p:nvSpPr>
          <p:cNvPr id="5" name="Footer Placeholder 4"/>
          <p:cNvSpPr>
            <a:spLocks noGrp="1"/>
          </p:cNvSpPr>
          <p:nvPr>
            <p:ph type="ftr" sz="quarter" idx="3"/>
          </p:nvPr>
        </p:nvSpPr>
        <p:spPr>
          <a:xfrm>
            <a:off x="1180946" y="5951811"/>
            <a:ext cx="5256399"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endParaRPr lang="zh-CN" altLang="en-US"/>
          </a:p>
        </p:txBody>
      </p:sp>
      <p:sp>
        <p:nvSpPr>
          <p:cNvPr id="6" name="Slide Number Placeholder 5"/>
          <p:cNvSpPr>
            <a:spLocks noGrp="1"/>
          </p:cNvSpPr>
          <p:nvPr>
            <p:ph type="sldNum" sz="quarter" idx="4"/>
          </p:nvPr>
        </p:nvSpPr>
        <p:spPr>
          <a:xfrm>
            <a:off x="572660" y="5951811"/>
            <a:ext cx="608287"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fld id="{FCCF6178-99E0-41C7-B7C1-C39CB94878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D7923-05BE-4F52-8912-76964E6E5865}"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E456A-55B6-475E-B968-CA56C927815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F50A8-3C4F-40D3-9CAC-09AD207B121C}"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5C7F3-A90F-4084-B686-9A8FEDDF13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4400" kern="1200">
          <a:solidFill>
            <a:schemeClr val="tx1"/>
          </a:solidFill>
          <a:latin typeface="黑体" pitchFamily="2" charset="-122"/>
          <a:ea typeface="黑体" pitchFamily="2" charset="-122"/>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黑体" pitchFamily="2" charset="-122"/>
          <a:ea typeface="黑体"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黑体" pitchFamily="2" charset="-122"/>
          <a:ea typeface="黑体"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customXml" Target="../ink/ink18.xml"/><Relationship Id="rId7" Type="http://schemas.openxmlformats.org/officeDocument/2006/relationships/image" Target="../media/image24.png"/><Relationship Id="rId6" Type="http://schemas.openxmlformats.org/officeDocument/2006/relationships/customXml" Target="../ink/ink17.xml"/><Relationship Id="rId5" Type="http://schemas.openxmlformats.org/officeDocument/2006/relationships/image" Target="../media/image23.png"/><Relationship Id="rId4" Type="http://schemas.openxmlformats.org/officeDocument/2006/relationships/customXml" Target="../ink/ink16.xml"/><Relationship Id="rId3" Type="http://schemas.openxmlformats.org/officeDocument/2006/relationships/image" Target="../media/image22.png"/><Relationship Id="rId2" Type="http://schemas.openxmlformats.org/officeDocument/2006/relationships/customXml" Target="../ink/ink15.xml"/><Relationship Id="rId10" Type="http://schemas.openxmlformats.org/officeDocument/2006/relationships/slideLayout" Target="../slideLayouts/slideLayout8.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customXml" Target="../ink/ink22.xml"/><Relationship Id="rId7" Type="http://schemas.openxmlformats.org/officeDocument/2006/relationships/image" Target="../media/image29.png"/><Relationship Id="rId6" Type="http://schemas.openxmlformats.org/officeDocument/2006/relationships/customXml" Target="../ink/ink21.xml"/><Relationship Id="rId5" Type="http://schemas.openxmlformats.org/officeDocument/2006/relationships/image" Target="../media/image28.png"/><Relationship Id="rId4" Type="http://schemas.openxmlformats.org/officeDocument/2006/relationships/customXml" Target="../ink/ink20.xml"/><Relationship Id="rId3" Type="http://schemas.openxmlformats.org/officeDocument/2006/relationships/image" Target="../media/image27.png"/><Relationship Id="rId26" Type="http://schemas.openxmlformats.org/officeDocument/2006/relationships/slideLayout" Target="../slideLayouts/slideLayout2.xml"/><Relationship Id="rId25" Type="http://schemas.openxmlformats.org/officeDocument/2006/relationships/image" Target="../media/image38.png"/><Relationship Id="rId24" Type="http://schemas.openxmlformats.org/officeDocument/2006/relationships/customXml" Target="../ink/ink30.xml"/><Relationship Id="rId23" Type="http://schemas.openxmlformats.org/officeDocument/2006/relationships/image" Target="../media/image37.png"/><Relationship Id="rId22" Type="http://schemas.openxmlformats.org/officeDocument/2006/relationships/customXml" Target="../ink/ink29.xml"/><Relationship Id="rId21" Type="http://schemas.openxmlformats.org/officeDocument/2006/relationships/image" Target="../media/image36.png"/><Relationship Id="rId20" Type="http://schemas.openxmlformats.org/officeDocument/2006/relationships/customXml" Target="../ink/ink28.xml"/><Relationship Id="rId2" Type="http://schemas.openxmlformats.org/officeDocument/2006/relationships/customXml" Target="../ink/ink19.xml"/><Relationship Id="rId19" Type="http://schemas.openxmlformats.org/officeDocument/2006/relationships/image" Target="../media/image35.png"/><Relationship Id="rId18" Type="http://schemas.openxmlformats.org/officeDocument/2006/relationships/customXml" Target="../ink/ink27.xml"/><Relationship Id="rId17" Type="http://schemas.openxmlformats.org/officeDocument/2006/relationships/image" Target="../media/image34.png"/><Relationship Id="rId16" Type="http://schemas.openxmlformats.org/officeDocument/2006/relationships/customXml" Target="../ink/ink26.xml"/><Relationship Id="rId15" Type="http://schemas.openxmlformats.org/officeDocument/2006/relationships/image" Target="../media/image33.png"/><Relationship Id="rId14" Type="http://schemas.openxmlformats.org/officeDocument/2006/relationships/customXml" Target="../ink/ink25.xml"/><Relationship Id="rId13" Type="http://schemas.openxmlformats.org/officeDocument/2006/relationships/image" Target="../media/image32.png"/><Relationship Id="rId12" Type="http://schemas.openxmlformats.org/officeDocument/2006/relationships/customXml" Target="../ink/ink24.xml"/><Relationship Id="rId11" Type="http://schemas.openxmlformats.org/officeDocument/2006/relationships/image" Target="../media/image31.png"/><Relationship Id="rId10" Type="http://schemas.openxmlformats.org/officeDocument/2006/relationships/customXml" Target="../ink/ink23.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customXml" Target="../ink/ink32.xml"/><Relationship Id="rId2" Type="http://schemas.openxmlformats.org/officeDocument/2006/relationships/image" Target="../media/image39.png"/><Relationship Id="rId1" Type="http://schemas.openxmlformats.org/officeDocument/2006/relationships/customXml" Target="../ink/ink3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customXml" Target="../ink/ink35.xml"/><Relationship Id="rId4" Type="http://schemas.openxmlformats.org/officeDocument/2006/relationships/image" Target="../media/image43.png"/><Relationship Id="rId3" Type="http://schemas.openxmlformats.org/officeDocument/2006/relationships/customXml" Target="../ink/ink34.xml"/><Relationship Id="rId2" Type="http://schemas.openxmlformats.org/officeDocument/2006/relationships/image" Target="../media/image42.png"/><Relationship Id="rId1" Type="http://schemas.openxmlformats.org/officeDocument/2006/relationships/customXml" Target="../ink/ink33.xml"/></Relationships>
</file>

<file path=ppt/slides/_rels/slide17.xml.rels><?xml version="1.0" encoding="UTF-8" standalone="yes"?>
<Relationships xmlns="http://schemas.openxmlformats.org/package/2006/relationships"><Relationship Id="rId9" Type="http://schemas.openxmlformats.org/officeDocument/2006/relationships/image" Target="../media/image50.png"/><Relationship Id="rId8" Type="http://schemas.openxmlformats.org/officeDocument/2006/relationships/customXml" Target="../ink/ink38.xml"/><Relationship Id="rId7" Type="http://schemas.openxmlformats.org/officeDocument/2006/relationships/image" Target="../media/image49.png"/><Relationship Id="rId6" Type="http://schemas.openxmlformats.org/officeDocument/2006/relationships/customXml" Target="../ink/ink37.xml"/><Relationship Id="rId5" Type="http://schemas.openxmlformats.org/officeDocument/2006/relationships/image" Target="../media/image48.png"/><Relationship Id="rId4" Type="http://schemas.openxmlformats.org/officeDocument/2006/relationships/customXml" Target="../ink/ink36.xml"/><Relationship Id="rId3" Type="http://schemas.openxmlformats.org/officeDocument/2006/relationships/image" Target="../media/image47.png"/><Relationship Id="rId2" Type="http://schemas.openxmlformats.org/officeDocument/2006/relationships/image" Target="../media/image46.png"/><Relationship Id="rId12" Type="http://schemas.openxmlformats.org/officeDocument/2006/relationships/slideLayout" Target="../slideLayouts/slideLayout2.xml"/><Relationship Id="rId11" Type="http://schemas.openxmlformats.org/officeDocument/2006/relationships/image" Target="../media/image51.png"/><Relationship Id="rId10" Type="http://schemas.openxmlformats.org/officeDocument/2006/relationships/customXml" Target="../ink/ink39.xml"/><Relationship Id="rId1" Type="http://schemas.openxmlformats.org/officeDocument/2006/relationships/image" Target="../media/image45.emf"/></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customXml" Target="../ink/ink40.xml"/><Relationship Id="rId1"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 Id="rId3"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customXml" Target="../ink/ink3.xml"/></Relationships>
</file>

<file path=ppt/slides/_rels/slide8.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customXml" Target="../ink/ink9.xml"/><Relationship Id="rId7" Type="http://schemas.openxmlformats.org/officeDocument/2006/relationships/image" Target="../media/image13.png"/><Relationship Id="rId6" Type="http://schemas.openxmlformats.org/officeDocument/2006/relationships/customXml" Target="../ink/ink8.xml"/><Relationship Id="rId5" Type="http://schemas.openxmlformats.org/officeDocument/2006/relationships/image" Target="../media/image12.png"/><Relationship Id="rId4" Type="http://schemas.openxmlformats.org/officeDocument/2006/relationships/customXml" Target="../ink/ink7.xml"/><Relationship Id="rId3" Type="http://schemas.openxmlformats.org/officeDocument/2006/relationships/image" Target="../media/image11.png"/><Relationship Id="rId2" Type="http://schemas.openxmlformats.org/officeDocument/2006/relationships/customXml" Target="../ink/ink6.xml"/><Relationship Id="rId16" Type="http://schemas.openxmlformats.org/officeDocument/2006/relationships/slideLayout" Target="../slideLayouts/slideLayout2.xml"/><Relationship Id="rId15" Type="http://schemas.openxmlformats.org/officeDocument/2006/relationships/image" Target="../media/image17.png"/><Relationship Id="rId14" Type="http://schemas.openxmlformats.org/officeDocument/2006/relationships/customXml" Target="../ink/ink12.xml"/><Relationship Id="rId13" Type="http://schemas.openxmlformats.org/officeDocument/2006/relationships/image" Target="../media/image16.png"/><Relationship Id="rId12" Type="http://schemas.openxmlformats.org/officeDocument/2006/relationships/customXml" Target="../ink/ink11.xml"/><Relationship Id="rId11" Type="http://schemas.openxmlformats.org/officeDocument/2006/relationships/image" Target="../media/image15.png"/><Relationship Id="rId10" Type="http://schemas.openxmlformats.org/officeDocument/2006/relationships/customXml" Target="../ink/ink10.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14.xml"/><Relationship Id="rId3" Type="http://schemas.openxmlformats.org/officeDocument/2006/relationships/image" Target="../media/image19.png"/><Relationship Id="rId2" Type="http://schemas.openxmlformats.org/officeDocument/2006/relationships/customXml" Target="../ink/ink13.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692697"/>
            <a:ext cx="7772400" cy="2907754"/>
          </a:xfrm>
        </p:spPr>
        <p:txBody>
          <a:bodyPr>
            <a:normAutofit/>
          </a:bodyPr>
          <a:lstStyle/>
          <a:p>
            <a:pPr algn="ctr"/>
            <a:r>
              <a:rPr lang="en-US" altLang="zh-CN" sz="1800" dirty="0"/>
              <a:t>2013</a:t>
            </a:r>
            <a:r>
              <a:rPr lang="zh-CN" altLang="zh-CN" sz="1800" dirty="0"/>
              <a:t>全国大学生数学建模竞赛</a:t>
            </a:r>
            <a:r>
              <a:rPr lang="en-US" altLang="zh-CN" sz="1800" dirty="0"/>
              <a:t>B</a:t>
            </a:r>
            <a:r>
              <a:rPr lang="zh-CN" altLang="zh-CN" sz="1800" dirty="0" smtClean="0"/>
              <a:t>题</a:t>
            </a:r>
            <a:br>
              <a:rPr lang="en-US" altLang="zh-CN" sz="1800" dirty="0" smtClean="0"/>
            </a:br>
            <a:br>
              <a:rPr lang="zh-CN" altLang="zh-CN" sz="1800" dirty="0"/>
            </a:br>
            <a:r>
              <a:rPr lang="zh-CN" altLang="zh-CN" b="1" dirty="0"/>
              <a:t>碎纸片的拼接复原</a:t>
            </a:r>
            <a:br>
              <a:rPr lang="zh-CN" altLang="zh-CN" dirty="0"/>
            </a:br>
            <a:endParaRPr lang="zh-CN" altLang="en-US" dirty="0"/>
          </a:p>
        </p:txBody>
      </p:sp>
      <p:sp>
        <p:nvSpPr>
          <p:cNvPr id="3" name="副标题 2"/>
          <p:cNvSpPr>
            <a:spLocks noGrp="1"/>
          </p:cNvSpPr>
          <p:nvPr>
            <p:ph type="subTitle" idx="1"/>
          </p:nvPr>
        </p:nvSpPr>
        <p:spPr/>
        <p:txBody>
          <a:bodyPr/>
          <a:lstStyle/>
          <a:p>
            <a:pPr algn="ctr"/>
            <a:r>
              <a:rPr lang="zh-CN" altLang="en-US" b="1" dirty="0" smtClean="0"/>
              <a:t>主讲人：侯晓丽</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827584" y="548680"/>
                <a:ext cx="7632848" cy="5904309"/>
              </a:xfrm>
              <a:prstGeom prst="rect">
                <a:avLst/>
              </a:prstGeom>
              <a:noFill/>
            </p:spPr>
            <p:txBody>
              <a:bodyPr wrap="square" rtlCol="0">
                <a:spAutoFit/>
              </a:bodyPr>
              <a:lstStyle/>
              <a:p>
                <a:r>
                  <a:rPr lang="en-US" altLang="zh-CN" dirty="0" smtClean="0"/>
                  <a:t/>
                </a:r>
                <a:r>
                  <a:rPr lang="zh-CN" altLang="en-US" sz="3200" dirty="0">
                    <a:latin typeface="黑体" pitchFamily="2" charset="-122"/>
                    <a:ea typeface="黑体" pitchFamily="2" charset="-122"/>
                  </a:rPr>
                  <a:t>匹配度的建立有多种方法</a:t>
                </a:r>
                <a:r>
                  <a:rPr lang="zh-CN" altLang="en-US" sz="3200" dirty="0" smtClean="0">
                    <a:latin typeface="黑体" pitchFamily="2" charset="-122"/>
                    <a:ea typeface="黑体" pitchFamily="2" charset="-122"/>
                  </a:rPr>
                  <a:t>：</a:t>
                </a:r>
                <a:endParaRPr lang="en-US" altLang="zh-CN" sz="3200" dirty="0" smtClean="0">
                  <a:latin typeface="黑体" pitchFamily="2" charset="-122"/>
                  <a:ea typeface="黑体" pitchFamily="2" charset="-122"/>
                </a:endParaRPr>
              </a:p>
              <a:p>
                <a:r>
                  <a:rPr lang="zh-CN" altLang="en-US" sz="3200" dirty="0" smtClean="0">
                    <a:latin typeface="黑体" pitchFamily="2" charset="-122"/>
                    <a:ea typeface="黑体" pitchFamily="2" charset="-122"/>
                  </a:rPr>
                  <a:t>通过统计碎片边缘总黑色像素点的数量之差来计算两碎片之间的匹配度</a:t>
                </a:r>
                <a:r>
                  <a:rPr lang="en-US" altLang="zh-CN" sz="3200" dirty="0" smtClean="0">
                    <a:latin typeface="黑体" pitchFamily="2" charset="-122"/>
                    <a:ea typeface="黑体" pitchFamily="2" charset="-122"/>
                  </a:rPr>
                  <a:t>;</a:t>
                </a:r>
              </a:p>
              <a:p>
                <a:r>
                  <a:rPr lang="zh-CN" altLang="en-US" sz="3200" dirty="0" smtClean="0">
                    <a:latin typeface="黑体" pitchFamily="2" charset="-122"/>
                    <a:ea typeface="黑体" pitchFamily="2" charset="-122"/>
                  </a:rPr>
                  <a:t>通过计算两碎片行匹配度来间接计算（打印论文中的方法）；</a:t>
                </a:r>
                <a:endParaRPr lang="en-US" altLang="zh-CN" sz="3200" dirty="0" smtClean="0">
                  <a:latin typeface="黑体" pitchFamily="2" charset="-122"/>
                  <a:ea typeface="黑体" pitchFamily="2" charset="-122"/>
                </a:endParaRPr>
              </a:p>
              <a:p>
                <a:r>
                  <a:rPr lang="zh-CN" altLang="en-US" sz="3200" dirty="0" smtClean="0">
                    <a:latin typeface="黑体" pitchFamily="2" charset="-122"/>
                    <a:ea typeface="黑体" pitchFamily="2" charset="-122"/>
                  </a:rPr>
                  <a:t>欧氏距离：</a:t>
                </a:r>
                <a14:m>
                  <m:oMath xmlns:m="http://schemas.openxmlformats.org/officeDocument/2006/math">
                    <m:d>
                      <m:dPr>
                        <m:begChr m:val="‖"/>
                        <m:endChr m:val="‖"/>
                        <m:ctrlPr>
                          <a:rPr lang="en-US" altLang="zh-CN" sz="3200" i="1" smtClean="0">
                            <a:latin typeface="Cambria Math"/>
                          </a:rPr>
                        </m:ctrlPr>
                      </m:dPr>
                      <m:e>
                        <m:sSub>
                          <m:sSubPr>
                            <m:ctrlPr>
                              <a:rPr lang="en-US" altLang="zh-CN" sz="3200" i="1" smtClean="0">
                                <a:latin typeface="Cambria Math"/>
                              </a:rPr>
                            </m:ctrlPr>
                          </m:sSubPr>
                          <m:e>
                            <m:r>
                              <a:rPr lang="en-US" altLang="zh-CN" sz="3200" b="0" i="1" smtClean="0">
                                <a:latin typeface="Cambria Math"/>
                              </a:rPr>
                              <m:t>𝑟</m:t>
                            </m:r>
                          </m:e>
                          <m:sub>
                            <m:r>
                              <a:rPr lang="en-US" altLang="zh-CN" sz="3200" b="0" i="1" smtClean="0">
                                <a:latin typeface="Cambria Math"/>
                              </a:rPr>
                              <m:t>𝑖</m:t>
                            </m:r>
                          </m:sub>
                        </m:sSub>
                        <m:r>
                          <a:rPr lang="en-US" altLang="zh-CN" sz="3200" b="0" i="1" smtClean="0">
                            <a:latin typeface="Cambria Math"/>
                          </a:rPr>
                          <m:t>−</m:t>
                        </m:r>
                        <m:sSub>
                          <m:sSubPr>
                            <m:ctrlPr>
                              <a:rPr lang="en-US" altLang="zh-CN" sz="3200" b="0" i="1" smtClean="0">
                                <a:latin typeface="Cambria Math"/>
                              </a:rPr>
                            </m:ctrlPr>
                          </m:sSubPr>
                          <m:e>
                            <m:r>
                              <a:rPr lang="en-US" altLang="zh-CN" sz="3200" b="0" i="1" smtClean="0">
                                <a:latin typeface="Cambria Math"/>
                              </a:rPr>
                              <m:t>𝑟</m:t>
                            </m:r>
                          </m:e>
                          <m:sub>
                            <m:r>
                              <a:rPr lang="en-US" altLang="zh-CN" sz="3200" b="0" i="1" smtClean="0">
                                <a:latin typeface="Cambria Math"/>
                              </a:rPr>
                              <m:t>𝑗</m:t>
                            </m:r>
                          </m:sub>
                        </m:sSub>
                      </m:e>
                    </m:d>
                  </m:oMath>
                </a14:m>
                <a:endParaRPr lang="zh-CN" altLang="en-US" sz="3200" dirty="0">
                  <a:latin typeface="黑体" pitchFamily="2" charset="-122"/>
                  <a:ea typeface="黑体" pitchFamily="2" charset="-122"/>
                </a:endParaRPr>
              </a:p>
              <a:p>
                <a:endParaRPr lang="en-US" altLang="zh-CN" sz="3200" dirty="0" smtClean="0">
                  <a:latin typeface="黑体" pitchFamily="2" charset="-122"/>
                  <a:ea typeface="黑体" pitchFamily="2" charset="-122"/>
                </a:endParaRPr>
              </a:p>
              <a:p>
                <a:r>
                  <a:rPr lang="zh-CN" altLang="en-US" sz="3200" dirty="0" smtClean="0">
                    <a:latin typeface="黑体" pitchFamily="2" charset="-122"/>
                    <a:ea typeface="黑体" pitchFamily="2" charset="-122"/>
                  </a:rPr>
                  <a:t>夹角</a:t>
                </a:r>
                <a:r>
                  <a:rPr lang="zh-CN" altLang="en-US" sz="3200" dirty="0">
                    <a:latin typeface="黑体" pitchFamily="2" charset="-122"/>
                    <a:ea typeface="黑体" pitchFamily="2" charset="-122"/>
                  </a:rPr>
                  <a:t>余弦</a:t>
                </a:r>
                <a:r>
                  <a:rPr lang="zh-CN" altLang="en-US" sz="3200" dirty="0" smtClean="0">
                    <a:latin typeface="黑体" pitchFamily="2" charset="-122"/>
                    <a:ea typeface="黑体" pitchFamily="2" charset="-122"/>
                  </a:rPr>
                  <a:t>：</a:t>
                </a:r>
                <a14:m>
                  <m:oMath xmlns:m="http://schemas.openxmlformats.org/officeDocument/2006/math">
                    <m:func>
                      <m:funcPr>
                        <m:ctrlPr>
                          <a:rPr lang="en-US" altLang="zh-CN" sz="3200" b="0" i="1" smtClean="0">
                            <a:latin typeface="Cambria Math"/>
                          </a:rPr>
                        </m:ctrlPr>
                      </m:funcPr>
                      <m:fName>
                        <m:r>
                          <m:rPr>
                            <m:sty m:val="p"/>
                          </m:rPr>
                          <a:rPr lang="en-US" altLang="zh-CN" sz="3200" b="0" i="0" smtClean="0">
                            <a:latin typeface="Cambria Math"/>
                          </a:rPr>
                          <m:t>cos</m:t>
                        </m:r>
                      </m:fName>
                      <m:e>
                        <m:sSub>
                          <m:sSubPr>
                            <m:ctrlPr>
                              <a:rPr lang="en-US" altLang="zh-CN" sz="3200" b="0" i="1" smtClean="0">
                                <a:latin typeface="Cambria Math"/>
                              </a:rPr>
                            </m:ctrlPr>
                          </m:sSubPr>
                          <m:e>
                            <m:r>
                              <a:rPr lang="en-US" altLang="zh-CN" sz="3200" b="0" i="1" smtClean="0">
                                <a:latin typeface="Cambria Math"/>
                                <a:ea typeface="Cambria Math"/>
                              </a:rPr>
                              <m:t>𝜃</m:t>
                            </m:r>
                          </m:e>
                          <m:sub>
                            <m:r>
                              <a:rPr lang="en-US" altLang="zh-CN" sz="3200" b="0" i="1" smtClean="0">
                                <a:latin typeface="Cambria Math"/>
                              </a:rPr>
                              <m:t>𝑖𝑗</m:t>
                            </m:r>
                          </m:sub>
                        </m:sSub>
                      </m:e>
                    </m:func>
                  </m:oMath>
                </a14:m>
                <a:r>
                  <a:rPr lang="en-US" altLang="zh-CN" sz="3200" dirty="0" smtClean="0">
                    <a:latin typeface="黑体" pitchFamily="2" charset="-122"/>
                    <a:ea typeface="黑体" pitchFamily="2" charset="-122"/>
                  </a:rPr>
                  <a:t>=</a:t>
                </a:r>
                <a14:m>
                  <m:oMath xmlns:m="http://schemas.openxmlformats.org/officeDocument/2006/math">
                    <m:f>
                      <m:fPr>
                        <m:ctrlPr>
                          <a:rPr lang="en-US" altLang="zh-CN" sz="3200" i="1" dirty="0" smtClean="0">
                            <a:latin typeface="Cambria Math"/>
                          </a:rPr>
                        </m:ctrlPr>
                      </m:fPr>
                      <m:num>
                        <m:sSup>
                          <m:sSupPr>
                            <m:ctrlPr>
                              <a:rPr lang="en-US" altLang="zh-CN" sz="3200" i="1" dirty="0" smtClean="0">
                                <a:latin typeface="Cambria Math"/>
                              </a:rPr>
                            </m:ctrlPr>
                          </m:sSupPr>
                          <m:e>
                            <m:sSub>
                              <m:sSubPr>
                                <m:ctrlPr>
                                  <a:rPr lang="en-US" altLang="zh-CN" sz="3200" i="1" dirty="0" smtClean="0">
                                    <a:latin typeface="Cambria Math"/>
                                  </a:rPr>
                                </m:ctrlPr>
                              </m:sSubPr>
                              <m:e>
                                <m:r>
                                  <a:rPr lang="en-US" altLang="zh-CN" sz="3200" b="0" i="1" dirty="0" smtClean="0">
                                    <a:latin typeface="Cambria Math"/>
                                  </a:rPr>
                                  <m:t>𝑟</m:t>
                                </m:r>
                              </m:e>
                              <m:sub>
                                <m:r>
                                  <a:rPr lang="en-US" altLang="zh-CN" sz="3200" b="0" i="1" dirty="0" smtClean="0">
                                    <a:latin typeface="Cambria Math"/>
                                  </a:rPr>
                                  <m:t>𝑖</m:t>
                                </m:r>
                              </m:sub>
                            </m:sSub>
                          </m:e>
                          <m:sup>
                            <m:r>
                              <a:rPr lang="en-US" altLang="zh-CN" sz="3200" b="0" i="1" dirty="0" smtClean="0">
                                <a:latin typeface="Cambria Math"/>
                              </a:rPr>
                              <m:t>𝑇</m:t>
                            </m:r>
                          </m:sup>
                        </m:sSup>
                        <m:sSub>
                          <m:sSubPr>
                            <m:ctrlPr>
                              <a:rPr lang="en-US" altLang="zh-CN" sz="3200" i="1" dirty="0" smtClean="0">
                                <a:latin typeface="Cambria Math"/>
                              </a:rPr>
                            </m:ctrlPr>
                          </m:sSubPr>
                          <m:e>
                            <m:r>
                              <a:rPr lang="en-US" altLang="zh-CN" sz="3200" b="0" i="1" dirty="0" smtClean="0">
                                <a:latin typeface="Cambria Math"/>
                              </a:rPr>
                              <m:t>𝑟</m:t>
                            </m:r>
                          </m:e>
                          <m:sub>
                            <m:r>
                              <a:rPr lang="en-US" altLang="zh-CN" sz="3200" b="0" i="1" dirty="0" smtClean="0">
                                <a:latin typeface="Cambria Math"/>
                              </a:rPr>
                              <m:t>𝑗</m:t>
                            </m:r>
                          </m:sub>
                        </m:sSub>
                      </m:num>
                      <m:den>
                        <m:d>
                          <m:dPr>
                            <m:begChr m:val="‖"/>
                            <m:endChr m:val="‖"/>
                            <m:ctrlPr>
                              <a:rPr lang="en-US" altLang="zh-CN" sz="3200" i="1" dirty="0" smtClean="0">
                                <a:latin typeface="Cambria Math"/>
                              </a:rPr>
                            </m:ctrlPr>
                          </m:dPr>
                          <m:e>
                            <m:sSub>
                              <m:sSubPr>
                                <m:ctrlPr>
                                  <a:rPr lang="en-US" altLang="zh-CN" sz="3200" i="1" dirty="0" smtClean="0">
                                    <a:latin typeface="Cambria Math"/>
                                  </a:rPr>
                                </m:ctrlPr>
                              </m:sSubPr>
                              <m:e>
                                <m:r>
                                  <a:rPr lang="en-US" altLang="zh-CN" sz="3200" b="0" i="1" dirty="0" smtClean="0">
                                    <a:latin typeface="Cambria Math"/>
                                  </a:rPr>
                                  <m:t>𝑟</m:t>
                                </m:r>
                              </m:e>
                              <m:sub>
                                <m:r>
                                  <a:rPr lang="en-US" altLang="zh-CN" sz="3200" b="0" i="1" dirty="0" smtClean="0">
                                    <a:latin typeface="Cambria Math"/>
                                  </a:rPr>
                                  <m:t>𝑖</m:t>
                                </m:r>
                              </m:sub>
                            </m:sSub>
                            <m:r>
                              <a:rPr lang="en-US" altLang="zh-CN" sz="3200" b="0" i="1" dirty="0" smtClean="0">
                                <a:latin typeface="Cambria Math"/>
                              </a:rPr>
                              <m:t>−</m:t>
                            </m:r>
                            <m:sSub>
                              <m:sSubPr>
                                <m:ctrlPr>
                                  <a:rPr lang="en-US" altLang="zh-CN" sz="3200" b="0" i="1" dirty="0" smtClean="0">
                                    <a:latin typeface="Cambria Math"/>
                                  </a:rPr>
                                </m:ctrlPr>
                              </m:sSubPr>
                              <m:e>
                                <m:r>
                                  <a:rPr lang="en-US" altLang="zh-CN" sz="3200" b="0" i="1" dirty="0" smtClean="0">
                                    <a:latin typeface="Cambria Math"/>
                                  </a:rPr>
                                  <m:t>𝑟</m:t>
                                </m:r>
                              </m:e>
                              <m:sub>
                                <m:r>
                                  <a:rPr lang="en-US" altLang="zh-CN" sz="3200" b="0" i="1" dirty="0" smtClean="0">
                                    <a:latin typeface="Cambria Math"/>
                                  </a:rPr>
                                  <m:t>𝑗</m:t>
                                </m:r>
                              </m:sub>
                            </m:sSub>
                          </m:e>
                        </m:d>
                      </m:den>
                    </m:f>
                  </m:oMath>
                </a14:m>
                <a:endParaRPr lang="zh-CN" altLang="en-US" sz="3200" dirty="0">
                  <a:latin typeface="黑体" pitchFamily="2" charset="-122"/>
                  <a:ea typeface="黑体" pitchFamily="2" charset="-122"/>
                </a:endParaRPr>
              </a:p>
              <a:p>
                <a:endParaRPr lang="en-US" altLang="zh-CN" sz="3200" dirty="0" smtClean="0">
                  <a:latin typeface="黑体" pitchFamily="2" charset="-122"/>
                  <a:ea typeface="黑体" pitchFamily="2" charset="-122"/>
                </a:endParaRPr>
              </a:p>
              <a:p>
                <a:r>
                  <a:rPr lang="zh-CN" altLang="en-US" sz="3200" dirty="0" smtClean="0">
                    <a:latin typeface="黑体" pitchFamily="2" charset="-122"/>
                    <a:ea typeface="黑体" pitchFamily="2" charset="-122"/>
                  </a:rPr>
                  <a:t>相关系数</a:t>
                </a:r>
                <a:r>
                  <a:rPr lang="zh-CN" altLang="en-US" sz="3200" dirty="0">
                    <a:latin typeface="黑体" pitchFamily="2" charset="-122"/>
                    <a:ea typeface="黑体" pitchFamily="2" charset="-122"/>
                  </a:rPr>
                  <a:t>：</a:t>
                </a:r>
                <a:r>
                  <a:rPr lang="en-US" altLang="zh-CN" sz="3200" dirty="0" smtClean="0">
                    <a:latin typeface="黑体" pitchFamily="2" charset="-122"/>
                    <a:ea typeface="黑体" pitchFamily="2" charset="-122"/>
                  </a:rPr>
                  <a:t/>
                </a:r>
                <a14:m>
                  <m:oMath xmlns:m="http://schemas.openxmlformats.org/officeDocument/2006/math">
                    <m:sSub>
                      <m:sSubPr>
                        <m:ctrlPr>
                          <a:rPr lang="en-US" altLang="zh-CN" sz="3200" i="1" smtClean="0">
                            <a:latin typeface="Cambria Math"/>
                          </a:rPr>
                        </m:ctrlPr>
                      </m:sSubPr>
                      <m:e>
                        <m:r>
                          <a:rPr lang="en-US" altLang="zh-CN" sz="3200" i="1" smtClean="0">
                            <a:latin typeface="Cambria Math"/>
                            <a:ea typeface="Cambria Math"/>
                          </a:rPr>
                          <m:t>𝜌</m:t>
                        </m:r>
                      </m:e>
                      <m:sub>
                        <m:r>
                          <a:rPr lang="en-US" altLang="zh-CN" sz="3200" b="0" i="1" smtClean="0">
                            <a:latin typeface="Cambria Math"/>
                          </a:rPr>
                          <m:t>𝑖𝑗</m:t>
                        </m:r>
                      </m:sub>
                    </m:sSub>
                    <m:r>
                      <a:rPr lang="en-US" altLang="zh-CN" sz="3200" b="0" i="1" smtClean="0">
                        <a:latin typeface="Cambria Math"/>
                      </a:rPr>
                      <m:t>=</m:t>
                    </m:r>
                    <m:f>
                      <m:fPr>
                        <m:ctrlPr>
                          <a:rPr lang="en-US" altLang="zh-CN" sz="3200" b="0" i="1" smtClean="0">
                            <a:latin typeface="Cambria Math"/>
                          </a:rPr>
                        </m:ctrlPr>
                      </m:fPr>
                      <m:num>
                        <m:r>
                          <a:rPr lang="en-US" altLang="zh-CN" sz="3200" b="0" i="1" smtClean="0">
                            <a:latin typeface="Cambria Math"/>
                          </a:rPr>
                          <m:t>𝑐𝑜𝑣</m:t>
                        </m:r>
                        <m:r>
                          <a:rPr lang="en-US" altLang="zh-CN" sz="3200" b="0" i="1" smtClean="0">
                            <a:latin typeface="Cambria Math"/>
                          </a:rPr>
                          <m:t>(</m:t>
                        </m:r>
                        <m:sSub>
                          <m:sSubPr>
                            <m:ctrlPr>
                              <a:rPr lang="en-US" altLang="zh-CN" sz="3200" b="0" i="1" smtClean="0">
                                <a:latin typeface="Cambria Math"/>
                              </a:rPr>
                            </m:ctrlPr>
                          </m:sSubPr>
                          <m:e>
                            <m:r>
                              <a:rPr lang="en-US" altLang="zh-CN" sz="3200" b="0" i="1" smtClean="0">
                                <a:latin typeface="Cambria Math"/>
                              </a:rPr>
                              <m:t>𝑟</m:t>
                            </m:r>
                          </m:e>
                          <m:sub>
                            <m:r>
                              <a:rPr lang="en-US" altLang="zh-CN" sz="3200" b="0" i="1" smtClean="0">
                                <a:latin typeface="Cambria Math"/>
                              </a:rPr>
                              <m:t>𝑖</m:t>
                            </m:r>
                          </m:sub>
                        </m:sSub>
                        <m:r>
                          <a:rPr lang="en-US" altLang="zh-CN" sz="3200" b="0" i="1" smtClean="0">
                            <a:latin typeface="Cambria Math"/>
                          </a:rPr>
                          <m:t>,</m:t>
                        </m:r>
                        <m:sSub>
                          <m:sSubPr>
                            <m:ctrlPr>
                              <a:rPr lang="en-US" altLang="zh-CN" sz="3200" b="0" i="1" smtClean="0">
                                <a:latin typeface="Cambria Math"/>
                              </a:rPr>
                            </m:ctrlPr>
                          </m:sSubPr>
                          <m:e>
                            <m:r>
                              <a:rPr lang="en-US" altLang="zh-CN" sz="3200" b="0" i="1" smtClean="0">
                                <a:latin typeface="Cambria Math"/>
                              </a:rPr>
                              <m:t>𝑟</m:t>
                            </m:r>
                          </m:e>
                          <m:sub>
                            <m:r>
                              <a:rPr lang="en-US" altLang="zh-CN" sz="3200" b="0" i="1" smtClean="0">
                                <a:latin typeface="Cambria Math"/>
                              </a:rPr>
                              <m:t>𝑗</m:t>
                            </m:r>
                          </m:sub>
                        </m:sSub>
                        <m:r>
                          <a:rPr lang="en-US" altLang="zh-CN" sz="3200" b="0" i="1" smtClean="0">
                            <a:latin typeface="Cambria Math"/>
                          </a:rPr>
                          <m:t>)</m:t>
                        </m:r>
                      </m:num>
                      <m:den>
                        <m:sSub>
                          <m:sSubPr>
                            <m:ctrlPr>
                              <a:rPr lang="en-US" altLang="zh-CN" sz="3200" b="0" i="1" smtClean="0">
                                <a:latin typeface="Cambria Math"/>
                              </a:rPr>
                            </m:ctrlPr>
                          </m:sSubPr>
                          <m:e>
                            <m:r>
                              <a:rPr lang="en-US" altLang="zh-CN" sz="3200" b="0" i="1" smtClean="0">
                                <a:latin typeface="Cambria Math"/>
                                <a:ea typeface="Cambria Math"/>
                              </a:rPr>
                              <m:t>𝜎</m:t>
                            </m:r>
                          </m:e>
                          <m:sub>
                            <m:r>
                              <a:rPr lang="en-US" altLang="zh-CN" sz="3200" b="0" i="1" smtClean="0">
                                <a:latin typeface="Cambria Math"/>
                              </a:rPr>
                              <m:t>𝑖</m:t>
                            </m:r>
                          </m:sub>
                        </m:sSub>
                        <m:sSub>
                          <m:sSubPr>
                            <m:ctrlPr>
                              <a:rPr lang="en-US" altLang="zh-CN" sz="3200" b="0" i="1" smtClean="0">
                                <a:latin typeface="Cambria Math"/>
                              </a:rPr>
                            </m:ctrlPr>
                          </m:sSubPr>
                          <m:e>
                            <m:r>
                              <a:rPr lang="en-US" altLang="zh-CN" sz="3200" b="0" i="1" smtClean="0">
                                <a:latin typeface="Cambria Math"/>
                                <a:ea typeface="Cambria Math"/>
                              </a:rPr>
                              <m:t>𝜎</m:t>
                            </m:r>
                          </m:e>
                          <m:sub>
                            <m:r>
                              <a:rPr lang="en-US" altLang="zh-CN" sz="3200" b="0" i="1" smtClean="0">
                                <a:latin typeface="Cambria Math"/>
                              </a:rPr>
                              <m:t>𝑗</m:t>
                            </m:r>
                          </m:sub>
                        </m:sSub>
                      </m:den>
                    </m:f>
                    <m:r>
                      <a:rPr lang="en-US" altLang="zh-CN" sz="3200" b="0" i="1" smtClean="0">
                        <a:latin typeface="Cambria Math"/>
                      </a:rPr>
                      <m:t>+1</m:t>
                    </m:r>
                  </m:oMath>
                </a14:m>
                <a:r>
                  <a:rPr lang="en-US" altLang="zh-CN" sz="3200" dirty="0" smtClean="0">
                    <a:latin typeface="黑体" pitchFamily="2" charset="-122"/>
                    <a:ea typeface="黑体" pitchFamily="2" charset="-122"/>
                  </a:rPr>
                  <a:t/>
                </a:r>
                <a:endParaRPr lang="zh-CN" altLang="en-US" sz="3200" dirty="0">
                  <a:latin typeface="黑体" pitchFamily="2" charset="-122"/>
                  <a:ea typeface="黑体" pitchFamily="2" charset="-122"/>
                </a:endParaRPr>
              </a:p>
            </p:txBody>
          </p:sp>
        </mc:Choice>
        <mc:Fallback>
          <p:sp>
            <p:nvSpPr>
              <p:cNvPr id="3" name="TextBox 2"/>
              <p:cNvSpPr txBox="1">
                <a:spLocks noRot="1" noChangeAspect="1" noMove="1" noResize="1" noEditPoints="1" noAdjustHandles="1" noChangeArrowheads="1" noChangeShapeType="1" noTextEdit="1"/>
              </p:cNvSpPr>
              <p:nvPr/>
            </p:nvSpPr>
            <p:spPr>
              <a:xfrm>
                <a:off x="827584" y="548680"/>
                <a:ext cx="7632848" cy="5904309"/>
              </a:xfrm>
              <a:prstGeom prst="rect">
                <a:avLst/>
              </a:prstGeom>
              <a:blipFill rotWithShape="1">
                <a:blip r:embed="rId1"/>
                <a:stretch>
                  <a:fillRect l="-2077" t="-1342" r="-479"/>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3115945" y="3678555"/>
              <a:ext cx="1357630" cy="125095"/>
            </p14:xfrm>
          </p:contentPart>
        </mc:Choice>
        <mc:Fallback xmlns="">
          <p:pic>
            <p:nvPicPr>
              <p:cNvPr id="2" name="墨迹 1"/>
            </p:nvPicPr>
            <p:blipFill>
              <a:blip r:embed="rId3"/>
            </p:blipFill>
            <p:spPr>
              <a:xfrm>
                <a:off x="3115945" y="3678555"/>
                <a:ext cx="1357630" cy="12509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3437890" y="5152390"/>
              <a:ext cx="2178685" cy="88900"/>
            </p14:xfrm>
          </p:contentPart>
        </mc:Choice>
        <mc:Fallback xmlns="">
          <p:pic>
            <p:nvPicPr>
              <p:cNvPr id="4" name="墨迹 3"/>
            </p:nvPicPr>
            <p:blipFill>
              <a:blip r:embed="rId5"/>
            </p:blipFill>
            <p:spPr>
              <a:xfrm>
                <a:off x="3437890" y="5152390"/>
                <a:ext cx="2178685" cy="889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3303905" y="6402070"/>
              <a:ext cx="3437890" cy="36195"/>
            </p14:xfrm>
          </p:contentPart>
        </mc:Choice>
        <mc:Fallback xmlns="">
          <p:pic>
            <p:nvPicPr>
              <p:cNvPr id="5" name="墨迹 4"/>
            </p:nvPicPr>
            <p:blipFill>
              <a:blip r:embed="rId7"/>
            </p:blipFill>
            <p:spPr>
              <a:xfrm>
                <a:off x="3303905" y="6402070"/>
                <a:ext cx="3437890" cy="3619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2732405" y="2847975"/>
              <a:ext cx="2000250" cy="866775"/>
            </p14:xfrm>
          </p:contentPart>
        </mc:Choice>
        <mc:Fallback xmlns="">
          <p:pic>
            <p:nvPicPr>
              <p:cNvPr id="6" name="墨迹 5"/>
            </p:nvPicPr>
            <p:blipFill>
              <a:blip r:embed="rId9"/>
            </p:blipFill>
            <p:spPr>
              <a:xfrm>
                <a:off x="2732405" y="2847975"/>
                <a:ext cx="2000250" cy="866775"/>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a:t>
            </a:r>
            <a:r>
              <a:rPr lang="en-US" altLang="zh-CN" dirty="0" smtClean="0"/>
              <a:t>.</a:t>
            </a:r>
            <a:r>
              <a:rPr lang="zh-CN" altLang="en-US" dirty="0" smtClean="0"/>
              <a:t>问题</a:t>
            </a:r>
            <a:r>
              <a:rPr lang="en-US" altLang="zh-CN" dirty="0" smtClean="0"/>
              <a:t>1</a:t>
            </a:r>
            <a:r>
              <a:rPr lang="zh-CN" altLang="en-US" dirty="0" smtClean="0"/>
              <a:t>的分析</a:t>
            </a:r>
            <a:endParaRPr lang="zh-CN" altLang="en-US" dirty="0"/>
          </a:p>
        </p:txBody>
      </p:sp>
      <p:sp>
        <p:nvSpPr>
          <p:cNvPr id="3" name="内容占位符 2"/>
          <p:cNvSpPr>
            <a:spLocks noGrp="1"/>
          </p:cNvSpPr>
          <p:nvPr>
            <p:ph idx="1"/>
          </p:nvPr>
        </p:nvSpPr>
        <p:spPr/>
        <p:txBody>
          <a:bodyPr/>
          <a:lstStyle/>
          <a:p>
            <a:r>
              <a:rPr lang="zh-CN" altLang="zh-CN" sz="3600" dirty="0">
                <a:latin typeface="黑体" pitchFamily="2" charset="-122"/>
                <a:ea typeface="黑体" pitchFamily="2" charset="-122"/>
              </a:rPr>
              <a:t>步骤三：根据上面的步骤，将</a:t>
            </a:r>
            <a:r>
              <a:rPr lang="zh-CN" altLang="zh-CN" sz="3600" dirty="0" smtClean="0">
                <a:latin typeface="黑体" pitchFamily="2" charset="-122"/>
                <a:ea typeface="黑体" pitchFamily="2" charset="-122"/>
              </a:rPr>
              <a:t>附件</a:t>
            </a:r>
            <a:r>
              <a:rPr lang="en-US" altLang="zh-CN" sz="3600" dirty="0" smtClean="0">
                <a:latin typeface="黑体" pitchFamily="2" charset="-122"/>
                <a:ea typeface="黑体" pitchFamily="2" charset="-122"/>
              </a:rPr>
              <a:t>1</a:t>
            </a:r>
            <a:r>
              <a:rPr lang="zh-CN" altLang="en-US" sz="3600" dirty="0" smtClean="0">
                <a:latin typeface="黑体" pitchFamily="2" charset="-122"/>
                <a:ea typeface="黑体" pitchFamily="2" charset="-122"/>
              </a:rPr>
              <a:t>、附件</a:t>
            </a:r>
            <a:r>
              <a:rPr lang="en-US" altLang="zh-CN" sz="3600" dirty="0" smtClean="0">
                <a:latin typeface="黑体" pitchFamily="2" charset="-122"/>
                <a:ea typeface="黑体" pitchFamily="2" charset="-122"/>
              </a:rPr>
              <a:t>2</a:t>
            </a:r>
            <a:r>
              <a:rPr lang="zh-CN" altLang="en-US" sz="3600" dirty="0" smtClean="0">
                <a:latin typeface="黑体" pitchFamily="2" charset="-122"/>
                <a:ea typeface="黑体" pitchFamily="2" charset="-122"/>
              </a:rPr>
              <a:t>的</a:t>
            </a:r>
            <a:r>
              <a:rPr lang="zh-CN" altLang="zh-CN" sz="3600" dirty="0" smtClean="0">
                <a:latin typeface="黑体" pitchFamily="2" charset="-122"/>
                <a:ea typeface="黑体" pitchFamily="2" charset="-122"/>
              </a:rPr>
              <a:t>图片</a:t>
            </a:r>
            <a:r>
              <a:rPr lang="zh-CN" altLang="en-US" sz="3600" dirty="0" smtClean="0">
                <a:latin typeface="黑体" pitchFamily="2" charset="-122"/>
                <a:ea typeface="黑体" pitchFamily="2" charset="-122"/>
              </a:rPr>
              <a:t>进行</a:t>
            </a:r>
            <a:r>
              <a:rPr lang="zh-CN" altLang="zh-CN" sz="3600" dirty="0" smtClean="0">
                <a:latin typeface="黑体" pitchFamily="2" charset="-122"/>
                <a:ea typeface="黑体" pitchFamily="2" charset="-122"/>
              </a:rPr>
              <a:t>拼接</a:t>
            </a:r>
            <a:r>
              <a:rPr lang="zh-CN" altLang="zh-CN" sz="3600" dirty="0">
                <a:latin typeface="黑体" pitchFamily="2" charset="-122"/>
                <a:ea typeface="黑体" pitchFamily="2" charset="-122"/>
              </a:rPr>
              <a:t>，做人工处理后以图片和表格形式展现。</a:t>
            </a:r>
            <a:endParaRPr lang="zh-CN" altLang="zh-CN" sz="3600" dirty="0">
              <a:latin typeface="黑体" pitchFamily="2" charset="-122"/>
              <a:ea typeface="黑体" pitchFamily="2" charset="-122"/>
            </a:endParaRP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三</a:t>
            </a:r>
            <a:r>
              <a:rPr lang="en-US" altLang="zh-CN" dirty="0" smtClean="0"/>
              <a:t>.</a:t>
            </a:r>
            <a:r>
              <a:rPr lang="zh-CN" altLang="en-US" dirty="0" smtClean="0"/>
              <a:t>问题</a:t>
            </a:r>
            <a:r>
              <a:rPr lang="en-US" altLang="zh-CN" dirty="0"/>
              <a:t>2</a:t>
            </a:r>
            <a:r>
              <a:rPr lang="zh-CN" altLang="en-US" dirty="0" smtClean="0"/>
              <a:t>的分析</a:t>
            </a:r>
            <a:endParaRPr lang="zh-CN" altLang="en-US" dirty="0"/>
          </a:p>
        </p:txBody>
      </p:sp>
      <p:sp>
        <p:nvSpPr>
          <p:cNvPr id="3" name="内容占位符 2"/>
          <p:cNvSpPr>
            <a:spLocks noGrp="1"/>
          </p:cNvSpPr>
          <p:nvPr>
            <p:ph idx="1"/>
          </p:nvPr>
        </p:nvSpPr>
        <p:spPr/>
        <p:txBody>
          <a:bodyPr>
            <a:normAutofit/>
          </a:bodyPr>
          <a:lstStyle/>
          <a:p>
            <a:pPr algn="just"/>
            <a:r>
              <a:rPr lang="zh-CN" altLang="zh-CN" sz="3200" dirty="0" smtClean="0">
                <a:latin typeface="黑体" pitchFamily="2" charset="-122"/>
                <a:ea typeface="黑体" pitchFamily="2" charset="-122"/>
              </a:rPr>
              <a:t>文件</a:t>
            </a:r>
            <a:r>
              <a:rPr lang="zh-CN" altLang="zh-CN" sz="3200" dirty="0">
                <a:latin typeface="黑体" pitchFamily="2" charset="-122"/>
                <a:ea typeface="黑体" pitchFamily="2" charset="-122"/>
              </a:rPr>
              <a:t>被纵横切后变成了</a:t>
            </a:r>
            <a:r>
              <a:rPr lang="en-US" altLang="zh-CN" sz="3200" dirty="0">
                <a:latin typeface="黑体" pitchFamily="2" charset="-122"/>
                <a:ea typeface="黑体" pitchFamily="2" charset="-122"/>
              </a:rPr>
              <a:t>11x19=209</a:t>
            </a:r>
            <a:r>
              <a:rPr lang="zh-CN" altLang="zh-CN" sz="3200" dirty="0">
                <a:latin typeface="黑体" pitchFamily="2" charset="-122"/>
                <a:ea typeface="黑体" pitchFamily="2" charset="-122"/>
              </a:rPr>
              <a:t>张碎纸片</a:t>
            </a:r>
            <a:r>
              <a:rPr lang="en-US" altLang="zh-CN" sz="3200" dirty="0">
                <a:latin typeface="黑体" pitchFamily="2" charset="-122"/>
                <a:ea typeface="黑体" pitchFamily="2" charset="-122"/>
              </a:rPr>
              <a:t>, </a:t>
            </a:r>
            <a:r>
              <a:rPr lang="zh-CN" altLang="zh-CN" sz="3200" dirty="0" smtClean="0">
                <a:latin typeface="黑体" pitchFamily="2" charset="-122"/>
                <a:ea typeface="黑体" pitchFamily="2" charset="-122"/>
              </a:rPr>
              <a:t>列数</a:t>
            </a:r>
            <a:r>
              <a:rPr lang="zh-CN" altLang="en-US" sz="3200" dirty="0" smtClean="0">
                <a:latin typeface="黑体" pitchFamily="2" charset="-122"/>
                <a:ea typeface="黑体" pitchFamily="2" charset="-122"/>
              </a:rPr>
              <a:t>不变，行数</a:t>
            </a:r>
            <a:r>
              <a:rPr lang="zh-CN" altLang="zh-CN" sz="3200" dirty="0" smtClean="0">
                <a:latin typeface="黑体" pitchFamily="2" charset="-122"/>
                <a:ea typeface="黑体" pitchFamily="2" charset="-122"/>
              </a:rPr>
              <a:t>由</a:t>
            </a:r>
            <a:r>
              <a:rPr lang="zh-CN" altLang="zh-CN" sz="3200" dirty="0">
                <a:latin typeface="黑体" pitchFamily="2" charset="-122"/>
                <a:ea typeface="黑体" pitchFamily="2" charset="-122"/>
              </a:rPr>
              <a:t>第一问中的</a:t>
            </a:r>
            <a:r>
              <a:rPr lang="en-US" altLang="zh-CN" sz="3200" dirty="0">
                <a:latin typeface="黑体" pitchFamily="2" charset="-122"/>
                <a:ea typeface="黑体" pitchFamily="2" charset="-122"/>
              </a:rPr>
              <a:t>1980</a:t>
            </a:r>
            <a:r>
              <a:rPr lang="zh-CN" altLang="zh-CN" sz="3200" dirty="0">
                <a:latin typeface="黑体" pitchFamily="2" charset="-122"/>
                <a:ea typeface="黑体" pitchFamily="2" charset="-122"/>
              </a:rPr>
              <a:t>变为</a:t>
            </a:r>
            <a:r>
              <a:rPr lang="en-US" altLang="zh-CN" sz="3200" dirty="0">
                <a:latin typeface="黑体" pitchFamily="2" charset="-122"/>
                <a:ea typeface="黑体" pitchFamily="2" charset="-122"/>
              </a:rPr>
              <a:t>180</a:t>
            </a:r>
            <a:r>
              <a:rPr lang="zh-CN" altLang="zh-CN" sz="3200" dirty="0" smtClean="0">
                <a:latin typeface="黑体" pitchFamily="2" charset="-122"/>
                <a:ea typeface="黑体" pitchFamily="2" charset="-122"/>
              </a:rPr>
              <a:t>，</a:t>
            </a:r>
            <a:r>
              <a:rPr lang="zh-CN" altLang="en-US" sz="3200" dirty="0" smtClean="0">
                <a:latin typeface="黑体" pitchFamily="2" charset="-122"/>
                <a:ea typeface="黑体" pitchFamily="2" charset="-122"/>
              </a:rPr>
              <a:t>显然，图片所包含的信息量少了，</a:t>
            </a:r>
            <a:r>
              <a:rPr lang="zh-CN" altLang="zh-CN" sz="3200" dirty="0" smtClean="0">
                <a:latin typeface="黑体" pitchFamily="2" charset="-122"/>
                <a:ea typeface="黑体" pitchFamily="2" charset="-122"/>
              </a:rPr>
              <a:t>但是</a:t>
            </a:r>
            <a:r>
              <a:rPr lang="zh-CN" altLang="zh-CN" sz="3200" dirty="0">
                <a:latin typeface="黑体" pitchFamily="2" charset="-122"/>
                <a:ea typeface="黑体" pitchFamily="2" charset="-122"/>
              </a:rPr>
              <a:t>图片数量由</a:t>
            </a:r>
            <a:r>
              <a:rPr lang="en-US" altLang="zh-CN" sz="3200" dirty="0">
                <a:latin typeface="黑体" pitchFamily="2" charset="-122"/>
                <a:ea typeface="黑体" pitchFamily="2" charset="-122"/>
              </a:rPr>
              <a:t>19</a:t>
            </a:r>
            <a:r>
              <a:rPr lang="zh-CN" altLang="zh-CN" sz="3200" dirty="0">
                <a:latin typeface="黑体" pitchFamily="2" charset="-122"/>
                <a:ea typeface="黑体" pitchFamily="2" charset="-122"/>
              </a:rPr>
              <a:t>张变为了</a:t>
            </a:r>
            <a:r>
              <a:rPr lang="en-US" altLang="zh-CN" sz="3200" dirty="0">
                <a:latin typeface="黑体" pitchFamily="2" charset="-122"/>
                <a:ea typeface="黑体" pitchFamily="2" charset="-122"/>
              </a:rPr>
              <a:t>209</a:t>
            </a:r>
            <a:r>
              <a:rPr lang="zh-CN" altLang="zh-CN" sz="3200" dirty="0">
                <a:latin typeface="黑体" pitchFamily="2" charset="-122"/>
                <a:ea typeface="黑体" pitchFamily="2" charset="-122"/>
              </a:rPr>
              <a:t>张</a:t>
            </a:r>
            <a:r>
              <a:rPr lang="zh-CN" altLang="zh-CN" sz="3200" dirty="0" smtClean="0">
                <a:latin typeface="黑体" pitchFamily="2" charset="-122"/>
                <a:ea typeface="黑体" pitchFamily="2" charset="-122"/>
              </a:rPr>
              <a:t>。</a:t>
            </a:r>
            <a:endParaRPr lang="en-US" altLang="zh-CN" sz="3200" dirty="0" smtClean="0">
              <a:latin typeface="黑体" pitchFamily="2" charset="-122"/>
              <a:ea typeface="黑体" pitchFamily="2" charset="-122"/>
            </a:endParaRPr>
          </a:p>
          <a:p>
            <a:pPr algn="just"/>
            <a:r>
              <a:rPr lang="zh-CN" altLang="en-US" sz="3200" dirty="0" smtClean="0">
                <a:solidFill>
                  <a:srgbClr val="FF0000"/>
                </a:solidFill>
                <a:latin typeface="黑体" pitchFamily="2" charset="-122"/>
                <a:ea typeface="黑体" pitchFamily="2" charset="-122"/>
              </a:rPr>
              <a:t>总体</a:t>
            </a:r>
            <a:r>
              <a:rPr lang="zh-CN" altLang="en-US" sz="3200" dirty="0">
                <a:solidFill>
                  <a:srgbClr val="FF0000"/>
                </a:solidFill>
                <a:latin typeface="黑体" pitchFamily="2" charset="-122"/>
                <a:ea typeface="黑体" pitchFamily="2" charset="-122"/>
              </a:rPr>
              <a:t>思路</a:t>
            </a:r>
            <a:endParaRPr lang="zh-CN" altLang="en-US" sz="3200" dirty="0">
              <a:solidFill>
                <a:srgbClr val="FF0000"/>
              </a:solidFill>
              <a:latin typeface="黑体" pitchFamily="2" charset="-122"/>
              <a:ea typeface="黑体" pitchFamily="2" charset="-122"/>
            </a:endParaRPr>
          </a:p>
          <a:p>
            <a:pPr marL="0" indent="0" algn="just">
              <a:buNone/>
            </a:pPr>
            <a:r>
              <a:rPr lang="zh-CN" altLang="en-US" sz="3200" dirty="0" smtClean="0">
                <a:latin typeface="黑体" pitchFamily="2" charset="-122"/>
                <a:ea typeface="黑体" pitchFamily="2" charset="-122"/>
              </a:rPr>
              <a:t>  </a:t>
            </a:r>
            <a:r>
              <a:rPr lang="zh-CN" altLang="en-US" sz="3200" dirty="0" smtClean="0">
                <a:solidFill>
                  <a:srgbClr val="FFFF00"/>
                </a:solidFill>
                <a:latin typeface="黑体" pitchFamily="2" charset="-122"/>
                <a:ea typeface="黑体" pitchFamily="2" charset="-122"/>
              </a:rPr>
              <a:t>三</a:t>
            </a:r>
            <a:r>
              <a:rPr lang="zh-CN" altLang="en-US" sz="3200" dirty="0">
                <a:solidFill>
                  <a:srgbClr val="FFFF00"/>
                </a:solidFill>
                <a:latin typeface="黑体" pitchFamily="2" charset="-122"/>
                <a:ea typeface="黑体" pitchFamily="2" charset="-122"/>
              </a:rPr>
              <a:t>步走：分行，行内排序，行间排序</a:t>
            </a:r>
            <a:endParaRPr lang="zh-CN" altLang="zh-CN" sz="3200" dirty="0">
              <a:solidFill>
                <a:srgbClr val="FFFF00"/>
              </a:solidFill>
              <a:latin typeface="黑体" pitchFamily="2" charset="-122"/>
              <a:ea typeface="黑体" pitchFamily="2" charset="-122"/>
            </a:endParaRP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9"/>
            <a:ext cx="8229600" cy="288032"/>
          </a:xfrm>
        </p:spPr>
        <p:txBody>
          <a:bodyPr>
            <a:normAutofit fontScale="90000"/>
          </a:bodyPr>
          <a:lstStyle/>
          <a:p>
            <a:endParaRPr lang="zh-CN" altLang="en-US"/>
          </a:p>
        </p:txBody>
      </p:sp>
      <p:sp>
        <p:nvSpPr>
          <p:cNvPr id="3" name="内容占位符 2"/>
          <p:cNvSpPr>
            <a:spLocks noGrp="1"/>
          </p:cNvSpPr>
          <p:nvPr>
            <p:ph idx="1"/>
          </p:nvPr>
        </p:nvSpPr>
        <p:spPr>
          <a:xfrm>
            <a:off x="467544" y="692697"/>
            <a:ext cx="8219256" cy="5433467"/>
          </a:xfrm>
        </p:spPr>
        <p:txBody>
          <a:bodyPr/>
          <a:lstStyle/>
          <a:p>
            <a:pPr lvl="0"/>
            <a:r>
              <a:rPr lang="zh-CN" altLang="zh-CN" sz="3200" b="1" dirty="0">
                <a:latin typeface="黑体" pitchFamily="2" charset="-122"/>
                <a:ea typeface="黑体" pitchFamily="2" charset="-122"/>
              </a:rPr>
              <a:t>中文碎纸片的分析</a:t>
            </a:r>
            <a:endParaRPr lang="zh-CN" altLang="zh-CN" sz="3200" dirty="0">
              <a:latin typeface="黑体" pitchFamily="2" charset="-122"/>
              <a:ea typeface="黑体" pitchFamily="2" charset="-122"/>
            </a:endParaRPr>
          </a:p>
          <a:p>
            <a:r>
              <a:rPr lang="zh-CN" altLang="zh-CN" sz="3200" dirty="0" smtClean="0">
                <a:latin typeface="黑体" pitchFamily="2" charset="-122"/>
                <a:ea typeface="黑体" pitchFamily="2" charset="-122"/>
              </a:rPr>
              <a:t>基于</a:t>
            </a:r>
            <a:r>
              <a:rPr lang="zh-CN" altLang="zh-CN" sz="3200" dirty="0">
                <a:latin typeface="黑体" pitchFamily="2" charset="-122"/>
                <a:ea typeface="黑体" pitchFamily="2" charset="-122"/>
              </a:rPr>
              <a:t>文字特征的文档碎纸片半自动拼接，每一行的绝大多数中文文字均可认为拥有同一上界、同一</a:t>
            </a:r>
            <a:r>
              <a:rPr lang="zh-CN" altLang="zh-CN" sz="3200" dirty="0" smtClean="0">
                <a:latin typeface="黑体" pitchFamily="2" charset="-122"/>
                <a:ea typeface="黑体" pitchFamily="2" charset="-122"/>
              </a:rPr>
              <a:t>下界</a:t>
            </a:r>
            <a:r>
              <a:rPr lang="zh-CN" altLang="en-US" sz="3200" dirty="0" smtClean="0">
                <a:latin typeface="黑体" pitchFamily="2" charset="-122"/>
                <a:ea typeface="黑体" pitchFamily="2" charset="-122"/>
              </a:rPr>
              <a:t>。例如：</a:t>
            </a:r>
            <a:endParaRPr lang="en-US" altLang="zh-CN" sz="3200" dirty="0" smtClean="0">
              <a:latin typeface="黑体" pitchFamily="2" charset="-122"/>
              <a:ea typeface="黑体" pitchFamily="2" charset="-122"/>
            </a:endParaRPr>
          </a:p>
          <a:p>
            <a:endParaRPr lang="en-US" altLang="zh-CN" sz="3200" dirty="0">
              <a:latin typeface="黑体" pitchFamily="2" charset="-122"/>
              <a:ea typeface="黑体" pitchFamily="2" charset="-122"/>
            </a:endParaRPr>
          </a:p>
          <a:p>
            <a:endParaRPr lang="en-US" altLang="zh-CN" sz="3200" dirty="0" smtClean="0">
              <a:latin typeface="黑体" pitchFamily="2" charset="-122"/>
              <a:ea typeface="黑体" pitchFamily="2" charset="-122"/>
            </a:endParaRPr>
          </a:p>
          <a:p>
            <a:endParaRPr lang="en-US" altLang="zh-CN" sz="3200" dirty="0">
              <a:latin typeface="黑体" pitchFamily="2" charset="-122"/>
              <a:ea typeface="黑体" pitchFamily="2" charset="-122"/>
            </a:endParaRPr>
          </a:p>
          <a:p>
            <a:endParaRPr lang="en-US" altLang="zh-CN" sz="3200" dirty="0" smtClean="0">
              <a:latin typeface="黑体" pitchFamily="2" charset="-122"/>
              <a:ea typeface="黑体" pitchFamily="2" charset="-122"/>
            </a:endParaRPr>
          </a:p>
          <a:p>
            <a:endParaRPr lang="zh-CN" alt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5735" y="3140968"/>
            <a:ext cx="4053805" cy="2337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2660650" y="3000375"/>
              <a:ext cx="169545" cy="374650"/>
            </p14:xfrm>
          </p:contentPart>
        </mc:Choice>
        <mc:Fallback xmlns="">
          <p:pic>
            <p:nvPicPr>
              <p:cNvPr id="4" name="墨迹 3"/>
            </p:nvPicPr>
            <p:blipFill>
              <a:blip r:embed="rId3"/>
            </p:blipFill>
            <p:spPr>
              <a:xfrm>
                <a:off x="2660650" y="3000375"/>
                <a:ext cx="169545" cy="3746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2794635" y="3035935"/>
              <a:ext cx="53340" cy="360"/>
            </p14:xfrm>
          </p:contentPart>
        </mc:Choice>
        <mc:Fallback xmlns="">
          <p:pic>
            <p:nvPicPr>
              <p:cNvPr id="5" name="墨迹 4"/>
            </p:nvPicPr>
            <p:blipFill>
              <a:blip r:embed="rId5"/>
            </p:blipFill>
            <p:spPr>
              <a:xfrm>
                <a:off x="2794635" y="3035935"/>
                <a:ext cx="5334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2741295" y="3027045"/>
              <a:ext cx="80010" cy="187325"/>
            </p14:xfrm>
          </p:contentPart>
        </mc:Choice>
        <mc:Fallback xmlns="">
          <p:pic>
            <p:nvPicPr>
              <p:cNvPr id="6" name="墨迹 5"/>
            </p:nvPicPr>
            <p:blipFill>
              <a:blip r:embed="rId7"/>
            </p:blipFill>
            <p:spPr>
              <a:xfrm>
                <a:off x="2741295" y="3027045"/>
                <a:ext cx="80010" cy="18732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3687445" y="3053715"/>
              <a:ext cx="437515" cy="241300"/>
            </p14:xfrm>
          </p:contentPart>
        </mc:Choice>
        <mc:Fallback xmlns="">
          <p:pic>
            <p:nvPicPr>
              <p:cNvPr id="7" name="墨迹 6"/>
            </p:nvPicPr>
            <p:blipFill>
              <a:blip r:embed="rId9"/>
            </p:blipFill>
            <p:spPr>
              <a:xfrm>
                <a:off x="3687445" y="3053715"/>
                <a:ext cx="437515" cy="2413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4205605" y="3107055"/>
              <a:ext cx="285750" cy="142875"/>
            </p14:xfrm>
          </p:contentPart>
        </mc:Choice>
        <mc:Fallback xmlns="">
          <p:pic>
            <p:nvPicPr>
              <p:cNvPr id="8" name="墨迹 7"/>
            </p:nvPicPr>
            <p:blipFill>
              <a:blip r:embed="rId11"/>
            </p:blipFill>
            <p:spPr>
              <a:xfrm>
                <a:off x="4205605" y="3107055"/>
                <a:ext cx="285750" cy="14287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4348480" y="3044825"/>
              <a:ext cx="133985" cy="8890"/>
            </p14:xfrm>
          </p:contentPart>
        </mc:Choice>
        <mc:Fallback xmlns="">
          <p:pic>
            <p:nvPicPr>
              <p:cNvPr id="9" name="墨迹 8"/>
            </p:nvPicPr>
            <p:blipFill>
              <a:blip r:embed="rId13"/>
            </p:blipFill>
            <p:spPr>
              <a:xfrm>
                <a:off x="4348480" y="3044825"/>
                <a:ext cx="133985" cy="889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5098415" y="3009265"/>
              <a:ext cx="285750" cy="258445"/>
            </p14:xfrm>
          </p:contentPart>
        </mc:Choice>
        <mc:Fallback xmlns="">
          <p:pic>
            <p:nvPicPr>
              <p:cNvPr id="10" name="墨迹 9"/>
            </p:nvPicPr>
            <p:blipFill>
              <a:blip r:embed="rId15"/>
            </p:blipFill>
            <p:spPr>
              <a:xfrm>
                <a:off x="5098415" y="3009265"/>
                <a:ext cx="285750" cy="25844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5616575" y="3027045"/>
              <a:ext cx="321310" cy="249555"/>
            </p14:xfrm>
          </p:contentPart>
        </mc:Choice>
        <mc:Fallback xmlns="">
          <p:pic>
            <p:nvPicPr>
              <p:cNvPr id="11" name="墨迹 10"/>
            </p:nvPicPr>
            <p:blipFill>
              <a:blip r:embed="rId17"/>
            </p:blipFill>
            <p:spPr>
              <a:xfrm>
                <a:off x="5616575" y="3027045"/>
                <a:ext cx="321310" cy="24955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5661025" y="5267960"/>
              <a:ext cx="241300" cy="250190"/>
            </p14:xfrm>
          </p:contentPart>
        </mc:Choice>
        <mc:Fallback xmlns="">
          <p:pic>
            <p:nvPicPr>
              <p:cNvPr id="12" name="墨迹 11"/>
            </p:nvPicPr>
            <p:blipFill>
              <a:blip r:embed="rId19"/>
            </p:blipFill>
            <p:spPr>
              <a:xfrm>
                <a:off x="5661025" y="5267960"/>
                <a:ext cx="241300" cy="25019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6027420" y="5241290"/>
              <a:ext cx="151765" cy="160655"/>
            </p14:xfrm>
          </p:contentPart>
        </mc:Choice>
        <mc:Fallback xmlns="">
          <p:pic>
            <p:nvPicPr>
              <p:cNvPr id="13" name="墨迹 12"/>
            </p:nvPicPr>
            <p:blipFill>
              <a:blip r:embed="rId21"/>
            </p:blipFill>
            <p:spPr>
              <a:xfrm>
                <a:off x="6027420" y="5241290"/>
                <a:ext cx="151765" cy="16065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2401570" y="5313045"/>
              <a:ext cx="294640" cy="267970"/>
            </p14:xfrm>
          </p:contentPart>
        </mc:Choice>
        <mc:Fallback xmlns="">
          <p:pic>
            <p:nvPicPr>
              <p:cNvPr id="14" name="墨迹 13"/>
            </p:nvPicPr>
            <p:blipFill>
              <a:blip r:embed="rId23"/>
            </p:blipFill>
            <p:spPr>
              <a:xfrm>
                <a:off x="2401570" y="5313045"/>
                <a:ext cx="294640" cy="26797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2884170" y="5366385"/>
              <a:ext cx="213995" cy="169545"/>
            </p14:xfrm>
          </p:contentPart>
        </mc:Choice>
        <mc:Fallback xmlns="">
          <p:pic>
            <p:nvPicPr>
              <p:cNvPr id="15" name="墨迹 14"/>
            </p:nvPicPr>
            <p:blipFill>
              <a:blip r:embed="rId25"/>
            </p:blipFill>
            <p:spPr>
              <a:xfrm>
                <a:off x="2884170" y="5366385"/>
                <a:ext cx="213995" cy="169545"/>
              </a:xfrm>
              <a:prstGeom prst="rect"/>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02034"/>
          </a:xfrm>
        </p:spPr>
        <p:txBody>
          <a:bodyPr>
            <a:normAutofit fontScale="90000"/>
          </a:bodyPr>
          <a:lstStyle/>
          <a:p>
            <a:endParaRPr lang="zh-CN" altLang="en-US" dirty="0"/>
          </a:p>
        </p:txBody>
      </p:sp>
      <p:sp>
        <p:nvSpPr>
          <p:cNvPr id="3" name="内容占位符 2"/>
          <p:cNvSpPr>
            <a:spLocks noGrp="1"/>
          </p:cNvSpPr>
          <p:nvPr>
            <p:ph idx="1"/>
          </p:nvPr>
        </p:nvSpPr>
        <p:spPr>
          <a:xfrm>
            <a:off x="457200" y="692697"/>
            <a:ext cx="8229600" cy="5433467"/>
          </a:xfrm>
        </p:spPr>
        <p:txBody>
          <a:bodyPr>
            <a:normAutofit/>
          </a:bodyPr>
          <a:lstStyle/>
          <a:p>
            <a:pPr algn="just"/>
            <a:r>
              <a:rPr lang="zh-CN" altLang="zh-CN" sz="3200" dirty="0">
                <a:latin typeface="黑体" pitchFamily="2" charset="-122"/>
                <a:ea typeface="黑体" pitchFamily="2" charset="-122"/>
              </a:rPr>
              <a:t>方法为：搜索每一张碎纸片转化后二值化矩阵</a:t>
            </a:r>
            <a:r>
              <a:rPr lang="en-US" altLang="zh-CN" sz="3200" dirty="0">
                <a:latin typeface="黑体" pitchFamily="2" charset="-122"/>
                <a:ea typeface="黑体" pitchFamily="2" charset="-122"/>
              </a:rPr>
              <a:t> </a:t>
            </a:r>
            <a:r>
              <a:rPr lang="zh-CN" altLang="zh-CN" sz="3200" dirty="0">
                <a:latin typeface="黑体" pitchFamily="2" charset="-122"/>
                <a:ea typeface="黑体" pitchFamily="2" charset="-122"/>
              </a:rPr>
              <a:t>的每一行，若矩阵该行中存在数值</a:t>
            </a:r>
            <a:r>
              <a:rPr lang="en-US" altLang="zh-CN" sz="3200" dirty="0">
                <a:latin typeface="黑体" pitchFamily="2" charset="-122"/>
                <a:ea typeface="黑体" pitchFamily="2" charset="-122"/>
              </a:rPr>
              <a:t>1</a:t>
            </a:r>
            <a:r>
              <a:rPr lang="zh-CN" altLang="zh-CN" sz="3200" dirty="0">
                <a:latin typeface="黑体" pitchFamily="2" charset="-122"/>
                <a:ea typeface="黑体" pitchFamily="2" charset="-122"/>
              </a:rPr>
              <a:t>，则将该行全部赋值为</a:t>
            </a:r>
            <a:r>
              <a:rPr lang="en-US" altLang="zh-CN" sz="3200" dirty="0">
                <a:latin typeface="黑体" pitchFamily="2" charset="-122"/>
                <a:ea typeface="黑体" pitchFamily="2" charset="-122"/>
              </a:rPr>
              <a:t>1</a:t>
            </a:r>
            <a:r>
              <a:rPr lang="zh-CN" altLang="zh-CN" sz="3200" dirty="0">
                <a:latin typeface="黑体" pitchFamily="2" charset="-122"/>
                <a:ea typeface="黑体" pitchFamily="2" charset="-122"/>
              </a:rPr>
              <a:t>，若这一行元素全为</a:t>
            </a:r>
            <a:r>
              <a:rPr lang="en-US" altLang="zh-CN" sz="3200" dirty="0">
                <a:latin typeface="黑体" pitchFamily="2" charset="-122"/>
                <a:ea typeface="黑体" pitchFamily="2" charset="-122"/>
              </a:rPr>
              <a:t>0</a:t>
            </a:r>
            <a:r>
              <a:rPr lang="zh-CN" altLang="zh-CN" sz="3200" dirty="0">
                <a:latin typeface="黑体" pitchFamily="2" charset="-122"/>
                <a:ea typeface="黑体" pitchFamily="2" charset="-122"/>
              </a:rPr>
              <a:t>，则将该行全部赋值为</a:t>
            </a:r>
            <a:r>
              <a:rPr lang="en-US" altLang="zh-CN" sz="3200" dirty="0">
                <a:latin typeface="黑体" pitchFamily="2" charset="-122"/>
                <a:ea typeface="黑体" pitchFamily="2" charset="-122"/>
              </a:rPr>
              <a:t>0</a:t>
            </a:r>
            <a:r>
              <a:rPr lang="zh-CN" altLang="zh-CN" sz="3200" dirty="0">
                <a:latin typeface="黑体" pitchFamily="2" charset="-122"/>
                <a:ea typeface="黑体" pitchFamily="2" charset="-122"/>
              </a:rPr>
              <a:t>，其中</a:t>
            </a:r>
            <a:r>
              <a:rPr lang="en-US" altLang="zh-CN" sz="3200" dirty="0">
                <a:latin typeface="黑体" pitchFamily="2" charset="-122"/>
                <a:ea typeface="黑体" pitchFamily="2" charset="-122"/>
              </a:rPr>
              <a:t>1</a:t>
            </a:r>
            <a:r>
              <a:rPr lang="zh-CN" altLang="zh-CN" sz="3200" dirty="0">
                <a:latin typeface="黑体" pitchFamily="2" charset="-122"/>
                <a:ea typeface="黑体" pitchFamily="2" charset="-122"/>
              </a:rPr>
              <a:t>表示本行存在灰度小于</a:t>
            </a:r>
            <a:r>
              <a:rPr lang="en-US" altLang="zh-CN" sz="3200" dirty="0">
                <a:latin typeface="黑体" pitchFamily="2" charset="-122"/>
                <a:ea typeface="黑体" pitchFamily="2" charset="-122"/>
              </a:rPr>
              <a:t>255</a:t>
            </a:r>
            <a:r>
              <a:rPr lang="zh-CN" altLang="zh-CN" sz="3200" dirty="0">
                <a:latin typeface="黑体" pitchFamily="2" charset="-122"/>
                <a:ea typeface="黑体" pitchFamily="2" charset="-122"/>
              </a:rPr>
              <a:t>的像素，</a:t>
            </a:r>
            <a:r>
              <a:rPr lang="en-US" altLang="zh-CN" sz="3200" dirty="0">
                <a:latin typeface="黑体" pitchFamily="2" charset="-122"/>
                <a:ea typeface="黑体" pitchFamily="2" charset="-122"/>
              </a:rPr>
              <a:t>0</a:t>
            </a:r>
            <a:r>
              <a:rPr lang="zh-CN" altLang="zh-CN" sz="3200" dirty="0">
                <a:latin typeface="黑体" pitchFamily="2" charset="-122"/>
                <a:ea typeface="黑体" pitchFamily="2" charset="-122"/>
              </a:rPr>
              <a:t>表示不存在灰度小于</a:t>
            </a:r>
            <a:r>
              <a:rPr lang="en-US" altLang="zh-CN" sz="3200" dirty="0">
                <a:latin typeface="黑体" pitchFamily="2" charset="-122"/>
                <a:ea typeface="黑体" pitchFamily="2" charset="-122"/>
              </a:rPr>
              <a:t>255</a:t>
            </a:r>
            <a:r>
              <a:rPr lang="zh-CN" altLang="zh-CN" sz="3200" dirty="0">
                <a:latin typeface="黑体" pitchFamily="2" charset="-122"/>
                <a:ea typeface="黑体" pitchFamily="2" charset="-122"/>
              </a:rPr>
              <a:t>的像素，这样将</a:t>
            </a:r>
            <a:r>
              <a:rPr lang="en-US" altLang="zh-CN" sz="3200" dirty="0">
                <a:latin typeface="黑体" pitchFamily="2" charset="-122"/>
                <a:ea typeface="黑体" pitchFamily="2" charset="-122"/>
              </a:rPr>
              <a:t>209</a:t>
            </a:r>
            <a:r>
              <a:rPr lang="zh-CN" altLang="zh-CN" sz="3200" dirty="0">
                <a:latin typeface="黑体" pitchFamily="2" charset="-122"/>
                <a:ea typeface="黑体" pitchFamily="2" charset="-122"/>
              </a:rPr>
              <a:t>张碎纸片</a:t>
            </a:r>
            <a:r>
              <a:rPr lang="zh-CN" altLang="zh-CN" sz="3200" dirty="0" smtClean="0">
                <a:latin typeface="黑体" pitchFamily="2" charset="-122"/>
                <a:ea typeface="黑体" pitchFamily="2" charset="-122"/>
              </a:rPr>
              <a:t>做出新</a:t>
            </a:r>
            <a:r>
              <a:rPr lang="zh-CN" altLang="zh-CN" sz="3200" dirty="0">
                <a:latin typeface="黑体" pitchFamily="2" charset="-122"/>
                <a:ea typeface="黑体" pitchFamily="2" charset="-122"/>
              </a:rPr>
              <a:t>的二值化矩阵</a:t>
            </a:r>
            <a:r>
              <a:rPr lang="en-US" altLang="zh-CN" sz="3200" dirty="0">
                <a:latin typeface="黑体" pitchFamily="2" charset="-122"/>
                <a:ea typeface="黑体" pitchFamily="2" charset="-122"/>
              </a:rPr>
              <a:t> </a:t>
            </a:r>
            <a:r>
              <a:rPr lang="zh-CN" altLang="zh-CN" sz="3200" dirty="0">
                <a:latin typeface="黑体" pitchFamily="2" charset="-122"/>
                <a:ea typeface="黑体" pitchFamily="2" charset="-122"/>
              </a:rPr>
              <a:t>，之后同</a:t>
            </a:r>
            <a:r>
              <a:rPr lang="en-US" altLang="zh-CN" sz="3200" dirty="0">
                <a:latin typeface="黑体" pitchFamily="2" charset="-122"/>
                <a:ea typeface="黑体" pitchFamily="2" charset="-122"/>
              </a:rPr>
              <a:t>4.1</a:t>
            </a:r>
            <a:r>
              <a:rPr lang="zh-CN" altLang="zh-CN" sz="3200" dirty="0">
                <a:latin typeface="黑体" pitchFamily="2" charset="-122"/>
                <a:ea typeface="黑体" pitchFamily="2" charset="-122"/>
              </a:rPr>
              <a:t>的分析取边缘做边缘匹配得修改后的</a:t>
            </a:r>
            <a:r>
              <a:rPr lang="en-US" altLang="zh-CN" sz="3200" dirty="0">
                <a:latin typeface="黑体" pitchFamily="2" charset="-122"/>
                <a:ea typeface="黑体" pitchFamily="2" charset="-122"/>
              </a:rPr>
              <a:t>[6]</a:t>
            </a:r>
            <a:r>
              <a:rPr lang="zh-CN" altLang="zh-CN" sz="3200" dirty="0">
                <a:latin typeface="黑体" pitchFamily="2" charset="-122"/>
                <a:ea typeface="黑体" pitchFamily="2" charset="-122"/>
              </a:rPr>
              <a:t>边缘匹配度矩阵</a:t>
            </a:r>
            <a:r>
              <a:rPr lang="en-US" altLang="zh-CN" sz="3200" dirty="0">
                <a:latin typeface="黑体" pitchFamily="2" charset="-122"/>
                <a:ea typeface="黑体" pitchFamily="2" charset="-122"/>
              </a:rPr>
              <a:t> </a:t>
            </a:r>
            <a:r>
              <a:rPr lang="zh-CN" altLang="zh-CN" sz="3200" dirty="0">
                <a:latin typeface="黑体" pitchFamily="2" charset="-122"/>
                <a:ea typeface="黑体" pitchFamily="2" charset="-122"/>
              </a:rPr>
              <a:t>，匹配度高则说明碎纸片的文字信息处于同一水平位置，</a:t>
            </a:r>
            <a:endParaRPr lang="zh-CN" altLang="en-US" sz="3200" dirty="0">
              <a:latin typeface="黑体" pitchFamily="2" charset="-122"/>
              <a:ea typeface="黑体" pitchFamily="2" charset="-122"/>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4098290" y="1741170"/>
              <a:ext cx="911225" cy="732155"/>
            </p14:xfrm>
          </p:contentPart>
        </mc:Choice>
        <mc:Fallback xmlns="">
          <p:pic>
            <p:nvPicPr>
              <p:cNvPr id="4" name="墨迹 3"/>
            </p:nvPicPr>
            <p:blipFill>
              <a:blip r:embed="rId2"/>
            </p:blipFill>
            <p:spPr>
              <a:xfrm>
                <a:off x="4098290" y="1741170"/>
                <a:ext cx="911225" cy="73215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4839335" y="2160905"/>
              <a:ext cx="750570" cy="749935"/>
            </p14:xfrm>
          </p:contentPart>
        </mc:Choice>
        <mc:Fallback xmlns="">
          <p:pic>
            <p:nvPicPr>
              <p:cNvPr id="5" name="墨迹 4"/>
            </p:nvPicPr>
            <p:blipFill>
              <a:blip r:embed="rId4"/>
            </p:blipFill>
            <p:spPr>
              <a:xfrm>
                <a:off x="4839335" y="2160905"/>
                <a:ext cx="750570" cy="749935"/>
              </a:xfrm>
              <a:prstGeom prst="rect"/>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30026"/>
          </a:xfrm>
        </p:spPr>
        <p:txBody>
          <a:bodyPr>
            <a:normAutofit fontScale="90000"/>
          </a:bodyPr>
          <a:lstStyle/>
          <a:p>
            <a:endParaRPr lang="zh-CN" altLang="en-US" dirty="0"/>
          </a:p>
        </p:txBody>
      </p:sp>
      <p:pic>
        <p:nvPicPr>
          <p:cNvPr id="614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59634" y="1268760"/>
            <a:ext cx="5888151" cy="3310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02034"/>
          </a:xfrm>
        </p:spPr>
        <p:txBody>
          <a:bodyPr>
            <a:normAutofit fontScale="90000"/>
          </a:bodyPr>
          <a:lstStyle/>
          <a:p>
            <a:endParaRPr lang="zh-CN" altLang="en-US" dirty="0"/>
          </a:p>
        </p:txBody>
      </p:sp>
      <p:sp>
        <p:nvSpPr>
          <p:cNvPr id="3" name="内容占位符 2"/>
          <p:cNvSpPr>
            <a:spLocks noGrp="1"/>
          </p:cNvSpPr>
          <p:nvPr>
            <p:ph idx="1"/>
          </p:nvPr>
        </p:nvSpPr>
        <p:spPr>
          <a:xfrm>
            <a:off x="457200" y="764705"/>
            <a:ext cx="8229600" cy="5361460"/>
          </a:xfrm>
        </p:spPr>
        <p:txBody>
          <a:bodyPr/>
          <a:lstStyle/>
          <a:p>
            <a:pPr algn="just"/>
            <a:r>
              <a:rPr lang="zh-CN" altLang="zh-CN" sz="3200" dirty="0">
                <a:latin typeface="黑体" pitchFamily="2" charset="-122"/>
                <a:ea typeface="黑体" pitchFamily="2" charset="-122"/>
              </a:rPr>
              <a:t>在矩阵</a:t>
            </a:r>
            <a:r>
              <a:rPr lang="en-US" altLang="zh-CN" sz="3200" dirty="0">
                <a:latin typeface="黑体" pitchFamily="2" charset="-122"/>
                <a:ea typeface="黑体" pitchFamily="2" charset="-122"/>
              </a:rPr>
              <a:t> </a:t>
            </a:r>
            <a:r>
              <a:rPr lang="zh-CN" altLang="zh-CN" sz="3200" dirty="0">
                <a:latin typeface="黑体" pitchFamily="2" charset="-122"/>
                <a:ea typeface="黑体" pitchFamily="2" charset="-122"/>
              </a:rPr>
              <a:t>中每一行选取匹配度大于</a:t>
            </a:r>
            <a:r>
              <a:rPr lang="en-US" altLang="zh-CN" sz="3200" dirty="0">
                <a:latin typeface="黑体" pitchFamily="2" charset="-122"/>
                <a:ea typeface="黑体" pitchFamily="2" charset="-122"/>
              </a:rPr>
              <a:t>0.9</a:t>
            </a:r>
            <a:r>
              <a:rPr lang="zh-CN" altLang="zh-CN" sz="3200" dirty="0">
                <a:latin typeface="黑体" pitchFamily="2" charset="-122"/>
                <a:ea typeface="黑体" pitchFamily="2" charset="-122"/>
              </a:rPr>
              <a:t>的元素，进行统计分组</a:t>
            </a:r>
            <a:r>
              <a:rPr lang="zh-CN" altLang="zh-CN" sz="3200" dirty="0" smtClean="0">
                <a:latin typeface="黑体" pitchFamily="2" charset="-122"/>
                <a:ea typeface="黑体" pitchFamily="2" charset="-122"/>
              </a:rPr>
              <a:t>，</a:t>
            </a:r>
            <a:r>
              <a:rPr lang="zh-CN" altLang="zh-CN" sz="3200" dirty="0">
                <a:latin typeface="黑体" pitchFamily="2" charset="-122"/>
                <a:ea typeface="黑体" pitchFamily="2" charset="-122"/>
              </a:rPr>
              <a:t>可以看出在取匹配度为</a:t>
            </a:r>
            <a:r>
              <a:rPr lang="en-US" altLang="zh-CN" sz="3200" dirty="0">
                <a:latin typeface="黑体" pitchFamily="2" charset="-122"/>
                <a:ea typeface="黑体" pitchFamily="2" charset="-122"/>
              </a:rPr>
              <a:t>0.9</a:t>
            </a:r>
            <a:r>
              <a:rPr lang="zh-CN" altLang="zh-CN" sz="3200" dirty="0">
                <a:latin typeface="黑体" pitchFamily="2" charset="-122"/>
                <a:ea typeface="黑体" pitchFamily="2" charset="-122"/>
              </a:rPr>
              <a:t>及以上时，分出了</a:t>
            </a:r>
            <a:r>
              <a:rPr lang="en-US" altLang="zh-CN" sz="3200" dirty="0">
                <a:latin typeface="黑体" pitchFamily="2" charset="-122"/>
                <a:ea typeface="黑体" pitchFamily="2" charset="-122"/>
              </a:rPr>
              <a:t>20</a:t>
            </a:r>
            <a:r>
              <a:rPr lang="zh-CN" altLang="zh-CN" sz="3200" dirty="0">
                <a:latin typeface="黑体" pitchFamily="2" charset="-122"/>
                <a:ea typeface="黑体" pitchFamily="2" charset="-122"/>
              </a:rPr>
              <a:t>个组，其中组内元素最多的为</a:t>
            </a:r>
            <a:r>
              <a:rPr lang="en-US" altLang="zh-CN" sz="3200" dirty="0">
                <a:latin typeface="黑体" pitchFamily="2" charset="-122"/>
                <a:ea typeface="黑体" pitchFamily="2" charset="-122"/>
              </a:rPr>
              <a:t>19</a:t>
            </a:r>
            <a:r>
              <a:rPr lang="zh-CN" altLang="zh-CN" sz="3200" dirty="0">
                <a:latin typeface="黑体" pitchFamily="2" charset="-122"/>
                <a:ea typeface="黑体" pitchFamily="2" charset="-122"/>
              </a:rPr>
              <a:t>，组内元素最少的为</a:t>
            </a:r>
            <a:r>
              <a:rPr lang="en-US" altLang="zh-CN" sz="3200" dirty="0">
                <a:latin typeface="黑体" pitchFamily="2" charset="-122"/>
                <a:ea typeface="黑体" pitchFamily="2" charset="-122"/>
              </a:rPr>
              <a:t>1</a:t>
            </a:r>
            <a:r>
              <a:rPr lang="zh-CN" altLang="zh-CN" sz="3200" dirty="0">
                <a:latin typeface="黑体" pitchFamily="2" charset="-122"/>
                <a:ea typeface="黑体" pitchFamily="2" charset="-122"/>
              </a:rPr>
              <a:t>。而最后的结果应该为</a:t>
            </a:r>
            <a:r>
              <a:rPr lang="en-US" altLang="zh-CN" sz="3200" dirty="0">
                <a:latin typeface="黑体" pitchFamily="2" charset="-122"/>
                <a:ea typeface="黑体" pitchFamily="2" charset="-122"/>
              </a:rPr>
              <a:t>11</a:t>
            </a:r>
            <a:r>
              <a:rPr lang="zh-CN" altLang="zh-CN" sz="3200" dirty="0">
                <a:latin typeface="黑体" pitchFamily="2" charset="-122"/>
                <a:ea typeface="黑体" pitchFamily="2" charset="-122"/>
              </a:rPr>
              <a:t>行，我们需要对这些组中的元素进行合并后得到</a:t>
            </a:r>
            <a:r>
              <a:rPr lang="en-US" altLang="zh-CN" sz="3200" dirty="0">
                <a:latin typeface="黑体" pitchFamily="2" charset="-122"/>
                <a:ea typeface="黑体" pitchFamily="2" charset="-122"/>
              </a:rPr>
              <a:t>11</a:t>
            </a:r>
            <a:r>
              <a:rPr lang="zh-CN" altLang="zh-CN" sz="3200" dirty="0">
                <a:latin typeface="黑体" pitchFamily="2" charset="-122"/>
                <a:ea typeface="黑体" pitchFamily="2" charset="-122"/>
              </a:rPr>
              <a:t>行，所以我们要先考虑元素数量为</a:t>
            </a:r>
            <a:r>
              <a:rPr lang="en-US" altLang="zh-CN" sz="3200" dirty="0">
                <a:latin typeface="黑体" pitchFamily="2" charset="-122"/>
                <a:ea typeface="黑体" pitchFamily="2" charset="-122"/>
              </a:rPr>
              <a:t>19</a:t>
            </a:r>
            <a:r>
              <a:rPr lang="zh-CN" altLang="zh-CN" sz="3200" dirty="0">
                <a:latin typeface="黑体" pitchFamily="2" charset="-122"/>
                <a:ea typeface="黑体" pitchFamily="2" charset="-122"/>
              </a:rPr>
              <a:t>的组，再考虑其他元素数多的组，对组内图片进行</a:t>
            </a:r>
            <a:r>
              <a:rPr lang="en-US" altLang="zh-CN" sz="3200" dirty="0">
                <a:latin typeface="黑体" pitchFamily="2" charset="-122"/>
                <a:ea typeface="黑体" pitchFamily="2" charset="-122"/>
              </a:rPr>
              <a:t>5.1</a:t>
            </a:r>
            <a:r>
              <a:rPr lang="zh-CN" altLang="zh-CN" sz="3200" dirty="0">
                <a:latin typeface="黑体" pitchFamily="2" charset="-122"/>
                <a:ea typeface="黑体" pitchFamily="2" charset="-122"/>
              </a:rPr>
              <a:t>中的边缘匹配，匹配后的结果在与元素数少的组做匹配与人工处理。</a:t>
            </a:r>
            <a:endParaRPr lang="zh-CN" altLang="zh-CN" sz="3200" dirty="0">
              <a:latin typeface="黑体" pitchFamily="2" charset="-122"/>
              <a:ea typeface="黑体" pitchFamily="2" charset="-122"/>
            </a:endParaRPr>
          </a:p>
          <a:p>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3375025" y="3276600"/>
              <a:ext cx="1223645" cy="9525"/>
            </p14:xfrm>
          </p:contentPart>
        </mc:Choice>
        <mc:Fallback xmlns="">
          <p:pic>
            <p:nvPicPr>
              <p:cNvPr id="4" name="墨迹 3"/>
            </p:nvPicPr>
            <p:blipFill>
              <a:blip r:embed="rId2"/>
            </p:blipFill>
            <p:spPr>
              <a:xfrm>
                <a:off x="3375025" y="3276600"/>
                <a:ext cx="1223645" cy="952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2705100" y="5562600"/>
              <a:ext cx="1714500" cy="259080"/>
            </p14:xfrm>
          </p:contentPart>
        </mc:Choice>
        <mc:Fallback xmlns="">
          <p:pic>
            <p:nvPicPr>
              <p:cNvPr id="5" name="墨迹 4"/>
            </p:nvPicPr>
            <p:blipFill>
              <a:blip r:embed="rId4"/>
            </p:blipFill>
            <p:spPr>
              <a:xfrm>
                <a:off x="2705100" y="5562600"/>
                <a:ext cx="1714500" cy="2590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3705225" y="5357495"/>
              <a:ext cx="857250" cy="125095"/>
            </p14:xfrm>
          </p:contentPart>
        </mc:Choice>
        <mc:Fallback xmlns="">
          <p:pic>
            <p:nvPicPr>
              <p:cNvPr id="6" name="墨迹 5"/>
            </p:nvPicPr>
            <p:blipFill>
              <a:blip r:embed="rId6"/>
            </p:blipFill>
            <p:spPr>
              <a:xfrm>
                <a:off x="3705225" y="5357495"/>
                <a:ext cx="857250" cy="125095"/>
              </a:xfrm>
              <a:prstGeom prst="rect"/>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02034"/>
          </a:xfrm>
        </p:spPr>
        <p:txBody>
          <a:bodyPr>
            <a:normAutofit fontScale="90000"/>
          </a:bodyPr>
          <a:lstStyle/>
          <a:p>
            <a:endParaRPr lang="zh-CN" altLang="en-US" dirty="0"/>
          </a:p>
        </p:txBody>
      </p:sp>
      <p:sp>
        <p:nvSpPr>
          <p:cNvPr id="3" name="内容占位符 2"/>
          <p:cNvSpPr>
            <a:spLocks noGrp="1"/>
          </p:cNvSpPr>
          <p:nvPr>
            <p:ph idx="1"/>
          </p:nvPr>
        </p:nvSpPr>
        <p:spPr>
          <a:xfrm>
            <a:off x="457200" y="692697"/>
            <a:ext cx="8229600" cy="5433467"/>
          </a:xfrm>
        </p:spPr>
        <p:txBody>
          <a:bodyPr>
            <a:normAutofit/>
          </a:bodyPr>
          <a:lstStyle/>
          <a:p>
            <a:r>
              <a:rPr lang="zh-CN" altLang="zh-CN" sz="3200" dirty="0">
                <a:latin typeface="黑体" pitchFamily="2" charset="-122"/>
                <a:ea typeface="黑体" pitchFamily="2" charset="-122"/>
              </a:rPr>
              <a:t>以序号</a:t>
            </a:r>
            <a:r>
              <a:rPr lang="en-US" altLang="zh-CN" sz="3200" dirty="0">
                <a:latin typeface="黑体" pitchFamily="2" charset="-122"/>
                <a:ea typeface="黑体" pitchFamily="2" charset="-122"/>
              </a:rPr>
              <a:t>2</a:t>
            </a:r>
            <a:r>
              <a:rPr lang="zh-CN" altLang="zh-CN" sz="3200" dirty="0">
                <a:latin typeface="黑体" pitchFamily="2" charset="-122"/>
                <a:ea typeface="黑体" pitchFamily="2" charset="-122"/>
              </a:rPr>
              <a:t>的组为例，该组包含</a:t>
            </a:r>
            <a:r>
              <a:rPr lang="en-US" altLang="zh-CN" sz="3200" dirty="0">
                <a:latin typeface="黑体" pitchFamily="2" charset="-122"/>
                <a:ea typeface="黑体" pitchFamily="2" charset="-122"/>
              </a:rPr>
              <a:t>19</a:t>
            </a:r>
            <a:r>
              <a:rPr lang="zh-CN" altLang="zh-CN" sz="3200" dirty="0">
                <a:latin typeface="黑体" pitchFamily="2" charset="-122"/>
                <a:ea typeface="黑体" pitchFamily="2" charset="-122"/>
              </a:rPr>
              <a:t>个元素，对于组内的</a:t>
            </a:r>
            <a:r>
              <a:rPr lang="en-US" altLang="zh-CN" sz="3200" dirty="0">
                <a:latin typeface="黑体" pitchFamily="2" charset="-122"/>
                <a:ea typeface="黑体" pitchFamily="2" charset="-122"/>
              </a:rPr>
              <a:t>19</a:t>
            </a:r>
            <a:r>
              <a:rPr lang="zh-CN" altLang="zh-CN" sz="3200" dirty="0">
                <a:latin typeface="黑体" pitchFamily="2" charset="-122"/>
                <a:ea typeface="黑体" pitchFamily="2" charset="-122"/>
              </a:rPr>
              <a:t>个元素的原始二值化矩阵进行上述中的边缘匹配</a:t>
            </a:r>
            <a:r>
              <a:rPr lang="zh-CN" altLang="zh-CN" sz="3200" dirty="0" smtClean="0">
                <a:latin typeface="黑体" pitchFamily="2" charset="-122"/>
                <a:ea typeface="黑体" pitchFamily="2" charset="-122"/>
              </a:rPr>
              <a:t>，结果如下</a:t>
            </a:r>
            <a:r>
              <a:rPr lang="zh-CN" altLang="en-US" sz="3200" dirty="0" smtClean="0">
                <a:latin typeface="黑体" pitchFamily="2" charset="-122"/>
                <a:ea typeface="黑体" pitchFamily="2" charset="-122"/>
              </a:rPr>
              <a:t>：</a:t>
            </a:r>
            <a:endParaRPr lang="en-US" altLang="zh-CN" sz="3200" dirty="0" smtClean="0">
              <a:latin typeface="黑体" pitchFamily="2" charset="-122"/>
              <a:ea typeface="黑体" pitchFamily="2" charset="-122"/>
            </a:endParaRPr>
          </a:p>
          <a:p>
            <a:endParaRPr lang="en-US" altLang="zh-CN" sz="3200" dirty="0">
              <a:latin typeface="黑体" pitchFamily="2" charset="-122"/>
              <a:ea typeface="黑体" pitchFamily="2" charset="-122"/>
            </a:endParaRPr>
          </a:p>
          <a:p>
            <a:endParaRPr lang="en-US" altLang="zh-CN" sz="3200" dirty="0" smtClean="0">
              <a:latin typeface="黑体" pitchFamily="2" charset="-122"/>
              <a:ea typeface="黑体" pitchFamily="2" charset="-122"/>
            </a:endParaRPr>
          </a:p>
          <a:p>
            <a:r>
              <a:rPr lang="zh-CN" altLang="en-US" sz="3200" dirty="0" smtClean="0">
                <a:latin typeface="黑体" pitchFamily="2" charset="-122"/>
                <a:ea typeface="黑体" pitchFamily="2" charset="-122"/>
              </a:rPr>
              <a:t>对应的图片为</a:t>
            </a:r>
            <a:endParaRPr lang="en-US" altLang="zh-CN" sz="3200" dirty="0">
              <a:latin typeface="黑体" pitchFamily="2" charset="-122"/>
              <a:ea typeface="黑体" pitchFamily="2" charset="-122"/>
            </a:endParaRPr>
          </a:p>
          <a:p>
            <a:endParaRPr lang="en-US" altLang="zh-CN" sz="3200" dirty="0" smtClean="0">
              <a:latin typeface="黑体" pitchFamily="2" charset="-122"/>
              <a:ea typeface="黑体" pitchFamily="2" charset="-122"/>
            </a:endParaRPr>
          </a:p>
          <a:p>
            <a:endParaRPr lang="en-US" altLang="zh-CN" sz="3200" dirty="0">
              <a:latin typeface="黑体" pitchFamily="2" charset="-122"/>
              <a:ea typeface="黑体" pitchFamily="2" charset="-122"/>
            </a:endParaRPr>
          </a:p>
          <a:p>
            <a:pPr marL="0" indent="0">
              <a:buNone/>
            </a:pPr>
            <a:endParaRPr lang="zh-CN" altLang="en-US" sz="3200" dirty="0">
              <a:latin typeface="黑体" pitchFamily="2" charset="-122"/>
              <a:ea typeface="黑体" pitchFamily="2" charset="-122"/>
            </a:endParaRPr>
          </a:p>
        </p:txBody>
      </p:sp>
      <p:pic>
        <p:nvPicPr>
          <p:cNvPr id="717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16002" y="2366150"/>
            <a:ext cx="7110413"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2" y="4149080"/>
            <a:ext cx="5108575" cy="79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2" y="5257183"/>
            <a:ext cx="865187"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3446780" y="5875655"/>
              <a:ext cx="1223010" cy="339090"/>
            </p14:xfrm>
          </p:contentPart>
        </mc:Choice>
        <mc:Fallback xmlns="">
          <p:pic>
            <p:nvPicPr>
              <p:cNvPr id="4" name="墨迹 3"/>
            </p:nvPicPr>
            <p:blipFill>
              <a:blip r:embed="rId5"/>
            </p:blipFill>
            <p:spPr>
              <a:xfrm>
                <a:off x="3446780" y="5875655"/>
                <a:ext cx="1223010" cy="33909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3018155" y="5071745"/>
              <a:ext cx="1589405" cy="1312545"/>
            </p14:xfrm>
          </p:contentPart>
        </mc:Choice>
        <mc:Fallback xmlns="">
          <p:pic>
            <p:nvPicPr>
              <p:cNvPr id="5" name="墨迹 4"/>
            </p:nvPicPr>
            <p:blipFill>
              <a:blip r:embed="rId7"/>
            </p:blipFill>
            <p:spPr>
              <a:xfrm>
                <a:off x="3018155" y="5071745"/>
                <a:ext cx="1589405" cy="131254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1607185" y="4812665"/>
              <a:ext cx="1393190" cy="857250"/>
            </p14:xfrm>
          </p:contentPart>
        </mc:Choice>
        <mc:Fallback xmlns="">
          <p:pic>
            <p:nvPicPr>
              <p:cNvPr id="6" name="墨迹 5"/>
            </p:nvPicPr>
            <p:blipFill>
              <a:blip r:embed="rId9"/>
            </p:blipFill>
            <p:spPr>
              <a:xfrm>
                <a:off x="1607185" y="4812665"/>
                <a:ext cx="1393190" cy="8572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墨迹 6"/>
              <p14:cNvContentPartPr/>
              <p14:nvPr/>
            </p14:nvContentPartPr>
            <p14:xfrm>
              <a:off x="1473200" y="4580890"/>
              <a:ext cx="17780" cy="360"/>
            </p14:xfrm>
          </p:contentPart>
        </mc:Choice>
        <mc:Fallback xmlns="">
          <p:pic>
            <p:nvPicPr>
              <p:cNvPr id="7" name="墨迹 6"/>
            </p:nvPicPr>
            <p:blipFill>
              <a:blip r:embed="rId11"/>
            </p:blipFill>
            <p:spPr>
              <a:xfrm>
                <a:off x="1473200" y="4580890"/>
                <a:ext cx="17780" cy="360"/>
              </a:xfrm>
              <a:prstGeom prst="rect"/>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02034"/>
          </a:xfrm>
        </p:spPr>
        <p:txBody>
          <a:bodyPr>
            <a:normAutofit fontScale="90000"/>
          </a:bodyPr>
          <a:lstStyle/>
          <a:p>
            <a:endParaRPr lang="zh-CN" altLang="en-US" dirty="0"/>
          </a:p>
        </p:txBody>
      </p:sp>
      <p:sp>
        <p:nvSpPr>
          <p:cNvPr id="3" name="内容占位符 2"/>
          <p:cNvSpPr>
            <a:spLocks noGrp="1"/>
          </p:cNvSpPr>
          <p:nvPr>
            <p:ph idx="1"/>
          </p:nvPr>
        </p:nvSpPr>
        <p:spPr>
          <a:xfrm>
            <a:off x="457200" y="692697"/>
            <a:ext cx="8229600" cy="5433467"/>
          </a:xfrm>
        </p:spPr>
        <p:txBody>
          <a:bodyPr/>
          <a:lstStyle/>
          <a:p>
            <a:r>
              <a:rPr lang="zh-CN" altLang="zh-CN" sz="3200" dirty="0">
                <a:latin typeface="黑体" pitchFamily="2" charset="-122"/>
                <a:ea typeface="黑体" pitchFamily="2" charset="-122"/>
              </a:rPr>
              <a:t>加以人工干预，通过对文章的内容、文章的结构、文章的形式的观察人工拼接，</a:t>
            </a:r>
            <a:r>
              <a:rPr lang="zh-CN" altLang="zh-CN" sz="3200" dirty="0" smtClean="0">
                <a:latin typeface="黑体" pitchFamily="2" charset="-122"/>
                <a:ea typeface="黑体" pitchFamily="2" charset="-122"/>
              </a:rPr>
              <a:t>得</a:t>
            </a:r>
            <a:r>
              <a:rPr lang="zh-CN" altLang="en-US" sz="3200" dirty="0" smtClean="0">
                <a:latin typeface="黑体" pitchFamily="2" charset="-122"/>
                <a:ea typeface="黑体" pitchFamily="2" charset="-122"/>
              </a:rPr>
              <a:t>到如下</a:t>
            </a:r>
            <a:r>
              <a:rPr lang="zh-CN" altLang="zh-CN" sz="3200" dirty="0" smtClean="0">
                <a:latin typeface="黑体" pitchFamily="2" charset="-122"/>
                <a:ea typeface="黑体" pitchFamily="2" charset="-122"/>
              </a:rPr>
              <a:t>结果。</a:t>
            </a:r>
            <a:endParaRPr lang="en-US" altLang="zh-CN" sz="3200" dirty="0" smtClean="0">
              <a:latin typeface="黑体" pitchFamily="2" charset="-122"/>
              <a:ea typeface="黑体" pitchFamily="2" charset="-122"/>
            </a:endParaRPr>
          </a:p>
          <a:p>
            <a:endParaRPr lang="en-US" altLang="zh-CN" sz="3200" dirty="0">
              <a:latin typeface="黑体" pitchFamily="2" charset="-122"/>
              <a:ea typeface="黑体" pitchFamily="2" charset="-122"/>
            </a:endParaRPr>
          </a:p>
          <a:p>
            <a:endParaRPr lang="en-US" altLang="zh-CN" sz="3200" dirty="0" smtClean="0">
              <a:latin typeface="黑体" pitchFamily="2" charset="-122"/>
              <a:ea typeface="黑体" pitchFamily="2" charset="-122"/>
            </a:endParaRPr>
          </a:p>
          <a:p>
            <a:endParaRPr lang="en-US" altLang="zh-CN" sz="3200" dirty="0">
              <a:latin typeface="黑体" pitchFamily="2" charset="-122"/>
              <a:ea typeface="黑体" pitchFamily="2" charset="-122"/>
            </a:endParaRPr>
          </a:p>
          <a:p>
            <a:endParaRPr lang="en-US" altLang="zh-CN" sz="3200" dirty="0" smtClean="0">
              <a:latin typeface="黑体" pitchFamily="2" charset="-122"/>
              <a:ea typeface="黑体" pitchFamily="2" charset="-122"/>
            </a:endParaRPr>
          </a:p>
          <a:p>
            <a:endParaRPr lang="zh-CN" altLang="zh-CN" sz="3200" dirty="0">
              <a:latin typeface="黑体" pitchFamily="2" charset="-122"/>
              <a:ea typeface="黑体" pitchFamily="2" charset="-122"/>
            </a:endParaRPr>
          </a:p>
          <a:p>
            <a:endParaRPr lang="zh-CN" altLang="en-US"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3387" y="2852936"/>
            <a:ext cx="6984776" cy="15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8890" y="0"/>
              <a:ext cx="17780" cy="360"/>
            </p14:xfrm>
          </p:contentPart>
        </mc:Choice>
        <mc:Fallback xmlns="">
          <p:pic>
            <p:nvPicPr>
              <p:cNvPr id="4" name="墨迹 3"/>
            </p:nvPicPr>
            <p:blipFill>
              <a:blip r:embed="rId3"/>
            </p:blipFill>
            <p:spPr>
              <a:xfrm>
                <a:off x="-8890" y="0"/>
                <a:ext cx="17780" cy="360"/>
              </a:xfrm>
              <a:prstGeom prst="rect"/>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02034"/>
          </a:xfrm>
        </p:spPr>
        <p:txBody>
          <a:bodyPr>
            <a:normAutofit fontScale="90000"/>
          </a:bodyPr>
          <a:lstStyle/>
          <a:p>
            <a:endParaRPr lang="zh-CN" altLang="en-US" dirty="0"/>
          </a:p>
        </p:txBody>
      </p:sp>
      <p:sp>
        <p:nvSpPr>
          <p:cNvPr id="3" name="内容占位符 2"/>
          <p:cNvSpPr>
            <a:spLocks noGrp="1"/>
          </p:cNvSpPr>
          <p:nvPr>
            <p:ph idx="1"/>
          </p:nvPr>
        </p:nvSpPr>
        <p:spPr>
          <a:xfrm>
            <a:off x="457200" y="692697"/>
            <a:ext cx="8229600" cy="5433467"/>
          </a:xfrm>
        </p:spPr>
        <p:txBody>
          <a:bodyPr>
            <a:normAutofit fontScale="92500" lnSpcReduction="10000"/>
          </a:bodyPr>
          <a:lstStyle/>
          <a:p>
            <a:pPr algn="just"/>
            <a:r>
              <a:rPr lang="zh-CN" altLang="zh-CN" sz="3200" dirty="0">
                <a:latin typeface="黑体" pitchFamily="2" charset="-122"/>
                <a:ea typeface="黑体" pitchFamily="2" charset="-122"/>
              </a:rPr>
              <a:t>其他组做相同处理， 再通过一定的人工干预可以得到拼接复原后的的</a:t>
            </a:r>
            <a:r>
              <a:rPr lang="en-US" altLang="zh-CN" sz="3200" dirty="0">
                <a:latin typeface="黑体" pitchFamily="2" charset="-122"/>
                <a:ea typeface="黑体" pitchFamily="2" charset="-122"/>
              </a:rPr>
              <a:t>11</a:t>
            </a:r>
            <a:r>
              <a:rPr lang="zh-CN" altLang="zh-CN" sz="3200" dirty="0">
                <a:latin typeface="黑体" pitchFamily="2" charset="-122"/>
                <a:ea typeface="黑体" pitchFamily="2" charset="-122"/>
              </a:rPr>
              <a:t>横行碎纸片，在同样使用问题</a:t>
            </a:r>
            <a:r>
              <a:rPr lang="en-US" altLang="zh-CN" sz="3200" dirty="0">
                <a:latin typeface="黑体" pitchFamily="2" charset="-122"/>
                <a:ea typeface="黑体" pitchFamily="2" charset="-122"/>
              </a:rPr>
              <a:t>1</a:t>
            </a:r>
            <a:r>
              <a:rPr lang="zh-CN" altLang="zh-CN" sz="3200" dirty="0">
                <a:latin typeface="黑体" pitchFamily="2" charset="-122"/>
                <a:ea typeface="黑体" pitchFamily="2" charset="-122"/>
              </a:rPr>
              <a:t>的边缘匹配方法，将得到的</a:t>
            </a:r>
            <a:r>
              <a:rPr lang="en-US" altLang="zh-CN" sz="3200" dirty="0">
                <a:latin typeface="黑体" pitchFamily="2" charset="-122"/>
                <a:ea typeface="黑体" pitchFamily="2" charset="-122"/>
              </a:rPr>
              <a:t>11</a:t>
            </a:r>
            <a:r>
              <a:rPr lang="zh-CN" altLang="zh-CN" sz="3200" dirty="0">
                <a:latin typeface="黑体" pitchFamily="2" charset="-122"/>
                <a:ea typeface="黑体" pitchFamily="2" charset="-122"/>
              </a:rPr>
              <a:t>行的碎纸条的长边进行边缘匹配做出</a:t>
            </a:r>
            <a:r>
              <a:rPr lang="en-US" altLang="zh-CN" sz="3200" dirty="0">
                <a:latin typeface="黑体" pitchFamily="2" charset="-122"/>
                <a:ea typeface="黑体" pitchFamily="2" charset="-122"/>
              </a:rPr>
              <a:t> </a:t>
            </a:r>
            <a:r>
              <a:rPr lang="zh-CN" altLang="zh-CN" sz="3200" dirty="0">
                <a:latin typeface="黑体" pitchFamily="2" charset="-122"/>
                <a:ea typeface="黑体" pitchFamily="2" charset="-122"/>
              </a:rPr>
              <a:t>的匹配度矩阵后找最大匹配度作为连接的碎纸条，同样为了防止出现两白边匹配造成碎纸片连接混乱的现象，要加以限制。方法为：若在组内做边缘匹配出现匹配度为</a:t>
            </a:r>
            <a:r>
              <a:rPr lang="en-US" altLang="zh-CN" sz="3200" dirty="0">
                <a:latin typeface="黑体" pitchFamily="2" charset="-122"/>
                <a:ea typeface="黑体" pitchFamily="2" charset="-122"/>
              </a:rPr>
              <a:t>1</a:t>
            </a:r>
            <a:r>
              <a:rPr lang="zh-CN" altLang="zh-CN" sz="3200" dirty="0">
                <a:latin typeface="黑体" pitchFamily="2" charset="-122"/>
                <a:ea typeface="黑体" pitchFamily="2" charset="-122"/>
              </a:rPr>
              <a:t>的情况，则暂时不连接此碎纸片，从剩余的碎纸片出发做边缘匹配与其他碎纸片连接，直到</a:t>
            </a:r>
            <a:r>
              <a:rPr lang="en-US" altLang="zh-CN" sz="3200" dirty="0">
                <a:latin typeface="黑体" pitchFamily="2" charset="-122"/>
                <a:ea typeface="黑体" pitchFamily="2" charset="-122"/>
              </a:rPr>
              <a:t>11</a:t>
            </a:r>
            <a:r>
              <a:rPr lang="zh-CN" altLang="zh-CN" sz="3200" dirty="0">
                <a:latin typeface="黑体" pitchFamily="2" charset="-122"/>
                <a:ea typeface="黑体" pitchFamily="2" charset="-122"/>
              </a:rPr>
              <a:t>张拼接后的碎纸片均已覆盖。最后加以人工处理，得到完整的原文件。</a:t>
            </a:r>
            <a:endParaRPr lang="zh-CN" altLang="zh-CN" sz="3200" dirty="0">
              <a:latin typeface="黑体" pitchFamily="2" charset="-122"/>
              <a:ea typeface="黑体" pitchFamily="2" charset="-122"/>
            </a:endParaRP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一</a:t>
            </a:r>
            <a:r>
              <a:rPr lang="en-US" altLang="zh-CN" b="1" dirty="0" smtClean="0"/>
              <a:t>.</a:t>
            </a:r>
            <a:r>
              <a:rPr lang="zh-CN" altLang="zh-CN" b="1" dirty="0" smtClean="0"/>
              <a:t>问题</a:t>
            </a:r>
            <a:r>
              <a:rPr lang="zh-CN" altLang="zh-CN" b="1" dirty="0"/>
              <a:t>重述</a:t>
            </a:r>
            <a:endParaRPr lang="zh-CN" altLang="en-US" dirty="0"/>
          </a:p>
        </p:txBody>
      </p:sp>
      <p:sp>
        <p:nvSpPr>
          <p:cNvPr id="3" name="内容占位符 2"/>
          <p:cNvSpPr>
            <a:spLocks noGrp="1"/>
          </p:cNvSpPr>
          <p:nvPr>
            <p:ph idx="1"/>
          </p:nvPr>
        </p:nvSpPr>
        <p:spPr/>
        <p:txBody>
          <a:bodyPr>
            <a:normAutofit/>
          </a:bodyPr>
          <a:lstStyle/>
          <a:p>
            <a:pPr algn="just"/>
            <a:r>
              <a:rPr lang="zh-CN" altLang="zh-CN" sz="3600" dirty="0">
                <a:latin typeface="黑体" pitchFamily="2" charset="-122"/>
                <a:ea typeface="黑体" pitchFamily="2" charset="-122"/>
              </a:rPr>
              <a:t>对于给定的来自同一页印刷文字文件的碎纸机破碎纸片</a:t>
            </a:r>
            <a:r>
              <a:rPr lang="zh-CN" altLang="zh-CN" sz="3600" dirty="0" smtClean="0">
                <a:latin typeface="黑体" pitchFamily="2" charset="-122"/>
                <a:ea typeface="黑体" pitchFamily="2" charset="-122"/>
              </a:rPr>
              <a:t>（</a:t>
            </a:r>
            <a:r>
              <a:rPr lang="zh-CN" altLang="en-US" sz="3600" dirty="0" smtClean="0">
                <a:latin typeface="黑体" pitchFamily="2" charset="-122"/>
                <a:ea typeface="黑体" pitchFamily="2" charset="-122"/>
              </a:rPr>
              <a:t>单面</a:t>
            </a:r>
            <a:r>
              <a:rPr lang="zh-CN" altLang="zh-CN" sz="3600" dirty="0" smtClean="0">
                <a:latin typeface="黑体" pitchFamily="2" charset="-122"/>
                <a:ea typeface="黑体" pitchFamily="2" charset="-122"/>
              </a:rPr>
              <a:t>纵切</a:t>
            </a:r>
            <a:r>
              <a:rPr lang="zh-CN" altLang="en-US" sz="3600" dirty="0" smtClean="0">
                <a:latin typeface="黑体" pitchFamily="2" charset="-122"/>
                <a:ea typeface="黑体" pitchFamily="2" charset="-122"/>
              </a:rPr>
              <a:t>、单面纵切加横切、双面纵切加横切</a:t>
            </a:r>
            <a:r>
              <a:rPr lang="zh-CN" altLang="zh-CN" sz="3600" dirty="0" smtClean="0">
                <a:latin typeface="黑体" pitchFamily="2" charset="-122"/>
                <a:ea typeface="黑体" pitchFamily="2" charset="-122"/>
              </a:rPr>
              <a:t>），</a:t>
            </a:r>
            <a:r>
              <a:rPr lang="zh-CN" altLang="zh-CN" sz="3600" dirty="0">
                <a:latin typeface="黑体" pitchFamily="2" charset="-122"/>
                <a:ea typeface="黑体" pitchFamily="2" charset="-122"/>
              </a:rPr>
              <a:t>建立碎纸片拼接复原模型和算法，并针对附件</a:t>
            </a:r>
            <a:r>
              <a:rPr lang="en-US" altLang="zh-CN" sz="3600" dirty="0" smtClean="0">
                <a:latin typeface="黑体" pitchFamily="2" charset="-122"/>
                <a:ea typeface="黑体" pitchFamily="2" charset="-122"/>
              </a:rPr>
              <a:t>1---</a:t>
            </a:r>
            <a:r>
              <a:rPr lang="zh-CN" altLang="zh-CN" sz="3600" dirty="0" smtClean="0">
                <a:latin typeface="黑体" pitchFamily="2" charset="-122"/>
                <a:ea typeface="黑体" pitchFamily="2" charset="-122"/>
              </a:rPr>
              <a:t>附件</a:t>
            </a:r>
            <a:r>
              <a:rPr lang="en-US" altLang="zh-CN" sz="3600" dirty="0" smtClean="0">
                <a:latin typeface="黑体" pitchFamily="2" charset="-122"/>
                <a:ea typeface="黑体" pitchFamily="2" charset="-122"/>
              </a:rPr>
              <a:t>5</a:t>
            </a:r>
            <a:r>
              <a:rPr lang="zh-CN" altLang="zh-CN" sz="3600" dirty="0" smtClean="0">
                <a:latin typeface="黑体" pitchFamily="2" charset="-122"/>
                <a:ea typeface="黑体" pitchFamily="2" charset="-122"/>
              </a:rPr>
              <a:t>给</a:t>
            </a:r>
            <a:r>
              <a:rPr lang="zh-CN" altLang="zh-CN" sz="3600" dirty="0">
                <a:latin typeface="黑体" pitchFamily="2" charset="-122"/>
                <a:ea typeface="黑体" pitchFamily="2" charset="-122"/>
              </a:rPr>
              <a:t>出的中、</a:t>
            </a:r>
            <a:r>
              <a:rPr lang="zh-CN" altLang="zh-CN" sz="3600" dirty="0" smtClean="0">
                <a:latin typeface="黑体" pitchFamily="2" charset="-122"/>
                <a:ea typeface="黑体" pitchFamily="2" charset="-122"/>
              </a:rPr>
              <a:t>英文文件</a:t>
            </a:r>
            <a:r>
              <a:rPr lang="zh-CN" altLang="zh-CN" sz="3600" dirty="0">
                <a:latin typeface="黑体" pitchFamily="2" charset="-122"/>
                <a:ea typeface="黑体" pitchFamily="2" charset="-122"/>
              </a:rPr>
              <a:t>的碎片数据进行拼接复原。</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7125113" cy="924475"/>
          </a:xfrm>
        </p:spPr>
        <p:txBody>
          <a:bodyPr/>
          <a:lstStyle/>
          <a:p>
            <a:pPr algn="l"/>
            <a:r>
              <a:rPr lang="zh-CN" altLang="en-US" dirty="0" smtClean="0"/>
              <a:t>三</a:t>
            </a:r>
            <a:r>
              <a:rPr lang="en-US" altLang="zh-CN" dirty="0" smtClean="0"/>
              <a:t>.</a:t>
            </a:r>
            <a:r>
              <a:rPr lang="zh-CN" altLang="en-US" dirty="0" smtClean="0"/>
              <a:t>问题</a:t>
            </a:r>
            <a:r>
              <a:rPr lang="en-US" altLang="zh-CN" dirty="0" smtClean="0"/>
              <a:t>2</a:t>
            </a:r>
            <a:r>
              <a:rPr lang="zh-CN" altLang="en-US" dirty="0" smtClean="0"/>
              <a:t>的分析</a:t>
            </a:r>
            <a:endParaRPr lang="zh-CN" altLang="en-US" dirty="0"/>
          </a:p>
        </p:txBody>
      </p:sp>
      <p:sp>
        <p:nvSpPr>
          <p:cNvPr id="3" name="内容占位符 2"/>
          <p:cNvSpPr>
            <a:spLocks noGrp="1"/>
          </p:cNvSpPr>
          <p:nvPr>
            <p:ph idx="1"/>
          </p:nvPr>
        </p:nvSpPr>
        <p:spPr>
          <a:xfrm>
            <a:off x="1009443" y="1340768"/>
            <a:ext cx="7125112" cy="4968552"/>
          </a:xfrm>
        </p:spPr>
        <p:txBody>
          <a:bodyPr>
            <a:normAutofit/>
          </a:bodyPr>
          <a:lstStyle/>
          <a:p>
            <a:r>
              <a:rPr lang="zh-CN" altLang="zh-CN" sz="3200" b="1" dirty="0">
                <a:latin typeface="黑体" pitchFamily="2" charset="-122"/>
                <a:ea typeface="黑体" pitchFamily="2" charset="-122"/>
              </a:rPr>
              <a:t>英文碎纸片的</a:t>
            </a:r>
            <a:r>
              <a:rPr lang="zh-CN" altLang="zh-CN" sz="3200" b="1" dirty="0" smtClean="0">
                <a:latin typeface="黑体" pitchFamily="2" charset="-122"/>
                <a:ea typeface="黑体" pitchFamily="2" charset="-122"/>
              </a:rPr>
              <a:t>分析</a:t>
            </a:r>
            <a:endParaRPr lang="en-US" altLang="zh-CN" sz="3200" b="1" dirty="0" smtClean="0">
              <a:latin typeface="黑体" pitchFamily="2" charset="-122"/>
              <a:ea typeface="黑体" pitchFamily="2" charset="-122"/>
            </a:endParaRPr>
          </a:p>
          <a:p>
            <a:r>
              <a:rPr lang="zh-CN" altLang="zh-CN" sz="3200" dirty="0">
                <a:latin typeface="黑体" pitchFamily="2" charset="-122"/>
                <a:ea typeface="黑体" pitchFamily="2" charset="-122"/>
              </a:rPr>
              <a:t>通过</a:t>
            </a:r>
            <a:r>
              <a:rPr lang="zh-CN" altLang="zh-CN" sz="3200" dirty="0" smtClean="0">
                <a:latin typeface="黑体" pitchFamily="2" charset="-122"/>
                <a:ea typeface="黑体" pitchFamily="2" charset="-122"/>
              </a:rPr>
              <a:t>观察</a:t>
            </a:r>
            <a:r>
              <a:rPr lang="zh-CN" altLang="zh-CN" sz="3200" dirty="0">
                <a:latin typeface="黑体" pitchFamily="2" charset="-122"/>
                <a:ea typeface="黑体" pitchFamily="2" charset="-122"/>
              </a:rPr>
              <a:t>可以发现英文字母的主要的部分拥有同一上界和同一</a:t>
            </a:r>
            <a:r>
              <a:rPr lang="zh-CN" altLang="zh-CN" sz="3200" dirty="0" smtClean="0">
                <a:latin typeface="黑体" pitchFamily="2" charset="-122"/>
                <a:ea typeface="黑体" pitchFamily="2" charset="-122"/>
              </a:rPr>
              <a:t>下界</a:t>
            </a:r>
            <a:r>
              <a:rPr lang="zh-CN" altLang="en-US" sz="3200" dirty="0" smtClean="0">
                <a:latin typeface="黑体" pitchFamily="2" charset="-122"/>
                <a:ea typeface="黑体" pitchFamily="2" charset="-122"/>
              </a:rPr>
              <a:t>，例如：</a:t>
            </a:r>
            <a:endParaRPr lang="en-US" altLang="zh-CN" sz="3200" dirty="0" smtClean="0">
              <a:latin typeface="黑体" pitchFamily="2" charset="-122"/>
              <a:ea typeface="黑体" pitchFamily="2" charset="-122"/>
            </a:endParaRPr>
          </a:p>
          <a:p>
            <a:endParaRPr lang="en-US" altLang="zh-CN" sz="3200" dirty="0" smtClean="0">
              <a:latin typeface="黑体" pitchFamily="2" charset="-122"/>
              <a:ea typeface="黑体" pitchFamily="2" charset="-122"/>
            </a:endParaRPr>
          </a:p>
          <a:p>
            <a:pPr marL="0" indent="0">
              <a:buNone/>
            </a:pPr>
            <a:endParaRPr lang="en-US" altLang="zh-CN" sz="3200" dirty="0">
              <a:latin typeface="黑体" pitchFamily="2" charset="-122"/>
              <a:ea typeface="黑体" pitchFamily="2" charset="-122"/>
            </a:endParaRPr>
          </a:p>
          <a:p>
            <a:endParaRPr lang="en-US" altLang="zh-CN" sz="3200" dirty="0" smtClean="0">
              <a:latin typeface="黑体" pitchFamily="2" charset="-122"/>
              <a:ea typeface="黑体" pitchFamily="2" charset="-122"/>
            </a:endParaRPr>
          </a:p>
          <a:p>
            <a:endParaRPr lang="en-US" altLang="zh-CN" sz="3200" dirty="0">
              <a:latin typeface="黑体" pitchFamily="2" charset="-122"/>
              <a:ea typeface="黑体" pitchFamily="2" charset="-122"/>
            </a:endParaRPr>
          </a:p>
          <a:p>
            <a:pPr marL="0" indent="0">
              <a:buNone/>
            </a:pPr>
            <a:endParaRPr lang="zh-CN" altLang="en-US" sz="3200" dirty="0">
              <a:latin typeface="黑体" pitchFamily="2" charset="-122"/>
              <a:ea typeface="黑体" pitchFamily="2" charset="-122"/>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3356994"/>
            <a:ext cx="4104456" cy="231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30026"/>
          </a:xfrm>
        </p:spPr>
        <p:txBody>
          <a:bodyPr>
            <a:normAutofit fontScale="90000"/>
          </a:bodyPr>
          <a:lstStyle/>
          <a:p>
            <a:endParaRPr lang="zh-CN" altLang="en-US" dirty="0"/>
          </a:p>
        </p:txBody>
      </p:sp>
      <p:sp>
        <p:nvSpPr>
          <p:cNvPr id="3" name="内容占位符 2"/>
          <p:cNvSpPr>
            <a:spLocks noGrp="1"/>
          </p:cNvSpPr>
          <p:nvPr>
            <p:ph idx="1"/>
          </p:nvPr>
        </p:nvSpPr>
        <p:spPr>
          <a:xfrm>
            <a:off x="457200" y="764705"/>
            <a:ext cx="8229600" cy="5361460"/>
          </a:xfrm>
        </p:spPr>
        <p:txBody>
          <a:bodyPr>
            <a:normAutofit/>
          </a:bodyPr>
          <a:lstStyle/>
          <a:p>
            <a:r>
              <a:rPr lang="zh-CN" altLang="zh-CN" sz="3200" dirty="0">
                <a:latin typeface="黑体" pitchFamily="2" charset="-122"/>
                <a:ea typeface="黑体" pitchFamily="2" charset="-122"/>
              </a:rPr>
              <a:t>将图片中每一行中黑色像素数少于</a:t>
            </a:r>
            <a:r>
              <a:rPr lang="en-US" altLang="zh-CN" sz="3200" dirty="0">
                <a:latin typeface="黑体" pitchFamily="2" charset="-122"/>
                <a:ea typeface="黑体" pitchFamily="2" charset="-122"/>
              </a:rPr>
              <a:t>13</a:t>
            </a:r>
            <a:r>
              <a:rPr lang="zh-CN" altLang="zh-CN" sz="3200" dirty="0">
                <a:latin typeface="黑体" pitchFamily="2" charset="-122"/>
                <a:ea typeface="黑体" pitchFamily="2" charset="-122"/>
              </a:rPr>
              <a:t>的及字母的次要部分转变为二值化矩阵中的</a:t>
            </a:r>
            <a:r>
              <a:rPr lang="en-US" altLang="zh-CN" sz="3200" dirty="0">
                <a:latin typeface="黑体" pitchFamily="2" charset="-122"/>
                <a:ea typeface="黑体" pitchFamily="2" charset="-122"/>
              </a:rPr>
              <a:t>0</a:t>
            </a:r>
            <a:r>
              <a:rPr lang="zh-CN" altLang="zh-CN" sz="3200" dirty="0">
                <a:latin typeface="黑体" pitchFamily="2" charset="-122"/>
                <a:ea typeface="黑体" pitchFamily="2" charset="-122"/>
              </a:rPr>
              <a:t>，将每一行中黑色像素大于等于</a:t>
            </a:r>
            <a:r>
              <a:rPr lang="en-US" altLang="zh-CN" sz="3200" dirty="0">
                <a:latin typeface="黑体" pitchFamily="2" charset="-122"/>
                <a:ea typeface="黑体" pitchFamily="2" charset="-122"/>
              </a:rPr>
              <a:t>13</a:t>
            </a:r>
            <a:r>
              <a:rPr lang="zh-CN" altLang="zh-CN" sz="3200" dirty="0">
                <a:latin typeface="黑体" pitchFamily="2" charset="-122"/>
                <a:ea typeface="黑体" pitchFamily="2" charset="-122"/>
              </a:rPr>
              <a:t>的及字母的主要部分转化为二值化矩阵中的</a:t>
            </a:r>
            <a:r>
              <a:rPr lang="en-US" altLang="zh-CN" sz="3200" dirty="0">
                <a:latin typeface="黑体" pitchFamily="2" charset="-122"/>
                <a:ea typeface="黑体" pitchFamily="2" charset="-122"/>
              </a:rPr>
              <a:t>1</a:t>
            </a:r>
            <a:r>
              <a:rPr lang="zh-CN" altLang="zh-CN" sz="3200" dirty="0">
                <a:latin typeface="黑体" pitchFamily="2" charset="-122"/>
                <a:ea typeface="黑体" pitchFamily="2" charset="-122"/>
              </a:rPr>
              <a:t>，这样得到的新的二值化矩阵</a:t>
            </a:r>
            <a:r>
              <a:rPr lang="en-US" altLang="zh-CN" sz="3200" dirty="0">
                <a:latin typeface="黑体" pitchFamily="2" charset="-122"/>
                <a:ea typeface="黑体" pitchFamily="2" charset="-122"/>
              </a:rPr>
              <a:t> </a:t>
            </a:r>
            <a:r>
              <a:rPr lang="zh-CN" altLang="en-US" sz="3200" dirty="0" smtClean="0">
                <a:latin typeface="黑体" pitchFamily="2" charset="-122"/>
                <a:ea typeface="黑体" pitchFamily="2" charset="-122"/>
              </a:rPr>
              <a:t>。例如</a:t>
            </a:r>
            <a:r>
              <a:rPr lang="zh-CN" altLang="zh-CN" sz="3200" dirty="0" smtClean="0">
                <a:latin typeface="黑体" pitchFamily="2" charset="-122"/>
                <a:ea typeface="黑体" pitchFamily="2" charset="-122"/>
              </a:rPr>
              <a:t>图像</a:t>
            </a:r>
            <a:r>
              <a:rPr lang="zh-CN" altLang="zh-CN" sz="3200" dirty="0">
                <a:latin typeface="黑体" pitchFamily="2" charset="-122"/>
                <a:ea typeface="黑体" pitchFamily="2" charset="-122"/>
              </a:rPr>
              <a:t>转变</a:t>
            </a:r>
            <a:r>
              <a:rPr lang="zh-CN" altLang="zh-CN" sz="3200" dirty="0" smtClean="0">
                <a:latin typeface="黑体" pitchFamily="2" charset="-122"/>
                <a:ea typeface="黑体" pitchFamily="2" charset="-122"/>
              </a:rPr>
              <a:t>为</a:t>
            </a:r>
            <a:r>
              <a:rPr lang="zh-CN" altLang="en-US" sz="3200" dirty="0" smtClean="0">
                <a:latin typeface="黑体" pitchFamily="2" charset="-122"/>
                <a:ea typeface="黑体" pitchFamily="2" charset="-122"/>
              </a:rPr>
              <a:t>如下</a:t>
            </a:r>
            <a:r>
              <a:rPr lang="zh-CN" altLang="zh-CN" sz="3200" dirty="0" smtClean="0">
                <a:latin typeface="黑体" pitchFamily="2" charset="-122"/>
                <a:ea typeface="黑体" pitchFamily="2" charset="-122"/>
              </a:rPr>
              <a:t>图的方式</a:t>
            </a:r>
            <a:r>
              <a:rPr lang="zh-CN" altLang="en-US" sz="3200" dirty="0" smtClean="0">
                <a:latin typeface="黑体" pitchFamily="2" charset="-122"/>
                <a:ea typeface="黑体" pitchFamily="2" charset="-122"/>
              </a:rPr>
              <a:t>：</a:t>
            </a:r>
            <a:endParaRPr lang="en-US" altLang="zh-CN" sz="3200" dirty="0" smtClean="0">
              <a:latin typeface="黑体" pitchFamily="2" charset="-122"/>
              <a:ea typeface="黑体" pitchFamily="2" charset="-122"/>
            </a:endParaRPr>
          </a:p>
          <a:p>
            <a:endParaRPr lang="en-US" altLang="zh-CN" sz="3200" dirty="0">
              <a:latin typeface="黑体" pitchFamily="2" charset="-122"/>
              <a:ea typeface="黑体" pitchFamily="2" charset="-122"/>
            </a:endParaRPr>
          </a:p>
          <a:p>
            <a:endParaRPr lang="en-US" altLang="zh-CN" sz="3200" dirty="0" smtClean="0">
              <a:latin typeface="黑体" pitchFamily="2" charset="-122"/>
              <a:ea typeface="黑体" pitchFamily="2" charset="-122"/>
            </a:endParaRPr>
          </a:p>
          <a:p>
            <a:endParaRPr lang="en-US" altLang="zh-CN" sz="3200" dirty="0">
              <a:latin typeface="黑体" pitchFamily="2" charset="-122"/>
              <a:ea typeface="黑体" pitchFamily="2" charset="-122"/>
            </a:endParaRPr>
          </a:p>
          <a:p>
            <a:endParaRPr lang="zh-CN" altLang="en-US" sz="3200" dirty="0">
              <a:latin typeface="黑体" pitchFamily="2" charset="-122"/>
              <a:ea typeface="黑体" pitchFamily="2" charset="-122"/>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9912" y="3429000"/>
            <a:ext cx="324036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346050"/>
          </a:xfrm>
        </p:spPr>
        <p:txBody>
          <a:bodyPr>
            <a:normAutofit fontScale="90000"/>
          </a:bodyPr>
          <a:lstStyle/>
          <a:p>
            <a:endParaRPr lang="zh-CN" altLang="en-US" dirty="0"/>
          </a:p>
        </p:txBody>
      </p:sp>
      <p:sp>
        <p:nvSpPr>
          <p:cNvPr id="3" name="内容占位符 2"/>
          <p:cNvSpPr>
            <a:spLocks noGrp="1"/>
          </p:cNvSpPr>
          <p:nvPr>
            <p:ph idx="1"/>
          </p:nvPr>
        </p:nvSpPr>
        <p:spPr>
          <a:xfrm>
            <a:off x="457200" y="908721"/>
            <a:ext cx="8229600" cy="5217443"/>
          </a:xfrm>
        </p:spPr>
        <p:txBody>
          <a:bodyPr>
            <a:normAutofit/>
          </a:bodyPr>
          <a:lstStyle/>
          <a:p>
            <a:pPr algn="just"/>
            <a:r>
              <a:rPr lang="zh-CN" altLang="zh-CN" sz="3200" dirty="0">
                <a:latin typeface="黑体" pitchFamily="2" charset="-122"/>
                <a:ea typeface="黑体" pitchFamily="2" charset="-122"/>
              </a:rPr>
              <a:t>同样</a:t>
            </a:r>
            <a:r>
              <a:rPr lang="zh-CN" altLang="zh-CN" sz="3200" dirty="0" smtClean="0">
                <a:latin typeface="黑体" pitchFamily="2" charset="-122"/>
                <a:ea typeface="黑体" pitchFamily="2" charset="-122"/>
              </a:rPr>
              <a:t>使用</a:t>
            </a:r>
            <a:r>
              <a:rPr lang="zh-CN" altLang="en-US" sz="3200" dirty="0" smtClean="0">
                <a:latin typeface="黑体" pitchFamily="2" charset="-122"/>
                <a:ea typeface="黑体" pitchFamily="2" charset="-122"/>
              </a:rPr>
              <a:t>中文碎片</a:t>
            </a:r>
            <a:r>
              <a:rPr lang="zh-CN" altLang="zh-CN" sz="3200" dirty="0" smtClean="0">
                <a:latin typeface="黑体" pitchFamily="2" charset="-122"/>
                <a:ea typeface="黑体" pitchFamily="2" charset="-122"/>
              </a:rPr>
              <a:t>的</a:t>
            </a:r>
            <a:r>
              <a:rPr lang="zh-CN" altLang="zh-CN" sz="3200" dirty="0">
                <a:latin typeface="黑体" pitchFamily="2" charset="-122"/>
                <a:ea typeface="黑体" pitchFamily="2" charset="-122"/>
              </a:rPr>
              <a:t>分析方法将新的二值化矩阵做边缘匹配，匹配度高的可以认为两碎纸片在原纸张中位于同一行，把匹配度高于</a:t>
            </a:r>
            <a:r>
              <a:rPr lang="en-US" altLang="zh-CN" sz="3200" dirty="0">
                <a:latin typeface="黑体" pitchFamily="2" charset="-122"/>
                <a:ea typeface="黑体" pitchFamily="2" charset="-122"/>
              </a:rPr>
              <a:t>0.9</a:t>
            </a:r>
            <a:r>
              <a:rPr lang="zh-CN" altLang="zh-CN" sz="3200" dirty="0">
                <a:latin typeface="黑体" pitchFamily="2" charset="-122"/>
                <a:ea typeface="黑体" pitchFamily="2" charset="-122"/>
              </a:rPr>
              <a:t>的元素分为一组后，对每一组进行边缘匹配</a:t>
            </a:r>
            <a:r>
              <a:rPr lang="zh-CN" altLang="zh-CN" sz="3200" dirty="0" smtClean="0">
                <a:latin typeface="黑体" pitchFamily="2" charset="-122"/>
                <a:ea typeface="黑体" pitchFamily="2" charset="-122"/>
              </a:rPr>
              <a:t>。</a:t>
            </a:r>
            <a:r>
              <a:rPr lang="zh-CN" altLang="en-US" sz="3200" dirty="0" smtClean="0">
                <a:latin typeface="黑体" pitchFamily="2" charset="-122"/>
                <a:ea typeface="黑体" pitchFamily="2" charset="-122"/>
              </a:rPr>
              <a:t>然后再利用问题</a:t>
            </a:r>
            <a:r>
              <a:rPr lang="en-US" altLang="zh-CN" sz="3200" dirty="0" smtClean="0">
                <a:latin typeface="黑体" pitchFamily="2" charset="-122"/>
                <a:ea typeface="黑体" pitchFamily="2" charset="-122"/>
              </a:rPr>
              <a:t>1</a:t>
            </a:r>
            <a:r>
              <a:rPr lang="zh-CN" altLang="en-US" sz="3200" dirty="0" smtClean="0">
                <a:latin typeface="黑体" pitchFamily="2" charset="-122"/>
                <a:ea typeface="黑体" pitchFamily="2" charset="-122"/>
              </a:rPr>
              <a:t>的方法进行处理。</a:t>
            </a:r>
            <a:endParaRPr lang="en-US" altLang="zh-CN" sz="3200" dirty="0" smtClean="0">
              <a:latin typeface="黑体" pitchFamily="2" charset="-122"/>
              <a:ea typeface="黑体" pitchFamily="2" charset="-122"/>
            </a:endParaRPr>
          </a:p>
          <a:p>
            <a:pPr algn="just"/>
            <a:endParaRPr lang="en-US" altLang="zh-CN" sz="3200" dirty="0">
              <a:latin typeface="黑体" pitchFamily="2" charset="-122"/>
              <a:ea typeface="黑体" pitchFamily="2" charset="-122"/>
            </a:endParaRPr>
          </a:p>
          <a:p>
            <a:pPr algn="just"/>
            <a:endParaRPr lang="zh-CN" altLang="en-US" sz="3200" dirty="0">
              <a:latin typeface="黑体" pitchFamily="2" charset="-122"/>
              <a:ea typeface="黑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四</a:t>
            </a:r>
            <a:r>
              <a:rPr lang="en-US" altLang="zh-CN" dirty="0" smtClean="0"/>
              <a:t>.</a:t>
            </a:r>
            <a:r>
              <a:rPr lang="zh-CN" altLang="en-US" dirty="0" smtClean="0"/>
              <a:t>问题</a:t>
            </a:r>
            <a:r>
              <a:rPr lang="en-US" altLang="zh-CN" dirty="0"/>
              <a:t>3</a:t>
            </a:r>
            <a:r>
              <a:rPr lang="zh-CN" altLang="en-US" dirty="0" smtClean="0"/>
              <a:t>的分析</a:t>
            </a:r>
            <a:endParaRPr lang="zh-CN" altLang="en-US" dirty="0"/>
          </a:p>
        </p:txBody>
      </p:sp>
      <p:sp>
        <p:nvSpPr>
          <p:cNvPr id="3" name="内容占位符 2"/>
          <p:cNvSpPr>
            <a:spLocks noGrp="1"/>
          </p:cNvSpPr>
          <p:nvPr>
            <p:ph idx="1"/>
          </p:nvPr>
        </p:nvSpPr>
        <p:spPr>
          <a:xfrm>
            <a:off x="457200" y="1412777"/>
            <a:ext cx="8229600" cy="4713388"/>
          </a:xfrm>
        </p:spPr>
        <p:txBody>
          <a:bodyPr>
            <a:normAutofit fontScale="77500" lnSpcReduction="20000"/>
          </a:bodyPr>
          <a:lstStyle/>
          <a:p>
            <a:pPr marL="0" indent="0" algn="just">
              <a:lnSpc>
                <a:spcPct val="120000"/>
              </a:lnSpc>
              <a:buNone/>
            </a:pPr>
            <a:r>
              <a:rPr lang="en-US" altLang="zh-CN" dirty="0" smtClean="0"/>
              <a:t>    </a:t>
            </a:r>
            <a:r>
              <a:rPr lang="zh-CN" altLang="zh-CN" sz="3200" dirty="0" smtClean="0">
                <a:latin typeface="黑体" pitchFamily="2" charset="-122"/>
                <a:ea typeface="黑体" pitchFamily="2" charset="-122"/>
              </a:rPr>
              <a:t>本</a:t>
            </a:r>
            <a:r>
              <a:rPr lang="zh-CN" altLang="zh-CN" sz="3200" dirty="0">
                <a:latin typeface="黑体" pitchFamily="2" charset="-122"/>
                <a:ea typeface="黑体" pitchFamily="2" charset="-122"/>
              </a:rPr>
              <a:t>问在问题二英文碎纸片的基础上还需要考虑纸片是否处于</a:t>
            </a:r>
            <a:r>
              <a:rPr lang="zh-CN" altLang="zh-CN" sz="3200" dirty="0" smtClean="0">
                <a:latin typeface="黑体" pitchFamily="2" charset="-122"/>
                <a:ea typeface="黑体" pitchFamily="2" charset="-122"/>
              </a:rPr>
              <a:t>同一面</a:t>
            </a:r>
            <a:r>
              <a:rPr lang="zh-CN" altLang="zh-CN" sz="3200" dirty="0">
                <a:latin typeface="黑体" pitchFamily="2" charset="-122"/>
                <a:ea typeface="黑体" pitchFamily="2" charset="-122"/>
              </a:rPr>
              <a:t>，虽然数据量增加了一倍，但是判断碎纸片是否连接的标准由一面增加到了两面</a:t>
            </a:r>
            <a:r>
              <a:rPr lang="zh-CN" altLang="zh-CN" sz="3200" dirty="0" smtClean="0">
                <a:latin typeface="黑体" pitchFamily="2" charset="-122"/>
                <a:ea typeface="黑体" pitchFamily="2" charset="-122"/>
              </a:rPr>
              <a:t>。</a:t>
            </a:r>
            <a:r>
              <a:rPr lang="zh-CN" altLang="zh-CN" sz="3200" dirty="0">
                <a:latin typeface="黑体" pitchFamily="2" charset="-122"/>
                <a:ea typeface="黑体" pitchFamily="2" charset="-122"/>
              </a:rPr>
              <a:t>所以可以将碎纸片两面边缘匹配度之和作为评判两张是否匹配的标准建立边缘匹配度之和矩阵</a:t>
            </a:r>
            <a:r>
              <a:rPr lang="en-US" altLang="zh-CN" sz="3200" dirty="0">
                <a:latin typeface="黑体" pitchFamily="2" charset="-122"/>
                <a:ea typeface="黑体" pitchFamily="2" charset="-122"/>
              </a:rPr>
              <a:t> </a:t>
            </a:r>
            <a:r>
              <a:rPr lang="zh-CN" altLang="zh-CN" sz="3200" dirty="0" smtClean="0">
                <a:latin typeface="黑体" pitchFamily="2" charset="-122"/>
                <a:ea typeface="黑体" pitchFamily="2" charset="-122"/>
              </a:rPr>
              <a:t>，可以</a:t>
            </a:r>
            <a:r>
              <a:rPr lang="zh-CN" altLang="zh-CN" sz="3200" dirty="0">
                <a:latin typeface="黑体" pitchFamily="2" charset="-122"/>
                <a:ea typeface="黑体" pitchFamily="2" charset="-122"/>
              </a:rPr>
              <a:t>先认为匹配度之和高于</a:t>
            </a:r>
            <a:r>
              <a:rPr lang="en-US" altLang="zh-CN" sz="3200" dirty="0">
                <a:latin typeface="黑体" pitchFamily="2" charset="-122"/>
                <a:ea typeface="黑体" pitchFamily="2" charset="-122"/>
              </a:rPr>
              <a:t>1.9</a:t>
            </a:r>
            <a:r>
              <a:rPr lang="zh-CN" altLang="zh-CN" sz="3200" dirty="0">
                <a:latin typeface="黑体" pitchFamily="2" charset="-122"/>
                <a:ea typeface="黑体" pitchFamily="2" charset="-122"/>
              </a:rPr>
              <a:t>的情况为匹配结果优秀。</a:t>
            </a:r>
            <a:endParaRPr lang="en-US" altLang="zh-CN" sz="3200" dirty="0" smtClean="0">
              <a:latin typeface="黑体" pitchFamily="2" charset="-122"/>
              <a:ea typeface="黑体" pitchFamily="2" charset="-122"/>
            </a:endParaRPr>
          </a:p>
          <a:p>
            <a:pPr algn="just"/>
            <a:endParaRPr lang="en-US" altLang="zh-CN" sz="3200" dirty="0">
              <a:latin typeface="黑体" pitchFamily="2" charset="-122"/>
              <a:ea typeface="黑体" pitchFamily="2" charset="-122"/>
            </a:endParaRPr>
          </a:p>
          <a:p>
            <a:pPr marL="0" indent="0" algn="just">
              <a:buNone/>
            </a:pPr>
            <a:r>
              <a:rPr lang="en-US" altLang="zh-CN" sz="3200" dirty="0">
                <a:latin typeface="黑体" pitchFamily="2" charset="-122"/>
                <a:ea typeface="黑体" pitchFamily="2" charset="-122"/>
              </a:rPr>
              <a:t> </a:t>
            </a:r>
            <a:r>
              <a:rPr lang="en-US" altLang="zh-CN" sz="3200" dirty="0" smtClean="0">
                <a:latin typeface="黑体" pitchFamily="2" charset="-122"/>
                <a:ea typeface="黑体" pitchFamily="2" charset="-122"/>
              </a:rPr>
              <a:t>    </a:t>
            </a:r>
            <a:r>
              <a:rPr lang="zh-CN" altLang="zh-CN" sz="3200" dirty="0" smtClean="0">
                <a:latin typeface="黑体" pitchFamily="2" charset="-122"/>
                <a:ea typeface="黑体" pitchFamily="2" charset="-122"/>
              </a:rPr>
              <a:t>以</a:t>
            </a:r>
            <a:r>
              <a:rPr lang="zh-CN" altLang="zh-CN" sz="3200" dirty="0">
                <a:latin typeface="黑体" pitchFamily="2" charset="-122"/>
                <a:ea typeface="黑体" pitchFamily="2" charset="-122"/>
              </a:rPr>
              <a:t>纸片</a:t>
            </a:r>
            <a:r>
              <a:rPr lang="en-US" altLang="zh-CN" sz="3200" dirty="0">
                <a:latin typeface="黑体" pitchFamily="2" charset="-122"/>
                <a:ea typeface="黑体" pitchFamily="2" charset="-122"/>
              </a:rPr>
              <a:t>000</a:t>
            </a:r>
            <a:r>
              <a:rPr lang="zh-CN" altLang="zh-CN" sz="3200" dirty="0">
                <a:latin typeface="黑体" pitchFamily="2" charset="-122"/>
                <a:ea typeface="黑体" pitchFamily="2" charset="-122"/>
              </a:rPr>
              <a:t>与</a:t>
            </a:r>
            <a:r>
              <a:rPr lang="en-US" altLang="zh-CN" sz="3200" dirty="0">
                <a:latin typeface="黑体" pitchFamily="2" charset="-122"/>
                <a:ea typeface="黑体" pitchFamily="2" charset="-122"/>
              </a:rPr>
              <a:t>001</a:t>
            </a:r>
            <a:r>
              <a:rPr lang="zh-CN" altLang="zh-CN" sz="3200" dirty="0">
                <a:latin typeface="黑体" pitchFamily="2" charset="-122"/>
                <a:ea typeface="黑体" pitchFamily="2" charset="-122"/>
              </a:rPr>
              <a:t>为例，匹配方式可能为</a:t>
            </a:r>
            <a:r>
              <a:rPr lang="zh-CN" altLang="zh-CN" sz="3200" dirty="0" smtClean="0">
                <a:latin typeface="黑体" pitchFamily="2" charset="-122"/>
                <a:ea typeface="黑体" pitchFamily="2" charset="-122"/>
              </a:rPr>
              <a:t>：</a:t>
            </a:r>
            <a:endParaRPr lang="en-US" altLang="zh-CN" sz="3200" dirty="0" smtClean="0">
              <a:latin typeface="黑体" pitchFamily="2" charset="-122"/>
              <a:ea typeface="黑体" pitchFamily="2" charset="-122"/>
            </a:endParaRPr>
          </a:p>
          <a:p>
            <a:endParaRPr lang="en-US" altLang="zh-CN" dirty="0"/>
          </a:p>
          <a:p>
            <a:endParaRPr lang="en-US" altLang="zh-CN" dirty="0" smtClean="0"/>
          </a:p>
          <a:p>
            <a:endParaRPr lang="zh-CN" altLang="zh-CN" dirty="0"/>
          </a:p>
          <a:p>
            <a:pPr marL="0" indent="0">
              <a:buNone/>
            </a:pPr>
            <a:r>
              <a:rPr lang="en-US" altLang="zh-CN" dirty="0"/>
              <a:t>    </a:t>
            </a:r>
            <a:endParaRPr lang="zh-CN" altLang="zh-CN" dirty="0"/>
          </a:p>
          <a:p>
            <a:pPr marL="0" indent="0">
              <a:buNone/>
            </a:pPr>
            <a:endParaRPr lang="zh-CN" altLang="en-US" dirty="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4869161"/>
            <a:ext cx="2160240" cy="855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4" y="4760923"/>
            <a:ext cx="2308055"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30026"/>
          </a:xfrm>
        </p:spPr>
        <p:txBody>
          <a:bodyPr>
            <a:normAutofit fontScale="90000"/>
          </a:bodyPr>
          <a:lstStyle/>
          <a:p>
            <a:endParaRPr lang="zh-CN" altLang="en-US" dirty="0"/>
          </a:p>
        </p:txBody>
      </p:sp>
      <p:sp>
        <p:nvSpPr>
          <p:cNvPr id="3" name="内容占位符 2"/>
          <p:cNvSpPr>
            <a:spLocks noGrp="1"/>
          </p:cNvSpPr>
          <p:nvPr>
            <p:ph idx="1"/>
          </p:nvPr>
        </p:nvSpPr>
        <p:spPr>
          <a:xfrm>
            <a:off x="457200" y="692697"/>
            <a:ext cx="8229600" cy="5433467"/>
          </a:xfrm>
        </p:spPr>
        <p:txBody>
          <a:bodyPr>
            <a:normAutofit/>
          </a:bodyPr>
          <a:lstStyle/>
          <a:p>
            <a:pPr algn="just"/>
            <a:r>
              <a:rPr lang="zh-CN" altLang="zh-CN" sz="3200" dirty="0">
                <a:latin typeface="黑体" pitchFamily="2" charset="-122"/>
                <a:ea typeface="黑体" pitchFamily="2" charset="-122"/>
              </a:rPr>
              <a:t>将①②的边缘匹配度相加得到边缘匹配度之和，将③④的边缘匹配度相加得</a:t>
            </a:r>
            <a:r>
              <a:rPr lang="zh-CN" altLang="zh-CN" sz="3200" dirty="0" smtClean="0">
                <a:latin typeface="黑体" pitchFamily="2" charset="-122"/>
                <a:ea typeface="黑体" pitchFamily="2" charset="-122"/>
              </a:rPr>
              <a:t>边缘匹配</a:t>
            </a:r>
            <a:r>
              <a:rPr lang="zh-CN" altLang="zh-CN" sz="3200" dirty="0">
                <a:latin typeface="黑体" pitchFamily="2" charset="-122"/>
                <a:ea typeface="黑体" pitchFamily="2" charset="-122"/>
              </a:rPr>
              <a:t>度之和，两者的和做出比较。若仅有一个大于等于</a:t>
            </a:r>
            <a:r>
              <a:rPr lang="en-US" altLang="zh-CN" sz="3200" dirty="0">
                <a:latin typeface="黑体" pitchFamily="2" charset="-122"/>
                <a:ea typeface="黑体" pitchFamily="2" charset="-122"/>
              </a:rPr>
              <a:t>1.9</a:t>
            </a:r>
            <a:r>
              <a:rPr lang="zh-CN" altLang="zh-CN" sz="3200" dirty="0">
                <a:latin typeface="黑体" pitchFamily="2" charset="-122"/>
                <a:ea typeface="黑体" pitchFamily="2" charset="-122"/>
              </a:rPr>
              <a:t>，则计算机输出该匹配度，人工判断是否碎纸片是否匹配；若两者均大于等于</a:t>
            </a:r>
            <a:r>
              <a:rPr lang="en-US" altLang="zh-CN" sz="3200" dirty="0">
                <a:latin typeface="黑体" pitchFamily="2" charset="-122"/>
                <a:ea typeface="黑体" pitchFamily="2" charset="-122"/>
              </a:rPr>
              <a:t>1.9</a:t>
            </a:r>
            <a:r>
              <a:rPr lang="zh-CN" altLang="zh-CN" sz="3200" dirty="0">
                <a:latin typeface="黑体" pitchFamily="2" charset="-122"/>
                <a:ea typeface="黑体" pitchFamily="2" charset="-122"/>
              </a:rPr>
              <a:t>，计算机把两个匹配度之和输出，人工选择判断碎纸片应是否匹配与如何匹配；若两者均小于</a:t>
            </a:r>
            <a:r>
              <a:rPr lang="en-US" altLang="zh-CN" sz="3200" dirty="0">
                <a:latin typeface="黑体" pitchFamily="2" charset="-122"/>
                <a:ea typeface="黑体" pitchFamily="2" charset="-122"/>
              </a:rPr>
              <a:t>1.9</a:t>
            </a:r>
            <a:r>
              <a:rPr lang="zh-CN" altLang="zh-CN" sz="3200" dirty="0">
                <a:latin typeface="黑体" pitchFamily="2" charset="-122"/>
                <a:ea typeface="黑体" pitchFamily="2" charset="-122"/>
              </a:rPr>
              <a:t>，则计算输出最大者，人工判断碎纸片是否匹配</a:t>
            </a:r>
            <a:r>
              <a:rPr lang="zh-CN" altLang="zh-CN" sz="3200" dirty="0" smtClean="0">
                <a:latin typeface="黑体" pitchFamily="2" charset="-122"/>
                <a:ea typeface="黑体" pitchFamily="2" charset="-122"/>
              </a:rPr>
              <a:t>。</a:t>
            </a:r>
            <a:r>
              <a:rPr lang="zh-CN" altLang="en-US" sz="3200" dirty="0" smtClean="0">
                <a:latin typeface="黑体" pitchFamily="2" charset="-122"/>
                <a:ea typeface="黑体" pitchFamily="2" charset="-122"/>
              </a:rPr>
              <a:t>这样</a:t>
            </a:r>
            <a:r>
              <a:rPr lang="zh-CN" altLang="zh-CN" sz="3200" dirty="0" smtClean="0">
                <a:latin typeface="黑体" pitchFamily="2" charset="-122"/>
                <a:ea typeface="黑体" pitchFamily="2" charset="-122"/>
              </a:rPr>
              <a:t>可以</a:t>
            </a:r>
            <a:r>
              <a:rPr lang="zh-CN" altLang="zh-CN" sz="3200" dirty="0">
                <a:latin typeface="黑体" pitchFamily="2" charset="-122"/>
                <a:ea typeface="黑体" pitchFamily="2" charset="-122"/>
              </a:rPr>
              <a:t>得到一些在同一横行的碎纸片的</a:t>
            </a:r>
            <a:r>
              <a:rPr lang="zh-CN" altLang="zh-CN" sz="3200" dirty="0" smtClean="0">
                <a:latin typeface="黑体" pitchFamily="2" charset="-122"/>
                <a:ea typeface="黑体" pitchFamily="2" charset="-122"/>
              </a:rPr>
              <a:t>拼接</a:t>
            </a:r>
            <a:r>
              <a:rPr lang="zh-CN" altLang="en-US" sz="3200" dirty="0" smtClean="0">
                <a:latin typeface="黑体" pitchFamily="2" charset="-122"/>
                <a:ea typeface="黑体" pitchFamily="2" charset="-122"/>
              </a:rPr>
              <a:t>。</a:t>
            </a:r>
            <a:endParaRPr lang="zh-CN" altLang="en-US" sz="3200" dirty="0">
              <a:latin typeface="黑体" pitchFamily="2" charset="-122"/>
              <a:ea typeface="黑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74042"/>
          </a:xfrm>
        </p:spPr>
        <p:txBody>
          <a:bodyPr>
            <a:normAutofit fontScale="90000"/>
          </a:bodyPr>
          <a:lstStyle/>
          <a:p>
            <a:endParaRPr lang="zh-CN" altLang="en-US" dirty="0"/>
          </a:p>
        </p:txBody>
      </p:sp>
      <p:sp>
        <p:nvSpPr>
          <p:cNvPr id="3" name="内容占位符 2"/>
          <p:cNvSpPr>
            <a:spLocks noGrp="1"/>
          </p:cNvSpPr>
          <p:nvPr>
            <p:ph idx="1"/>
          </p:nvPr>
        </p:nvSpPr>
        <p:spPr>
          <a:xfrm>
            <a:off x="457200" y="764705"/>
            <a:ext cx="8229600" cy="5361460"/>
          </a:xfrm>
        </p:spPr>
        <p:txBody>
          <a:bodyPr/>
          <a:lstStyle/>
          <a:p>
            <a:pPr algn="just"/>
            <a:r>
              <a:rPr lang="zh-CN" altLang="zh-CN" sz="3200" dirty="0">
                <a:latin typeface="黑体" pitchFamily="2" charset="-122"/>
                <a:ea typeface="黑体" pitchFamily="2" charset="-122"/>
              </a:rPr>
              <a:t>根据这些新的碎纸片的边缘匹配度之和的情况通过上述人机结合的方法拼出</a:t>
            </a:r>
            <a:r>
              <a:rPr lang="en-US" altLang="zh-CN" sz="3200" dirty="0">
                <a:latin typeface="黑体" pitchFamily="2" charset="-122"/>
                <a:ea typeface="黑体" pitchFamily="2" charset="-122"/>
              </a:rPr>
              <a:t>11</a:t>
            </a:r>
            <a:r>
              <a:rPr lang="zh-CN" altLang="zh-CN" sz="3200" dirty="0">
                <a:latin typeface="黑体" pitchFamily="2" charset="-122"/>
                <a:ea typeface="黑体" pitchFamily="2" charset="-122"/>
              </a:rPr>
              <a:t>张横行的碎纸片，剩下的就是应该如何把</a:t>
            </a:r>
            <a:r>
              <a:rPr lang="en-US" altLang="zh-CN" sz="3200" dirty="0">
                <a:latin typeface="黑体" pitchFamily="2" charset="-122"/>
                <a:ea typeface="黑体" pitchFamily="2" charset="-122"/>
              </a:rPr>
              <a:t>11</a:t>
            </a:r>
            <a:r>
              <a:rPr lang="zh-CN" altLang="zh-CN" sz="3200" dirty="0">
                <a:latin typeface="黑体" pitchFamily="2" charset="-122"/>
                <a:ea typeface="黑体" pitchFamily="2" charset="-122"/>
              </a:rPr>
              <a:t>张横行的碎纸片拼接成完整的一份纸张，这里将</a:t>
            </a:r>
            <a:r>
              <a:rPr lang="en-US" altLang="zh-CN" sz="3200" dirty="0">
                <a:latin typeface="黑体" pitchFamily="2" charset="-122"/>
                <a:ea typeface="黑体" pitchFamily="2" charset="-122"/>
              </a:rPr>
              <a:t>11</a:t>
            </a:r>
            <a:r>
              <a:rPr lang="zh-CN" altLang="zh-CN" sz="3200" dirty="0">
                <a:latin typeface="黑体" pitchFamily="2" charset="-122"/>
                <a:ea typeface="黑体" pitchFamily="2" charset="-122"/>
              </a:rPr>
              <a:t>张横行碎纸片的上下长边进行两两匹配，以两面边缘匹配度之和的方法按照上述的方法将</a:t>
            </a:r>
            <a:r>
              <a:rPr lang="en-US" altLang="zh-CN" sz="3200" dirty="0">
                <a:latin typeface="黑体" pitchFamily="2" charset="-122"/>
                <a:ea typeface="黑体" pitchFamily="2" charset="-122"/>
              </a:rPr>
              <a:t>11</a:t>
            </a:r>
            <a:r>
              <a:rPr lang="zh-CN" altLang="zh-CN" sz="3200" dirty="0">
                <a:latin typeface="黑体" pitchFamily="2" charset="-122"/>
                <a:ea typeface="黑体" pitchFamily="2" charset="-122"/>
              </a:rPr>
              <a:t>横行的碎纸片拼接完毕。</a:t>
            </a:r>
            <a:endParaRPr lang="zh-CN" altLang="zh-CN" sz="3200" dirty="0">
              <a:latin typeface="黑体" pitchFamily="2" charset="-122"/>
              <a:ea typeface="黑体" pitchFamily="2" charset="-122"/>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a:t>
            </a:r>
            <a:r>
              <a:rPr lang="en-US" altLang="zh-CN" dirty="0" smtClean="0"/>
              <a:t>.</a:t>
            </a:r>
            <a:r>
              <a:rPr lang="zh-CN" altLang="en-US" dirty="0" smtClean="0"/>
              <a:t>问题</a:t>
            </a:r>
            <a:r>
              <a:rPr lang="en-US" altLang="zh-CN" dirty="0" smtClean="0"/>
              <a:t>1</a:t>
            </a:r>
            <a:r>
              <a:rPr lang="zh-CN" altLang="en-US" dirty="0" smtClean="0"/>
              <a:t>的分析</a:t>
            </a:r>
            <a:endParaRPr lang="zh-CN" altLang="en-US" dirty="0"/>
          </a:p>
        </p:txBody>
      </p:sp>
      <p:sp>
        <p:nvSpPr>
          <p:cNvPr id="3" name="内容占位符 2"/>
          <p:cNvSpPr>
            <a:spLocks noGrp="1"/>
          </p:cNvSpPr>
          <p:nvPr>
            <p:ph idx="1"/>
          </p:nvPr>
        </p:nvSpPr>
        <p:spPr/>
        <p:txBody>
          <a:bodyPr>
            <a:normAutofit lnSpcReduction="10000"/>
          </a:bodyPr>
          <a:lstStyle/>
          <a:p>
            <a:pPr algn="just"/>
            <a:r>
              <a:rPr lang="zh-CN" altLang="zh-CN" sz="3200" dirty="0">
                <a:latin typeface="黑体" pitchFamily="2" charset="-122"/>
                <a:ea typeface="黑体" pitchFamily="2" charset="-122"/>
              </a:rPr>
              <a:t>根据打印文件的每行文件具有前后连续性，考虑先从读取文件数据入手，存储每幅图片对应的灰度值矩阵。依靠得到的灰度值矩阵转化为</a:t>
            </a:r>
            <a:r>
              <a:rPr lang="en-US" altLang="zh-CN" sz="3200" dirty="0">
                <a:latin typeface="黑体" pitchFamily="2" charset="-122"/>
                <a:ea typeface="黑体" pitchFamily="2" charset="-122"/>
              </a:rPr>
              <a:t> 0-1 </a:t>
            </a:r>
            <a:r>
              <a:rPr lang="zh-CN" altLang="zh-CN" sz="3200" dirty="0">
                <a:latin typeface="黑体" pitchFamily="2" charset="-122"/>
                <a:ea typeface="黑体" pitchFamily="2" charset="-122"/>
              </a:rPr>
              <a:t>二值矩阵，并利用</a:t>
            </a:r>
            <a:r>
              <a:rPr lang="zh-CN" altLang="zh-CN" sz="3200" dirty="0" smtClean="0">
                <a:latin typeface="黑体" pitchFamily="2" charset="-122"/>
                <a:ea typeface="黑体" pitchFamily="2" charset="-122"/>
              </a:rPr>
              <a:t>相邻左右</a:t>
            </a:r>
            <a:r>
              <a:rPr lang="zh-CN" altLang="zh-CN" sz="3200" dirty="0">
                <a:latin typeface="黑体" pitchFamily="2" charset="-122"/>
                <a:ea typeface="黑体" pitchFamily="2" charset="-122"/>
              </a:rPr>
              <a:t>边界差异不大这一特性作为依据来建立边缘匹配度模型，来解决此问题，复原出图片的原始序列。</a:t>
            </a:r>
            <a:endParaRPr lang="zh-CN" altLang="zh-CN" sz="3200" dirty="0">
              <a:latin typeface="黑体" pitchFamily="2" charset="-122"/>
              <a:ea typeface="黑体" pitchFamily="2" charset="-122"/>
            </a:endParaRP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a:t>
            </a:r>
            <a:r>
              <a:rPr lang="en-US" altLang="zh-CN" dirty="0" smtClean="0"/>
              <a:t>.</a:t>
            </a:r>
            <a:r>
              <a:rPr lang="zh-CN" altLang="en-US" dirty="0" smtClean="0"/>
              <a:t>问题</a:t>
            </a:r>
            <a:r>
              <a:rPr lang="en-US" altLang="zh-CN" dirty="0" smtClean="0"/>
              <a:t>1</a:t>
            </a:r>
            <a:r>
              <a:rPr lang="zh-CN" altLang="en-US" dirty="0" smtClean="0"/>
              <a:t>的分析</a:t>
            </a:r>
            <a:endParaRPr lang="zh-CN" altLang="en-US" dirty="0"/>
          </a:p>
        </p:txBody>
      </p:sp>
      <p:sp>
        <p:nvSpPr>
          <p:cNvPr id="3" name="内容占位符 2"/>
          <p:cNvSpPr>
            <a:spLocks noGrp="1"/>
          </p:cNvSpPr>
          <p:nvPr>
            <p:ph idx="1"/>
          </p:nvPr>
        </p:nvSpPr>
        <p:spPr/>
        <p:txBody>
          <a:bodyPr/>
          <a:lstStyle/>
          <a:p>
            <a:pPr algn="just"/>
            <a:r>
              <a:rPr lang="zh-CN" altLang="zh-CN" sz="3200" dirty="0">
                <a:latin typeface="黑体" pitchFamily="2" charset="-122"/>
                <a:ea typeface="黑体" pitchFamily="2" charset="-122"/>
              </a:rPr>
              <a:t>步骤一：使用</a:t>
            </a:r>
            <a:r>
              <a:rPr lang="en-US" altLang="zh-CN" sz="3200" dirty="0" err="1">
                <a:latin typeface="黑体" pitchFamily="2" charset="-122"/>
                <a:ea typeface="黑体" pitchFamily="2" charset="-122"/>
              </a:rPr>
              <a:t>matlab</a:t>
            </a:r>
            <a:r>
              <a:rPr lang="zh-CN" altLang="zh-CN" sz="3200" dirty="0">
                <a:latin typeface="黑体" pitchFamily="2" charset="-122"/>
                <a:ea typeface="黑体" pitchFamily="2" charset="-122"/>
              </a:rPr>
              <a:t>中的</a:t>
            </a:r>
            <a:r>
              <a:rPr lang="en-US" altLang="zh-CN" sz="3200" dirty="0" err="1">
                <a:latin typeface="黑体" pitchFamily="2" charset="-122"/>
                <a:ea typeface="黑体" pitchFamily="2" charset="-122"/>
              </a:rPr>
              <a:t>imread</a:t>
            </a:r>
            <a:r>
              <a:rPr lang="zh-CN" altLang="zh-CN" sz="3200" dirty="0">
                <a:latin typeface="黑体" pitchFamily="2" charset="-122"/>
                <a:ea typeface="黑体" pitchFamily="2" charset="-122"/>
              </a:rPr>
              <a:t>函数可以做出图片的灰度矩阵</a:t>
            </a:r>
            <a:r>
              <a:rPr lang="en-US" altLang="zh-CN" sz="3200" dirty="0">
                <a:latin typeface="黑体" pitchFamily="2" charset="-122"/>
                <a:ea typeface="黑体" pitchFamily="2" charset="-122"/>
              </a:rPr>
              <a:t> </a:t>
            </a:r>
            <a:r>
              <a:rPr lang="zh-CN" altLang="zh-CN" sz="3200" dirty="0">
                <a:latin typeface="黑体" pitchFamily="2" charset="-122"/>
                <a:ea typeface="黑体" pitchFamily="2" charset="-122"/>
              </a:rPr>
              <a:t>，读取每张图片文件的数据，其目的是将附件中给的 </a:t>
            </a:r>
            <a:r>
              <a:rPr lang="en-US" altLang="zh-CN" sz="3200" dirty="0">
                <a:latin typeface="黑体" pitchFamily="2" charset="-122"/>
                <a:ea typeface="黑体" pitchFamily="2" charset="-122"/>
              </a:rPr>
              <a:t>bmp </a:t>
            </a:r>
            <a:r>
              <a:rPr lang="zh-CN" altLang="zh-CN" sz="3200" dirty="0">
                <a:latin typeface="黑体" pitchFamily="2" charset="-122"/>
                <a:ea typeface="黑体" pitchFamily="2" charset="-122"/>
              </a:rPr>
              <a:t>格式的碎纸片图以灰度值矩阵的形式存储。再将灰度值矩阵转化为</a:t>
            </a:r>
            <a:r>
              <a:rPr lang="en-US" altLang="zh-CN" sz="3200" dirty="0">
                <a:latin typeface="黑体" pitchFamily="2" charset="-122"/>
                <a:ea typeface="黑体" pitchFamily="2" charset="-122"/>
              </a:rPr>
              <a:t> 0-1 </a:t>
            </a:r>
            <a:r>
              <a:rPr lang="zh-CN" altLang="zh-CN" sz="3200" dirty="0">
                <a:latin typeface="黑体" pitchFamily="2" charset="-122"/>
                <a:ea typeface="黑体" pitchFamily="2" charset="-122"/>
              </a:rPr>
              <a:t>矩阵，来得到模型的数据基础；</a:t>
            </a:r>
            <a:endParaRPr lang="zh-CN" altLang="zh-CN" sz="3200" dirty="0">
              <a:latin typeface="黑体" pitchFamily="2" charset="-122"/>
              <a:ea typeface="黑体" pitchFamily="2" charset="-122"/>
            </a:endParaRP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188" y="332656"/>
            <a:ext cx="8229600" cy="202034"/>
          </a:xfrm>
        </p:spPr>
        <p:txBody>
          <a:bodyPr>
            <a:normAutofit fontScale="90000"/>
          </a:bodyPr>
          <a:lstStyle/>
          <a:p>
            <a:endParaRPr lang="zh-CN" altLang="en-US" dirty="0"/>
          </a:p>
        </p:txBody>
      </p:sp>
      <p:sp>
        <p:nvSpPr>
          <p:cNvPr id="3" name="内容占位符 2"/>
          <p:cNvSpPr>
            <a:spLocks noGrp="1"/>
          </p:cNvSpPr>
          <p:nvPr>
            <p:ph idx="1"/>
          </p:nvPr>
        </p:nvSpPr>
        <p:spPr>
          <a:xfrm>
            <a:off x="467544" y="692697"/>
            <a:ext cx="8229600" cy="5760640"/>
          </a:xfrm>
        </p:spPr>
        <p:txBody>
          <a:bodyPr>
            <a:noAutofit/>
          </a:bodyPr>
          <a:lstStyle/>
          <a:p>
            <a:r>
              <a:rPr lang="zh-CN" altLang="zh-CN" sz="3200" dirty="0">
                <a:latin typeface="黑体" pitchFamily="2" charset="-122"/>
                <a:ea typeface="黑体" pitchFamily="2" charset="-122"/>
              </a:rPr>
              <a:t>由于该像素图片转换后</a:t>
            </a:r>
            <a:r>
              <a:rPr lang="zh-CN" altLang="zh-CN" sz="3200" dirty="0" smtClean="0">
                <a:latin typeface="黑体" pitchFamily="2" charset="-122"/>
                <a:ea typeface="黑体" pitchFamily="2" charset="-122"/>
              </a:rPr>
              <a:t>为</a:t>
            </a:r>
            <a:r>
              <a:rPr lang="en-US" altLang="zh-CN" sz="3200" dirty="0" smtClean="0">
                <a:latin typeface="黑体" pitchFamily="2" charset="-122"/>
                <a:ea typeface="黑体" pitchFamily="2" charset="-122"/>
              </a:rPr>
              <a:t>         </a:t>
            </a:r>
            <a:r>
              <a:rPr lang="zh-CN" altLang="zh-CN" sz="3200" dirty="0" smtClean="0">
                <a:latin typeface="黑体" pitchFamily="2" charset="-122"/>
                <a:ea typeface="黑体" pitchFamily="2" charset="-122"/>
              </a:rPr>
              <a:t>的</a:t>
            </a:r>
            <a:r>
              <a:rPr lang="zh-CN" altLang="zh-CN" sz="3200" dirty="0">
                <a:latin typeface="黑体" pitchFamily="2" charset="-122"/>
                <a:ea typeface="黑体" pitchFamily="2" charset="-122"/>
              </a:rPr>
              <a:t>矩阵，论文中无法放置，所以仅简单</a:t>
            </a:r>
            <a:r>
              <a:rPr lang="zh-CN" altLang="zh-CN" sz="3200" dirty="0" smtClean="0">
                <a:latin typeface="黑体" pitchFamily="2" charset="-122"/>
                <a:ea typeface="黑体" pitchFamily="2" charset="-122"/>
              </a:rPr>
              <a:t>举例说明</a:t>
            </a:r>
            <a:r>
              <a:rPr lang="en-US" altLang="zh-CN" sz="3200" dirty="0" smtClean="0">
                <a:latin typeface="黑体" pitchFamily="2" charset="-122"/>
                <a:ea typeface="黑体" pitchFamily="2" charset="-122"/>
              </a:rPr>
              <a:t>:</a:t>
            </a:r>
            <a:endParaRPr lang="en-US" altLang="zh-CN" sz="3200" dirty="0" smtClean="0">
              <a:latin typeface="黑体" pitchFamily="2" charset="-122"/>
              <a:ea typeface="黑体" pitchFamily="2" charset="-122"/>
            </a:endParaRPr>
          </a:p>
          <a:p>
            <a:endParaRPr lang="en-US" altLang="zh-CN" sz="3200" dirty="0">
              <a:solidFill>
                <a:srgbClr val="FFFF00"/>
              </a:solidFill>
              <a:latin typeface="黑体" pitchFamily="2" charset="-122"/>
              <a:ea typeface="黑体" pitchFamily="2" charset="-122"/>
            </a:endParaRPr>
          </a:p>
          <a:p>
            <a:pPr marL="0" indent="0">
              <a:buNone/>
            </a:pPr>
            <a:endParaRPr lang="zh-CN" altLang="zh-CN" sz="3200" dirty="0">
              <a:latin typeface="黑体" pitchFamily="2" charset="-122"/>
              <a:ea typeface="黑体" pitchFamily="2" charset="-122"/>
            </a:endParaRPr>
          </a:p>
          <a:p>
            <a:r>
              <a:rPr lang="zh-CN" altLang="zh-CN" sz="3200" dirty="0">
                <a:latin typeface="黑体" pitchFamily="2" charset="-122"/>
                <a:ea typeface="黑体" pitchFamily="2" charset="-122"/>
              </a:rPr>
              <a:t>矩阵的中元素表示该位置图片的灰度，</a:t>
            </a:r>
            <a:r>
              <a:rPr lang="en-US" altLang="zh-CN" sz="3200" dirty="0">
                <a:latin typeface="黑体" pitchFamily="2" charset="-122"/>
                <a:ea typeface="黑体" pitchFamily="2" charset="-122"/>
              </a:rPr>
              <a:t>255</a:t>
            </a:r>
            <a:r>
              <a:rPr lang="zh-CN" altLang="zh-CN" sz="3200" dirty="0">
                <a:latin typeface="黑体" pitchFamily="2" charset="-122"/>
                <a:ea typeface="黑体" pitchFamily="2" charset="-122"/>
              </a:rPr>
              <a:t>表示为白，</a:t>
            </a:r>
            <a:r>
              <a:rPr lang="en-US" altLang="zh-CN" sz="3200" dirty="0">
                <a:latin typeface="黑体" pitchFamily="2" charset="-122"/>
                <a:ea typeface="黑体" pitchFamily="2" charset="-122"/>
              </a:rPr>
              <a:t>0</a:t>
            </a:r>
            <a:r>
              <a:rPr lang="zh-CN" altLang="zh-CN" sz="3200" dirty="0">
                <a:latin typeface="黑体" pitchFamily="2" charset="-122"/>
                <a:ea typeface="黑体" pitchFamily="2" charset="-122"/>
              </a:rPr>
              <a:t>为黑，图片中信息为黑白文字信息</a:t>
            </a:r>
            <a:r>
              <a:rPr lang="zh-CN" altLang="zh-CN" sz="3200" dirty="0" smtClean="0">
                <a:latin typeface="黑体" pitchFamily="2" charset="-122"/>
                <a:ea typeface="黑体" pitchFamily="2" charset="-122"/>
              </a:rPr>
              <a:t>，所以</a:t>
            </a:r>
            <a:r>
              <a:rPr lang="zh-CN" altLang="zh-CN" sz="3200" dirty="0">
                <a:latin typeface="黑体" pitchFamily="2" charset="-122"/>
                <a:ea typeface="黑体" pitchFamily="2" charset="-122"/>
              </a:rPr>
              <a:t>矩阵中出现了介于</a:t>
            </a:r>
            <a:r>
              <a:rPr lang="en-US" altLang="zh-CN" sz="3200" dirty="0">
                <a:latin typeface="黑体" pitchFamily="2" charset="-122"/>
                <a:ea typeface="黑体" pitchFamily="2" charset="-122"/>
              </a:rPr>
              <a:t>0-255</a:t>
            </a:r>
            <a:r>
              <a:rPr lang="zh-CN" altLang="zh-CN" sz="3200" dirty="0">
                <a:latin typeface="黑体" pitchFamily="2" charset="-122"/>
                <a:ea typeface="黑体" pitchFamily="2" charset="-122"/>
              </a:rPr>
              <a:t>的元素。每一个图片转换后都是一个</a:t>
            </a:r>
            <a:r>
              <a:rPr lang="en-US" altLang="zh-CN" sz="3200" dirty="0">
                <a:latin typeface="黑体" pitchFamily="2" charset="-122"/>
                <a:ea typeface="黑体" pitchFamily="2" charset="-122"/>
              </a:rPr>
              <a:t> </a:t>
            </a:r>
            <a:r>
              <a:rPr lang="en-US" altLang="zh-CN" sz="3200" dirty="0" smtClean="0">
                <a:latin typeface="黑体" pitchFamily="2" charset="-122"/>
                <a:ea typeface="黑体" pitchFamily="2" charset="-122"/>
              </a:rPr>
              <a:t>      </a:t>
            </a:r>
            <a:r>
              <a:rPr lang="zh-CN" altLang="zh-CN" sz="3200" dirty="0" smtClean="0">
                <a:latin typeface="黑体" pitchFamily="2" charset="-122"/>
                <a:ea typeface="黑体" pitchFamily="2" charset="-122"/>
              </a:rPr>
              <a:t>的</a:t>
            </a:r>
            <a:r>
              <a:rPr lang="zh-CN" altLang="zh-CN" sz="3200" dirty="0">
                <a:latin typeface="黑体" pitchFamily="2" charset="-122"/>
                <a:ea typeface="黑体" pitchFamily="2" charset="-122"/>
              </a:rPr>
              <a:t>矩阵，矩阵中的元素的值介于</a:t>
            </a:r>
            <a:r>
              <a:rPr lang="en-US" altLang="zh-CN" sz="3200" dirty="0">
                <a:latin typeface="黑体" pitchFamily="2" charset="-122"/>
                <a:ea typeface="黑体" pitchFamily="2" charset="-122"/>
              </a:rPr>
              <a:t>0-255</a:t>
            </a:r>
            <a:r>
              <a:rPr lang="zh-CN" altLang="zh-CN" sz="3200" dirty="0">
                <a:latin typeface="黑体" pitchFamily="2" charset="-122"/>
                <a:ea typeface="黑体" pitchFamily="2" charset="-122"/>
              </a:rPr>
              <a:t>之间。</a:t>
            </a:r>
            <a:endParaRPr lang="zh-CN" altLang="en-US" sz="3200" dirty="0">
              <a:latin typeface="黑体" pitchFamily="2" charset="-122"/>
              <a:ea typeface="黑体"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9655" y="2132856"/>
            <a:ext cx="2376264"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936494"/>
            <a:ext cx="1656184" cy="47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4" y="5072074"/>
            <a:ext cx="1152128" cy="513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009651" y="332656"/>
            <a:ext cx="7124700" cy="6048672"/>
          </a:xfrm>
        </p:spPr>
        <p:txBody>
          <a:bodyPr/>
          <a:lstStyle/>
          <a:p>
            <a:pPr marL="0" indent="0" algn="just">
              <a:buNone/>
            </a:pPr>
            <a:r>
              <a:rPr lang="zh-CN" altLang="en-US" sz="3200" dirty="0" smtClean="0">
                <a:latin typeface="黑体" pitchFamily="2" charset="-122"/>
                <a:ea typeface="黑体" pitchFamily="2" charset="-122"/>
              </a:rPr>
              <a:t>因为我们想做的是左右边界匹配度模型，因此我们只需要提取左右边界的数据，然后把它转换为</a:t>
            </a:r>
            <a:r>
              <a:rPr lang="en-US" altLang="zh-CN" sz="3200" dirty="0" smtClean="0">
                <a:latin typeface="黑体" pitchFamily="2" charset="-122"/>
                <a:ea typeface="黑体" pitchFamily="2" charset="-122"/>
              </a:rPr>
              <a:t>0-1</a:t>
            </a:r>
            <a:r>
              <a:rPr lang="zh-CN" altLang="en-US" sz="3200" dirty="0" smtClean="0">
                <a:latin typeface="黑体" pitchFamily="2" charset="-122"/>
                <a:ea typeface="黑体" pitchFamily="2" charset="-122"/>
              </a:rPr>
              <a:t>矩阵。</a:t>
            </a:r>
            <a:r>
              <a:rPr lang="zh-CN" altLang="zh-CN" sz="3200" dirty="0">
                <a:latin typeface="黑体" pitchFamily="2" charset="-122"/>
                <a:ea typeface="黑体" pitchFamily="2" charset="-122"/>
              </a:rPr>
              <a:t>例如可</a:t>
            </a:r>
            <a:r>
              <a:rPr lang="zh-CN" altLang="zh-CN" sz="3200" dirty="0" smtClean="0">
                <a:latin typeface="黑体" pitchFamily="2" charset="-122"/>
                <a:ea typeface="黑体" pitchFamily="2" charset="-122"/>
              </a:rPr>
              <a:t>将</a:t>
            </a:r>
            <a:endParaRPr lang="en-US" altLang="zh-CN" sz="3200" dirty="0" smtClean="0">
              <a:latin typeface="黑体" pitchFamily="2" charset="-122"/>
              <a:ea typeface="黑体" pitchFamily="2" charset="-122"/>
            </a:endParaRPr>
          </a:p>
          <a:p>
            <a:pPr marL="0" indent="0">
              <a:buNone/>
            </a:pPr>
            <a:endParaRPr lang="en-US" altLang="zh-CN" sz="3200" dirty="0" smtClean="0">
              <a:latin typeface="黑体" pitchFamily="2" charset="-122"/>
              <a:ea typeface="黑体" pitchFamily="2" charset="-122"/>
            </a:endParaRPr>
          </a:p>
          <a:p>
            <a:pPr marL="0" indent="0" algn="just">
              <a:buNone/>
            </a:pPr>
            <a:endParaRPr lang="en-US" altLang="zh-CN" sz="3200" dirty="0" smtClean="0">
              <a:latin typeface="黑体" pitchFamily="2" charset="-122"/>
              <a:ea typeface="黑体" pitchFamily="2" charset="-122"/>
            </a:endParaRPr>
          </a:p>
          <a:p>
            <a:pPr marL="0" indent="0" algn="just">
              <a:buNone/>
            </a:pPr>
            <a:r>
              <a:rPr lang="zh-CN" altLang="zh-CN" sz="3200" dirty="0" smtClean="0">
                <a:latin typeface="黑体" pitchFamily="2" charset="-122"/>
                <a:ea typeface="黑体" pitchFamily="2" charset="-122"/>
              </a:rPr>
              <a:t>转化</a:t>
            </a:r>
            <a:r>
              <a:rPr lang="zh-CN" altLang="zh-CN" sz="3200" dirty="0">
                <a:latin typeface="黑体" pitchFamily="2" charset="-122"/>
                <a:ea typeface="黑体" pitchFamily="2" charset="-122"/>
              </a:rPr>
              <a:t>为如下的矩阵：</a:t>
            </a:r>
            <a:endParaRPr lang="zh-CN" altLang="zh-CN" sz="3200" dirty="0">
              <a:latin typeface="黑体" pitchFamily="2" charset="-122"/>
              <a:ea typeface="黑体" pitchFamily="2" charset="-122"/>
            </a:endParaRPr>
          </a:p>
          <a:p>
            <a:pPr marL="0" indent="0">
              <a:buNone/>
            </a:pPr>
            <a:endParaRPr lang="en-US" altLang="zh-CN" sz="3200" dirty="0" smtClean="0">
              <a:latin typeface="黑体" pitchFamily="2" charset="-122"/>
              <a:ea typeface="黑体" pitchFamily="2" charset="-122"/>
            </a:endParaRPr>
          </a:p>
          <a:p>
            <a:pPr marL="0" indent="0">
              <a:buNone/>
            </a:pPr>
            <a:endParaRPr lang="en-US" altLang="zh-CN" sz="3200" dirty="0">
              <a:latin typeface="黑体" pitchFamily="2" charset="-122"/>
              <a:ea typeface="黑体" pitchFamily="2" charset="-122"/>
            </a:endParaRPr>
          </a:p>
          <a:p>
            <a:pPr marL="0" indent="0">
              <a:buNone/>
            </a:pPr>
            <a:r>
              <a:rPr lang="zh-CN" altLang="zh-CN" sz="3200" dirty="0" smtClean="0">
                <a:latin typeface="黑体" pitchFamily="2" charset="-122"/>
                <a:ea typeface="黑体" pitchFamily="2" charset="-122"/>
              </a:rPr>
              <a:t>其中</a:t>
            </a:r>
            <a:r>
              <a:rPr lang="zh-CN" altLang="zh-CN" sz="3200" dirty="0">
                <a:latin typeface="黑体" pitchFamily="2" charset="-122"/>
                <a:ea typeface="黑体" pitchFamily="2" charset="-122"/>
              </a:rPr>
              <a:t>白色用</a:t>
            </a:r>
            <a:r>
              <a:rPr lang="en-US" altLang="zh-CN" sz="3200" dirty="0">
                <a:latin typeface="黑体" pitchFamily="2" charset="-122"/>
                <a:ea typeface="黑体" pitchFamily="2" charset="-122"/>
              </a:rPr>
              <a:t>0</a:t>
            </a:r>
            <a:r>
              <a:rPr lang="zh-CN" altLang="zh-CN" sz="3200" dirty="0">
                <a:latin typeface="黑体" pitchFamily="2" charset="-122"/>
                <a:ea typeface="黑体" pitchFamily="2" charset="-122"/>
              </a:rPr>
              <a:t>值表示，非白色用</a:t>
            </a:r>
            <a:r>
              <a:rPr lang="en-US" altLang="zh-CN" sz="3200" dirty="0">
                <a:latin typeface="黑体" pitchFamily="2" charset="-122"/>
                <a:ea typeface="黑体" pitchFamily="2" charset="-122"/>
              </a:rPr>
              <a:t>1</a:t>
            </a:r>
            <a:r>
              <a:rPr lang="zh-CN" altLang="zh-CN" sz="3200" dirty="0">
                <a:latin typeface="黑体" pitchFamily="2" charset="-122"/>
                <a:ea typeface="黑体" pitchFamily="2" charset="-122"/>
              </a:rPr>
              <a:t>表示</a:t>
            </a:r>
            <a:r>
              <a:rPr lang="zh-CN" altLang="zh-CN" dirty="0"/>
              <a:t>。</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4387" y="2276872"/>
            <a:ext cx="23780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710" y="4221088"/>
            <a:ext cx="1607428" cy="108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2080260" y="6152515"/>
              <a:ext cx="1910715" cy="115570"/>
            </p14:xfrm>
          </p:contentPart>
        </mc:Choice>
        <mc:Fallback xmlns="">
          <p:pic>
            <p:nvPicPr>
              <p:cNvPr id="2" name="墨迹 1"/>
            </p:nvPicPr>
            <p:blipFill>
              <a:blip r:embed="rId4"/>
            </p:blipFill>
            <p:spPr>
              <a:xfrm>
                <a:off x="2080260" y="6152515"/>
                <a:ext cx="1910715" cy="11557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161280" y="5973445"/>
              <a:ext cx="2383790" cy="116205"/>
            </p14:xfrm>
          </p:contentPart>
        </mc:Choice>
        <mc:Fallback xmlns="">
          <p:pic>
            <p:nvPicPr>
              <p:cNvPr id="4" name="墨迹 3"/>
            </p:nvPicPr>
            <p:blipFill>
              <a:blip r:embed="rId6"/>
            </p:blipFill>
            <p:spPr>
              <a:xfrm>
                <a:off x="5161280" y="5973445"/>
                <a:ext cx="2383790" cy="116205"/>
              </a:xfrm>
              <a:prstGeom prst="rect"/>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60648"/>
            <a:ext cx="7125113" cy="924475"/>
          </a:xfrm>
        </p:spPr>
        <p:txBody>
          <a:bodyPr/>
          <a:lstStyle/>
          <a:p>
            <a:pPr algn="l"/>
            <a:r>
              <a:rPr lang="zh-CN" altLang="en-US" dirty="0" smtClean="0"/>
              <a:t>二</a:t>
            </a:r>
            <a:r>
              <a:rPr lang="en-US" altLang="zh-CN" dirty="0" smtClean="0"/>
              <a:t>.</a:t>
            </a:r>
            <a:r>
              <a:rPr lang="zh-CN" altLang="en-US" dirty="0" smtClean="0"/>
              <a:t>问题</a:t>
            </a:r>
            <a:r>
              <a:rPr lang="en-US" altLang="zh-CN" dirty="0" smtClean="0"/>
              <a:t>1</a:t>
            </a:r>
            <a:r>
              <a:rPr lang="zh-CN" altLang="en-US" dirty="0" smtClean="0"/>
              <a:t>的分析</a:t>
            </a:r>
            <a:endParaRPr lang="zh-CN" altLang="en-US" dirty="0"/>
          </a:p>
        </p:txBody>
      </p:sp>
      <p:sp>
        <p:nvSpPr>
          <p:cNvPr id="3" name="内容占位符 2"/>
          <p:cNvSpPr>
            <a:spLocks noGrp="1"/>
          </p:cNvSpPr>
          <p:nvPr>
            <p:ph idx="1"/>
          </p:nvPr>
        </p:nvSpPr>
        <p:spPr/>
        <p:txBody>
          <a:bodyPr>
            <a:normAutofit/>
          </a:bodyPr>
          <a:lstStyle/>
          <a:p>
            <a:pPr algn="just"/>
            <a:r>
              <a:rPr lang="zh-CN" altLang="zh-CN" sz="3200" dirty="0">
                <a:latin typeface="黑体" pitchFamily="2" charset="-122"/>
                <a:ea typeface="黑体" pitchFamily="2" charset="-122"/>
              </a:rPr>
              <a:t>步骤二：基于上述</a:t>
            </a:r>
            <a:r>
              <a:rPr lang="en-US" altLang="zh-CN" sz="3200" dirty="0">
                <a:latin typeface="黑体" pitchFamily="2" charset="-122"/>
                <a:ea typeface="黑体" pitchFamily="2" charset="-122"/>
              </a:rPr>
              <a:t> 0-1 </a:t>
            </a:r>
            <a:r>
              <a:rPr lang="zh-CN" altLang="zh-CN" sz="3200" dirty="0">
                <a:latin typeface="黑体" pitchFamily="2" charset="-122"/>
                <a:ea typeface="黑体" pitchFamily="2" charset="-122"/>
              </a:rPr>
              <a:t>矩阵，提取每幅图片左右边界的</a:t>
            </a:r>
            <a:r>
              <a:rPr lang="en-US" altLang="zh-CN" sz="3200" dirty="0">
                <a:latin typeface="黑体" pitchFamily="2" charset="-122"/>
                <a:ea typeface="黑体" pitchFamily="2" charset="-122"/>
              </a:rPr>
              <a:t> 0-1 </a:t>
            </a:r>
            <a:r>
              <a:rPr lang="zh-CN" altLang="zh-CN" sz="3200" dirty="0">
                <a:latin typeface="黑体" pitchFamily="2" charset="-122"/>
                <a:ea typeface="黑体" pitchFamily="2" charset="-122"/>
              </a:rPr>
              <a:t>值，建立边缘匹配度</a:t>
            </a:r>
            <a:r>
              <a:rPr lang="zh-CN" altLang="zh-CN" sz="3200" dirty="0" smtClean="0">
                <a:latin typeface="黑体" pitchFamily="2" charset="-122"/>
                <a:ea typeface="黑体" pitchFamily="2" charset="-122"/>
              </a:rPr>
              <a:t>模型</a:t>
            </a:r>
            <a:r>
              <a:rPr lang="en-US" altLang="zh-CN" sz="3200" dirty="0">
                <a:latin typeface="黑体" pitchFamily="2" charset="-122"/>
                <a:ea typeface="黑体" pitchFamily="2" charset="-122"/>
              </a:rPr>
              <a:t>,</a:t>
            </a:r>
            <a:r>
              <a:rPr lang="zh-CN" altLang="zh-CN" sz="3200" dirty="0" smtClean="0">
                <a:latin typeface="黑体" pitchFamily="2" charset="-122"/>
                <a:ea typeface="黑体" pitchFamily="2" charset="-122"/>
              </a:rPr>
              <a:t>确定</a:t>
            </a:r>
            <a:r>
              <a:rPr lang="zh-CN" altLang="zh-CN" sz="3200" dirty="0">
                <a:latin typeface="黑体" pitchFamily="2" charset="-122"/>
                <a:ea typeface="黑体" pitchFamily="2" charset="-122"/>
              </a:rPr>
              <a:t>出图片的序列</a:t>
            </a:r>
            <a:r>
              <a:rPr lang="zh-CN" altLang="zh-CN" sz="3200" dirty="0" smtClean="0">
                <a:latin typeface="黑体" pitchFamily="2" charset="-122"/>
                <a:ea typeface="黑体" pitchFamily="2" charset="-122"/>
              </a:rPr>
              <a:t>；</a:t>
            </a:r>
            <a:endParaRPr lang="en-US" altLang="zh-CN" sz="3200" dirty="0" smtClean="0">
              <a:latin typeface="黑体" pitchFamily="2" charset="-122"/>
              <a:ea typeface="黑体" pitchFamily="2" charset="-122"/>
            </a:endParaRPr>
          </a:p>
          <a:p>
            <a:pPr marL="0" indent="0">
              <a:buNone/>
            </a:pPr>
            <a:r>
              <a:rPr lang="en-US" altLang="zh-CN" sz="3200" dirty="0" smtClean="0">
                <a:latin typeface="黑体" pitchFamily="2" charset="-122"/>
                <a:ea typeface="黑体" pitchFamily="2" charset="-122"/>
              </a:rPr>
              <a:t>   </a:t>
            </a:r>
            <a:r>
              <a:rPr lang="zh-CN" altLang="zh-CN" sz="3200" dirty="0" smtClean="0">
                <a:latin typeface="黑体" pitchFamily="2" charset="-122"/>
                <a:ea typeface="黑体" pitchFamily="2" charset="-122"/>
              </a:rPr>
              <a:t>先</a:t>
            </a:r>
            <a:r>
              <a:rPr lang="zh-CN" altLang="zh-CN" sz="3200" dirty="0">
                <a:latin typeface="黑体" pitchFamily="2" charset="-122"/>
                <a:ea typeface="黑体" pitchFamily="2" charset="-122"/>
              </a:rPr>
              <a:t>观察</a:t>
            </a:r>
            <a:r>
              <a:rPr lang="en-US" altLang="zh-CN" sz="3200" dirty="0">
                <a:latin typeface="黑体" pitchFamily="2" charset="-122"/>
                <a:ea typeface="黑体" pitchFamily="2" charset="-122"/>
              </a:rPr>
              <a:t>0-1</a:t>
            </a:r>
            <a:r>
              <a:rPr lang="zh-CN" altLang="zh-CN" sz="3200" dirty="0">
                <a:latin typeface="黑体" pitchFamily="2" charset="-122"/>
                <a:ea typeface="黑体" pitchFamily="2" charset="-122"/>
              </a:rPr>
              <a:t>矩阵，发现有两个矩阵</a:t>
            </a:r>
            <a:r>
              <a:rPr lang="en-US" altLang="zh-CN" sz="3200" dirty="0">
                <a:latin typeface="黑体" pitchFamily="2" charset="-122"/>
                <a:ea typeface="黑体" pitchFamily="2" charset="-122"/>
              </a:rPr>
              <a:t>C</a:t>
            </a:r>
            <a:r>
              <a:rPr lang="en-US" altLang="zh-CN" sz="3200" baseline="-25000" dirty="0">
                <a:latin typeface="黑体" pitchFamily="2" charset="-122"/>
                <a:ea typeface="黑体" pitchFamily="2" charset="-122"/>
              </a:rPr>
              <a:t>6</a:t>
            </a:r>
            <a:r>
              <a:rPr lang="zh-CN" altLang="zh-CN" sz="3200" dirty="0">
                <a:latin typeface="黑体" pitchFamily="2" charset="-122"/>
                <a:ea typeface="黑体" pitchFamily="2" charset="-122"/>
              </a:rPr>
              <a:t>、</a:t>
            </a:r>
            <a:r>
              <a:rPr lang="en-US" altLang="zh-CN" sz="3200" dirty="0">
                <a:latin typeface="黑体" pitchFamily="2" charset="-122"/>
                <a:ea typeface="黑体" pitchFamily="2" charset="-122"/>
              </a:rPr>
              <a:t>C</a:t>
            </a:r>
            <a:r>
              <a:rPr lang="en-US" altLang="zh-CN" sz="3200" baseline="-25000" dirty="0">
                <a:latin typeface="黑体" pitchFamily="2" charset="-122"/>
                <a:ea typeface="黑体" pitchFamily="2" charset="-122"/>
              </a:rPr>
              <a:t>8</a:t>
            </a:r>
            <a:r>
              <a:rPr lang="zh-CN" altLang="zh-CN" sz="3200" dirty="0">
                <a:latin typeface="黑体" pitchFamily="2" charset="-122"/>
                <a:ea typeface="黑体" pitchFamily="2" charset="-122"/>
              </a:rPr>
              <a:t>均</a:t>
            </a:r>
            <a:r>
              <a:rPr lang="zh-CN" altLang="zh-CN" sz="3200" dirty="0" smtClean="0">
                <a:latin typeface="黑体" pitchFamily="2" charset="-122"/>
                <a:ea typeface="黑体" pitchFamily="2" charset="-122"/>
              </a:rPr>
              <a:t>有一</a:t>
            </a:r>
            <a:r>
              <a:rPr lang="zh-CN" altLang="zh-CN" sz="3200" dirty="0">
                <a:latin typeface="黑体" pitchFamily="2" charset="-122"/>
                <a:ea typeface="黑体" pitchFamily="2" charset="-122"/>
              </a:rPr>
              <a:t>列为</a:t>
            </a:r>
            <a:r>
              <a:rPr lang="en-US" altLang="zh-CN" sz="3200" dirty="0">
                <a:latin typeface="黑体" pitchFamily="2" charset="-122"/>
                <a:ea typeface="黑体" pitchFamily="2" charset="-122"/>
              </a:rPr>
              <a:t>0</a:t>
            </a:r>
            <a:r>
              <a:rPr lang="zh-CN" altLang="zh-CN" sz="3200" dirty="0">
                <a:latin typeface="黑体" pitchFamily="2" charset="-122"/>
                <a:ea typeface="黑体" pitchFamily="2" charset="-122"/>
              </a:rPr>
              <a:t>，可确定</a:t>
            </a:r>
            <a:r>
              <a:rPr lang="en-US" altLang="zh-CN" sz="3200" dirty="0">
                <a:latin typeface="黑体" pitchFamily="2" charset="-122"/>
                <a:ea typeface="黑体" pitchFamily="2" charset="-122"/>
              </a:rPr>
              <a:t>008</a:t>
            </a:r>
            <a:r>
              <a:rPr lang="zh-CN" altLang="zh-CN" sz="3200" dirty="0">
                <a:latin typeface="黑体" pitchFamily="2" charset="-122"/>
                <a:ea typeface="黑体" pitchFamily="2" charset="-122"/>
              </a:rPr>
              <a:t>为左端第一张，</a:t>
            </a:r>
            <a:r>
              <a:rPr lang="en-US" altLang="zh-CN" sz="3200" dirty="0">
                <a:latin typeface="黑体" pitchFamily="2" charset="-122"/>
                <a:ea typeface="黑体" pitchFamily="2" charset="-122"/>
              </a:rPr>
              <a:t>006</a:t>
            </a:r>
            <a:r>
              <a:rPr lang="zh-CN" altLang="zh-CN" sz="3200" dirty="0">
                <a:latin typeface="黑体" pitchFamily="2" charset="-122"/>
                <a:ea typeface="黑体" pitchFamily="2" charset="-122"/>
              </a:rPr>
              <a:t>为</a:t>
            </a:r>
            <a:r>
              <a:rPr lang="zh-CN" altLang="zh-CN" sz="3200" dirty="0" smtClean="0">
                <a:latin typeface="黑体" pitchFamily="2" charset="-122"/>
                <a:ea typeface="黑体" pitchFamily="2" charset="-122"/>
              </a:rPr>
              <a:t>右端</a:t>
            </a:r>
            <a:r>
              <a:rPr lang="zh-CN" altLang="zh-CN" sz="3200" dirty="0">
                <a:latin typeface="黑体" pitchFamily="2" charset="-122"/>
                <a:ea typeface="黑体" pitchFamily="2" charset="-122"/>
              </a:rPr>
              <a:t>最后一</a:t>
            </a:r>
            <a:r>
              <a:rPr lang="zh-CN" altLang="zh-CN" sz="3200" dirty="0" smtClean="0">
                <a:latin typeface="黑体" pitchFamily="2" charset="-122"/>
                <a:ea typeface="黑体" pitchFamily="2" charset="-122"/>
              </a:rPr>
              <a:t>张</a:t>
            </a:r>
            <a:r>
              <a:rPr lang="en-US" altLang="zh-CN" sz="3200" dirty="0">
                <a:latin typeface="黑体" pitchFamily="2" charset="-122"/>
                <a:ea typeface="黑体" pitchFamily="2" charset="-122"/>
              </a:rPr>
              <a:t>.</a:t>
            </a:r>
            <a:endParaRPr lang="zh-CN" altLang="zh-CN" sz="3200" dirty="0">
              <a:latin typeface="黑体" pitchFamily="2" charset="-122"/>
              <a:ea typeface="黑体" pitchFamily="2" charset="-122"/>
            </a:endParaRPr>
          </a:p>
          <a:p>
            <a:endParaRPr lang="zh-CN" altLang="en-US" sz="3200" dirty="0">
              <a:latin typeface="黑体" pitchFamily="2" charset="-122"/>
              <a:ea typeface="黑体" pitchFamily="2" charset="-122"/>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7322185" y="4250055"/>
              <a:ext cx="901700" cy="107315"/>
            </p14:xfrm>
          </p:contentPart>
        </mc:Choice>
        <mc:Fallback xmlns="">
          <p:pic>
            <p:nvPicPr>
              <p:cNvPr id="4" name="墨迹 3"/>
            </p:nvPicPr>
            <p:blipFill>
              <a:blip r:embed="rId2"/>
            </p:blipFill>
            <p:spPr>
              <a:xfrm>
                <a:off x="7322185" y="4250055"/>
                <a:ext cx="901700" cy="10731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1080135" y="4705350"/>
              <a:ext cx="2661285" cy="89535"/>
            </p14:xfrm>
          </p:contentPart>
        </mc:Choice>
        <mc:Fallback xmlns="">
          <p:pic>
            <p:nvPicPr>
              <p:cNvPr id="5" name="墨迹 4"/>
            </p:nvPicPr>
            <p:blipFill>
              <a:blip r:embed="rId4"/>
            </p:blipFill>
            <p:spPr>
              <a:xfrm>
                <a:off x="1080135" y="4705350"/>
                <a:ext cx="2661285" cy="895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1910715" y="5232400"/>
              <a:ext cx="3580765" cy="107315"/>
            </p14:xfrm>
          </p:contentPart>
        </mc:Choice>
        <mc:Fallback xmlns="">
          <p:pic>
            <p:nvPicPr>
              <p:cNvPr id="6" name="墨迹 5"/>
            </p:nvPicPr>
            <p:blipFill>
              <a:blip r:embed="rId6"/>
            </p:blipFill>
            <p:spPr>
              <a:xfrm>
                <a:off x="1910715" y="5232400"/>
                <a:ext cx="3580765" cy="107315"/>
              </a:xfrm>
              <a:prstGeom prst="rect"/>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74042"/>
          </a:xfrm>
        </p:spPr>
        <p:txBody>
          <a:bodyPr>
            <a:normAutofit fontScale="90000"/>
          </a:bodyPr>
          <a:lstStyle/>
          <a:p>
            <a:endParaRPr lang="zh-CN" altLang="en-US" dirty="0"/>
          </a:p>
        </p:txBody>
      </p:sp>
      <p:sp>
        <p:nvSpPr>
          <p:cNvPr id="3" name="内容占位符 2"/>
          <p:cNvSpPr>
            <a:spLocks noGrp="1"/>
          </p:cNvSpPr>
          <p:nvPr>
            <p:ph idx="1"/>
          </p:nvPr>
        </p:nvSpPr>
        <p:spPr>
          <a:xfrm>
            <a:off x="457200" y="836712"/>
            <a:ext cx="8229600" cy="5289451"/>
          </a:xfrm>
        </p:spPr>
        <p:txBody>
          <a:bodyPr/>
          <a:lstStyle/>
          <a:p>
            <a:r>
              <a:rPr lang="zh-CN" altLang="zh-CN" sz="3200" dirty="0">
                <a:latin typeface="黑体" pitchFamily="2" charset="-122"/>
                <a:ea typeface="黑体" pitchFamily="2" charset="-122"/>
              </a:rPr>
              <a:t>以</a:t>
            </a:r>
            <a:r>
              <a:rPr lang="en-US" altLang="zh-CN" sz="3200" dirty="0">
                <a:latin typeface="黑体" pitchFamily="2" charset="-122"/>
                <a:ea typeface="黑体" pitchFamily="2" charset="-122"/>
              </a:rPr>
              <a:t>008</a:t>
            </a:r>
            <a:r>
              <a:rPr lang="zh-CN" altLang="zh-CN" sz="3200" dirty="0">
                <a:latin typeface="黑体" pitchFamily="2" charset="-122"/>
                <a:ea typeface="黑体" pitchFamily="2" charset="-122"/>
              </a:rPr>
              <a:t>代表的矩阵</a:t>
            </a:r>
            <a:r>
              <a:rPr lang="en-US" altLang="zh-CN" sz="3200" dirty="0">
                <a:latin typeface="黑体" pitchFamily="2" charset="-122"/>
                <a:ea typeface="黑体" pitchFamily="2" charset="-122"/>
              </a:rPr>
              <a:t>C</a:t>
            </a:r>
            <a:r>
              <a:rPr lang="en-US" altLang="zh-CN" sz="3200" baseline="-25000" dirty="0">
                <a:latin typeface="黑体" pitchFamily="2" charset="-122"/>
                <a:ea typeface="黑体" pitchFamily="2" charset="-122"/>
              </a:rPr>
              <a:t>8</a:t>
            </a:r>
            <a:r>
              <a:rPr lang="zh-CN" altLang="zh-CN" sz="3200" dirty="0">
                <a:latin typeface="黑体" pitchFamily="2" charset="-122"/>
                <a:ea typeface="黑体" pitchFamily="2" charset="-122"/>
              </a:rPr>
              <a:t>开始，两张图片匹配的原则可以根据下面的图</a:t>
            </a:r>
            <a:r>
              <a:rPr lang="en-US" altLang="zh-CN" sz="3200" dirty="0">
                <a:latin typeface="黑体" pitchFamily="2" charset="-122"/>
                <a:ea typeface="黑体" pitchFamily="2" charset="-122"/>
              </a:rPr>
              <a:t>1</a:t>
            </a:r>
            <a:r>
              <a:rPr lang="zh-CN" altLang="zh-CN" sz="3200" dirty="0">
                <a:latin typeface="黑体" pitchFamily="2" charset="-122"/>
                <a:ea typeface="黑体" pitchFamily="2" charset="-122"/>
              </a:rPr>
              <a:t>来表示。</a:t>
            </a:r>
            <a:endParaRPr lang="zh-CN" altLang="zh-CN" sz="3200" dirty="0">
              <a:latin typeface="黑体" pitchFamily="2" charset="-122"/>
              <a:ea typeface="黑体" pitchFamily="2" charset="-122"/>
            </a:endParaRPr>
          </a:p>
          <a:p>
            <a:pPr marL="0" indent="0">
              <a:buNone/>
            </a:pPr>
            <a:r>
              <a:rPr lang="en-US" altLang="zh-CN" sz="3200" dirty="0">
                <a:latin typeface="黑体" pitchFamily="2" charset="-122"/>
                <a:ea typeface="黑体" pitchFamily="2" charset="-122"/>
              </a:rPr>
              <a:t> </a:t>
            </a:r>
            <a:endParaRPr lang="zh-CN" altLang="zh-CN" sz="3200" dirty="0">
              <a:latin typeface="黑体" pitchFamily="2" charset="-122"/>
              <a:ea typeface="黑体" pitchFamily="2" charset="-122"/>
            </a:endParaRPr>
          </a:p>
          <a:p>
            <a:pPr marL="0" indent="0">
              <a:buNone/>
            </a:pPr>
            <a:endParaRPr lang="en-US" altLang="zh-CN" sz="3200" dirty="0" smtClean="0">
              <a:latin typeface="黑体" pitchFamily="2" charset="-122"/>
              <a:ea typeface="黑体" pitchFamily="2" charset="-122"/>
            </a:endParaRPr>
          </a:p>
          <a:p>
            <a:endParaRPr lang="en-US" altLang="zh-CN" sz="3200" dirty="0">
              <a:latin typeface="黑体" pitchFamily="2" charset="-122"/>
              <a:ea typeface="黑体" pitchFamily="2" charset="-122"/>
            </a:endParaRPr>
          </a:p>
          <a:p>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7744" y="2924944"/>
            <a:ext cx="525658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3919855" y="3571875"/>
              <a:ext cx="17780" cy="360"/>
            </p14:xfrm>
          </p:contentPart>
        </mc:Choice>
        <mc:Fallback xmlns="">
          <p:pic>
            <p:nvPicPr>
              <p:cNvPr id="4" name="墨迹 3"/>
            </p:nvPicPr>
            <p:blipFill>
              <a:blip r:embed="rId3"/>
            </p:blipFill>
            <p:spPr>
              <a:xfrm>
                <a:off x="3919855" y="3571875"/>
                <a:ext cx="1778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3928745" y="3571875"/>
              <a:ext cx="1633855" cy="80010"/>
            </p14:xfrm>
          </p:contentPart>
        </mc:Choice>
        <mc:Fallback xmlns="">
          <p:pic>
            <p:nvPicPr>
              <p:cNvPr id="5" name="墨迹 4"/>
            </p:nvPicPr>
            <p:blipFill>
              <a:blip r:embed="rId5"/>
            </p:blipFill>
            <p:spPr>
              <a:xfrm>
                <a:off x="3928745" y="3571875"/>
                <a:ext cx="1633855" cy="8001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3866515" y="4098290"/>
              <a:ext cx="1884045" cy="98425"/>
            </p14:xfrm>
          </p:contentPart>
        </mc:Choice>
        <mc:Fallback xmlns="">
          <p:pic>
            <p:nvPicPr>
              <p:cNvPr id="6" name="墨迹 5"/>
            </p:nvPicPr>
            <p:blipFill>
              <a:blip r:embed="rId7"/>
            </p:blipFill>
            <p:spPr>
              <a:xfrm>
                <a:off x="3866515" y="4098290"/>
                <a:ext cx="1884045" cy="9842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3839210" y="4580890"/>
              <a:ext cx="2000250" cy="160655"/>
            </p14:xfrm>
          </p:contentPart>
        </mc:Choice>
        <mc:Fallback xmlns="">
          <p:pic>
            <p:nvPicPr>
              <p:cNvPr id="7" name="墨迹 6"/>
            </p:nvPicPr>
            <p:blipFill>
              <a:blip r:embed="rId9"/>
            </p:blipFill>
            <p:spPr>
              <a:xfrm>
                <a:off x="3839210" y="4580890"/>
                <a:ext cx="2000250" cy="16065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3875405" y="5187950"/>
              <a:ext cx="1616075" cy="53340"/>
            </p14:xfrm>
          </p:contentPart>
        </mc:Choice>
        <mc:Fallback xmlns="">
          <p:pic>
            <p:nvPicPr>
              <p:cNvPr id="8" name="墨迹 7"/>
            </p:nvPicPr>
            <p:blipFill>
              <a:blip r:embed="rId11"/>
            </p:blipFill>
            <p:spPr>
              <a:xfrm>
                <a:off x="3875405" y="5187950"/>
                <a:ext cx="1616075" cy="5334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5581015" y="3312795"/>
              <a:ext cx="187325" cy="259080"/>
            </p14:xfrm>
          </p:contentPart>
        </mc:Choice>
        <mc:Fallback xmlns="">
          <p:pic>
            <p:nvPicPr>
              <p:cNvPr id="9" name="墨迹 8"/>
            </p:nvPicPr>
            <p:blipFill>
              <a:blip r:embed="rId13"/>
            </p:blipFill>
            <p:spPr>
              <a:xfrm>
                <a:off x="5581015" y="3312795"/>
                <a:ext cx="187325" cy="25908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5447030" y="3768090"/>
              <a:ext cx="205105" cy="241300"/>
            </p14:xfrm>
          </p:contentPart>
        </mc:Choice>
        <mc:Fallback xmlns="">
          <p:pic>
            <p:nvPicPr>
              <p:cNvPr id="10" name="墨迹 9"/>
            </p:nvPicPr>
            <p:blipFill>
              <a:blip r:embed="rId15"/>
            </p:blipFill>
            <p:spPr>
              <a:xfrm>
                <a:off x="5447030" y="3768090"/>
                <a:ext cx="205105" cy="241300"/>
              </a:xfrm>
              <a:prstGeom prst="rect"/>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02034"/>
          </a:xfrm>
        </p:spPr>
        <p:txBody>
          <a:bodyPr>
            <a:normAutofit fontScale="90000"/>
          </a:bodyPr>
          <a:lstStyle/>
          <a:p>
            <a:endParaRPr lang="zh-CN" altLang="en-US" dirty="0"/>
          </a:p>
        </p:txBody>
      </p:sp>
      <p:sp>
        <p:nvSpPr>
          <p:cNvPr id="3" name="内容占位符 2"/>
          <p:cNvSpPr>
            <a:spLocks noGrp="1"/>
          </p:cNvSpPr>
          <p:nvPr>
            <p:ph idx="1"/>
          </p:nvPr>
        </p:nvSpPr>
        <p:spPr>
          <a:xfrm>
            <a:off x="457200" y="692697"/>
            <a:ext cx="8229600" cy="5433467"/>
          </a:xfrm>
        </p:spPr>
        <p:txBody>
          <a:bodyPr>
            <a:normAutofit fontScale="92500"/>
          </a:bodyPr>
          <a:lstStyle/>
          <a:p>
            <a:pPr algn="just"/>
            <a:r>
              <a:rPr lang="zh-CN" altLang="zh-CN" sz="3200" dirty="0">
                <a:latin typeface="黑体" pitchFamily="2" charset="-122"/>
                <a:ea typeface="黑体" pitchFamily="2" charset="-122"/>
              </a:rPr>
              <a:t>将</a:t>
            </a:r>
            <a:r>
              <a:rPr lang="en-US" altLang="zh-CN" sz="3200" dirty="0">
                <a:latin typeface="黑体" pitchFamily="2" charset="-122"/>
                <a:ea typeface="黑体" pitchFamily="2" charset="-122"/>
              </a:rPr>
              <a:t>008</a:t>
            </a:r>
            <a:r>
              <a:rPr lang="zh-CN" altLang="zh-CN" sz="3200" dirty="0">
                <a:latin typeface="黑体" pitchFamily="2" charset="-122"/>
                <a:ea typeface="黑体" pitchFamily="2" charset="-122"/>
              </a:rPr>
              <a:t>代表的矩阵</a:t>
            </a:r>
            <a:r>
              <a:rPr lang="en-US" altLang="zh-CN" sz="3200" dirty="0">
                <a:latin typeface="黑体" pitchFamily="2" charset="-122"/>
                <a:ea typeface="黑体" pitchFamily="2" charset="-122"/>
              </a:rPr>
              <a:t>C</a:t>
            </a:r>
            <a:r>
              <a:rPr lang="en-US" altLang="zh-CN" sz="3200" baseline="-25000" dirty="0">
                <a:latin typeface="黑体" pitchFamily="2" charset="-122"/>
                <a:ea typeface="黑体" pitchFamily="2" charset="-122"/>
              </a:rPr>
              <a:t>8</a:t>
            </a:r>
            <a:r>
              <a:rPr lang="zh-CN" altLang="zh-CN" sz="3200" dirty="0">
                <a:latin typeface="黑体" pitchFamily="2" charset="-122"/>
                <a:ea typeface="黑体" pitchFamily="2" charset="-122"/>
              </a:rPr>
              <a:t>的第二列元素与其它矩阵的第一列元素进行两两匹配。记录元素相同的个数，个数除以</a:t>
            </a:r>
            <a:r>
              <a:rPr lang="en-US" altLang="zh-CN" sz="3200" dirty="0">
                <a:latin typeface="黑体" pitchFamily="2" charset="-122"/>
                <a:ea typeface="黑体" pitchFamily="2" charset="-122"/>
              </a:rPr>
              <a:t>1980</a:t>
            </a:r>
            <a:r>
              <a:rPr lang="zh-CN" altLang="zh-CN" sz="3200" dirty="0">
                <a:latin typeface="黑体" pitchFamily="2" charset="-122"/>
                <a:ea typeface="黑体" pitchFamily="2" charset="-122"/>
              </a:rPr>
              <a:t>为</a:t>
            </a:r>
            <a:r>
              <a:rPr lang="en-US" altLang="zh-CN" sz="3200" dirty="0">
                <a:latin typeface="黑体" pitchFamily="2" charset="-122"/>
                <a:ea typeface="黑体" pitchFamily="2" charset="-122"/>
              </a:rPr>
              <a:t>C</a:t>
            </a:r>
            <a:r>
              <a:rPr lang="en-US" altLang="zh-CN" sz="3200" baseline="-25000" dirty="0">
                <a:latin typeface="黑体" pitchFamily="2" charset="-122"/>
                <a:ea typeface="黑体" pitchFamily="2" charset="-122"/>
              </a:rPr>
              <a:t>8</a:t>
            </a:r>
            <a:r>
              <a:rPr lang="zh-CN" altLang="zh-CN" sz="3200" dirty="0">
                <a:latin typeface="黑体" pitchFamily="2" charset="-122"/>
                <a:ea typeface="黑体" pitchFamily="2" charset="-122"/>
              </a:rPr>
              <a:t>矩阵第二列对其它矩阵第一列的边缘匹配度，记为：</a:t>
            </a:r>
            <a:endParaRPr lang="zh-CN" altLang="zh-CN" sz="3200" dirty="0">
              <a:latin typeface="黑体" pitchFamily="2" charset="-122"/>
              <a:ea typeface="黑体" pitchFamily="2" charset="-122"/>
            </a:endParaRPr>
          </a:p>
          <a:p>
            <a:pPr marL="0" indent="0" algn="just">
              <a:buNone/>
            </a:pPr>
            <a:endParaRPr lang="en-US" altLang="zh-CN" sz="3200" dirty="0" smtClean="0">
              <a:latin typeface="黑体" pitchFamily="2" charset="-122"/>
              <a:ea typeface="黑体" pitchFamily="2" charset="-122"/>
            </a:endParaRPr>
          </a:p>
          <a:p>
            <a:pPr algn="just"/>
            <a:endParaRPr lang="en-US" altLang="zh-CN" sz="3200" dirty="0">
              <a:latin typeface="黑体" pitchFamily="2" charset="-122"/>
              <a:ea typeface="黑体" pitchFamily="2" charset="-122"/>
            </a:endParaRPr>
          </a:p>
          <a:p>
            <a:pPr algn="just"/>
            <a:r>
              <a:rPr lang="zh-CN" altLang="zh-CN" sz="3200" dirty="0">
                <a:latin typeface="黑体" pitchFamily="2" charset="-122"/>
                <a:ea typeface="黑体" pitchFamily="2" charset="-122"/>
              </a:rPr>
              <a:t>比较这</a:t>
            </a:r>
            <a:r>
              <a:rPr lang="en-US" altLang="zh-CN" sz="3200" dirty="0">
                <a:latin typeface="黑体" pitchFamily="2" charset="-122"/>
                <a:ea typeface="黑体" pitchFamily="2" charset="-122"/>
              </a:rPr>
              <a:t>18</a:t>
            </a:r>
            <a:r>
              <a:rPr lang="zh-CN" altLang="zh-CN" sz="3200" dirty="0">
                <a:latin typeface="黑体" pitchFamily="2" charset="-122"/>
                <a:ea typeface="黑体" pitchFamily="2" charset="-122"/>
              </a:rPr>
              <a:t>个数据，最大的即为与</a:t>
            </a:r>
            <a:r>
              <a:rPr lang="en-US" altLang="zh-CN" sz="3200" dirty="0">
                <a:latin typeface="黑体" pitchFamily="2" charset="-122"/>
                <a:ea typeface="黑体" pitchFamily="2" charset="-122"/>
              </a:rPr>
              <a:t>008</a:t>
            </a:r>
            <a:r>
              <a:rPr lang="zh-CN" altLang="zh-CN" sz="3200" dirty="0">
                <a:latin typeface="黑体" pitchFamily="2" charset="-122"/>
                <a:ea typeface="黑体" pitchFamily="2" charset="-122"/>
              </a:rPr>
              <a:t>匹配的碎纸片。然后以所找到的碎纸片的第二列开始，求出它与其它矩阵第一列的边缘匹配度，找出最大的，以此类推把</a:t>
            </a:r>
            <a:r>
              <a:rPr lang="en-US" altLang="zh-CN" sz="3200" dirty="0">
                <a:latin typeface="黑体" pitchFamily="2" charset="-122"/>
                <a:ea typeface="黑体" pitchFamily="2" charset="-122"/>
              </a:rPr>
              <a:t>19</a:t>
            </a:r>
            <a:r>
              <a:rPr lang="zh-CN" altLang="zh-CN" sz="3200" dirty="0">
                <a:latin typeface="黑体" pitchFamily="2" charset="-122"/>
                <a:ea typeface="黑体" pitchFamily="2" charset="-122"/>
              </a:rPr>
              <a:t>张碎纸片拼接完成。</a:t>
            </a:r>
            <a:endParaRPr lang="zh-CN" altLang="zh-CN" sz="3200" dirty="0">
              <a:latin typeface="黑体" pitchFamily="2" charset="-122"/>
              <a:ea typeface="黑体" pitchFamily="2" charset="-122"/>
            </a:endParaRPr>
          </a:p>
          <a:p>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2824569"/>
            <a:ext cx="4061420" cy="857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2973070" y="2133600"/>
              <a:ext cx="2143125" cy="562610"/>
            </p14:xfrm>
          </p:contentPart>
        </mc:Choice>
        <mc:Fallback xmlns="">
          <p:pic>
            <p:nvPicPr>
              <p:cNvPr id="4" name="墨迹 3"/>
            </p:nvPicPr>
            <p:blipFill>
              <a:blip r:embed="rId3"/>
            </p:blipFill>
            <p:spPr>
              <a:xfrm>
                <a:off x="2973070" y="2133600"/>
                <a:ext cx="2143125" cy="56261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4027170" y="5276850"/>
              <a:ext cx="1196340" cy="696595"/>
            </p14:xfrm>
          </p:contentPart>
        </mc:Choice>
        <mc:Fallback xmlns="">
          <p:pic>
            <p:nvPicPr>
              <p:cNvPr id="5" name="墨迹 4"/>
            </p:nvPicPr>
            <p:blipFill>
              <a:blip r:embed="rId5"/>
            </p:blipFill>
            <p:spPr>
              <a:xfrm>
                <a:off x="4027170" y="5276850"/>
                <a:ext cx="1196340" cy="696595"/>
              </a:xfrm>
              <a:prstGeom prst="rect"/>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Spring">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TC102455596[[fn=春季]]</Template>
  <TotalTime>0</TotalTime>
  <Words>2576</Words>
  <Application>Kingsoft Office WPP</Application>
  <PresentationFormat>全屏显示(4:3)</PresentationFormat>
  <Paragraphs>131</Paragraphs>
  <Slides>25</Slides>
  <Notes>0</Notes>
  <HiddenSlides>0</HiddenSlides>
  <MMClips>0</MMClips>
  <ScaleCrop>false</ScaleCrop>
  <HeadingPairs>
    <vt:vector size="4" baseType="variant">
      <vt:variant>
        <vt:lpstr>主题</vt:lpstr>
      </vt:variant>
      <vt:variant>
        <vt:i4>3</vt:i4>
      </vt:variant>
      <vt:variant>
        <vt:lpstr>幻灯片标题</vt:lpstr>
      </vt:variant>
      <vt:variant>
        <vt:i4>25</vt:i4>
      </vt:variant>
    </vt:vector>
  </HeadingPairs>
  <TitlesOfParts>
    <vt:vector size="28" baseType="lpstr">
      <vt:lpstr>Spring</vt:lpstr>
      <vt:lpstr>1_自定义设计方案</vt:lpstr>
      <vt:lpstr>自定义设计方案</vt:lpstr>
      <vt:lpstr>2013全国大学生数学建模竞赛B题  碎纸片的拼接复原 </vt:lpstr>
      <vt:lpstr>一.问题重述</vt:lpstr>
      <vt:lpstr>二.问题1的分析</vt:lpstr>
      <vt:lpstr>二.问题1的分析</vt:lpstr>
      <vt:lpstr>PowerPoint 演示文稿</vt:lpstr>
      <vt:lpstr>PowerPoint 演示文稿</vt:lpstr>
      <vt:lpstr>二.问题1的分析</vt:lpstr>
      <vt:lpstr>PowerPoint 演示文稿</vt:lpstr>
      <vt:lpstr>PowerPoint 演示文稿</vt:lpstr>
      <vt:lpstr>PowerPoint 演示文稿</vt:lpstr>
      <vt:lpstr>二.问题1的分析</vt:lpstr>
      <vt:lpstr>三.问题2的分析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三.问题2的分析</vt:lpstr>
      <vt:lpstr>PowerPoint 演示文稿</vt:lpstr>
      <vt:lpstr>PowerPoint 演示文稿</vt:lpstr>
      <vt:lpstr>四.问题3的分析</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2013全国大学生数学建模竞赛B题  碎纸片的拼接复原 </dc:title>
  <dc:creator>User</dc:creator>
  <cp:lastModifiedBy>Administrator</cp:lastModifiedBy>
  <cp:revision>23</cp:revision>
  <dcterms:created xsi:type="dcterms:W3CDTF">2014-07-25T06:32:00Z</dcterms:created>
  <dcterms:modified xsi:type="dcterms:W3CDTF">2019-07-06T08:25:36Z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2052-10.8.0.5391</vt:lpwstr>
  </property>
</Properties>
</file>