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  <p:sldMasterId id="2147483673" r:id="rId2"/>
    <p:sldMasterId id="2147483685" r:id="rId3"/>
  </p:sldMasterIdLst>
  <p:notesMasterIdLst>
    <p:notesMasterId r:id="rId27"/>
  </p:notesMasterIdLst>
  <p:handoutMasterIdLst>
    <p:handoutMasterId r:id="rId28"/>
  </p:handoutMasterIdLst>
  <p:sldIdLst>
    <p:sldId id="775" r:id="rId4"/>
    <p:sldId id="798" r:id="rId5"/>
    <p:sldId id="832" r:id="rId6"/>
    <p:sldId id="831" r:id="rId7"/>
    <p:sldId id="814" r:id="rId8"/>
    <p:sldId id="815" r:id="rId9"/>
    <p:sldId id="816" r:id="rId10"/>
    <p:sldId id="817" r:id="rId11"/>
    <p:sldId id="818" r:id="rId12"/>
    <p:sldId id="819" r:id="rId13"/>
    <p:sldId id="820" r:id="rId14"/>
    <p:sldId id="823" r:id="rId15"/>
    <p:sldId id="822" r:id="rId16"/>
    <p:sldId id="821" r:id="rId17"/>
    <p:sldId id="824" r:id="rId18"/>
    <p:sldId id="825" r:id="rId19"/>
    <p:sldId id="826" r:id="rId20"/>
    <p:sldId id="827" r:id="rId21"/>
    <p:sldId id="828" r:id="rId22"/>
    <p:sldId id="833" r:id="rId23"/>
    <p:sldId id="829" r:id="rId24"/>
    <p:sldId id="830" r:id="rId25"/>
    <p:sldId id="797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EFC"/>
    <a:srgbClr val="1251AE"/>
    <a:srgbClr val="000000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92593" autoAdjust="0"/>
  </p:normalViewPr>
  <p:slideViewPr>
    <p:cSldViewPr>
      <p:cViewPr>
        <p:scale>
          <a:sx n="70" d="100"/>
          <a:sy n="70" d="100"/>
        </p:scale>
        <p:origin x="-11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2"/>
    </p:cViewPr>
  </p:sorter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7AA72BF-FB93-467C-A904-D5C8833FE3A6}" type="datetimeFigureOut">
              <a:rPr lang="zh-CN" altLang="en-US"/>
              <a:pPr>
                <a:defRPr/>
              </a:pPr>
              <a:t>2015-8-2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D6701F3-7066-4A88-9558-6B590D714B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B2618A1-6ABA-4915-94D0-4DD57B7C3B8A}" type="datetimeFigureOut">
              <a:rPr lang="zh-CN" altLang="en-US"/>
              <a:pPr>
                <a:defRPr/>
              </a:pPr>
              <a:t>2015-8-2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D4904A8-8F26-46AD-9D2B-3C5C5048D4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F82C97-C1F4-4F47-94B0-8D789D3201F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2EA580-5041-4CD9-8BF9-DBDD7FAD1CD7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63152F-F2B8-4A15-94D1-B9863144D80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发挥空间最大。第三问两面一起计算，故信息量更充分。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552DC2-642D-463A-905C-9292AE530E67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486200-E009-4EA3-8F54-7C60F1841AFD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11E5E7-8D9F-4F7E-A78B-3D4517473C68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F92B6E-72A6-4BF6-B52C-83BE934668EF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472E6-F74A-4773-9A7A-3BE9D6A1DE21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55C9B4-FC83-420F-A140-E48513818AE0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smtClean="0"/>
              <a:t>对于附件</a:t>
            </a:r>
            <a:r>
              <a:rPr lang="en-US" altLang="zh-CN" smtClean="0"/>
              <a:t>1</a:t>
            </a:r>
            <a:r>
              <a:rPr lang="zh-CN" altLang="zh-CN" smtClean="0"/>
              <a:t>、</a:t>
            </a:r>
            <a:r>
              <a:rPr lang="en-US" altLang="zh-CN" smtClean="0"/>
              <a:t>2</a:t>
            </a:r>
            <a:r>
              <a:rPr lang="zh-CN" altLang="zh-CN" smtClean="0"/>
              <a:t>、</a:t>
            </a:r>
            <a:r>
              <a:rPr lang="en-US" altLang="zh-CN" smtClean="0"/>
              <a:t>3</a:t>
            </a:r>
            <a:r>
              <a:rPr lang="zh-CN" altLang="zh-CN" smtClean="0"/>
              <a:t>，可以不用进行人工干预。</a:t>
            </a:r>
          </a:p>
          <a:p>
            <a:r>
              <a:rPr lang="zh-CN" altLang="zh-CN" smtClean="0"/>
              <a:t>对于附件</a:t>
            </a:r>
            <a:r>
              <a:rPr lang="en-US" altLang="zh-CN" smtClean="0"/>
              <a:t>4</a:t>
            </a:r>
            <a:r>
              <a:rPr lang="zh-CN" altLang="zh-CN" smtClean="0"/>
              <a:t>与附件</a:t>
            </a:r>
            <a:r>
              <a:rPr lang="en-US" altLang="zh-CN" smtClean="0"/>
              <a:t>5</a:t>
            </a:r>
            <a:r>
              <a:rPr lang="zh-CN" altLang="zh-CN" smtClean="0"/>
              <a:t>，如果完全没有人工干预，较好复原效果大致在</a:t>
            </a:r>
            <a:r>
              <a:rPr lang="en-US" altLang="zh-CN" smtClean="0"/>
              <a:t>80%</a:t>
            </a:r>
            <a:r>
              <a:rPr lang="zh-CN" altLang="zh-CN" smtClean="0"/>
              <a:t>左右，所以复原率要达到</a:t>
            </a:r>
            <a:r>
              <a:rPr lang="en-US" altLang="zh-CN" smtClean="0"/>
              <a:t>85%</a:t>
            </a:r>
            <a:r>
              <a:rPr lang="zh-CN" altLang="zh-CN" smtClean="0"/>
              <a:t>以上时，一般都需要人工干预。也就是说，要达到较高的复原率，适当的人工干预是必须的。如果论文结论为复原率</a:t>
            </a:r>
            <a:r>
              <a:rPr lang="en-US" altLang="zh-CN" smtClean="0"/>
              <a:t>90%</a:t>
            </a:r>
            <a:r>
              <a:rPr lang="zh-CN" altLang="zh-CN" smtClean="0"/>
              <a:t>以上，且算法未提人工干预，可视为存在严重人工干预。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E0A7A8-9901-48BC-942F-B5A668350F47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67E91-361B-4796-AEAC-62FED5529FDF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586871-40BE-4139-A710-6728F7F2527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E395BF-A728-401A-A73C-6C706556EB55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6ABC66-0186-4810-9F50-B673636F2912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3E9EC7-CAFC-46D3-BB66-34E23A79BE1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9E2C65-8503-4B0D-A5B4-9689F8E76E37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7C57B3-2159-47C5-810F-15686776A027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DD89F3-7095-487B-8F16-17B42A5CFAE2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582BAD-4465-4F55-B636-C7C976A676B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6F8BC7-FC84-40C0-9679-BE6DE841C7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9BE60F-0CDD-4456-9118-91F70F677DE5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g2007115841305328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84425"/>
            <a:ext cx="91313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0" y="112553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642938" y="785813"/>
            <a:ext cx="0" cy="5957887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133350" y="809625"/>
            <a:ext cx="554038" cy="58912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“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钱学森创新拓展班” 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–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概率论与数理统计</a:t>
            </a: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184150"/>
            <a:ext cx="2071688" cy="6124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4150"/>
            <a:ext cx="6067425" cy="6124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 userDrawn="1"/>
        </p:nvSpPr>
        <p:spPr bwMode="auto">
          <a:xfrm>
            <a:off x="642938" y="785813"/>
            <a:ext cx="0" cy="5957887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 userDrawn="1"/>
        </p:nvSpPr>
        <p:spPr bwMode="auto">
          <a:xfrm>
            <a:off x="133350" y="809625"/>
            <a:ext cx="554038" cy="58912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“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钱学森创新拓展班” 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–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概率论与数理统计</a:t>
            </a:r>
          </a:p>
        </p:txBody>
      </p:sp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84150"/>
            <a:ext cx="8291513" cy="6124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g2007115841305328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84425"/>
            <a:ext cx="91313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0" y="1125538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7888" y="184150"/>
            <a:ext cx="6408737" cy="105251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7888" y="184150"/>
            <a:ext cx="6408737" cy="105251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7888" y="184150"/>
            <a:ext cx="6408737" cy="105251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8394700" y="152400"/>
            <a:ext cx="7493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376487C7-DD54-4AE7-B1C4-1F217E8845F9}" type="slidenum">
              <a:rPr lang="en-US" altLang="zh-CN" sz="14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400" b="1" dirty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/22</a:t>
            </a:r>
            <a:endParaRPr lang="en-US" altLang="zh-CN" sz="1400" b="1" dirty="0">
              <a:solidFill>
                <a:schemeClr val="folHlink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7888" y="184150"/>
            <a:ext cx="6408737" cy="105251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184150"/>
            <a:ext cx="2071688" cy="61245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4150"/>
            <a:ext cx="6067425" cy="6124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C0E62-24C3-458D-BF50-CA960D9332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7318D-93CB-46B3-82DC-A910120CD4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5451B-5669-4C89-9E28-833EF52F85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44E0E-0F80-4DAD-A621-E7F5956C7A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001F5-8C44-4BC4-87DE-CA7D15CECB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3E44B-4535-42A3-B409-6273B271E7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735DD-DC75-4F62-8685-1E8A664082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27263-5B71-4688-838C-BABA798882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AF617-699A-4D53-A604-580ABCCFC8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BFF61-F82B-425F-96A7-B6AEC2E73A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0FF20-3C93-4AC8-A001-3960C3AAD2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47888" y="184150"/>
            <a:ext cx="6408737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2354263" y="739775"/>
            <a:ext cx="6192837" cy="17463"/>
          </a:xfrm>
          <a:prstGeom prst="rect">
            <a:avLst/>
          </a:prstGeom>
          <a:gradFill rotWithShape="1">
            <a:gsLst>
              <a:gs pos="0">
                <a:srgbClr val="40608C">
                  <a:gamma/>
                  <a:shade val="46275"/>
                  <a:invGamma/>
                  <a:alpha val="0"/>
                </a:srgbClr>
              </a:gs>
              <a:gs pos="50000">
                <a:srgbClr val="40608C"/>
              </a:gs>
              <a:gs pos="100000">
                <a:srgbClr val="40608C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698" r:id="rId3"/>
    <p:sldLayoutId id="2147483697" r:id="rId4"/>
    <p:sldLayoutId id="2147483696" r:id="rId5"/>
    <p:sldLayoutId id="2147483695" r:id="rId6"/>
    <p:sldLayoutId id="2147483694" r:id="rId7"/>
    <p:sldLayoutId id="2147483693" r:id="rId8"/>
    <p:sldLayoutId id="2147483692" r:id="rId9"/>
    <p:sldLayoutId id="2147483691" r:id="rId10"/>
    <p:sldLayoutId id="2147483722" r:id="rId11"/>
    <p:sldLayoutId id="2147483723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  <a:ea typeface="黑体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  <a:ea typeface="黑体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  <a:ea typeface="黑体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  <a:ea typeface="黑体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1593872" y="785794"/>
            <a:ext cx="6912000" cy="17463"/>
          </a:xfrm>
          <a:prstGeom prst="rect">
            <a:avLst/>
          </a:prstGeom>
          <a:gradFill rotWithShape="1">
            <a:gsLst>
              <a:gs pos="0">
                <a:srgbClr val="40608C">
                  <a:gamma/>
                  <a:shade val="46275"/>
                  <a:invGamma/>
                  <a:alpha val="0"/>
                </a:srgbClr>
              </a:gs>
              <a:gs pos="50000">
                <a:srgbClr val="40608C"/>
              </a:gs>
              <a:gs pos="100000">
                <a:srgbClr val="40608C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" name="Line 19"/>
          <p:cNvSpPr>
            <a:spLocks noChangeShapeType="1"/>
          </p:cNvSpPr>
          <p:nvPr userDrawn="1"/>
        </p:nvSpPr>
        <p:spPr bwMode="auto">
          <a:xfrm>
            <a:off x="642938" y="785813"/>
            <a:ext cx="0" cy="5957887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133350" y="809625"/>
            <a:ext cx="554038" cy="58912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“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钱学森创新拓展班” 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–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概率论与数理统计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08" r:id="rId2"/>
    <p:sldLayoutId id="2147483707" r:id="rId3"/>
    <p:sldLayoutId id="2147483706" r:id="rId4"/>
    <p:sldLayoutId id="2147483705" r:id="rId5"/>
    <p:sldLayoutId id="2147483704" r:id="rId6"/>
    <p:sldLayoutId id="2147483703" r:id="rId7"/>
    <p:sldLayoutId id="2147483702" r:id="rId8"/>
    <p:sldLayoutId id="2147483701" r:id="rId9"/>
    <p:sldLayoutId id="2147483700" r:id="rId10"/>
    <p:sldLayoutId id="214748369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1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AE086ACE-B2D5-4E63-A3A6-BACBE99BEA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Line 19"/>
          <p:cNvSpPr>
            <a:spLocks noChangeShapeType="1"/>
          </p:cNvSpPr>
          <p:nvPr userDrawn="1"/>
        </p:nvSpPr>
        <p:spPr bwMode="auto">
          <a:xfrm>
            <a:off x="642938" y="785813"/>
            <a:ext cx="0" cy="5957887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133350" y="809625"/>
            <a:ext cx="554038" cy="58912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“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钱学森创新拓展班” 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–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概率论与数理统计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8" r:id="rId2"/>
    <p:sldLayoutId id="2147483717" r:id="rId3"/>
    <p:sldLayoutId id="2147483716" r:id="rId4"/>
    <p:sldLayoutId id="2147483715" r:id="rId5"/>
    <p:sldLayoutId id="2147483714" r:id="rId6"/>
    <p:sldLayoutId id="2147483713" r:id="rId7"/>
    <p:sldLayoutId id="2147483712" r:id="rId8"/>
    <p:sldLayoutId id="2147483711" r:id="rId9"/>
    <p:sldLayoutId id="2147483710" r:id="rId10"/>
    <p:sldLayoutId id="21474837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5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Local%20Settings/Temp/Rar$DI03.703/Reconstruction%20of%20shredded%20document%20based%20on%20image%20feature%20matching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WordArt 33"/>
          <p:cNvSpPr>
            <a:spLocks noChangeArrowheads="1" noChangeShapeType="1" noTextEdit="1"/>
          </p:cNvSpPr>
          <p:nvPr/>
        </p:nvSpPr>
        <p:spPr bwMode="auto">
          <a:xfrm>
            <a:off x="1763688" y="1196752"/>
            <a:ext cx="5616624" cy="4538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dirty="0">
                <a:solidFill>
                  <a:srgbClr val="00B0F0"/>
                </a:solidFill>
              </a:rPr>
              <a:t>2014</a:t>
            </a:r>
            <a:r>
              <a:rPr lang="zh-CN" altLang="en-US" sz="3600" dirty="0">
                <a:solidFill>
                  <a:srgbClr val="00B0F0"/>
                </a:solidFill>
              </a:rPr>
              <a:t>年数学建模竞赛湖南赛区研讨会</a:t>
            </a:r>
            <a:endParaRPr lang="zh-CN" altLang="en-US" sz="3600" b="1" kern="1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F0"/>
              </a:solidFill>
              <a:latin typeface="宋体"/>
              <a:ea typeface="宋体"/>
            </a:endParaRPr>
          </a:p>
        </p:txBody>
      </p:sp>
      <p:sp>
        <p:nvSpPr>
          <p:cNvPr id="9219" name="WordArt 34"/>
          <p:cNvSpPr>
            <a:spLocks noChangeArrowheads="1" noChangeShapeType="1" noTextEdit="1"/>
          </p:cNvSpPr>
          <p:nvPr/>
        </p:nvSpPr>
        <p:spPr bwMode="auto">
          <a:xfrm>
            <a:off x="683568" y="2420888"/>
            <a:ext cx="7848872" cy="647700"/>
          </a:xfrm>
          <a:prstGeom prst="rect">
            <a:avLst/>
          </a:prstGeom>
          <a:solidFill>
            <a:srgbClr val="C00000"/>
          </a:solid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b="1" kern="10" dirty="0">
                <a:ln w="6350">
                  <a:noFill/>
                  <a:round/>
                  <a:headEnd/>
                  <a:tailEnd/>
                </a:ln>
                <a:solidFill>
                  <a:srgbClr val="FFFF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2013B</a:t>
            </a:r>
            <a:r>
              <a:rPr lang="zh-CN" altLang="en-US" sz="3600" b="1" kern="10" dirty="0">
                <a:ln w="6350">
                  <a:noFill/>
                  <a:round/>
                  <a:headEnd/>
                  <a:tailEnd/>
                </a:ln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题“碎纸片拼接复原”评论</a:t>
            </a:r>
            <a:endParaRPr lang="zh-CN" altLang="en-US" sz="3600" b="1" kern="10" dirty="0">
              <a:ln w="6350">
                <a:noFill/>
                <a:round/>
                <a:headEnd/>
                <a:tailEnd/>
              </a:ln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2484438" y="3644900"/>
            <a:ext cx="4319587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/>
              <a:t>吴孟达</a:t>
            </a:r>
            <a:endParaRPr lang="en-US" altLang="zh-CN" sz="2800" b="1"/>
          </a:p>
          <a:p>
            <a:pPr algn="ctr"/>
            <a:endParaRPr lang="en-US" altLang="zh-CN" sz="2800" b="1"/>
          </a:p>
          <a:p>
            <a:pPr algn="ctr"/>
            <a:r>
              <a:rPr lang="zh-CN" altLang="en-US" sz="2800" b="1"/>
              <a:t>  </a:t>
            </a:r>
            <a:r>
              <a:rPr lang="en-US" altLang="zh-CN" sz="2800" b="1"/>
              <a:t>2014-5-16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/>
          </p:nvPr>
        </p:nvSpPr>
        <p:spPr>
          <a:xfrm>
            <a:off x="2147888" y="184150"/>
            <a:ext cx="6408737" cy="581025"/>
          </a:xfrm>
        </p:spPr>
        <p:txBody>
          <a:bodyPr/>
          <a:lstStyle/>
          <a:p>
            <a:r>
              <a:rPr lang="zh-CN" altLang="en-US" sz="4000" smtClean="0">
                <a:solidFill>
                  <a:srgbClr val="4A4EFC"/>
                </a:solidFill>
              </a:rPr>
              <a:t>解 题 思 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908050"/>
            <a:ext cx="8964612" cy="5329238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4A4EFC"/>
                </a:solidFill>
              </a:rPr>
              <a:t>     </a:t>
            </a:r>
            <a:r>
              <a:rPr lang="zh-CN" altLang="en-US" smtClean="0">
                <a:solidFill>
                  <a:srgbClr val="C00000"/>
                </a:solidFill>
              </a:rPr>
              <a:t>第一步：分行</a:t>
            </a:r>
            <a:r>
              <a:rPr lang="en-US" altLang="zh-CN" smtClean="0">
                <a:solidFill>
                  <a:srgbClr val="C00000"/>
                </a:solidFill>
              </a:rPr>
              <a:t>——</a:t>
            </a:r>
            <a:r>
              <a:rPr lang="zh-CN" altLang="en-US" smtClean="0">
                <a:solidFill>
                  <a:srgbClr val="4A4EFC"/>
                </a:solidFill>
              </a:rPr>
              <a:t>聚类算法</a:t>
            </a: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C00000"/>
                </a:solidFill>
              </a:rPr>
              <a:t>    </a:t>
            </a: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/>
              <a:t>     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zh-CN" altLang="en-US" sz="3200" smtClean="0"/>
              <a:t>  </a:t>
            </a:r>
            <a:endParaRPr lang="en-US" altLang="zh-CN" sz="3200" smtClean="0"/>
          </a:p>
          <a:p>
            <a:pPr>
              <a:lnSpc>
                <a:spcPct val="150000"/>
              </a:lnSpc>
              <a:buClr>
                <a:schemeClr val="tx1"/>
              </a:buClr>
              <a:buFontTx/>
              <a:buNone/>
            </a:pPr>
            <a:endParaRPr lang="en-US" altLang="zh-CN" sz="3200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zh-CN" altLang="en-US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5837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837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837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837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837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838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84213" y="1628775"/>
          <a:ext cx="7127875" cy="4464050"/>
        </p:xfrm>
        <a:graphic>
          <a:graphicData uri="http://schemas.openxmlformats.org/drawingml/2006/table">
            <a:tbl>
              <a:tblPr/>
              <a:tblGrid>
                <a:gridCol w="1831975"/>
                <a:gridCol w="1801812"/>
                <a:gridCol w="1928813"/>
                <a:gridCol w="15652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相似度定义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欧式距离倒数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夹角余弦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相关系数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总正确率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91.39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91.39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92.34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89.47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89.47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89.47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84.21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89.47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89.47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94.74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94.74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94.74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84.21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78.95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84.21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100.00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100.00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100.00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94.74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94.74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94.74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94.74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94.74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94.74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84.21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89.47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89.47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94.74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94.74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94.74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84.21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78.95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84.21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100.00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100.00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EFC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100.00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EFC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7" name="标题 1"/>
          <p:cNvSpPr>
            <a:spLocks noGrp="1"/>
          </p:cNvSpPr>
          <p:nvPr>
            <p:ph type="title"/>
          </p:nvPr>
        </p:nvSpPr>
        <p:spPr>
          <a:xfrm>
            <a:off x="2147888" y="184150"/>
            <a:ext cx="6408737" cy="581025"/>
          </a:xfrm>
        </p:spPr>
        <p:txBody>
          <a:bodyPr/>
          <a:lstStyle/>
          <a:p>
            <a:r>
              <a:rPr lang="zh-CN" altLang="en-US" sz="4000" smtClean="0">
                <a:solidFill>
                  <a:srgbClr val="4A4EFC"/>
                </a:solidFill>
              </a:rPr>
              <a:t>解 题 思 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908050"/>
            <a:ext cx="8964612" cy="5545138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4A4EFC"/>
                </a:solidFill>
              </a:rPr>
              <a:t>     </a:t>
            </a:r>
            <a:r>
              <a:rPr lang="zh-CN" altLang="en-US" smtClean="0">
                <a:solidFill>
                  <a:srgbClr val="C00000"/>
                </a:solidFill>
              </a:rPr>
              <a:t>第一步：分行</a:t>
            </a:r>
            <a:r>
              <a:rPr lang="en-US" altLang="zh-CN" smtClean="0">
                <a:solidFill>
                  <a:srgbClr val="C00000"/>
                </a:solidFill>
              </a:rPr>
              <a:t>——</a:t>
            </a:r>
            <a:r>
              <a:rPr lang="zh-CN" altLang="en-US" smtClean="0">
                <a:solidFill>
                  <a:srgbClr val="4A4EFC"/>
                </a:solidFill>
              </a:rPr>
              <a:t>规划算法</a:t>
            </a: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zh-CN" smtClean="0"/>
              <a:t>          </a:t>
            </a:r>
            <a:r>
              <a:rPr lang="zh-CN" altLang="zh-CN" smtClean="0"/>
              <a:t>假设每一组最左边一块可以识别出来，记为</a:t>
            </a:r>
            <a:r>
              <a:rPr lang="en-US" altLang="zh-CN" smtClean="0"/>
              <a:t>     </a:t>
            </a:r>
            <a:r>
              <a:rPr lang="zh-CN" altLang="en-US" smtClean="0"/>
              <a:t>，</a:t>
            </a:r>
            <a:r>
              <a:rPr lang="zh-CN" altLang="zh-CN" smtClean="0"/>
              <a:t>其他</a:t>
            </a:r>
            <a:r>
              <a:rPr lang="en-US" altLang="zh-CN" smtClean="0"/>
              <a:t>198</a:t>
            </a:r>
            <a:r>
              <a:rPr lang="zh-CN" altLang="zh-CN" smtClean="0"/>
              <a:t>块碎片记为</a:t>
            </a:r>
            <a:r>
              <a:rPr lang="en-US" altLang="zh-CN" smtClean="0"/>
              <a:t>    </a:t>
            </a:r>
            <a:r>
              <a:rPr lang="zh-CN" altLang="en-US" smtClean="0"/>
              <a:t>，</a:t>
            </a:r>
            <a:r>
              <a:rPr lang="zh-CN" altLang="zh-CN" smtClean="0"/>
              <a:t>相似度记为</a:t>
            </a:r>
            <a:r>
              <a:rPr lang="en-US" altLang="zh-CN" smtClean="0"/>
              <a:t>      </a:t>
            </a:r>
            <a:r>
              <a:rPr lang="zh-CN" altLang="zh-CN" smtClean="0"/>
              <a:t>，则可以求解以下</a:t>
            </a:r>
            <a:r>
              <a:rPr lang="en-US" altLang="zh-CN" smtClean="0"/>
              <a:t>0-1</a:t>
            </a:r>
            <a:r>
              <a:rPr lang="zh-CN" altLang="zh-CN" smtClean="0"/>
              <a:t>线性规划求得分组结果：</a:t>
            </a:r>
            <a:endParaRPr lang="en-US" altLang="zh-CN" smtClean="0"/>
          </a:p>
          <a:p>
            <a:pPr>
              <a:lnSpc>
                <a:spcPct val="20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C00000"/>
                </a:solidFill>
              </a:rPr>
              <a:t>    </a:t>
            </a:r>
            <a:r>
              <a:rPr lang="zh-CN" altLang="en-US" sz="3200" smtClean="0"/>
              <a:t>  </a:t>
            </a:r>
            <a:endParaRPr lang="en-US" altLang="zh-CN" sz="3200" smtClean="0"/>
          </a:p>
          <a:p>
            <a:pPr>
              <a:lnSpc>
                <a:spcPct val="200000"/>
              </a:lnSpc>
              <a:buClr>
                <a:srgbClr val="C00000"/>
              </a:buClr>
              <a:buFontTx/>
              <a:buNone/>
            </a:pPr>
            <a:r>
              <a:rPr lang="en-US" altLang="zh-CN" sz="3200" smtClean="0"/>
              <a:t>s.t.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zh-CN" altLang="en-US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</p:txBody>
      </p:sp>
      <p:sp>
        <p:nvSpPr>
          <p:cNvPr id="614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1470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6147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1472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6147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14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147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147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147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147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40" name="Object 24"/>
          <p:cNvGraphicFramePr>
            <a:graphicFrameLocks noChangeAspect="1"/>
          </p:cNvGraphicFramePr>
          <p:nvPr/>
        </p:nvGraphicFramePr>
        <p:xfrm>
          <a:off x="8101013" y="1916113"/>
          <a:ext cx="358775" cy="504825"/>
        </p:xfrm>
        <a:graphic>
          <a:graphicData uri="http://schemas.openxmlformats.org/presentationml/2006/ole">
            <p:oleObj spid="_x0000_s61464" name="Equation" r:id="rId4" imgW="164880" imgH="228600" progId="Equation.DSMT4">
              <p:embed/>
            </p:oleObj>
          </a:graphicData>
        </a:graphic>
      </p:graphicFrame>
      <p:graphicFrame>
        <p:nvGraphicFramePr>
          <p:cNvPr id="41" name="Object 25"/>
          <p:cNvGraphicFramePr>
            <a:graphicFrameLocks noChangeAspect="1"/>
          </p:cNvGraphicFramePr>
          <p:nvPr/>
        </p:nvGraphicFramePr>
        <p:xfrm>
          <a:off x="3779838" y="2708275"/>
          <a:ext cx="266700" cy="576263"/>
        </p:xfrm>
        <a:graphic>
          <a:graphicData uri="http://schemas.openxmlformats.org/presentationml/2006/ole">
            <p:oleObj spid="_x0000_s61465" name="Equation" r:id="rId5" imgW="164880" imgH="241200" progId="Equation.DSMT4">
              <p:embed/>
            </p:oleObj>
          </a:graphicData>
        </a:graphic>
      </p:graphicFrame>
      <p:graphicFrame>
        <p:nvGraphicFramePr>
          <p:cNvPr id="42" name="Object 26"/>
          <p:cNvGraphicFramePr>
            <a:graphicFrameLocks noChangeAspect="1"/>
          </p:cNvGraphicFramePr>
          <p:nvPr/>
        </p:nvGraphicFramePr>
        <p:xfrm>
          <a:off x="6372225" y="2725738"/>
          <a:ext cx="431800" cy="631825"/>
        </p:xfrm>
        <a:graphic>
          <a:graphicData uri="http://schemas.openxmlformats.org/presentationml/2006/ole">
            <p:oleObj spid="_x0000_s61466" name="Equation" r:id="rId6" imgW="164880" imgH="241200" progId="Equation.DSMT4">
              <p:embed/>
            </p:oleObj>
          </a:graphicData>
        </a:graphic>
      </p:graphicFrame>
      <p:sp>
        <p:nvSpPr>
          <p:cNvPr id="61479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2" name="Picture 2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4365625"/>
            <a:ext cx="19431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1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4" name="Picture 2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8888" y="5445125"/>
            <a:ext cx="14065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3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5" name="Picture 31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48038" y="5516563"/>
            <a:ext cx="1560512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5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6" name="Picture 33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5963" y="5732463"/>
            <a:ext cx="129698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>
          <a:xfrm>
            <a:off x="2147888" y="184150"/>
            <a:ext cx="6408737" cy="581025"/>
          </a:xfrm>
        </p:spPr>
        <p:txBody>
          <a:bodyPr/>
          <a:lstStyle/>
          <a:p>
            <a:r>
              <a:rPr lang="zh-CN" altLang="en-US" sz="4000" smtClean="0">
                <a:solidFill>
                  <a:srgbClr val="4A4EFC"/>
                </a:solidFill>
              </a:rPr>
              <a:t>解 题 思 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484313"/>
            <a:ext cx="8785225" cy="424815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4A4EFC"/>
                </a:solidFill>
              </a:rPr>
              <a:t>     </a:t>
            </a:r>
            <a:r>
              <a:rPr lang="zh-CN" altLang="en-US" smtClean="0">
                <a:solidFill>
                  <a:srgbClr val="C00000"/>
                </a:solidFill>
              </a:rPr>
              <a:t>第二步：行内排序</a:t>
            </a:r>
            <a:r>
              <a:rPr lang="en-US" altLang="zh-CN" smtClean="0">
                <a:solidFill>
                  <a:srgbClr val="C00000"/>
                </a:solidFill>
              </a:rPr>
              <a:t>——</a:t>
            </a:r>
            <a:r>
              <a:rPr lang="zh-CN" altLang="en-US" smtClean="0">
                <a:solidFill>
                  <a:srgbClr val="4A4EFC"/>
                </a:solidFill>
              </a:rPr>
              <a:t>距离定义</a:t>
            </a: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4A4EFC"/>
                </a:solidFill>
              </a:rPr>
              <a:t>      </a:t>
            </a:r>
            <a:r>
              <a:rPr lang="zh-CN" altLang="en-US" smtClean="0">
                <a:solidFill>
                  <a:srgbClr val="4A4EFC"/>
                </a:solidFill>
              </a:rPr>
              <a:t>欧氏距离    </a:t>
            </a: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4A4EFC"/>
                </a:solidFill>
              </a:rPr>
              <a:t>      </a:t>
            </a:r>
            <a:r>
              <a:rPr lang="zh-CN" altLang="en-US" smtClean="0">
                <a:solidFill>
                  <a:srgbClr val="4A4EFC"/>
                </a:solidFill>
              </a:rPr>
              <a:t>夹角余弦    </a:t>
            </a: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4A4EFC"/>
                </a:solidFill>
              </a:rPr>
              <a:t>      </a:t>
            </a:r>
            <a:r>
              <a:rPr lang="zh-CN" altLang="en-US" smtClean="0">
                <a:solidFill>
                  <a:srgbClr val="4A4EFC"/>
                </a:solidFill>
              </a:rPr>
              <a:t>相关系数</a:t>
            </a: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4A4EFC"/>
                </a:solidFill>
              </a:rPr>
              <a:t>      </a:t>
            </a: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zh-CN" altLang="en-US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634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349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349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349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349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350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3501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3502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3503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3504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350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/>
          </p:cNvSpPr>
          <p:nvPr>
            <p:ph type="title"/>
          </p:nvPr>
        </p:nvSpPr>
        <p:spPr>
          <a:xfrm>
            <a:off x="2147888" y="184150"/>
            <a:ext cx="6408737" cy="581025"/>
          </a:xfrm>
        </p:spPr>
        <p:txBody>
          <a:bodyPr/>
          <a:lstStyle/>
          <a:p>
            <a:r>
              <a:rPr lang="zh-CN" altLang="en-US" sz="4000" smtClean="0">
                <a:solidFill>
                  <a:srgbClr val="4A4EFC"/>
                </a:solidFill>
              </a:rPr>
              <a:t>解 题 思 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765175"/>
            <a:ext cx="8785225" cy="5688013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4A4EFC"/>
                </a:solidFill>
              </a:rPr>
              <a:t>     </a:t>
            </a:r>
            <a:r>
              <a:rPr lang="zh-CN" altLang="en-US" smtClean="0">
                <a:solidFill>
                  <a:srgbClr val="C00000"/>
                </a:solidFill>
              </a:rPr>
              <a:t>第二步：行内排序</a:t>
            </a:r>
            <a:r>
              <a:rPr lang="en-US" altLang="zh-CN" smtClean="0">
                <a:solidFill>
                  <a:srgbClr val="C00000"/>
                </a:solidFill>
              </a:rPr>
              <a:t>——</a:t>
            </a:r>
            <a:r>
              <a:rPr lang="zh-CN" altLang="en-US" smtClean="0">
                <a:solidFill>
                  <a:srgbClr val="4A4EFC"/>
                </a:solidFill>
              </a:rPr>
              <a:t>距离定义</a:t>
            </a: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4A4EFC"/>
                </a:solidFill>
              </a:rPr>
              <a:t>    </a:t>
            </a:r>
            <a:r>
              <a:rPr lang="zh-CN" altLang="en-US" smtClean="0">
                <a:solidFill>
                  <a:srgbClr val="4A4EFC"/>
                </a:solidFill>
              </a:rPr>
              <a:t>考虑斜率的距离：</a:t>
            </a: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zh-CN" altLang="en-US" smtClean="0">
                <a:solidFill>
                  <a:srgbClr val="4A4EFC"/>
                </a:solidFill>
              </a:rPr>
              <a:t>    考虑像素阵列分布的距离：</a:t>
            </a: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C00000"/>
                </a:solidFill>
              </a:rPr>
              <a:t>     </a:t>
            </a:r>
            <a:endParaRPr lang="en-US" altLang="zh-CN" sz="3200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zh-CN" altLang="en-US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655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554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554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554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554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554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5549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555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5551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555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55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>
          <a:xfrm>
            <a:off x="2147888" y="184150"/>
            <a:ext cx="6408737" cy="581025"/>
          </a:xfrm>
        </p:spPr>
        <p:txBody>
          <a:bodyPr/>
          <a:lstStyle/>
          <a:p>
            <a:r>
              <a:rPr lang="zh-CN" altLang="en-US" sz="4000" smtClean="0">
                <a:solidFill>
                  <a:srgbClr val="4A4EFC"/>
                </a:solidFill>
              </a:rPr>
              <a:t>解 题 思 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908050"/>
            <a:ext cx="8785225" cy="5545138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4A4EFC"/>
                </a:solidFill>
              </a:rPr>
              <a:t>     </a:t>
            </a:r>
            <a:r>
              <a:rPr lang="zh-CN" altLang="en-US" smtClean="0">
                <a:solidFill>
                  <a:srgbClr val="C00000"/>
                </a:solidFill>
              </a:rPr>
              <a:t>第二步：行内排序</a:t>
            </a:r>
            <a:r>
              <a:rPr lang="en-US" altLang="zh-CN" smtClean="0">
                <a:solidFill>
                  <a:srgbClr val="C00000"/>
                </a:solidFill>
              </a:rPr>
              <a:t>——</a:t>
            </a:r>
            <a:r>
              <a:rPr lang="zh-CN" altLang="en-US" smtClean="0">
                <a:solidFill>
                  <a:srgbClr val="4A4EFC"/>
                </a:solidFill>
              </a:rPr>
              <a:t>排序算法</a:t>
            </a: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C00000"/>
                </a:solidFill>
              </a:rPr>
              <a:t>     </a:t>
            </a:r>
            <a:r>
              <a:rPr lang="zh-CN" altLang="en-US" smtClean="0">
                <a:solidFill>
                  <a:srgbClr val="4A4EFC"/>
                </a:solidFill>
              </a:rPr>
              <a:t>贪心算法</a:t>
            </a:r>
            <a:r>
              <a:rPr lang="en-US" altLang="zh-CN" smtClean="0">
                <a:solidFill>
                  <a:srgbClr val="4A4EFC"/>
                </a:solidFill>
              </a:rPr>
              <a:t>1</a:t>
            </a:r>
            <a:r>
              <a:rPr lang="zh-CN" altLang="en-US" smtClean="0">
                <a:solidFill>
                  <a:srgbClr val="4A4EFC"/>
                </a:solidFill>
              </a:rPr>
              <a:t>：从左到右逐步拼接</a:t>
            </a: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4A4EFC"/>
                </a:solidFill>
              </a:rPr>
              <a:t>     </a:t>
            </a:r>
            <a:r>
              <a:rPr lang="zh-CN" altLang="en-US" smtClean="0">
                <a:solidFill>
                  <a:srgbClr val="4A4EFC"/>
                </a:solidFill>
              </a:rPr>
              <a:t>贪心算法</a:t>
            </a:r>
            <a:r>
              <a:rPr lang="en-US" altLang="zh-CN" smtClean="0">
                <a:solidFill>
                  <a:srgbClr val="4A4EFC"/>
                </a:solidFill>
              </a:rPr>
              <a:t>2</a:t>
            </a:r>
            <a:r>
              <a:rPr lang="zh-CN" altLang="en-US" smtClean="0">
                <a:solidFill>
                  <a:srgbClr val="4A4EFC"/>
                </a:solidFill>
              </a:rPr>
              <a:t>：从右到左逐步拼接</a:t>
            </a: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4A4EFC"/>
                </a:solidFill>
              </a:rPr>
              <a:t>     </a:t>
            </a:r>
            <a:r>
              <a:rPr lang="zh-CN" altLang="en-US" smtClean="0">
                <a:solidFill>
                  <a:srgbClr val="4A4EFC"/>
                </a:solidFill>
              </a:rPr>
              <a:t>贪心算法</a:t>
            </a:r>
            <a:r>
              <a:rPr lang="en-US" altLang="zh-CN" smtClean="0">
                <a:solidFill>
                  <a:srgbClr val="4A4EFC"/>
                </a:solidFill>
              </a:rPr>
              <a:t>3</a:t>
            </a:r>
            <a:r>
              <a:rPr lang="zh-CN" altLang="en-US" smtClean="0">
                <a:solidFill>
                  <a:srgbClr val="4A4EFC"/>
                </a:solidFill>
              </a:rPr>
              <a:t>：所有邻接距离中最小的两片拼接</a:t>
            </a: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4A4EFC"/>
                </a:solidFill>
              </a:rPr>
              <a:t>     </a:t>
            </a:r>
            <a:r>
              <a:rPr lang="zh-CN" altLang="en-US" smtClean="0">
                <a:solidFill>
                  <a:srgbClr val="4A4EFC"/>
                </a:solidFill>
              </a:rPr>
              <a:t>图论</a:t>
            </a:r>
            <a:r>
              <a:rPr lang="en-US" altLang="zh-CN" smtClean="0">
                <a:solidFill>
                  <a:srgbClr val="4A4EFC"/>
                </a:solidFill>
              </a:rPr>
              <a:t>+</a:t>
            </a:r>
            <a:r>
              <a:rPr lang="zh-CN" altLang="en-US" smtClean="0">
                <a:solidFill>
                  <a:srgbClr val="4A4EFC"/>
                </a:solidFill>
              </a:rPr>
              <a:t>规划方法：按邻接距离定义有向权图，将最佳排序问题转化为</a:t>
            </a:r>
            <a:r>
              <a:rPr lang="en-US" altLang="zh-CN" smtClean="0">
                <a:solidFill>
                  <a:srgbClr val="4A4EFC"/>
                </a:solidFill>
              </a:rPr>
              <a:t>TSP</a:t>
            </a:r>
            <a:r>
              <a:rPr lang="zh-CN" altLang="en-US" smtClean="0">
                <a:solidFill>
                  <a:srgbClr val="4A4EFC"/>
                </a:solidFill>
              </a:rPr>
              <a:t>问题，再应用规划软件求解。</a:t>
            </a: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4A4EFC"/>
                </a:solidFill>
              </a:rPr>
              <a:t>     </a:t>
            </a:r>
          </a:p>
          <a:p>
            <a:pPr>
              <a:lnSpc>
                <a:spcPct val="200000"/>
              </a:lnSpc>
              <a:buClr>
                <a:srgbClr val="C00000"/>
              </a:buClr>
              <a:buFontTx/>
              <a:buNone/>
            </a:pPr>
            <a:endParaRPr lang="en-US" altLang="zh-CN" sz="3200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zh-CN" altLang="en-US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675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759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759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759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7595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759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7597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7598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7599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7600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title"/>
          </p:nvPr>
        </p:nvSpPr>
        <p:spPr>
          <a:xfrm>
            <a:off x="2147888" y="184150"/>
            <a:ext cx="6408737" cy="581025"/>
          </a:xfrm>
        </p:spPr>
        <p:txBody>
          <a:bodyPr/>
          <a:lstStyle/>
          <a:p>
            <a:r>
              <a:rPr lang="zh-CN" altLang="en-US" sz="4000" smtClean="0">
                <a:solidFill>
                  <a:srgbClr val="4A4EFC"/>
                </a:solidFill>
              </a:rPr>
              <a:t>解 题 思 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836613"/>
            <a:ext cx="8785225" cy="5761037"/>
          </a:xfrm>
        </p:spPr>
        <p:txBody>
          <a:bodyPr/>
          <a:lstStyle/>
          <a:p>
            <a:pPr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4A4EFC"/>
                </a:solidFill>
              </a:rPr>
              <a:t>     </a:t>
            </a:r>
            <a:r>
              <a:rPr lang="zh-CN" altLang="en-US" smtClean="0">
                <a:solidFill>
                  <a:srgbClr val="C00000"/>
                </a:solidFill>
              </a:rPr>
              <a:t>第二步：行内排序</a:t>
            </a:r>
            <a:r>
              <a:rPr lang="en-US" altLang="zh-CN" smtClean="0">
                <a:solidFill>
                  <a:srgbClr val="C00000"/>
                </a:solidFill>
              </a:rPr>
              <a:t>——</a:t>
            </a:r>
            <a:r>
              <a:rPr lang="zh-CN" altLang="en-US" smtClean="0">
                <a:solidFill>
                  <a:srgbClr val="4A4EFC"/>
                </a:solidFill>
              </a:rPr>
              <a:t>排序算法</a:t>
            </a: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r>
              <a:rPr lang="zh-CN" altLang="en-US" smtClean="0">
                <a:solidFill>
                  <a:srgbClr val="4A4EFC"/>
                </a:solidFill>
              </a:rPr>
              <a:t>   规划方法：</a:t>
            </a:r>
            <a:r>
              <a:rPr lang="zh-CN" altLang="zh-CN" smtClean="0"/>
              <a:t>定义两碎片</a:t>
            </a:r>
            <a:r>
              <a:rPr lang="en-US" altLang="zh-CN" smtClean="0"/>
              <a:t>i</a:t>
            </a:r>
            <a:r>
              <a:rPr lang="zh-CN" altLang="zh-CN" smtClean="0"/>
              <a:t>，</a:t>
            </a:r>
            <a:r>
              <a:rPr lang="en-US" altLang="zh-CN" smtClean="0"/>
              <a:t>j</a:t>
            </a:r>
            <a:r>
              <a:rPr lang="zh-CN" altLang="zh-CN" smtClean="0"/>
              <a:t>之间边缘（有向）距离为</a:t>
            </a:r>
            <a:r>
              <a:rPr lang="en-US" altLang="zh-CN" smtClean="0"/>
              <a:t>r</a:t>
            </a:r>
            <a:r>
              <a:rPr lang="en-US" altLang="zh-CN" baseline="-25000" smtClean="0"/>
              <a:t>ij</a:t>
            </a:r>
            <a:r>
              <a:rPr lang="zh-CN" altLang="zh-CN" smtClean="0"/>
              <a:t>，并规定</a:t>
            </a:r>
            <a:r>
              <a:rPr lang="en-US" altLang="zh-CN" smtClean="0"/>
              <a:t>r</a:t>
            </a:r>
            <a:r>
              <a:rPr lang="en-US" altLang="zh-CN" baseline="-25000" smtClean="0"/>
              <a:t>i0</a:t>
            </a:r>
            <a:r>
              <a:rPr lang="en-US" altLang="zh-CN" smtClean="0"/>
              <a:t>=r</a:t>
            </a:r>
            <a:r>
              <a:rPr lang="en-US" altLang="zh-CN" baseline="-25000" smtClean="0"/>
              <a:t>18</a:t>
            </a:r>
            <a:r>
              <a:rPr lang="zh-CN" altLang="zh-CN" baseline="-25000" smtClean="0"/>
              <a:t>，</a:t>
            </a:r>
            <a:r>
              <a:rPr lang="en-US" altLang="zh-CN" baseline="-25000" smtClean="0"/>
              <a:t>j</a:t>
            </a:r>
            <a:r>
              <a:rPr lang="en-US" altLang="zh-CN" smtClean="0"/>
              <a:t>=</a:t>
            </a:r>
            <a:r>
              <a:rPr lang="zh-CN" altLang="zh-CN" smtClean="0"/>
              <a:t>∞，</a:t>
            </a:r>
            <a:r>
              <a:rPr lang="zh-CN" altLang="en-US" smtClean="0"/>
              <a:t>求解以下规划模型：</a:t>
            </a:r>
            <a:endParaRPr lang="en-US" altLang="zh-CN" smtClean="0"/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buClr>
                <a:srgbClr val="C00000"/>
              </a:buClr>
              <a:buFontTx/>
              <a:buNone/>
            </a:pPr>
            <a:r>
              <a:rPr lang="zh-CN" altLang="en-US" smtClean="0"/>
              <a:t> </a:t>
            </a:r>
            <a:endParaRPr lang="en-US" altLang="zh-CN" smtClean="0"/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buClr>
                <a:srgbClr val="C00000"/>
              </a:buClr>
              <a:buFontTx/>
              <a:buNone/>
            </a:pPr>
            <a:r>
              <a:rPr lang="zh-CN" altLang="en-US" smtClean="0"/>
              <a:t>如果求解结果无子回路，则得到问题最优解。</a:t>
            </a: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4A4EFC"/>
                </a:solidFill>
              </a:rPr>
              <a:t>     </a:t>
            </a:r>
          </a:p>
          <a:p>
            <a:pPr>
              <a:lnSpc>
                <a:spcPct val="200000"/>
              </a:lnSpc>
              <a:buClr>
                <a:srgbClr val="C00000"/>
              </a:buClr>
              <a:buFontTx/>
              <a:buNone/>
            </a:pPr>
            <a:endParaRPr lang="en-US" altLang="zh-CN" sz="3200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zh-CN" altLang="en-US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696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964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96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964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964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964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964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9646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9647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9648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96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96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813" y="2492375"/>
            <a:ext cx="5472112" cy="325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/>
          </p:cNvSpPr>
          <p:nvPr>
            <p:ph type="title"/>
          </p:nvPr>
        </p:nvSpPr>
        <p:spPr>
          <a:xfrm>
            <a:off x="2147888" y="184150"/>
            <a:ext cx="6408737" cy="581025"/>
          </a:xfrm>
        </p:spPr>
        <p:txBody>
          <a:bodyPr/>
          <a:lstStyle/>
          <a:p>
            <a:r>
              <a:rPr lang="zh-CN" altLang="en-US" sz="4000" smtClean="0">
                <a:solidFill>
                  <a:srgbClr val="4A4EFC"/>
                </a:solidFill>
              </a:rPr>
              <a:t>解 题 思 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836613"/>
            <a:ext cx="8785225" cy="5761037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4A4EFC"/>
                </a:solidFill>
              </a:rPr>
              <a:t>     </a:t>
            </a:r>
            <a:r>
              <a:rPr lang="zh-CN" altLang="en-US" smtClean="0">
                <a:solidFill>
                  <a:srgbClr val="C00000"/>
                </a:solidFill>
              </a:rPr>
              <a:t>第二步：行内排序</a:t>
            </a:r>
            <a:r>
              <a:rPr lang="en-US" altLang="zh-CN" smtClean="0">
                <a:solidFill>
                  <a:srgbClr val="C00000"/>
                </a:solidFill>
              </a:rPr>
              <a:t>——</a:t>
            </a:r>
            <a:r>
              <a:rPr lang="zh-CN" altLang="en-US" smtClean="0">
                <a:solidFill>
                  <a:srgbClr val="4A4EFC"/>
                </a:solidFill>
              </a:rPr>
              <a:t>排序算法</a:t>
            </a: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zh-CN" altLang="en-US" smtClean="0">
                <a:solidFill>
                  <a:srgbClr val="4A4EFC"/>
                </a:solidFill>
              </a:rPr>
              <a:t>   第三问双面规划方法：</a:t>
            </a: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buClr>
                <a:srgbClr val="C00000"/>
              </a:buClr>
              <a:buFontTx/>
              <a:buNone/>
            </a:pPr>
            <a:r>
              <a:rPr lang="zh-CN" altLang="en-US" smtClean="0"/>
              <a:t>   如果求解结果无子回路，则得到问题最优解。</a:t>
            </a: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4A4EFC"/>
                </a:solidFill>
              </a:rPr>
              <a:t>     </a:t>
            </a:r>
          </a:p>
          <a:p>
            <a:pPr>
              <a:lnSpc>
                <a:spcPct val="200000"/>
              </a:lnSpc>
              <a:buClr>
                <a:srgbClr val="C00000"/>
              </a:buClr>
              <a:buFontTx/>
              <a:buNone/>
            </a:pPr>
            <a:endParaRPr lang="en-US" altLang="zh-CN" sz="3200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zh-CN" altLang="en-US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7168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168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168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169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169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16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1693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169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1695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1696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16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16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16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132097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188" y="2276475"/>
            <a:ext cx="80645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3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/>
          <p:cNvSpPr>
            <a:spLocks noGrp="1"/>
          </p:cNvSpPr>
          <p:nvPr>
            <p:ph type="title"/>
          </p:nvPr>
        </p:nvSpPr>
        <p:spPr>
          <a:xfrm>
            <a:off x="2147888" y="184150"/>
            <a:ext cx="6408737" cy="581025"/>
          </a:xfrm>
        </p:spPr>
        <p:txBody>
          <a:bodyPr/>
          <a:lstStyle/>
          <a:p>
            <a:r>
              <a:rPr lang="zh-CN" altLang="en-US" sz="4000" smtClean="0">
                <a:solidFill>
                  <a:srgbClr val="4A4EFC"/>
                </a:solidFill>
              </a:rPr>
              <a:t>解 题 思 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836613"/>
            <a:ext cx="8785225" cy="792162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4A4EFC"/>
                </a:solidFill>
              </a:rPr>
              <a:t>     </a:t>
            </a:r>
            <a:r>
              <a:rPr lang="zh-CN" altLang="en-US" smtClean="0">
                <a:solidFill>
                  <a:srgbClr val="C00000"/>
                </a:solidFill>
              </a:rPr>
              <a:t>第二步：行内排序</a:t>
            </a:r>
            <a:r>
              <a:rPr lang="en-US" altLang="zh-CN" smtClean="0">
                <a:solidFill>
                  <a:srgbClr val="C00000"/>
                </a:solidFill>
              </a:rPr>
              <a:t>——</a:t>
            </a:r>
            <a:r>
              <a:rPr lang="zh-CN" altLang="en-US" smtClean="0">
                <a:solidFill>
                  <a:srgbClr val="4A4EFC"/>
                </a:solidFill>
              </a:rPr>
              <a:t>排序算法结果</a:t>
            </a: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buClr>
                <a:srgbClr val="C00000"/>
              </a:buClr>
              <a:buFontTx/>
              <a:buNone/>
            </a:pPr>
            <a:r>
              <a:rPr lang="zh-CN" altLang="en-US" smtClean="0"/>
              <a:t>   </a:t>
            </a: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4A4EFC"/>
                </a:solidFill>
              </a:rPr>
              <a:t>     </a:t>
            </a:r>
          </a:p>
          <a:p>
            <a:pPr>
              <a:lnSpc>
                <a:spcPct val="200000"/>
              </a:lnSpc>
              <a:buClr>
                <a:srgbClr val="C00000"/>
              </a:buClr>
              <a:buFontTx/>
              <a:buNone/>
            </a:pPr>
            <a:endParaRPr lang="en-US" altLang="zh-CN" sz="3200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zh-CN" altLang="en-US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737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373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373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37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373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374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3741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3742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3743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3744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37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374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37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900113" y="1557338"/>
          <a:ext cx="7272337" cy="4303712"/>
        </p:xfrm>
        <a:graphic>
          <a:graphicData uri="http://schemas.openxmlformats.org/drawingml/2006/table">
            <a:tbl>
              <a:tblPr/>
              <a:tblGrid>
                <a:gridCol w="1439451"/>
                <a:gridCol w="1382540"/>
                <a:gridCol w="1529724"/>
                <a:gridCol w="1391371"/>
                <a:gridCol w="1529724"/>
              </a:tblGrid>
              <a:tr h="1001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2000" b="1" kern="100" dirty="0" smtClean="0">
                          <a:latin typeface="Calibri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zh-CN" sz="2000" b="1" kern="100" dirty="0">
                          <a:latin typeface="Calibri"/>
                          <a:ea typeface="宋体"/>
                          <a:cs typeface="Times New Roman"/>
                        </a:rPr>
                        <a:t>距离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宋体"/>
                          <a:cs typeface="Times New Roman"/>
                        </a:rPr>
                        <a:t>模型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宋体"/>
                          <a:cs typeface="Times New Roman"/>
                        </a:rPr>
                        <a:t>欧氏距离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en-US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宋体"/>
                          <a:cs typeface="Times New Roman"/>
                        </a:rPr>
                        <a:t>夹角余弦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2000" b="1" kern="100" dirty="0" smtClean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latin typeface="Calibri"/>
                          <a:ea typeface="宋体"/>
                          <a:cs typeface="Times New Roman"/>
                        </a:rPr>
                        <a:t>相关系数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21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7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/>
                          <a:ea typeface="宋体"/>
                          <a:cs typeface="Times New Roman"/>
                        </a:rPr>
                        <a:t>贪心</a:t>
                      </a:r>
                      <a:r>
                        <a:rPr lang="en-US" sz="2000" b="1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libri"/>
                          <a:ea typeface="宋体"/>
                          <a:cs typeface="Times New Roman"/>
                        </a:rPr>
                        <a:t>64.11 (11)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libri"/>
                          <a:ea typeface="宋体"/>
                          <a:cs typeface="Times New Roman"/>
                        </a:rPr>
                        <a:t>68.90 (11)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/>
                          <a:ea typeface="宋体"/>
                          <a:cs typeface="Times New Roman"/>
                        </a:rPr>
                        <a:t>73.68 (10)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2000" b="1" kern="100" dirty="0" smtClean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73.68 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(10)</a:t>
                      </a:r>
                      <a:endParaRPr lang="zh-CN" sz="2000" b="1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21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7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/>
                          <a:ea typeface="宋体"/>
                          <a:cs typeface="Times New Roman"/>
                        </a:rPr>
                        <a:t>贪心</a:t>
                      </a:r>
                      <a:r>
                        <a:rPr lang="en-US" sz="2000" b="1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libri"/>
                          <a:ea typeface="宋体"/>
                          <a:cs typeface="Times New Roman"/>
                        </a:rPr>
                        <a:t>65.55 (11)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libri"/>
                          <a:ea typeface="宋体"/>
                          <a:cs typeface="Times New Roman"/>
                        </a:rPr>
                        <a:t>73.20 (10)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/>
                          <a:ea typeface="宋体"/>
                          <a:cs typeface="Times New Roman"/>
                        </a:rPr>
                        <a:t>74.64 (9)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2000" b="1" kern="100" dirty="0" smtClean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74.64 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(9)</a:t>
                      </a:r>
                      <a:endParaRPr lang="zh-CN" sz="2000" b="1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21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7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/>
                          <a:ea typeface="宋体"/>
                          <a:cs typeface="Times New Roman"/>
                        </a:rPr>
                        <a:t>贪心</a:t>
                      </a:r>
                      <a:r>
                        <a:rPr lang="en-US" sz="2000" b="1" kern="10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libri"/>
                          <a:ea typeface="宋体"/>
                          <a:cs typeface="Times New Roman"/>
                        </a:rPr>
                        <a:t>82.30 (8)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libri"/>
                          <a:ea typeface="宋体"/>
                          <a:cs typeface="Times New Roman"/>
                        </a:rPr>
                        <a:t>90.43 (5)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/>
                          <a:ea typeface="宋体"/>
                          <a:cs typeface="Times New Roman"/>
                        </a:rPr>
                        <a:t>93.78 (3)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2000" b="1" kern="100" dirty="0" smtClean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93.78 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(3)</a:t>
                      </a:r>
                      <a:endParaRPr lang="zh-CN" sz="2000" b="1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21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7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libri"/>
                          <a:ea typeface="宋体"/>
                          <a:cs typeface="Times New Roman"/>
                        </a:rPr>
                        <a:t>TSP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libri"/>
                          <a:ea typeface="宋体"/>
                          <a:cs typeface="Times New Roman"/>
                        </a:rPr>
                        <a:t>97.61 (1)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libri"/>
                          <a:ea typeface="宋体"/>
                          <a:cs typeface="Times New Roman"/>
                        </a:rPr>
                        <a:t>90.43 (4)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/>
                          <a:ea typeface="宋体"/>
                          <a:cs typeface="Times New Roman"/>
                        </a:rPr>
                        <a:t>100 (0)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2000" b="1" kern="100" dirty="0" smtClean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98.56 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(1)</a:t>
                      </a:r>
                      <a:endParaRPr lang="zh-CN" sz="2000" b="1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21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611188" y="5876925"/>
            <a:ext cx="806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zh-CN" sz="2000" b="1"/>
              <a:t>说明：假设</a:t>
            </a:r>
            <a:r>
              <a:rPr lang="zh-CN" altLang="en-US" sz="2000" b="1"/>
              <a:t>分行</a:t>
            </a:r>
            <a:r>
              <a:rPr lang="zh-CN" altLang="zh-CN" sz="2000" b="1"/>
              <a:t>完全正确；括号中的数字是没有完全复原的行数。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/>
          <p:cNvSpPr>
            <a:spLocks noGrp="1"/>
          </p:cNvSpPr>
          <p:nvPr>
            <p:ph type="title"/>
          </p:nvPr>
        </p:nvSpPr>
        <p:spPr>
          <a:xfrm>
            <a:off x="2147888" y="184150"/>
            <a:ext cx="6408737" cy="581025"/>
          </a:xfrm>
        </p:spPr>
        <p:txBody>
          <a:bodyPr/>
          <a:lstStyle/>
          <a:p>
            <a:r>
              <a:rPr lang="zh-CN" altLang="en-US" sz="4000" smtClean="0">
                <a:solidFill>
                  <a:srgbClr val="4A4EFC"/>
                </a:solidFill>
              </a:rPr>
              <a:t>解 题 思 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4313"/>
            <a:ext cx="8785225" cy="3889375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4A4EFC"/>
                </a:solidFill>
              </a:rPr>
              <a:t>      </a:t>
            </a:r>
            <a:r>
              <a:rPr lang="zh-CN" altLang="en-US" smtClean="0">
                <a:solidFill>
                  <a:srgbClr val="C00000"/>
                </a:solidFill>
              </a:rPr>
              <a:t>第三步：行间排序</a:t>
            </a:r>
            <a:endParaRPr lang="en-US" altLang="zh-CN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C00000"/>
                </a:solidFill>
              </a:rPr>
              <a:t>      </a:t>
            </a:r>
            <a:r>
              <a:rPr lang="zh-CN" altLang="en-US" smtClean="0">
                <a:solidFill>
                  <a:srgbClr val="4A4EFC"/>
                </a:solidFill>
              </a:rPr>
              <a:t>根据行距排序，或者根据内容排序。</a:t>
            </a: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buClr>
                <a:srgbClr val="C00000"/>
              </a:buClr>
              <a:buFontTx/>
              <a:buNone/>
            </a:pPr>
            <a:r>
              <a:rPr lang="zh-CN" altLang="en-US" smtClean="0"/>
              <a:t>   </a:t>
            </a: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4A4EFC"/>
                </a:solidFill>
              </a:rPr>
              <a:t>     </a:t>
            </a:r>
          </a:p>
          <a:p>
            <a:pPr>
              <a:lnSpc>
                <a:spcPct val="200000"/>
              </a:lnSpc>
              <a:buClr>
                <a:srgbClr val="C00000"/>
              </a:buClr>
              <a:buFontTx/>
              <a:buNone/>
            </a:pPr>
            <a:endParaRPr lang="en-US" altLang="zh-CN" sz="3200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zh-CN" altLang="en-US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7578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578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578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578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578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578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5789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579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5791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579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57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579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57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7888" y="184150"/>
            <a:ext cx="6408737" cy="581025"/>
          </a:xfrm>
        </p:spPr>
        <p:txBody>
          <a:bodyPr/>
          <a:lstStyle/>
          <a:p>
            <a:r>
              <a:rPr lang="zh-CN" altLang="en-US" sz="4000" smtClean="0">
                <a:solidFill>
                  <a:srgbClr val="4A4EFC"/>
                </a:solidFill>
              </a:rPr>
              <a:t>评 阅 要 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050"/>
            <a:ext cx="8893175" cy="547370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4A4EFC"/>
                </a:solidFill>
              </a:rPr>
              <a:t>       </a:t>
            </a:r>
            <a:r>
              <a:rPr lang="en-US" altLang="zh-CN" smtClean="0">
                <a:solidFill>
                  <a:srgbClr val="C00000"/>
                </a:solidFill>
              </a:rPr>
              <a:t>1. </a:t>
            </a:r>
            <a:r>
              <a:rPr lang="zh-CN" altLang="en-US" smtClean="0">
                <a:solidFill>
                  <a:srgbClr val="C00000"/>
                </a:solidFill>
              </a:rPr>
              <a:t>看思路：</a:t>
            </a:r>
            <a:r>
              <a:rPr lang="zh-CN" altLang="en-US" smtClean="0"/>
              <a:t>是否有全局最优的思想。</a:t>
            </a: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C00000"/>
                </a:solidFill>
              </a:rPr>
              <a:t>       2.  </a:t>
            </a:r>
            <a:r>
              <a:rPr lang="zh-CN" altLang="en-US" smtClean="0">
                <a:solidFill>
                  <a:srgbClr val="C00000"/>
                </a:solidFill>
              </a:rPr>
              <a:t>看特征信息：</a:t>
            </a:r>
            <a:r>
              <a:rPr lang="zh-CN" altLang="zh-CN" smtClean="0"/>
              <a:t>分行时是否用到所有像素点信息？是否用到文字结构信息？是否考虑多种信息，并从比较中选取合适信息？</a:t>
            </a: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C00000"/>
                </a:solidFill>
              </a:rPr>
              <a:t>       3.  </a:t>
            </a:r>
            <a:r>
              <a:rPr lang="zh-CN" altLang="en-US" smtClean="0">
                <a:solidFill>
                  <a:srgbClr val="C00000"/>
                </a:solidFill>
              </a:rPr>
              <a:t>看算法：</a:t>
            </a:r>
            <a:r>
              <a:rPr lang="zh-CN" altLang="en-US" smtClean="0"/>
              <a:t>看算法与模型是否一致，看算法描述。</a:t>
            </a: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/>
              <a:t>       </a:t>
            </a:r>
            <a:r>
              <a:rPr lang="en-US" altLang="zh-CN" smtClean="0">
                <a:solidFill>
                  <a:srgbClr val="C00000"/>
                </a:solidFill>
              </a:rPr>
              <a:t>4.  </a:t>
            </a:r>
            <a:r>
              <a:rPr lang="zh-CN" altLang="en-US" smtClean="0">
                <a:solidFill>
                  <a:srgbClr val="C00000"/>
                </a:solidFill>
              </a:rPr>
              <a:t>看人工干预：</a:t>
            </a:r>
            <a:r>
              <a:rPr lang="zh-CN" altLang="zh-CN" smtClean="0"/>
              <a:t>干预方式及</a:t>
            </a:r>
            <a:r>
              <a:rPr lang="zh-CN" altLang="en-US" smtClean="0"/>
              <a:t>干预</a:t>
            </a:r>
            <a:r>
              <a:rPr lang="zh-CN" altLang="zh-CN" smtClean="0"/>
              <a:t>时间节点是否明确表述？</a:t>
            </a: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z="3200" smtClean="0">
                <a:solidFill>
                  <a:srgbClr val="C00000"/>
                </a:solidFill>
              </a:rPr>
              <a:t>      </a:t>
            </a:r>
            <a:r>
              <a:rPr lang="en-US" altLang="zh-CN" smtClean="0">
                <a:solidFill>
                  <a:srgbClr val="C00000"/>
                </a:solidFill>
              </a:rPr>
              <a:t>      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C00000"/>
                </a:solidFill>
              </a:rPr>
              <a:t>      </a:t>
            </a: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buClr>
                <a:srgbClr val="C00000"/>
              </a:buClr>
              <a:buFontTx/>
              <a:buNone/>
            </a:pPr>
            <a:r>
              <a:rPr lang="zh-CN" altLang="en-US" smtClean="0"/>
              <a:t>   </a:t>
            </a: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4A4EFC"/>
                </a:solidFill>
              </a:rPr>
              <a:t>     </a:t>
            </a:r>
          </a:p>
          <a:p>
            <a:pPr>
              <a:lnSpc>
                <a:spcPct val="200000"/>
              </a:lnSpc>
              <a:buClr>
                <a:srgbClr val="C00000"/>
              </a:buClr>
              <a:buFontTx/>
              <a:buNone/>
            </a:pPr>
            <a:endParaRPr lang="en-US" altLang="zh-CN" sz="3200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zh-CN" altLang="en-US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</p:txBody>
      </p:sp>
      <p:sp>
        <p:nvSpPr>
          <p:cNvPr id="778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7828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4448175" y="44450"/>
            <a:ext cx="247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778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783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783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783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7835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783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7837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7838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7839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7840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78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78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78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xfrm>
            <a:off x="2147888" y="184150"/>
            <a:ext cx="6408737" cy="581025"/>
          </a:xfrm>
        </p:spPr>
        <p:txBody>
          <a:bodyPr/>
          <a:lstStyle/>
          <a:p>
            <a:pPr algn="l"/>
            <a:r>
              <a:rPr lang="zh-CN" altLang="en-US" sz="4000" smtClean="0">
                <a:solidFill>
                  <a:srgbClr val="4A4EFC"/>
                </a:solidFill>
              </a:rPr>
              <a:t>              题   目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36613"/>
            <a:ext cx="8291513" cy="5472112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zh-CN" smtClean="0">
                <a:solidFill>
                  <a:srgbClr val="4A4EFC"/>
                </a:solidFill>
              </a:rPr>
              <a:t>B</a:t>
            </a:r>
            <a:r>
              <a:rPr lang="zh-CN" altLang="zh-CN" smtClean="0">
                <a:solidFill>
                  <a:srgbClr val="4A4EFC"/>
                </a:solidFill>
              </a:rPr>
              <a:t>题</a:t>
            </a:r>
            <a:r>
              <a:rPr lang="en-US" altLang="zh-CN" smtClean="0">
                <a:solidFill>
                  <a:srgbClr val="4A4EFC"/>
                </a:solidFill>
              </a:rPr>
              <a:t>  </a:t>
            </a:r>
            <a:r>
              <a:rPr lang="zh-CN" altLang="zh-CN" smtClean="0">
                <a:solidFill>
                  <a:srgbClr val="4A4EFC"/>
                </a:solidFill>
              </a:rPr>
              <a:t>碎纸片的拼接复原</a:t>
            </a:r>
          </a:p>
          <a:p>
            <a:pPr>
              <a:buFontTx/>
              <a:buNone/>
            </a:pPr>
            <a:r>
              <a:rPr lang="en-US" altLang="zh-CN" smtClean="0"/>
              <a:t>          </a:t>
            </a:r>
            <a:r>
              <a:rPr lang="zh-CN" altLang="zh-CN" sz="2400" smtClean="0">
                <a:latin typeface="华文楷体"/>
                <a:ea typeface="华文楷体"/>
                <a:cs typeface="华文楷体"/>
              </a:rPr>
              <a:t>破碎文件的拼接在司法物证复原、历史文献修复以及军事情报获取等领域都有着重要的应用。传统上，拼接复原工作需由人工完成，准确率较高，但效率很低。特别是当碎片数量巨大，人工拼接很难在短时间内完成任务。随着计算机技术的发展，人们试图开发碎纸片的自动拼接技术，以提高拼接复原效率。请讨论以下问题：</a:t>
            </a:r>
            <a:endParaRPr lang="en-US" altLang="zh-CN" sz="2400" smtClean="0">
              <a:latin typeface="华文楷体"/>
              <a:ea typeface="华文楷体"/>
              <a:cs typeface="华文楷体"/>
            </a:endParaRPr>
          </a:p>
          <a:p>
            <a:pPr>
              <a:buFontTx/>
              <a:buNone/>
            </a:pPr>
            <a:r>
              <a:rPr lang="en-US" altLang="zh-CN" sz="2400" smtClean="0">
                <a:latin typeface="华文楷体"/>
                <a:ea typeface="华文楷体"/>
                <a:cs typeface="华文楷体"/>
              </a:rPr>
              <a:t>             1. </a:t>
            </a:r>
            <a:r>
              <a:rPr lang="zh-CN" altLang="zh-CN" sz="2400" smtClean="0">
                <a:latin typeface="华文楷体"/>
                <a:ea typeface="华文楷体"/>
                <a:cs typeface="华文楷体"/>
              </a:rPr>
              <a:t>对于给定的来自同一页印刷文字文件的碎纸机破碎纸片（仅纵切），建立碎纸片拼接复原模型和算法，并针对附件</a:t>
            </a:r>
            <a:r>
              <a:rPr lang="en-US" altLang="zh-CN" sz="2400" smtClean="0">
                <a:latin typeface="华文楷体"/>
                <a:ea typeface="华文楷体"/>
                <a:cs typeface="华文楷体"/>
              </a:rPr>
              <a:t>1</a:t>
            </a:r>
            <a:r>
              <a:rPr lang="zh-CN" altLang="zh-CN" sz="2400" smtClean="0">
                <a:latin typeface="华文楷体"/>
                <a:ea typeface="华文楷体"/>
                <a:cs typeface="华文楷体"/>
              </a:rPr>
              <a:t>、附件</a:t>
            </a:r>
            <a:r>
              <a:rPr lang="en-US" altLang="zh-CN" sz="2400" smtClean="0">
                <a:latin typeface="华文楷体"/>
                <a:ea typeface="华文楷体"/>
                <a:cs typeface="华文楷体"/>
              </a:rPr>
              <a:t>2</a:t>
            </a:r>
            <a:r>
              <a:rPr lang="zh-CN" altLang="zh-CN" sz="2400" smtClean="0">
                <a:latin typeface="华文楷体"/>
                <a:ea typeface="华文楷体"/>
                <a:cs typeface="华文楷体"/>
              </a:rPr>
              <a:t>给出的中、英文各一页文件的碎片数据进行拼接复原。如果复原过程需要人工干预，请写出干预方式及干预的时间节点。复原结果以图片形式及表格形式表达</a:t>
            </a:r>
            <a:r>
              <a:rPr lang="zh-CN" altLang="en-US" sz="2400" smtClean="0">
                <a:latin typeface="华文楷体"/>
                <a:ea typeface="华文楷体"/>
                <a:cs typeface="华文楷体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"/>
          <p:cNvSpPr>
            <a:spLocks noGrp="1"/>
          </p:cNvSpPr>
          <p:nvPr>
            <p:ph type="title"/>
          </p:nvPr>
        </p:nvSpPr>
        <p:spPr>
          <a:xfrm>
            <a:off x="2147888" y="184150"/>
            <a:ext cx="6408737" cy="581025"/>
          </a:xfrm>
        </p:spPr>
        <p:txBody>
          <a:bodyPr/>
          <a:lstStyle/>
          <a:p>
            <a:r>
              <a:rPr lang="zh-CN" altLang="en-US" sz="4000" smtClean="0">
                <a:solidFill>
                  <a:srgbClr val="4A4EFC"/>
                </a:solidFill>
              </a:rPr>
              <a:t>评 阅 要 点</a:t>
            </a:r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79876" name="Rectangle 5"/>
          <p:cNvSpPr>
            <a:spLocks noChangeArrowheads="1"/>
          </p:cNvSpPr>
          <p:nvPr/>
        </p:nvSpPr>
        <p:spPr bwMode="auto">
          <a:xfrm>
            <a:off x="4448175" y="44450"/>
            <a:ext cx="247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79877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7987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987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988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988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988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9883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9884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9885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988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9887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98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98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9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22" name="图片 21" descr="C:\Documents and Settings\Administrator\My Documents\My Pictures\碎片复原2.jpg"/>
          <p:cNvPicPr>
            <a:picLocks noChangeAspect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27584" y="980728"/>
            <a:ext cx="4104456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1800000" rev="0"/>
            </a:camera>
            <a:lightRig rig="threePt" dir="t"/>
          </a:scene3d>
        </p:spPr>
      </p:pic>
      <p:pic>
        <p:nvPicPr>
          <p:cNvPr id="79892" name="图片 2" descr="碎片复原1"/>
          <p:cNvPicPr>
            <a:picLocks noChangeAspect="1" noChangeArrowheads="1"/>
          </p:cNvPicPr>
          <p:nvPr/>
        </p:nvPicPr>
        <p:blipFill>
          <a:blip r:embed="rId4">
            <a:lum bright="10000"/>
          </a:blip>
          <a:srcRect/>
          <a:stretch>
            <a:fillRect/>
          </a:stretch>
        </p:blipFill>
        <p:spPr bwMode="auto">
          <a:xfrm>
            <a:off x="5003800" y="981075"/>
            <a:ext cx="358775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9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7888" y="184150"/>
            <a:ext cx="6408737" cy="581025"/>
          </a:xfrm>
        </p:spPr>
        <p:txBody>
          <a:bodyPr/>
          <a:lstStyle/>
          <a:p>
            <a:r>
              <a:rPr lang="zh-CN" altLang="en-US" sz="4000" smtClean="0">
                <a:solidFill>
                  <a:srgbClr val="4A4EFC"/>
                </a:solidFill>
              </a:rPr>
              <a:t>存 在 问 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25538"/>
            <a:ext cx="8893175" cy="489585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mtClean="0">
                <a:solidFill>
                  <a:srgbClr val="C00000"/>
                </a:solidFill>
              </a:rPr>
              <a:t> </a:t>
            </a:r>
            <a:r>
              <a:rPr lang="zh-CN" altLang="en-US" smtClean="0">
                <a:solidFill>
                  <a:srgbClr val="C00000"/>
                </a:solidFill>
              </a:rPr>
              <a:t>直观想法建模比例之高超乎意料。</a:t>
            </a:r>
            <a:endParaRPr lang="en-US" altLang="zh-CN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C00000"/>
                </a:solidFill>
              </a:rPr>
              <a:t> 过于依赖人工拼接。</a:t>
            </a:r>
            <a:endParaRPr lang="en-US" altLang="zh-CN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mtClean="0">
                <a:solidFill>
                  <a:srgbClr val="C00000"/>
                </a:solidFill>
              </a:rPr>
              <a:t> </a:t>
            </a:r>
            <a:r>
              <a:rPr lang="zh-CN" altLang="en-US" smtClean="0">
                <a:solidFill>
                  <a:srgbClr val="C00000"/>
                </a:solidFill>
              </a:rPr>
              <a:t>特征信息发掘不深、不广。</a:t>
            </a:r>
            <a:endParaRPr lang="en-US" altLang="zh-CN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mtClean="0">
                <a:solidFill>
                  <a:srgbClr val="C00000"/>
                </a:solidFill>
              </a:rPr>
              <a:t> </a:t>
            </a:r>
            <a:r>
              <a:rPr lang="zh-CN" altLang="en-US" smtClean="0">
                <a:solidFill>
                  <a:srgbClr val="C00000"/>
                </a:solidFill>
              </a:rPr>
              <a:t>计算能力不强。</a:t>
            </a:r>
            <a:endParaRPr lang="en-US" altLang="zh-CN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mtClean="0">
                <a:solidFill>
                  <a:srgbClr val="C00000"/>
                </a:solidFill>
              </a:rPr>
              <a:t> </a:t>
            </a:r>
            <a:r>
              <a:rPr lang="zh-CN" altLang="en-US" smtClean="0">
                <a:solidFill>
                  <a:srgbClr val="C00000"/>
                </a:solidFill>
              </a:rPr>
              <a:t>模型、算法、程序、结果脱节，甚至有造假现象。</a:t>
            </a:r>
            <a:endParaRPr lang="en-US" altLang="zh-CN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mtClean="0">
                <a:solidFill>
                  <a:srgbClr val="C00000"/>
                </a:solidFill>
              </a:rPr>
              <a:t> </a:t>
            </a:r>
            <a:r>
              <a:rPr lang="zh-CN" altLang="en-US" smtClean="0">
                <a:solidFill>
                  <a:srgbClr val="C00000"/>
                </a:solidFill>
              </a:rPr>
              <a:t>最普遍的缺陷是模型检验严重不足。</a:t>
            </a:r>
            <a:endParaRPr lang="en-US" altLang="zh-CN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Tx/>
              <a:buNone/>
            </a:pPr>
            <a:r>
              <a:rPr lang="en-US" altLang="zh-CN" smtClean="0"/>
              <a:t> 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buClr>
                <a:srgbClr val="C00000"/>
              </a:buClr>
              <a:buFontTx/>
              <a:buNone/>
            </a:pPr>
            <a:r>
              <a:rPr lang="zh-CN" altLang="en-US" smtClean="0"/>
              <a:t>   </a:t>
            </a: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4A4EFC"/>
                </a:solidFill>
              </a:rPr>
              <a:t>     </a:t>
            </a:r>
          </a:p>
          <a:p>
            <a:pPr>
              <a:lnSpc>
                <a:spcPct val="200000"/>
              </a:lnSpc>
              <a:buClr>
                <a:srgbClr val="C00000"/>
              </a:buClr>
              <a:buFontTx/>
              <a:buNone/>
            </a:pPr>
            <a:endParaRPr lang="en-US" altLang="zh-CN" sz="3200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zh-CN" altLang="en-US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81924" name="Rectangle 5"/>
          <p:cNvSpPr>
            <a:spLocks noChangeArrowheads="1"/>
          </p:cNvSpPr>
          <p:nvPr/>
        </p:nvSpPr>
        <p:spPr bwMode="auto">
          <a:xfrm>
            <a:off x="4448175" y="44450"/>
            <a:ext cx="247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81925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8192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192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192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19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19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193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193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1933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1934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1935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19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19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1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7888" y="184150"/>
            <a:ext cx="6408737" cy="581025"/>
          </a:xfrm>
        </p:spPr>
        <p:txBody>
          <a:bodyPr/>
          <a:lstStyle/>
          <a:p>
            <a:r>
              <a:rPr lang="zh-CN" altLang="en-US" sz="4000" smtClean="0">
                <a:solidFill>
                  <a:srgbClr val="4A4EFC"/>
                </a:solidFill>
              </a:rPr>
              <a:t>几 点 评 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050"/>
            <a:ext cx="8893175" cy="547370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C00000"/>
                </a:solidFill>
              </a:rPr>
              <a:t>过于重视结果的痼疾在竞赛论文中充分暴露，在题目中直接给出结果也许能启发学生更关注模型。</a:t>
            </a:r>
            <a:endParaRPr lang="en-US" altLang="zh-CN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C00000"/>
                </a:solidFill>
              </a:rPr>
              <a:t> 模型检验是建模过程的必要环节，甚至是重要环节，从此次论文来看，这还是一个较薄弱环节。</a:t>
            </a:r>
            <a:endParaRPr lang="en-US" altLang="zh-CN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mtClean="0">
                <a:solidFill>
                  <a:srgbClr val="C00000"/>
                </a:solidFill>
              </a:rPr>
              <a:t> </a:t>
            </a:r>
            <a:r>
              <a:rPr lang="zh-CN" altLang="en-US" smtClean="0">
                <a:solidFill>
                  <a:srgbClr val="C00000"/>
                </a:solidFill>
              </a:rPr>
              <a:t>结果造假虽然不是普遍现象，但是危害很大，今后评阅时应视题目情况适当增加程序验证环节。</a:t>
            </a:r>
            <a:endParaRPr lang="en-US" altLang="zh-CN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mtClean="0">
                <a:solidFill>
                  <a:srgbClr val="C00000"/>
                </a:solidFill>
              </a:rPr>
              <a:t> </a:t>
            </a:r>
            <a:r>
              <a:rPr lang="zh-CN" altLang="en-US" smtClean="0">
                <a:solidFill>
                  <a:srgbClr val="C00000"/>
                </a:solidFill>
              </a:rPr>
              <a:t>赛后研究的空间很大，例如不同尺寸、不同字体碎片，双面不对齐碎片，图像碎片，手写体碎片等等。</a:t>
            </a:r>
            <a:endParaRPr lang="en-US" altLang="zh-CN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endParaRPr lang="en-US" altLang="zh-CN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Tx/>
              <a:buNone/>
            </a:pPr>
            <a:r>
              <a:rPr lang="en-US" altLang="zh-CN" smtClean="0"/>
              <a:t> 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buClr>
                <a:srgbClr val="C00000"/>
              </a:buClr>
              <a:buFontTx/>
              <a:buNone/>
            </a:pPr>
            <a:r>
              <a:rPr lang="zh-CN" altLang="en-US" smtClean="0"/>
              <a:t>   </a:t>
            </a: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4A4EFC"/>
                </a:solidFill>
              </a:rPr>
              <a:t>     </a:t>
            </a:r>
          </a:p>
          <a:p>
            <a:pPr>
              <a:lnSpc>
                <a:spcPct val="200000"/>
              </a:lnSpc>
              <a:buClr>
                <a:srgbClr val="C00000"/>
              </a:buClr>
              <a:buFontTx/>
              <a:buNone/>
            </a:pPr>
            <a:endParaRPr lang="en-US" altLang="zh-CN" sz="3200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zh-CN" altLang="en-US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83972" name="Rectangle 5"/>
          <p:cNvSpPr>
            <a:spLocks noChangeArrowheads="1"/>
          </p:cNvSpPr>
          <p:nvPr/>
        </p:nvSpPr>
        <p:spPr bwMode="auto">
          <a:xfrm>
            <a:off x="4448175" y="44450"/>
            <a:ext cx="247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83973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8397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397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39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397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397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397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3980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3981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3982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3983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39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39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3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内容占位符 2"/>
          <p:cNvSpPr>
            <a:spLocks noGrp="1"/>
          </p:cNvSpPr>
          <p:nvPr>
            <p:ph idx="1"/>
          </p:nvPr>
        </p:nvSpPr>
        <p:spPr>
          <a:xfrm>
            <a:off x="468313" y="2492375"/>
            <a:ext cx="8291512" cy="1657350"/>
          </a:xfrm>
        </p:spPr>
        <p:txBody>
          <a:bodyPr/>
          <a:lstStyle/>
          <a:p>
            <a:pPr algn="ctr">
              <a:buFontTx/>
              <a:buNone/>
            </a:pPr>
            <a:r>
              <a:rPr lang="zh-CN" altLang="en-US" sz="9600" i="1" smtClean="0">
                <a:solidFill>
                  <a:srgbClr val="C00000"/>
                </a:solidFill>
              </a:rPr>
              <a:t>谢 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>
          <a:xfrm>
            <a:off x="2147888" y="184150"/>
            <a:ext cx="6408737" cy="581025"/>
          </a:xfrm>
        </p:spPr>
        <p:txBody>
          <a:bodyPr/>
          <a:lstStyle/>
          <a:p>
            <a:pPr algn="l"/>
            <a:r>
              <a:rPr lang="zh-CN" altLang="en-US" sz="4000" smtClean="0">
                <a:solidFill>
                  <a:srgbClr val="4A4EFC"/>
                </a:solidFill>
              </a:rPr>
              <a:t>              题   目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8313" y="1385888"/>
            <a:ext cx="8291512" cy="47069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smtClean="0">
                <a:latin typeface="华文楷体"/>
                <a:ea typeface="华文楷体"/>
                <a:cs typeface="华文楷体"/>
              </a:rPr>
              <a:t>            2. </a:t>
            </a:r>
            <a:r>
              <a:rPr lang="zh-CN" altLang="zh-CN" sz="2400" smtClean="0">
                <a:latin typeface="华文楷体"/>
                <a:ea typeface="华文楷体"/>
                <a:cs typeface="华文楷体"/>
              </a:rPr>
              <a:t>对于碎纸机既纵切又横切的情形，请设计碎纸片拼接复原模型和算法，并针对附件</a:t>
            </a:r>
            <a:r>
              <a:rPr lang="en-US" altLang="zh-CN" sz="2400" smtClean="0">
                <a:latin typeface="华文楷体"/>
                <a:ea typeface="华文楷体"/>
                <a:cs typeface="华文楷体"/>
              </a:rPr>
              <a:t>3</a:t>
            </a:r>
            <a:r>
              <a:rPr lang="zh-CN" altLang="zh-CN" sz="2400" smtClean="0">
                <a:latin typeface="华文楷体"/>
                <a:ea typeface="华文楷体"/>
                <a:cs typeface="华文楷体"/>
              </a:rPr>
              <a:t>、附件</a:t>
            </a:r>
            <a:r>
              <a:rPr lang="en-US" altLang="zh-CN" sz="2400" smtClean="0">
                <a:latin typeface="华文楷体"/>
                <a:ea typeface="华文楷体"/>
                <a:cs typeface="华文楷体"/>
              </a:rPr>
              <a:t>4</a:t>
            </a:r>
            <a:r>
              <a:rPr lang="zh-CN" altLang="zh-CN" sz="2400" smtClean="0">
                <a:latin typeface="华文楷体"/>
                <a:ea typeface="华文楷体"/>
                <a:cs typeface="华文楷体"/>
              </a:rPr>
              <a:t>给出的中、英文各一页文件的碎片数据进行拼接复原。如果复原过程需要人工干预，请写出干预方式及干预的时间节点。复原结果表达要求同上。</a:t>
            </a:r>
          </a:p>
          <a:p>
            <a:pPr>
              <a:buFontTx/>
              <a:buNone/>
            </a:pPr>
            <a:r>
              <a:rPr lang="en-US" altLang="zh-CN" sz="2400" smtClean="0">
                <a:latin typeface="华文楷体"/>
                <a:ea typeface="华文楷体"/>
                <a:cs typeface="华文楷体"/>
              </a:rPr>
              <a:t>           3. </a:t>
            </a:r>
            <a:r>
              <a:rPr lang="zh-CN" altLang="zh-CN" sz="2400" smtClean="0">
                <a:latin typeface="华文楷体"/>
                <a:ea typeface="华文楷体"/>
                <a:cs typeface="华文楷体"/>
              </a:rPr>
              <a:t>上述所给碎片数据均为单面打印文件，从现实情形出发，还可能有双面打印文件的碎纸片拼接复原问题需要解决。附件</a:t>
            </a:r>
            <a:r>
              <a:rPr lang="en-US" altLang="zh-CN" sz="2400" smtClean="0">
                <a:latin typeface="华文楷体"/>
                <a:ea typeface="华文楷体"/>
                <a:cs typeface="华文楷体"/>
              </a:rPr>
              <a:t>5</a:t>
            </a:r>
            <a:r>
              <a:rPr lang="zh-CN" altLang="zh-CN" sz="2400" smtClean="0">
                <a:latin typeface="华文楷体"/>
                <a:ea typeface="华文楷体"/>
                <a:cs typeface="华文楷体"/>
              </a:rPr>
              <a:t>给出的是一页英文印刷文字双面打印文件的碎片数据。请尝试设计相应的碎纸片拼接复原模型与算法，并就附件</a:t>
            </a:r>
            <a:r>
              <a:rPr lang="en-US" altLang="zh-CN" sz="2400" smtClean="0">
                <a:latin typeface="华文楷体"/>
                <a:ea typeface="华文楷体"/>
                <a:cs typeface="华文楷体"/>
              </a:rPr>
              <a:t>5</a:t>
            </a:r>
            <a:r>
              <a:rPr lang="zh-CN" altLang="zh-CN" sz="2400" smtClean="0">
                <a:latin typeface="华文楷体"/>
                <a:ea typeface="华文楷体"/>
                <a:cs typeface="华文楷体"/>
              </a:rPr>
              <a:t>的碎片数据给出拼接复原结果，结果表达要求同上。</a:t>
            </a:r>
            <a:endParaRPr lang="zh-CN" altLang="en-US" sz="2400" smtClean="0">
              <a:latin typeface="华文楷体"/>
              <a:ea typeface="华文楷体"/>
              <a:cs typeface="华文楷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7888" y="184150"/>
            <a:ext cx="6408737" cy="581025"/>
          </a:xfrm>
        </p:spPr>
        <p:txBody>
          <a:bodyPr/>
          <a:lstStyle/>
          <a:p>
            <a:r>
              <a:rPr lang="zh-CN" altLang="en-US" sz="4000" smtClean="0">
                <a:solidFill>
                  <a:srgbClr val="4A4EFC"/>
                </a:solidFill>
              </a:rPr>
              <a:t>目    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341438"/>
            <a:ext cx="8291513" cy="4608512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600" smtClean="0">
                <a:solidFill>
                  <a:srgbClr val="C00000"/>
                </a:solidFill>
              </a:rPr>
              <a:t> </a:t>
            </a:r>
            <a:r>
              <a:rPr lang="zh-CN" altLang="en-US" sz="3200" smtClean="0">
                <a:solidFill>
                  <a:srgbClr val="C00000"/>
                </a:solidFill>
              </a:rPr>
              <a:t>命题背景</a:t>
            </a:r>
            <a:endParaRPr lang="en-US" altLang="zh-CN" sz="320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200" smtClean="0">
                <a:solidFill>
                  <a:srgbClr val="C00000"/>
                </a:solidFill>
              </a:rPr>
              <a:t> 解题思路</a:t>
            </a:r>
            <a:endParaRPr lang="en-US" altLang="zh-CN" sz="320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z="3200" smtClean="0">
                <a:solidFill>
                  <a:srgbClr val="C00000"/>
                </a:solidFill>
              </a:rPr>
              <a:t> </a:t>
            </a:r>
            <a:r>
              <a:rPr lang="zh-CN" altLang="en-US" sz="3200" smtClean="0">
                <a:solidFill>
                  <a:srgbClr val="C00000"/>
                </a:solidFill>
              </a:rPr>
              <a:t>评阅要点</a:t>
            </a:r>
            <a:endParaRPr lang="en-US" altLang="zh-CN" sz="320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200" smtClean="0">
                <a:solidFill>
                  <a:srgbClr val="C00000"/>
                </a:solidFill>
              </a:rPr>
              <a:t> 存在问题</a:t>
            </a:r>
            <a:endParaRPr lang="en-US" altLang="zh-CN" sz="320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200" smtClean="0">
                <a:solidFill>
                  <a:srgbClr val="C00000"/>
                </a:solidFill>
              </a:rPr>
              <a:t> 几点评价</a:t>
            </a:r>
            <a:endParaRPr lang="en-US" altLang="zh-CN" sz="320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endParaRPr lang="en-US" altLang="zh-CN" sz="3200" smtClean="0"/>
          </a:p>
          <a:p>
            <a:pPr>
              <a:lnSpc>
                <a:spcPct val="150000"/>
              </a:lnSpc>
              <a:buClr>
                <a:schemeClr val="tx1"/>
              </a:buClr>
              <a:buFontTx/>
              <a:buNone/>
            </a:pPr>
            <a:endParaRPr lang="en-US" altLang="zh-CN" sz="3200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zh-CN" altLang="en-US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7888" y="184150"/>
            <a:ext cx="6408737" cy="581025"/>
          </a:xfrm>
        </p:spPr>
        <p:txBody>
          <a:bodyPr/>
          <a:lstStyle/>
          <a:p>
            <a:r>
              <a:rPr lang="zh-CN" altLang="en-US" sz="4000" smtClean="0">
                <a:solidFill>
                  <a:srgbClr val="4A4EFC"/>
                </a:solidFill>
              </a:rPr>
              <a:t>命 题 背 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125538"/>
            <a:ext cx="8507413" cy="4319587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600" smtClean="0">
                <a:solidFill>
                  <a:srgbClr val="C00000"/>
                </a:solidFill>
              </a:rPr>
              <a:t> </a:t>
            </a:r>
            <a:r>
              <a:rPr lang="zh-CN" altLang="en-US" sz="3200" smtClean="0">
                <a:solidFill>
                  <a:srgbClr val="C00000"/>
                </a:solidFill>
              </a:rPr>
              <a:t>有实际应用</a:t>
            </a:r>
            <a:endParaRPr lang="en-US" altLang="zh-CN" sz="320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200" smtClean="0">
                <a:solidFill>
                  <a:srgbClr val="C00000"/>
                </a:solidFill>
              </a:rPr>
              <a:t>  难度适中</a:t>
            </a:r>
            <a:endParaRPr lang="en-US" altLang="zh-CN" sz="320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200" smtClean="0">
                <a:solidFill>
                  <a:srgbClr val="C00000"/>
                </a:solidFill>
              </a:rPr>
              <a:t>  参考文献少 </a:t>
            </a:r>
            <a:endParaRPr lang="en-US" altLang="zh-CN" sz="320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z="3200" smtClean="0"/>
              <a:t>    </a:t>
            </a:r>
            <a:r>
              <a:rPr lang="zh-CN" altLang="en-US" sz="3200" b="0" smtClean="0"/>
              <a:t>一篇参考文献：</a:t>
            </a:r>
            <a:r>
              <a:rPr lang="en-US" altLang="zh-CN" sz="3200" b="0" smtClean="0">
                <a:solidFill>
                  <a:srgbClr val="4A4EFC"/>
                </a:solidFill>
                <a:hlinkClick r:id="rId3" action="ppaction://hlinkfile"/>
              </a:rPr>
              <a:t>Reconstruction of shredded document based on image feature matching</a:t>
            </a:r>
            <a:endParaRPr lang="en-US" altLang="zh-CN" sz="3200" b="0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Tx/>
              <a:buNone/>
            </a:pPr>
            <a:endParaRPr lang="en-US" altLang="zh-CN" sz="3200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zh-CN" altLang="en-US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>
          <a:xfrm>
            <a:off x="2147888" y="184150"/>
            <a:ext cx="6408737" cy="581025"/>
          </a:xfrm>
        </p:spPr>
        <p:txBody>
          <a:bodyPr/>
          <a:lstStyle/>
          <a:p>
            <a:r>
              <a:rPr lang="zh-CN" altLang="en-US" sz="4000" smtClean="0">
                <a:solidFill>
                  <a:srgbClr val="4A4EFC"/>
                </a:solidFill>
              </a:rPr>
              <a:t>解 题 思 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981075"/>
            <a:ext cx="8496300" cy="5400675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600" smtClean="0">
                <a:solidFill>
                  <a:srgbClr val="C00000"/>
                </a:solidFill>
              </a:rPr>
              <a:t> </a:t>
            </a:r>
            <a:r>
              <a:rPr lang="zh-CN" altLang="en-US" smtClean="0">
                <a:solidFill>
                  <a:srgbClr val="C00000"/>
                </a:solidFill>
              </a:rPr>
              <a:t>总体思路</a:t>
            </a:r>
            <a:endParaRPr lang="en-US" altLang="zh-CN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C00000"/>
                </a:solidFill>
              </a:rPr>
              <a:t>    </a:t>
            </a:r>
            <a:r>
              <a:rPr lang="zh-CN" altLang="en-US" smtClean="0">
                <a:solidFill>
                  <a:srgbClr val="4A4EFC"/>
                </a:solidFill>
              </a:rPr>
              <a:t>三步走：</a:t>
            </a:r>
            <a:r>
              <a:rPr lang="zh-CN" altLang="zh-CN" smtClean="0">
                <a:solidFill>
                  <a:srgbClr val="4A4EFC"/>
                </a:solidFill>
              </a:rPr>
              <a:t>分行，行内排序，行间排序</a:t>
            </a: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zh-CN" altLang="en-US" smtClean="0"/>
              <a:t>其他做法有：</a:t>
            </a:r>
            <a:endParaRPr lang="en-US" altLang="zh-CN" smtClean="0"/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mtClean="0"/>
              <a:t>全局生长算法 ：技术含量低，出错概率大。</a:t>
            </a:r>
            <a:endParaRPr lang="en-US" altLang="zh-CN" smtClean="0"/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mtClean="0"/>
              <a:t>邻近生长算法：同上</a:t>
            </a:r>
            <a:endParaRPr lang="en-US" altLang="zh-CN" smtClean="0"/>
          </a:p>
          <a:p>
            <a:pPr>
              <a:lnSpc>
                <a:spcPct val="150000"/>
              </a:lnSpc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zh-CN" altLang="en-US" sz="3200" smtClean="0"/>
              <a:t>  </a:t>
            </a:r>
            <a:endParaRPr lang="en-US" altLang="zh-CN" sz="3200" smtClean="0"/>
          </a:p>
          <a:p>
            <a:pPr>
              <a:lnSpc>
                <a:spcPct val="150000"/>
              </a:lnSpc>
              <a:buClr>
                <a:schemeClr val="tx1"/>
              </a:buClr>
              <a:buFontTx/>
              <a:buNone/>
            </a:pPr>
            <a:endParaRPr lang="en-US" altLang="zh-CN" sz="3200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zh-CN" altLang="en-US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/>
          </p:nvPr>
        </p:nvSpPr>
        <p:spPr>
          <a:xfrm>
            <a:off x="2147888" y="184150"/>
            <a:ext cx="6408737" cy="581025"/>
          </a:xfrm>
        </p:spPr>
        <p:txBody>
          <a:bodyPr/>
          <a:lstStyle/>
          <a:p>
            <a:r>
              <a:rPr lang="zh-CN" altLang="en-US" sz="4000" smtClean="0">
                <a:solidFill>
                  <a:srgbClr val="4A4EFC"/>
                </a:solidFill>
              </a:rPr>
              <a:t>解 题 思 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908050"/>
            <a:ext cx="8785225" cy="547370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4A4EFC"/>
                </a:solidFill>
              </a:rPr>
              <a:t>     </a:t>
            </a:r>
            <a:r>
              <a:rPr lang="zh-CN" altLang="en-US" smtClean="0">
                <a:solidFill>
                  <a:srgbClr val="C00000"/>
                </a:solidFill>
              </a:rPr>
              <a:t>第一步：分行</a:t>
            </a:r>
            <a:endParaRPr lang="en-US" altLang="zh-CN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mtClean="0">
                <a:solidFill>
                  <a:srgbClr val="4A4EFC"/>
                </a:solidFill>
              </a:rPr>
              <a:t>行距信息</a:t>
            </a:r>
            <a:r>
              <a:rPr lang="en-US" altLang="zh-CN" smtClean="0">
                <a:solidFill>
                  <a:srgbClr val="4A4EFC"/>
                </a:solidFill>
              </a:rPr>
              <a:t> </a:t>
            </a:r>
            <a:r>
              <a:rPr lang="zh-CN" altLang="en-US" smtClean="0">
                <a:solidFill>
                  <a:srgbClr val="4A4EFC"/>
                </a:solidFill>
              </a:rPr>
              <a:t>：</a:t>
            </a:r>
            <a:r>
              <a:rPr lang="zh-CN" altLang="en-US" smtClean="0"/>
              <a:t>普遍做法，精度略差（尤其是英文），大约是</a:t>
            </a:r>
            <a:r>
              <a:rPr lang="en-US" altLang="zh-CN" smtClean="0"/>
              <a:t>80%</a:t>
            </a:r>
            <a:r>
              <a:rPr lang="zh-CN" altLang="en-US" smtClean="0"/>
              <a:t>左右，技术含量不足。</a:t>
            </a:r>
            <a:endParaRPr lang="en-US" altLang="zh-CN" smtClean="0"/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mtClean="0">
                <a:solidFill>
                  <a:srgbClr val="4A4EFC"/>
                </a:solidFill>
              </a:rPr>
              <a:t>聚类算法：</a:t>
            </a:r>
            <a:r>
              <a:rPr lang="zh-CN" altLang="en-US" smtClean="0"/>
              <a:t>主流算法，技术含量较高，效果好。</a:t>
            </a:r>
            <a:endParaRPr lang="en-US" altLang="zh-CN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mtClean="0"/>
              <a:t>    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C00000"/>
                </a:solidFill>
              </a:rPr>
              <a:t>     </a:t>
            </a: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zh-CN" altLang="en-US" sz="3200" smtClean="0"/>
              <a:t>  </a:t>
            </a:r>
            <a:endParaRPr lang="en-US" altLang="zh-CN" sz="3200" smtClean="0"/>
          </a:p>
          <a:p>
            <a:pPr>
              <a:lnSpc>
                <a:spcPct val="150000"/>
              </a:lnSpc>
              <a:buClr>
                <a:schemeClr val="tx1"/>
              </a:buClr>
              <a:buFontTx/>
              <a:buNone/>
            </a:pPr>
            <a:endParaRPr lang="en-US" altLang="zh-CN" sz="3200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zh-CN" altLang="en-US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</p:txBody>
      </p:sp>
      <p:pic>
        <p:nvPicPr>
          <p:cNvPr id="4" name="Pictu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3860800"/>
            <a:ext cx="3600450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3860800"/>
            <a:ext cx="3529012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359025" y="6092825"/>
            <a:ext cx="3938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zh-CN" sz="2000" b="1"/>
              <a:t>图</a:t>
            </a:r>
            <a:r>
              <a:rPr lang="en-US" altLang="zh-CN" sz="2000" b="1"/>
              <a:t>1</a:t>
            </a:r>
            <a:r>
              <a:rPr lang="zh-CN" altLang="zh-CN" sz="2000" b="1"/>
              <a:t>：英文文本行特征—像素行和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>
          <a:xfrm>
            <a:off x="2147888" y="184150"/>
            <a:ext cx="6408737" cy="581025"/>
          </a:xfrm>
        </p:spPr>
        <p:txBody>
          <a:bodyPr/>
          <a:lstStyle/>
          <a:p>
            <a:r>
              <a:rPr lang="zh-CN" altLang="en-US" sz="4000" smtClean="0">
                <a:solidFill>
                  <a:srgbClr val="4A4EFC"/>
                </a:solidFill>
              </a:rPr>
              <a:t>解 题 思 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557338"/>
            <a:ext cx="8964612" cy="3455987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4A4EFC"/>
                </a:solidFill>
              </a:rPr>
              <a:t>     </a:t>
            </a:r>
            <a:r>
              <a:rPr lang="zh-CN" altLang="en-US" smtClean="0">
                <a:solidFill>
                  <a:srgbClr val="C00000"/>
                </a:solidFill>
              </a:rPr>
              <a:t>第一步：分行</a:t>
            </a:r>
            <a:r>
              <a:rPr lang="en-US" altLang="zh-CN" smtClean="0">
                <a:solidFill>
                  <a:srgbClr val="C00000"/>
                </a:solidFill>
              </a:rPr>
              <a:t>——</a:t>
            </a:r>
            <a:r>
              <a:rPr lang="zh-CN" altLang="en-US" smtClean="0">
                <a:solidFill>
                  <a:srgbClr val="4A4EFC"/>
                </a:solidFill>
              </a:rPr>
              <a:t>聚类算法</a:t>
            </a: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mtClean="0">
                <a:solidFill>
                  <a:srgbClr val="4A4EFC"/>
                </a:solidFill>
              </a:rPr>
              <a:t>           </a:t>
            </a:r>
            <a:r>
              <a:rPr lang="zh-CN" altLang="zh-CN" smtClean="0"/>
              <a:t>计算A</a:t>
            </a:r>
            <a:r>
              <a:rPr lang="zh-CN" altLang="zh-CN" baseline="-25000" smtClean="0"/>
              <a:t>i</a:t>
            </a:r>
            <a:r>
              <a:rPr lang="zh-CN" altLang="zh-CN" smtClean="0"/>
              <a:t> 的行和，得到180维向量r</a:t>
            </a:r>
            <a:r>
              <a:rPr lang="zh-CN" altLang="zh-CN" baseline="-25000" smtClean="0"/>
              <a:t>i</a:t>
            </a:r>
            <a:r>
              <a:rPr lang="zh-CN" altLang="zh-CN" smtClean="0"/>
              <a:t>。定义合适的向量相似度，对r</a:t>
            </a:r>
            <a:r>
              <a:rPr lang="zh-CN" altLang="zh-CN" baseline="-25000" smtClean="0"/>
              <a:t>i</a:t>
            </a:r>
            <a:r>
              <a:rPr lang="zh-CN" altLang="zh-CN" smtClean="0"/>
              <a:t>（i = 1;2;: :: ; n）进行相似度计算，然后对所有碎片进行聚类，从而得到</a:t>
            </a:r>
            <a:r>
              <a:rPr lang="zh-CN" altLang="en-US" smtClean="0"/>
              <a:t>分行结果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mtClean="0"/>
              <a:t>  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mtClean="0"/>
              <a:t>    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C00000"/>
                </a:solidFill>
              </a:rPr>
              <a:t>     </a:t>
            </a: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zh-CN" altLang="en-US" sz="3200" smtClean="0"/>
              <a:t>  </a:t>
            </a:r>
            <a:endParaRPr lang="en-US" altLang="zh-CN" sz="3200" smtClean="0"/>
          </a:p>
          <a:p>
            <a:pPr>
              <a:lnSpc>
                <a:spcPct val="150000"/>
              </a:lnSpc>
              <a:buClr>
                <a:schemeClr val="tx1"/>
              </a:buClr>
              <a:buFontTx/>
              <a:buNone/>
            </a:pPr>
            <a:endParaRPr lang="en-US" altLang="zh-CN" sz="3200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zh-CN" altLang="en-US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>
          <a:xfrm>
            <a:off x="2147888" y="184150"/>
            <a:ext cx="6408737" cy="581025"/>
          </a:xfrm>
        </p:spPr>
        <p:txBody>
          <a:bodyPr/>
          <a:lstStyle/>
          <a:p>
            <a:r>
              <a:rPr lang="zh-CN" altLang="en-US" sz="4000" smtClean="0">
                <a:solidFill>
                  <a:srgbClr val="4A4EFC"/>
                </a:solidFill>
              </a:rPr>
              <a:t>解 题 思 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908050"/>
            <a:ext cx="8964612" cy="5329238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4A4EFC"/>
                </a:solidFill>
              </a:rPr>
              <a:t>     </a:t>
            </a:r>
            <a:r>
              <a:rPr lang="zh-CN" altLang="en-US" smtClean="0">
                <a:solidFill>
                  <a:srgbClr val="C00000"/>
                </a:solidFill>
              </a:rPr>
              <a:t>第一步：分行</a:t>
            </a:r>
            <a:r>
              <a:rPr lang="en-US" altLang="zh-CN" smtClean="0">
                <a:solidFill>
                  <a:srgbClr val="C00000"/>
                </a:solidFill>
              </a:rPr>
              <a:t>——</a:t>
            </a:r>
            <a:r>
              <a:rPr lang="zh-CN" altLang="en-US" smtClean="0">
                <a:solidFill>
                  <a:srgbClr val="4A4EFC"/>
                </a:solidFill>
              </a:rPr>
              <a:t>聚类算法</a:t>
            </a:r>
            <a:endParaRPr lang="en-US" altLang="zh-CN" smtClean="0">
              <a:solidFill>
                <a:srgbClr val="4A4EFC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mtClean="0">
                <a:solidFill>
                  <a:srgbClr val="4A4EFC"/>
                </a:solidFill>
              </a:rPr>
              <a:t>    </a:t>
            </a:r>
            <a:r>
              <a:rPr lang="zh-CN" altLang="en-US" smtClean="0"/>
              <a:t>几种相似性度量</a:t>
            </a: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>
                <a:solidFill>
                  <a:srgbClr val="C00000"/>
                </a:solidFill>
              </a:rPr>
              <a:t>    </a:t>
            </a:r>
            <a:r>
              <a:rPr lang="zh-CN" altLang="en-US" smtClean="0"/>
              <a:t>欧氏距离倒数：</a:t>
            </a: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/>
              <a:t>    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/>
              <a:t>    </a:t>
            </a:r>
            <a:r>
              <a:rPr lang="zh-CN" altLang="en-US" smtClean="0"/>
              <a:t>夹角余弦：</a:t>
            </a: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/>
              <a:t>    </a:t>
            </a:r>
            <a:r>
              <a:rPr lang="zh-CN" altLang="en-US" smtClean="0"/>
              <a:t>相关系数：</a:t>
            </a: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en-US" altLang="zh-CN" smtClean="0"/>
              <a:t>     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r>
              <a:rPr lang="zh-CN" altLang="en-US" sz="3200" smtClean="0"/>
              <a:t>  </a:t>
            </a:r>
            <a:endParaRPr lang="en-US" altLang="zh-CN" sz="3200" smtClean="0"/>
          </a:p>
          <a:p>
            <a:pPr>
              <a:lnSpc>
                <a:spcPct val="150000"/>
              </a:lnSpc>
              <a:buClr>
                <a:schemeClr val="tx1"/>
              </a:buClr>
              <a:buFontTx/>
              <a:buNone/>
            </a:pPr>
            <a:endParaRPr lang="en-US" altLang="zh-CN" sz="3200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zh-CN" altLang="en-US" smtClean="0"/>
          </a:p>
          <a:p>
            <a:pPr>
              <a:lnSpc>
                <a:spcPct val="150000"/>
              </a:lnSpc>
              <a:buClr>
                <a:srgbClr val="C00000"/>
              </a:buClr>
              <a:buFontTx/>
              <a:buNone/>
            </a:pPr>
            <a:endParaRPr lang="en-US" altLang="zh-CN" smtClean="0"/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375" y="2349500"/>
            <a:ext cx="203676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5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6327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632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633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633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633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2150" y="3789363"/>
            <a:ext cx="24193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575" y="5157788"/>
            <a:ext cx="2871788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主题1">
  <a:themeElements>
    <a:clrScheme name="功能材料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0000FF"/>
      </a:folHlink>
    </a:clrScheme>
    <a:fontScheme name="功能材料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mpd="dbl">
          <a:solidFill>
            <a:schemeClr val="tx2"/>
          </a:solidFill>
          <a:round/>
          <a:headEnd/>
          <a:tailEnd/>
        </a:ln>
        <a:effectLst/>
      </a:spPr>
      <a:bodyPr wrap="square">
        <a:spAutoFit/>
      </a:bodyPr>
      <a:lstStyle>
        <a:defPPr>
          <a:defRPr sz="3200" b="1">
            <a:latin typeface="Times New Roman" pitchFamily="18" charset="0"/>
            <a:ea typeface="+mn-ea"/>
            <a:cs typeface="Times New Roman" pitchFamily="18" charset="0"/>
          </a:defRPr>
        </a:defPPr>
      </a:lstStyle>
    </a:spDef>
  </a:objectDefaults>
  <a:extraClrSchemeLst>
    <a:extraClrScheme>
      <a:clrScheme name="功能材料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功能材料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功能材料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功能材料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功能材料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功能材料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功能材料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功能材料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功能材料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功能材料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功能材料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功能材料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功能材料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功能材料">
  <a:themeElements>
    <a:clrScheme name="1_功能材料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功能材料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功能材料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功能材料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功能材料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功能材料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功能材料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功能材料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功能材料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功能材料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功能材料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功能材料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功能材料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功能材料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功能材料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默认设计模板">
  <a:themeElements>
    <a:clrScheme name="默认设计模板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8746</TotalTime>
  <Words>1820</Words>
  <Application>Microsoft Office PowerPoint</Application>
  <PresentationFormat>全屏显示(4:3)</PresentationFormat>
  <Paragraphs>406</Paragraphs>
  <Slides>23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演示文稿设计模板</vt:lpstr>
      </vt:variant>
      <vt:variant>
        <vt:i4>8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</vt:lpstr>
      <vt:lpstr>宋体</vt:lpstr>
      <vt:lpstr>黑体</vt:lpstr>
      <vt:lpstr>Calibri</vt:lpstr>
      <vt:lpstr>Times New Roman</vt:lpstr>
      <vt:lpstr>华文新魏</vt:lpstr>
      <vt:lpstr>华文楷体</vt:lpstr>
      <vt:lpstr>Wingdings</vt:lpstr>
      <vt:lpstr>主题1</vt:lpstr>
      <vt:lpstr>1_功能材料</vt:lpstr>
      <vt:lpstr>默认设计模板</vt:lpstr>
      <vt:lpstr>主题1</vt:lpstr>
      <vt:lpstr>主题1</vt:lpstr>
      <vt:lpstr>主题1</vt:lpstr>
      <vt:lpstr>主题1</vt:lpstr>
      <vt:lpstr>1_功能材料</vt:lpstr>
      <vt:lpstr>Equation</vt:lpstr>
      <vt:lpstr>幻灯片 0</vt:lpstr>
      <vt:lpstr>              题   目</vt:lpstr>
      <vt:lpstr>              题   目</vt:lpstr>
      <vt:lpstr>目    录</vt:lpstr>
      <vt:lpstr>命 题 背 景</vt:lpstr>
      <vt:lpstr>解 题 思 路</vt:lpstr>
      <vt:lpstr>解 题 思 路</vt:lpstr>
      <vt:lpstr>解 题 思 路</vt:lpstr>
      <vt:lpstr>解 题 思 路</vt:lpstr>
      <vt:lpstr>解 题 思 路</vt:lpstr>
      <vt:lpstr>解 题 思 路</vt:lpstr>
      <vt:lpstr>解 题 思 路</vt:lpstr>
      <vt:lpstr>解 题 思 路</vt:lpstr>
      <vt:lpstr>解 题 思 路</vt:lpstr>
      <vt:lpstr>解 题 思 路</vt:lpstr>
      <vt:lpstr>解 题 思 路</vt:lpstr>
      <vt:lpstr>解 题 思 路</vt:lpstr>
      <vt:lpstr>解 题 思 路</vt:lpstr>
      <vt:lpstr>评 阅 要 点</vt:lpstr>
      <vt:lpstr>评 阅 要 点</vt:lpstr>
      <vt:lpstr>存 在 问 题</vt:lpstr>
      <vt:lpstr>几 点 评 价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2011数学实验-概率论与数理统计</dc:title>
  <dc:creator>ywq</dc:creator>
  <cp:lastModifiedBy>微软用户</cp:lastModifiedBy>
  <cp:revision>1069</cp:revision>
  <dcterms:created xsi:type="dcterms:W3CDTF">2011-05-12T07:23:44Z</dcterms:created>
  <dcterms:modified xsi:type="dcterms:W3CDTF">2015-08-02T10:05:15Z</dcterms:modified>
</cp:coreProperties>
</file>