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94" r:id="rId1"/>
  </p:sldMasterIdLst>
  <p:notesMasterIdLst>
    <p:notesMasterId r:id="rId49"/>
  </p:notesMasterIdLst>
  <p:sldIdLst>
    <p:sldId id="266" r:id="rId2"/>
    <p:sldId id="258" r:id="rId3"/>
    <p:sldId id="317" r:id="rId4"/>
    <p:sldId id="368" r:id="rId5"/>
    <p:sldId id="369" r:id="rId6"/>
    <p:sldId id="318" r:id="rId7"/>
    <p:sldId id="319" r:id="rId8"/>
    <p:sldId id="329" r:id="rId9"/>
    <p:sldId id="330" r:id="rId10"/>
    <p:sldId id="331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20" r:id="rId20"/>
    <p:sldId id="332" r:id="rId21"/>
    <p:sldId id="349" r:id="rId22"/>
    <p:sldId id="350" r:id="rId23"/>
    <p:sldId id="351" r:id="rId24"/>
    <p:sldId id="352" r:id="rId25"/>
    <p:sldId id="353" r:id="rId26"/>
    <p:sldId id="354" r:id="rId27"/>
    <p:sldId id="322" r:id="rId28"/>
    <p:sldId id="335" r:id="rId29"/>
    <p:sldId id="336" r:id="rId30"/>
    <p:sldId id="355" r:id="rId31"/>
    <p:sldId id="323" r:id="rId32"/>
    <p:sldId id="356" r:id="rId33"/>
    <p:sldId id="357" r:id="rId34"/>
    <p:sldId id="358" r:id="rId35"/>
    <p:sldId id="359" r:id="rId36"/>
    <p:sldId id="360" r:id="rId37"/>
    <p:sldId id="361" r:id="rId38"/>
    <p:sldId id="324" r:id="rId39"/>
    <p:sldId id="362" r:id="rId40"/>
    <p:sldId id="363" r:id="rId41"/>
    <p:sldId id="325" r:id="rId42"/>
    <p:sldId id="365" r:id="rId43"/>
    <p:sldId id="364" r:id="rId44"/>
    <p:sldId id="367" r:id="rId45"/>
    <p:sldId id="366" r:id="rId46"/>
    <p:sldId id="316" r:id="rId47"/>
    <p:sldId id="263" r:id="rId48"/>
  </p:sldIdLst>
  <p:sldSz cx="9144000" cy="5143500" type="screen16x9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Heiti SC Light"/>
        <a:cs typeface="Heiti SC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C0C0C0"/>
    <a:srgbClr val="E5F3FF"/>
    <a:srgbClr val="D1F6FF"/>
    <a:srgbClr val="FF8000"/>
    <a:srgbClr val="C00000"/>
    <a:srgbClr val="6DC0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0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3538" cy="460835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>
                <a:latin typeface="Arial" charset="0"/>
                <a:ea typeface="Heiti SC Light" charset="0"/>
                <a:cs typeface="Heiti SC Light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ea typeface="Heiti SC Light" charset="-122"/>
                <a:cs typeface="+mn-cs"/>
              </a:defRPr>
            </a:lvl1pPr>
          </a:lstStyle>
          <a:p>
            <a:pPr>
              <a:defRPr/>
            </a:pPr>
            <a:fld id="{3B661745-FA35-4271-B084-35AB61705CC6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 sz="1200">
                <a:latin typeface="Arial" charset="0"/>
                <a:ea typeface="Heiti SC Light" charset="0"/>
                <a:cs typeface="Heiti SC Light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ea typeface="Heiti SC Light" charset="-122"/>
                <a:cs typeface="+mn-cs"/>
              </a:defRPr>
            </a:lvl1pPr>
          </a:lstStyle>
          <a:p>
            <a:pPr>
              <a:defRPr/>
            </a:pPr>
            <a:fld id="{0682F5AF-C7F1-41C1-9479-BA474BE6A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9490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Heiti SC Light" charset="0"/>
        <a:cs typeface="Heiti SC Light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Heiti SC Light" charset="0"/>
        <a:cs typeface="Heiti SC Light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Heiti SC Light" charset="0"/>
        <a:cs typeface="Heiti SC Light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Heiti SC Light" charset="0"/>
        <a:cs typeface="Heiti SC Light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Heiti SC Light" charset="0"/>
        <a:cs typeface="Heiti SC Light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Calibri" pitchFamily="34" charset="0"/>
              <a:ea typeface="Heiti SC Light"/>
              <a:cs typeface="Heiti SC Light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CC16C0C8-D7E6-48F0-A3A8-05DF556EDA9D}" type="slidenum">
              <a:rPr lang="zh-CN" altLang="en-US" smtClean="0">
                <a:ea typeface="Heiti SC Light"/>
                <a:cs typeface="Heiti SC Light"/>
              </a:rPr>
              <a:pPr>
                <a:buFontTx/>
                <a:buNone/>
              </a:pPr>
              <a:t>1</a:t>
            </a:fld>
            <a:endParaRPr lang="zh-CN" altLang="en-US" smtClean="0">
              <a:ea typeface="Heiti SC Light"/>
              <a:cs typeface="Heiti SC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82F5AF-C7F1-41C1-9479-BA474BE6A69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305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Calibri" pitchFamily="34" charset="0"/>
              <a:ea typeface="Heiti SC Light"/>
              <a:cs typeface="Heiti SC Light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98FF3A60-BF8B-447B-86CA-337D2BA30ED2}" type="slidenum">
              <a:rPr lang="zh-CN" altLang="en-US" smtClean="0">
                <a:ea typeface="Heiti SC Light"/>
                <a:cs typeface="Heiti SC Light"/>
              </a:rPr>
              <a:pPr>
                <a:buFontTx/>
                <a:buNone/>
              </a:pPr>
              <a:t>46</a:t>
            </a:fld>
            <a:endParaRPr lang="zh-CN" altLang="en-US" smtClean="0">
              <a:ea typeface="Heiti SC Light"/>
              <a:cs typeface="Heiti SC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9E7BA-C538-4DD1-84C6-09CC1D4AF8C5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4DA57-590E-434C-9395-6118A3603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0F508-CA4D-4780-B09F-58AB92941DE1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F68D-B27F-43EE-ABF8-86E168E30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94F8-49C9-4885-B595-48710FCA72C2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7FB7-236A-4E26-B223-EF6C58491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51838" y="0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458C3-FB6B-4426-AEB3-F50117FF0EC0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F881-688E-497E-B1D1-618DCB4FC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4EC82-2C82-4B16-BDEE-D84C31B218B8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DB642-FD32-4179-A5A1-C89BEEFD6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51838" y="0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55FBE-C9E4-482E-B3D9-106C075590E7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AC5D-1B14-4A09-A083-54B3F9821D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ED85-3266-4493-93BF-8C479194887D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967B-D11B-4A32-AA11-C3CC864D06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33FD9-3FA8-47D7-A97A-BEF06AD5FC6F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89482-E609-4107-B1BF-B3DB9C6C9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51838" y="0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815-013A-4F94-9431-9E126A6691D4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B7EC7-34DC-4CE1-B98B-FA9774D15D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03EEC-CFC8-4BAA-9920-6E1B3EA80DE0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3CB5-CDC5-47BE-A7B7-154A78775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08C40-7F70-4378-BD1D-41B6F59BF829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8873-10BA-40A8-959A-69F429293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ea typeface="Heiti SC Light" charset="-122"/>
                <a:cs typeface="+mn-cs"/>
              </a:defRPr>
            </a:lvl1pPr>
          </a:lstStyle>
          <a:p>
            <a:pPr>
              <a:defRPr/>
            </a:pPr>
            <a:fld id="{689921AF-C3F0-4E12-9FEF-C68A695E399C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ea typeface="Heiti SC Light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ea typeface="Heiti SC Light" charset="-122"/>
                <a:cs typeface="+mn-cs"/>
              </a:defRPr>
            </a:lvl1pPr>
          </a:lstStyle>
          <a:p>
            <a:pPr>
              <a:defRPr/>
            </a:pPr>
            <a:fld id="{158FE4BA-1B3B-48B2-A3AA-352F15DD46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2" descr="D:\3业务资料\经营活动\2015年\文化发展基金项目\技术规范\建模与实验\PPT母板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7" r:id="rId2"/>
    <p:sldLayoutId id="2147484280" r:id="rId3"/>
    <p:sldLayoutId id="2147484288" r:id="rId4"/>
    <p:sldLayoutId id="2147484281" r:id="rId5"/>
    <p:sldLayoutId id="2147484282" r:id="rId6"/>
    <p:sldLayoutId id="2147484289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27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 noChangeArrowheads="1"/>
          </p:cNvSpPr>
          <p:nvPr/>
        </p:nvSpPr>
        <p:spPr bwMode="auto">
          <a:xfrm>
            <a:off x="0" y="861636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t"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巡检</a:t>
            </a:r>
            <a:r>
              <a:rPr lang="zh-CN" altLang="en-US" sz="4800" b="1" dirty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线路的</a:t>
            </a:r>
            <a:r>
              <a:rPr lang="zh-CN" altLang="en-US" sz="4800" b="1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排班</a:t>
            </a:r>
            <a:endParaRPr lang="zh-CN" altLang="en-US" sz="4800" b="1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6" name="1 Título"/>
          <p:cNvSpPr txBox="1">
            <a:spLocks noChangeArrowheads="1"/>
          </p:cNvSpPr>
          <p:nvPr/>
        </p:nvSpPr>
        <p:spPr bwMode="auto">
          <a:xfrm>
            <a:off x="0" y="1491678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ctr">
              <a:buFont typeface="Arial" pitchFamily="34" charset="0"/>
              <a:buNone/>
            </a:pPr>
            <a:r>
              <a:rPr lang="en-US" altLang="zh-CN" sz="2700" b="1" dirty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en-US" altLang="zh-CN" sz="2700" b="1" dirty="0" smtClean="0">
                <a:latin typeface="华文新魏" pitchFamily="2" charset="-122"/>
                <a:ea typeface="华文新魏" pitchFamily="2" charset="-122"/>
              </a:rPr>
              <a:t>2017</a:t>
            </a:r>
            <a:r>
              <a:rPr lang="zh-CN" altLang="en-US" sz="2700" b="1" dirty="0" smtClean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2700" b="1" dirty="0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700" b="1" dirty="0" smtClean="0">
                <a:latin typeface="华文新魏" pitchFamily="2" charset="-122"/>
                <a:ea typeface="华文新魏" pitchFamily="2" charset="-122"/>
              </a:rPr>
              <a:t>题</a:t>
            </a:r>
            <a:r>
              <a:rPr lang="zh-CN" altLang="en-US" sz="2700" b="1" dirty="0">
                <a:latin typeface="华文新魏" pitchFamily="2" charset="-122"/>
                <a:ea typeface="华文新魏" pitchFamily="2" charset="-122"/>
              </a:rPr>
              <a:t>讲评</a:t>
            </a:r>
            <a:endParaRPr lang="es-HN" altLang="zh-CN" sz="27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322513" y="2301732"/>
            <a:ext cx="53197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主讲人：北京工业大学 薛毅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fontAlgn="t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Email: xueyi@bjut.edu.cn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751" y="3381804"/>
            <a:ext cx="75605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2017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全国数学建模讲评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会</a:t>
            </a:r>
            <a:endParaRPr lang="en-US" altLang="zh-CN" sz="2400" b="1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云南、昆明</a:t>
            </a:r>
            <a:endParaRPr lang="en-US" altLang="zh-CN" sz="2400" b="1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2017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年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11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月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25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日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749" y="507238"/>
            <a:ext cx="7270485" cy="408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0" name="2 Marcador de contenido"/>
          <p:cNvSpPr txBox="1">
            <a:spLocks noChangeArrowheads="1"/>
          </p:cNvSpPr>
          <p:nvPr/>
        </p:nvSpPr>
        <p:spPr bwMode="auto">
          <a:xfrm>
            <a:off x="2996895" y="4596885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号点至其余各点的最短路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10" y="546615"/>
            <a:ext cx="4320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从图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出发，作如下尝试，将</a:t>
            </a:r>
            <a:endParaRPr lang="zh-CN" altLang="en-US" sz="2000" b="1" dirty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20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19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21</a:t>
            </a:r>
            <a:r>
              <a:rPr lang="zh-CN" altLang="en-US" sz="2000" b="1" dirty="0">
                <a:latin typeface="+mn-ea"/>
                <a:ea typeface="+mn-ea"/>
              </a:rPr>
              <a:t>号点编为第一</a:t>
            </a:r>
            <a:r>
              <a:rPr lang="zh-CN" altLang="en-US" sz="2000" b="1" dirty="0" smtClean="0">
                <a:latin typeface="+mn-ea"/>
                <a:ea typeface="+mn-ea"/>
              </a:rPr>
              <a:t>组；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23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24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25</a:t>
            </a:r>
            <a:r>
              <a:rPr lang="zh-CN" altLang="en-US" sz="2000" b="1" dirty="0">
                <a:latin typeface="+mn-ea"/>
                <a:ea typeface="+mn-ea"/>
              </a:rPr>
              <a:t>号点编为第二</a:t>
            </a:r>
            <a:r>
              <a:rPr lang="zh-CN" altLang="en-US" sz="2000" b="1" dirty="0" smtClean="0">
                <a:latin typeface="+mn-ea"/>
                <a:ea typeface="+mn-ea"/>
              </a:rPr>
              <a:t>组；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6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14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号点编为第三</a:t>
            </a:r>
            <a:r>
              <a:rPr lang="zh-CN" altLang="en-US" sz="2000" b="1" dirty="0" smtClean="0">
                <a:latin typeface="+mn-ea"/>
                <a:ea typeface="+mn-ea"/>
              </a:rPr>
              <a:t>组；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26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18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12</a:t>
            </a:r>
            <a:r>
              <a:rPr lang="zh-CN" altLang="en-US" sz="2000" b="1" dirty="0">
                <a:latin typeface="+mn-ea"/>
                <a:ea typeface="+mn-ea"/>
              </a:rPr>
              <a:t>号点编为第四</a:t>
            </a:r>
            <a:r>
              <a:rPr lang="zh-CN" altLang="en-US" sz="2000" b="1" dirty="0" smtClean="0">
                <a:latin typeface="+mn-ea"/>
                <a:ea typeface="+mn-ea"/>
              </a:rPr>
              <a:t>组；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11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13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16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号点编为第五</a:t>
            </a:r>
            <a:r>
              <a:rPr lang="zh-CN" altLang="en-US" sz="2000" b="1" dirty="0" smtClean="0">
                <a:latin typeface="+mn-ea"/>
                <a:ea typeface="+mn-ea"/>
              </a:rPr>
              <a:t>组。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006" y="546615"/>
            <a:ext cx="4365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每</a:t>
            </a:r>
            <a:r>
              <a:rPr lang="zh-CN" altLang="en-US" sz="2000" b="1" dirty="0">
                <a:latin typeface="+mn-ea"/>
                <a:ea typeface="+mn-ea"/>
              </a:rPr>
              <a:t>一组都找出相应</a:t>
            </a:r>
            <a:r>
              <a:rPr lang="en-US" altLang="zh-CN" sz="2000" b="1" dirty="0">
                <a:latin typeface="+mn-ea"/>
                <a:ea typeface="+mn-ea"/>
              </a:rPr>
              <a:t>TSP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 smtClean="0">
                <a:latin typeface="+mn-ea"/>
                <a:ea typeface="+mn-ea"/>
              </a:rPr>
              <a:t>结果，</a:t>
            </a:r>
            <a:r>
              <a:rPr lang="zh-CN" altLang="en-US" sz="2000" b="1" dirty="0">
                <a:latin typeface="+mn-ea"/>
                <a:ea typeface="+mn-ea"/>
              </a:rPr>
              <a:t>具体分组和相应的</a:t>
            </a:r>
            <a:r>
              <a:rPr lang="en-US" altLang="zh-CN" sz="2000" b="1" dirty="0">
                <a:latin typeface="+mn-ea"/>
                <a:ea typeface="+mn-ea"/>
              </a:rPr>
              <a:t>TSP</a:t>
            </a:r>
            <a:r>
              <a:rPr lang="zh-CN" altLang="en-US" sz="2000" b="1" dirty="0">
                <a:latin typeface="+mn-ea"/>
                <a:ea typeface="+mn-ea"/>
              </a:rPr>
              <a:t>图形如</a:t>
            </a:r>
            <a:r>
              <a:rPr lang="zh-CN" altLang="en-US" sz="2000" b="1" dirty="0" smtClean="0">
                <a:latin typeface="+mn-ea"/>
                <a:ea typeface="+mn-ea"/>
              </a:rPr>
              <a:t>图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所示。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这种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分组方式是为了满足题目的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要求：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规定的巡视时间间隔内完成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巡视；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位工人的工作量尽量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平衡，巡视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时间即不能过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长，也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不能过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短。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7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757" y="501613"/>
            <a:ext cx="7280483" cy="409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 txBox="1">
            <a:spLocks noChangeArrowheads="1"/>
          </p:cNvSpPr>
          <p:nvPr/>
        </p:nvSpPr>
        <p:spPr bwMode="auto">
          <a:xfrm>
            <a:off x="2996895" y="4596885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巡检线路的分组情况，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5-TSP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4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10" y="546615"/>
            <a:ext cx="4320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latin typeface="+mn-ea"/>
                <a:ea typeface="+mn-ea"/>
              </a:rPr>
              <a:t>下面给出具体的巡视路线和巡视</a:t>
            </a:r>
            <a:r>
              <a:rPr lang="zh-CN" altLang="en-US" sz="2000" b="1" dirty="0" smtClean="0">
                <a:latin typeface="+mn-ea"/>
                <a:ea typeface="+mn-ea"/>
              </a:rPr>
              <a:t>时间：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组（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19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21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点）的</a:t>
            </a:r>
            <a:r>
              <a:rPr lang="zh-CN" altLang="en-US" sz="2000" b="1" dirty="0">
                <a:latin typeface="+mn-ea"/>
                <a:ea typeface="+mn-ea"/>
              </a:rPr>
              <a:t>巡视周期</a:t>
            </a:r>
            <a:r>
              <a:rPr lang="zh-CN" altLang="en-US" sz="2000" b="1" dirty="0" smtClean="0"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latin typeface="+mn-ea"/>
                <a:ea typeface="+mn-ea"/>
              </a:rPr>
              <a:t>29</a:t>
            </a:r>
            <a:r>
              <a:rPr lang="zh-CN" altLang="en-US" sz="2000" b="1" dirty="0" smtClean="0">
                <a:latin typeface="+mn-ea"/>
                <a:ea typeface="+mn-ea"/>
              </a:rPr>
              <a:t>分钟，而</a:t>
            </a:r>
            <a:r>
              <a:rPr lang="en-US" altLang="zh-CN" sz="2000" b="1" dirty="0" smtClean="0">
                <a:latin typeface="+mn-ea"/>
                <a:ea typeface="+mn-ea"/>
              </a:rPr>
              <a:t>21</a:t>
            </a:r>
            <a:r>
              <a:rPr lang="zh-CN" altLang="en-US" sz="2000" b="1" dirty="0" smtClean="0">
                <a:latin typeface="+mn-ea"/>
                <a:ea typeface="+mn-ea"/>
              </a:rPr>
              <a:t>号</a:t>
            </a:r>
            <a:r>
              <a:rPr lang="zh-CN" altLang="en-US" sz="2000" b="1" dirty="0">
                <a:latin typeface="+mn-ea"/>
                <a:ea typeface="+mn-ea"/>
              </a:rPr>
              <a:t>点的周期间隔</a:t>
            </a:r>
            <a:r>
              <a:rPr lang="zh-CN" altLang="en-US" sz="2000" b="1" dirty="0" smtClean="0"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latin typeface="+mn-ea"/>
                <a:ea typeface="+mn-ea"/>
              </a:rPr>
              <a:t>80</a:t>
            </a:r>
            <a:r>
              <a:rPr lang="zh-CN" altLang="en-US" sz="2000" b="1" dirty="0" smtClean="0">
                <a:latin typeface="+mn-ea"/>
                <a:ea typeface="+mn-ea"/>
              </a:rPr>
              <a:t>分钟，可以</a:t>
            </a:r>
            <a:r>
              <a:rPr lang="zh-CN" altLang="en-US" sz="2000" b="1" dirty="0">
                <a:latin typeface="+mn-ea"/>
                <a:ea typeface="+mn-ea"/>
              </a:rPr>
              <a:t>两</a:t>
            </a:r>
            <a:r>
              <a:rPr lang="zh-CN" altLang="en-US" sz="2000" b="1" dirty="0" smtClean="0">
                <a:latin typeface="+mn-ea"/>
                <a:ea typeface="+mn-ea"/>
              </a:rPr>
              <a:t>个</a:t>
            </a:r>
            <a:r>
              <a:rPr lang="en-US" altLang="zh-CN" sz="2000" b="1" dirty="0" smtClean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</a:t>
            </a:r>
            <a:r>
              <a:rPr lang="zh-CN" altLang="en-US" sz="2000" b="1" dirty="0">
                <a:latin typeface="+mn-ea"/>
                <a:ea typeface="+mn-ea"/>
              </a:rPr>
              <a:t>巡视一</a:t>
            </a:r>
            <a:r>
              <a:rPr lang="zh-CN" altLang="en-US" sz="2000" b="1" dirty="0" smtClean="0">
                <a:latin typeface="+mn-ea"/>
                <a:ea typeface="+mn-ea"/>
              </a:rPr>
              <a:t>次，所以</a:t>
            </a:r>
            <a:r>
              <a:rPr lang="zh-CN" altLang="en-US" sz="2000" b="1" dirty="0">
                <a:latin typeface="+mn-ea"/>
                <a:ea typeface="+mn-ea"/>
              </a:rPr>
              <a:t>此时巡视同期</a:t>
            </a:r>
            <a:r>
              <a:rPr lang="zh-CN" altLang="en-US" sz="2000" b="1" dirty="0" smtClean="0"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latin typeface="+mn-ea"/>
                <a:ea typeface="+mn-ea"/>
              </a:rPr>
              <a:t>27</a:t>
            </a:r>
            <a:r>
              <a:rPr lang="zh-CN" altLang="en-US" sz="2000" b="1" dirty="0" smtClean="0">
                <a:latin typeface="+mn-ea"/>
                <a:ea typeface="+mn-ea"/>
              </a:rPr>
              <a:t>分钟。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组（</a:t>
            </a:r>
            <a:r>
              <a:rPr lang="en-US" altLang="zh-CN" sz="2000" b="1" dirty="0" smtClean="0">
                <a:latin typeface="+mn-ea"/>
                <a:ea typeface="+mn-ea"/>
              </a:rPr>
              <a:t>23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24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9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25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点）的巡视，最</a:t>
            </a:r>
            <a:r>
              <a:rPr lang="zh-CN" altLang="en-US" sz="2000" b="1" dirty="0">
                <a:latin typeface="+mn-ea"/>
                <a:ea typeface="+mn-ea"/>
              </a:rPr>
              <a:t>长周期是</a:t>
            </a:r>
            <a:r>
              <a:rPr lang="en-US" altLang="zh-CN" sz="2000" b="1" dirty="0">
                <a:latin typeface="+mn-ea"/>
                <a:ea typeface="+mn-ea"/>
              </a:rPr>
              <a:t>32</a:t>
            </a:r>
            <a:r>
              <a:rPr lang="zh-CN" altLang="en-US" sz="2000" b="1" dirty="0" smtClean="0">
                <a:latin typeface="+mn-ea"/>
                <a:ea typeface="+mn-ea"/>
              </a:rPr>
              <a:t>分钟、最</a:t>
            </a:r>
            <a:r>
              <a:rPr lang="zh-CN" altLang="en-US" sz="2000" b="1" dirty="0">
                <a:latin typeface="+mn-ea"/>
                <a:ea typeface="+mn-ea"/>
              </a:rPr>
              <a:t>短周期</a:t>
            </a:r>
            <a:r>
              <a:rPr lang="en-US" altLang="zh-CN" sz="2000" b="1" dirty="0">
                <a:latin typeface="+mn-ea"/>
                <a:ea typeface="+mn-ea"/>
              </a:rPr>
              <a:t>28</a:t>
            </a:r>
            <a:r>
              <a:rPr lang="zh-CN" altLang="en-US" sz="2000" b="1" dirty="0" smtClean="0">
                <a:latin typeface="+mn-ea"/>
                <a:ea typeface="+mn-ea"/>
              </a:rPr>
              <a:t>分钟（</a:t>
            </a:r>
            <a:r>
              <a:rPr lang="en-US" altLang="zh-CN" sz="2000" b="1" dirty="0" smtClean="0">
                <a:latin typeface="+mn-ea"/>
                <a:ea typeface="+mn-ea"/>
              </a:rPr>
              <a:t>17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点和</a:t>
            </a:r>
            <a:r>
              <a:rPr lang="en-US" altLang="zh-CN" sz="2000" b="1" dirty="0">
                <a:latin typeface="+mn-ea"/>
                <a:ea typeface="+mn-ea"/>
              </a:rPr>
              <a:t>25</a:t>
            </a:r>
            <a:r>
              <a:rPr lang="zh-CN" altLang="en-US" sz="2000" b="1" dirty="0">
                <a:latin typeface="+mn-ea"/>
                <a:ea typeface="+mn-ea"/>
              </a:rPr>
              <a:t>号点</a:t>
            </a:r>
            <a:r>
              <a:rPr lang="zh-CN" altLang="en-US" sz="2000" b="1" dirty="0" smtClean="0">
                <a:latin typeface="+mn-ea"/>
                <a:ea typeface="+mn-ea"/>
              </a:rPr>
              <a:t>的</a:t>
            </a:r>
            <a:r>
              <a:rPr lang="zh-CN" altLang="en-US" sz="2000" b="1" dirty="0">
                <a:latin typeface="+mn-ea"/>
                <a:ea typeface="+mn-ea"/>
              </a:rPr>
              <a:t>时间间隔</a:t>
            </a:r>
            <a:r>
              <a:rPr lang="zh-CN" altLang="en-US" sz="2000" b="1" dirty="0" smtClean="0">
                <a:latin typeface="+mn-ea"/>
                <a:ea typeface="+mn-ea"/>
              </a:rPr>
              <a:t>为分别为</a:t>
            </a:r>
            <a:r>
              <a:rPr lang="en-US" altLang="zh-CN" sz="2000" b="1" dirty="0" smtClean="0">
                <a:latin typeface="+mn-ea"/>
                <a:ea typeface="+mn-ea"/>
              </a:rPr>
              <a:t>480</a:t>
            </a:r>
            <a:r>
              <a:rPr lang="zh-CN" altLang="en-US" sz="2000" b="1" dirty="0" smtClean="0">
                <a:latin typeface="+mn-ea"/>
                <a:ea typeface="+mn-ea"/>
              </a:rPr>
              <a:t>分钟和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006" y="546615"/>
            <a:ext cx="4365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 smtClean="0">
                <a:latin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120</a:t>
            </a:r>
            <a:r>
              <a:rPr lang="zh-CN" altLang="en-US" sz="2000" b="1" dirty="0">
                <a:latin typeface="+mn-ea"/>
                <a:ea typeface="+mn-ea"/>
              </a:rPr>
              <a:t>分钟）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组（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6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14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点）的巡视，最</a:t>
            </a:r>
            <a:r>
              <a:rPr lang="zh-CN" altLang="en-US" sz="2000" b="1" dirty="0">
                <a:latin typeface="+mn-ea"/>
                <a:ea typeface="+mn-ea"/>
              </a:rPr>
              <a:t>长周期是</a:t>
            </a:r>
            <a:r>
              <a:rPr lang="en-US" altLang="zh-CN" sz="2000" b="1" dirty="0">
                <a:latin typeface="+mn-ea"/>
                <a:ea typeface="+mn-ea"/>
              </a:rPr>
              <a:t>32</a:t>
            </a:r>
            <a:r>
              <a:rPr lang="zh-CN" altLang="en-US" sz="2000" b="1" dirty="0" smtClean="0">
                <a:latin typeface="+mn-ea"/>
                <a:ea typeface="+mn-ea"/>
              </a:rPr>
              <a:t>分钟，最</a:t>
            </a:r>
            <a:r>
              <a:rPr lang="zh-CN" altLang="en-US" sz="2000" b="1" dirty="0">
                <a:latin typeface="+mn-ea"/>
                <a:ea typeface="+mn-ea"/>
              </a:rPr>
              <a:t>短周期</a:t>
            </a:r>
            <a:r>
              <a:rPr lang="en-US" altLang="zh-CN" sz="2000" b="1" dirty="0">
                <a:latin typeface="+mn-ea"/>
                <a:ea typeface="+mn-ea"/>
              </a:rPr>
              <a:t>19</a:t>
            </a:r>
            <a:r>
              <a:rPr lang="zh-CN" altLang="en-US" sz="2000" b="1" dirty="0" smtClean="0">
                <a:latin typeface="+mn-ea"/>
                <a:ea typeface="+mn-ea"/>
              </a:rPr>
              <a:t>分钟（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点和</a:t>
            </a:r>
            <a:r>
              <a:rPr lang="en-US" altLang="zh-CN" sz="2000" b="1" dirty="0" smtClean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号点</a:t>
            </a:r>
            <a:r>
              <a:rPr lang="zh-CN" altLang="en-US" sz="2000" b="1" dirty="0" smtClean="0">
                <a:latin typeface="+mn-ea"/>
                <a:ea typeface="+mn-ea"/>
              </a:rPr>
              <a:t>的时间间隔分别为</a:t>
            </a:r>
            <a:r>
              <a:rPr lang="en-US" altLang="zh-CN" sz="2000" b="1" dirty="0" smtClean="0">
                <a:latin typeface="+mn-ea"/>
                <a:ea typeface="+mn-ea"/>
              </a:rPr>
              <a:t>720</a:t>
            </a:r>
            <a:r>
              <a:rPr lang="zh-CN" altLang="en-US" sz="2000" b="1" dirty="0" smtClean="0">
                <a:latin typeface="+mn-ea"/>
                <a:ea typeface="+mn-ea"/>
              </a:rPr>
              <a:t>分钟和</a:t>
            </a:r>
            <a:r>
              <a:rPr lang="en-US" altLang="zh-CN" sz="2000" b="1" dirty="0" smtClean="0">
                <a:latin typeface="+mn-ea"/>
                <a:ea typeface="+mn-ea"/>
              </a:rPr>
              <a:t>80</a:t>
            </a:r>
            <a:r>
              <a:rPr lang="zh-CN" altLang="en-US" sz="2000" b="1" dirty="0" smtClean="0">
                <a:latin typeface="+mn-ea"/>
                <a:ea typeface="+mn-ea"/>
              </a:rPr>
              <a:t>分钟）。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组（</a:t>
            </a:r>
            <a:r>
              <a:rPr lang="en-US" altLang="zh-CN" sz="2000" b="1" dirty="0" smtClean="0">
                <a:latin typeface="+mn-ea"/>
                <a:ea typeface="+mn-ea"/>
              </a:rPr>
              <a:t>26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18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12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点）的巡视，周期</a:t>
            </a:r>
            <a:r>
              <a:rPr lang="zh-CN" altLang="en-US" sz="2000" b="1" dirty="0">
                <a:latin typeface="+mn-ea"/>
                <a:ea typeface="+mn-ea"/>
              </a:rPr>
              <a:t>长度是</a:t>
            </a:r>
            <a:r>
              <a:rPr lang="en-US" altLang="zh-CN" sz="2000" b="1" dirty="0">
                <a:latin typeface="+mn-ea"/>
                <a:ea typeface="+mn-ea"/>
              </a:rPr>
              <a:t>28</a:t>
            </a:r>
            <a:r>
              <a:rPr lang="zh-CN" altLang="en-US" sz="2000" b="1" dirty="0" smtClean="0">
                <a:latin typeface="+mn-ea"/>
                <a:ea typeface="+mn-ea"/>
              </a:rPr>
              <a:t>分钟。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组（</a:t>
            </a:r>
            <a:r>
              <a:rPr lang="en-US" altLang="zh-CN" sz="2000" b="1" dirty="0" smtClean="0">
                <a:latin typeface="+mn-ea"/>
                <a:ea typeface="+mn-ea"/>
              </a:rPr>
              <a:t>11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13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16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号</a:t>
            </a:r>
            <a:r>
              <a:rPr lang="zh-CN" altLang="en-US" sz="2000" b="1" dirty="0" smtClean="0">
                <a:latin typeface="+mn-ea"/>
                <a:ea typeface="+mn-ea"/>
              </a:rPr>
              <a:t>点）的巡视，周期</a:t>
            </a:r>
            <a:r>
              <a:rPr lang="zh-CN" altLang="en-US" sz="2000" b="1" dirty="0">
                <a:latin typeface="+mn-ea"/>
                <a:ea typeface="+mn-ea"/>
              </a:rPr>
              <a:t>长度是</a:t>
            </a:r>
            <a:r>
              <a:rPr lang="en-US" altLang="zh-CN" sz="2000" b="1" dirty="0">
                <a:latin typeface="+mn-ea"/>
                <a:ea typeface="+mn-ea"/>
              </a:rPr>
              <a:t>25</a:t>
            </a:r>
            <a:r>
              <a:rPr lang="zh-CN" altLang="en-US" sz="2000" b="1" dirty="0" smtClean="0">
                <a:latin typeface="+mn-ea"/>
                <a:ea typeface="+mn-ea"/>
              </a:rPr>
              <a:t>分钟。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2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97" y="906639"/>
            <a:ext cx="9090606" cy="4095273"/>
            <a:chOff x="26697" y="591618"/>
            <a:chExt cx="9090606" cy="4095273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7" y="591618"/>
              <a:ext cx="5382833" cy="4095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939" y="591618"/>
              <a:ext cx="3583364" cy="4095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2 Marcador de contenido"/>
          <p:cNvSpPr txBox="1">
            <a:spLocks noChangeArrowheads="1"/>
          </p:cNvSpPr>
          <p:nvPr/>
        </p:nvSpPr>
        <p:spPr bwMode="auto">
          <a:xfrm>
            <a:off x="2816883" y="501612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6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1678" y="900060"/>
            <a:ext cx="8915173" cy="4146855"/>
            <a:chOff x="151678" y="765051"/>
            <a:chExt cx="8915173" cy="4146855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78" y="765051"/>
              <a:ext cx="4915355" cy="414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42" y="765051"/>
              <a:ext cx="3864809" cy="414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2 Marcador de contenido"/>
          <p:cNvSpPr txBox="1">
            <a:spLocks noChangeArrowheads="1"/>
          </p:cNvSpPr>
          <p:nvPr/>
        </p:nvSpPr>
        <p:spPr bwMode="auto">
          <a:xfrm>
            <a:off x="2636871" y="546615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247045" y="186591"/>
            <a:ext cx="3105208" cy="360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2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 noChangeArrowheads="1"/>
          </p:cNvSpPr>
          <p:nvPr/>
        </p:nvSpPr>
        <p:spPr bwMode="auto">
          <a:xfrm>
            <a:off x="2636871" y="501612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6043" y="906639"/>
            <a:ext cx="8578230" cy="4185279"/>
            <a:chOff x="226043" y="771630"/>
            <a:chExt cx="8578230" cy="4185279"/>
          </a:xfrm>
        </p:grpSpPr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43" y="771630"/>
              <a:ext cx="4975999" cy="4140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060" y="805048"/>
              <a:ext cx="3332213" cy="4151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标题 1"/>
          <p:cNvSpPr txBox="1">
            <a:spLocks/>
          </p:cNvSpPr>
          <p:nvPr/>
        </p:nvSpPr>
        <p:spPr>
          <a:xfrm>
            <a:off x="5247045" y="141587"/>
            <a:ext cx="3105208" cy="40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 noChangeArrowheads="1"/>
          </p:cNvSpPr>
          <p:nvPr/>
        </p:nvSpPr>
        <p:spPr bwMode="auto">
          <a:xfrm>
            <a:off x="3041898" y="726627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176657"/>
            <a:ext cx="9080734" cy="3604539"/>
            <a:chOff x="0" y="812334"/>
            <a:chExt cx="9080734" cy="3604539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16633"/>
              <a:ext cx="5389706" cy="358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063" y="812334"/>
              <a:ext cx="3563671" cy="360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0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 noChangeArrowheads="1"/>
          </p:cNvSpPr>
          <p:nvPr/>
        </p:nvSpPr>
        <p:spPr bwMode="auto">
          <a:xfrm>
            <a:off x="3086901" y="771630"/>
            <a:ext cx="369024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2464" y="1221660"/>
            <a:ext cx="8807217" cy="3420228"/>
            <a:chOff x="132464" y="861636"/>
            <a:chExt cx="8807217" cy="3420228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64" y="861636"/>
              <a:ext cx="5114581" cy="342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060" y="861636"/>
              <a:ext cx="3467621" cy="342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06" y="546615"/>
            <a:ext cx="24352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的求解</a:t>
            </a:r>
            <a:endParaRPr lang="zh-CN" altLang="en-US" sz="27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休息时间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12" y="11316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休息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984" y="1581684"/>
            <a:ext cx="43202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为了</a:t>
            </a:r>
            <a:r>
              <a:rPr lang="zh-CN" altLang="en-US" sz="2000" b="1" dirty="0">
                <a:latin typeface="+mn-ea"/>
                <a:ea typeface="+mn-ea"/>
              </a:rPr>
              <a:t>简化</a:t>
            </a:r>
            <a:r>
              <a:rPr lang="zh-CN" altLang="en-US" sz="2000" b="1" dirty="0" smtClean="0">
                <a:latin typeface="+mn-ea"/>
                <a:ea typeface="+mn-ea"/>
              </a:rPr>
              <a:t>问题，先</a:t>
            </a:r>
            <a:r>
              <a:rPr lang="zh-CN" altLang="en-US" sz="2000" b="1" dirty="0">
                <a:latin typeface="+mn-ea"/>
                <a:ea typeface="+mn-ea"/>
              </a:rPr>
              <a:t>不用考虑“每巡视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小时左右休息</a:t>
            </a:r>
            <a:r>
              <a:rPr lang="zh-CN" altLang="en-US" sz="2000" b="1" dirty="0" smtClean="0">
                <a:latin typeface="+mn-ea"/>
                <a:ea typeface="+mn-ea"/>
              </a:rPr>
              <a:t>大约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到</a:t>
            </a:r>
            <a:r>
              <a:rPr lang="en-US" altLang="zh-CN" sz="2000" b="1" dirty="0" smtClean="0">
                <a:latin typeface="+mn-ea"/>
                <a:ea typeface="+mn-ea"/>
              </a:rPr>
              <a:t>10</a:t>
            </a:r>
            <a:r>
              <a:rPr lang="zh-CN" altLang="en-US" sz="2000" b="1" dirty="0" smtClean="0">
                <a:latin typeface="+mn-ea"/>
                <a:ea typeface="+mn-ea"/>
              </a:rPr>
              <a:t>分钟</a:t>
            </a:r>
            <a:r>
              <a:rPr lang="zh-CN" altLang="en-US" sz="2000" b="1" dirty="0">
                <a:latin typeface="+mn-ea"/>
                <a:ea typeface="+mn-ea"/>
              </a:rPr>
              <a:t>”这一</a:t>
            </a:r>
            <a:r>
              <a:rPr lang="zh-CN" altLang="en-US" sz="2000" b="1" dirty="0" smtClean="0">
                <a:latin typeface="+mn-ea"/>
                <a:ea typeface="+mn-ea"/>
              </a:rPr>
              <a:t>要求。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因为</a:t>
            </a:r>
            <a:r>
              <a:rPr lang="zh-CN" altLang="en-US" sz="2000" b="1" dirty="0">
                <a:latin typeface="+mn-ea"/>
                <a:ea typeface="+mn-ea"/>
              </a:rPr>
              <a:t>在问题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的求解过程</a:t>
            </a:r>
            <a:r>
              <a:rPr lang="zh-CN" altLang="en-US" sz="2000" b="1" dirty="0" smtClean="0">
                <a:latin typeface="+mn-ea"/>
                <a:ea typeface="+mn-ea"/>
              </a:rPr>
              <a:t>中，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名工人在巡视过程</a:t>
            </a:r>
            <a:r>
              <a:rPr lang="zh-CN" altLang="en-US" sz="2000" b="1" dirty="0" smtClean="0">
                <a:latin typeface="+mn-ea"/>
                <a:ea typeface="+mn-ea"/>
              </a:rPr>
              <a:t>中，多次</a:t>
            </a:r>
            <a:r>
              <a:rPr lang="zh-CN" altLang="en-US" sz="2000" b="1" dirty="0">
                <a:latin typeface="+mn-ea"/>
                <a:ea typeface="+mn-ea"/>
              </a:rPr>
              <a:t>出现</a:t>
            </a:r>
            <a:r>
              <a:rPr lang="en-US" altLang="zh-CN" sz="2000" b="1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分钟的空余</a:t>
            </a:r>
            <a:r>
              <a:rPr lang="zh-CN" altLang="en-US" sz="2000" b="1" dirty="0" smtClean="0">
                <a:latin typeface="+mn-ea"/>
                <a:ea typeface="+mn-ea"/>
              </a:rPr>
              <a:t>时间，这些</a:t>
            </a:r>
            <a:r>
              <a:rPr lang="zh-CN" altLang="en-US" sz="2000" b="1" dirty="0">
                <a:latin typeface="+mn-ea"/>
                <a:ea typeface="+mn-ea"/>
              </a:rPr>
              <a:t>空余时间可作休息</a:t>
            </a:r>
            <a:r>
              <a:rPr lang="zh-CN" altLang="en-US" sz="2000" b="1" dirty="0" smtClean="0">
                <a:latin typeface="+mn-ea"/>
                <a:ea typeface="+mn-ea"/>
              </a:rPr>
              <a:t>时间。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7009" y="1041648"/>
            <a:ext cx="4320288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在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的讨论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中，每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班需要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工人，考虑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两次进餐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小时），就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需要增加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小时，如果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再考虑进餐的衔接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时间，需要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增加的时间还不止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小时，所以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仅依赖于原来的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而挤出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进餐时间几乎是不可能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因此，需要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工人让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他在其他工人进餐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时，完成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巡视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工作。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7015" y="5466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3.2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进餐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gray">
          <a:xfrm>
            <a:off x="881063" y="546100"/>
            <a:ext cx="72009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33CC"/>
                </a:solidFill>
                <a:ea typeface="黑体" pitchFamily="49" charset="-122"/>
              </a:rPr>
              <a:t>巡检</a:t>
            </a:r>
            <a:r>
              <a:rPr lang="zh-CN" altLang="en-US" sz="2800" b="1" dirty="0">
                <a:solidFill>
                  <a:srgbClr val="0033CC"/>
                </a:solidFill>
                <a:ea typeface="黑体" pitchFamily="49" charset="-122"/>
              </a:rPr>
              <a:t>线路的</a:t>
            </a:r>
            <a:r>
              <a:rPr lang="zh-CN" altLang="en-US" sz="2800" b="1" dirty="0" smtClean="0">
                <a:solidFill>
                  <a:srgbClr val="0033CC"/>
                </a:solidFill>
                <a:ea typeface="黑体" pitchFamily="49" charset="-122"/>
              </a:rPr>
              <a:t>排班</a:t>
            </a:r>
            <a:r>
              <a:rPr lang="en-US" altLang="zh-CN" sz="2800" b="1" dirty="0">
                <a:solidFill>
                  <a:srgbClr val="0033CC"/>
                </a:solidFill>
                <a:ea typeface="黑体" pitchFamily="49" charset="-122"/>
              </a:rPr>
              <a:t>——</a:t>
            </a:r>
            <a:r>
              <a:rPr lang="en-US" altLang="zh-CN" sz="2800" b="1" dirty="0" smtClean="0">
                <a:solidFill>
                  <a:srgbClr val="0033CC"/>
                </a:solidFill>
                <a:ea typeface="黑体" pitchFamily="49" charset="-122"/>
              </a:rPr>
              <a:t>2017</a:t>
            </a:r>
            <a:r>
              <a:rPr lang="zh-CN" altLang="en-US" sz="2800" b="1" dirty="0" smtClean="0">
                <a:solidFill>
                  <a:srgbClr val="0033CC"/>
                </a:solidFill>
                <a:ea typeface="黑体" pitchFamily="49" charset="-122"/>
              </a:rPr>
              <a:t>年</a:t>
            </a:r>
            <a:r>
              <a:rPr lang="en-US" altLang="zh-CN" sz="2800" b="1" dirty="0" smtClean="0">
                <a:solidFill>
                  <a:srgbClr val="0033CC"/>
                </a:solidFill>
                <a:ea typeface="黑体" pitchFamily="49" charset="-122"/>
              </a:rPr>
              <a:t>D</a:t>
            </a:r>
            <a:r>
              <a:rPr lang="zh-CN" altLang="en-US" sz="2800" b="1" dirty="0" smtClean="0">
                <a:solidFill>
                  <a:srgbClr val="0033CC"/>
                </a:solidFill>
                <a:ea typeface="黑体" pitchFamily="49" charset="-122"/>
              </a:rPr>
              <a:t>题</a:t>
            </a:r>
            <a:r>
              <a:rPr lang="zh-CN" altLang="en-US" sz="2800" b="1" dirty="0">
                <a:solidFill>
                  <a:srgbClr val="0033CC"/>
                </a:solidFill>
                <a:ea typeface="黑体" pitchFamily="49" charset="-122"/>
              </a:rPr>
              <a:t>讲评</a:t>
            </a:r>
            <a:endParaRPr lang="zh-CN" altLang="en-US" sz="2800" b="1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AutoShape 4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736811" y="1221660"/>
            <a:ext cx="5716020" cy="576262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</a:rPr>
              <a:t>题目   </a:t>
            </a:r>
          </a:p>
        </p:txBody>
      </p:sp>
      <p:sp>
        <p:nvSpPr>
          <p:cNvPr id="20" name="AutoShape 4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36811" y="1896705"/>
            <a:ext cx="5716020" cy="576262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分析及问题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的求解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AutoShape 4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1736811" y="2616753"/>
            <a:ext cx="5716020" cy="576262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的求解</a:t>
            </a:r>
          </a:p>
        </p:txBody>
      </p:sp>
      <p:sp>
        <p:nvSpPr>
          <p:cNvPr id="22" name="AutoShape 4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1736811" y="3336801"/>
            <a:ext cx="5716020" cy="576262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的求解</a:t>
            </a:r>
          </a:p>
        </p:txBody>
      </p:sp>
      <p:sp>
        <p:nvSpPr>
          <p:cNvPr id="23" name="AutoShape 4">
            <a:hlinkClick r:id="rId6" action="ppaction://hlinksldjump"/>
          </p:cNvPr>
          <p:cNvSpPr>
            <a:spLocks noChangeArrowheads="1"/>
          </p:cNvSpPr>
          <p:nvPr/>
        </p:nvSpPr>
        <p:spPr bwMode="gray">
          <a:xfrm>
            <a:off x="1736811" y="4056849"/>
            <a:ext cx="5716020" cy="576262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 阅卷</a:t>
            </a:r>
            <a:r>
              <a:rPr lang="zh-CN" altLang="en-US" sz="2400" b="1" dirty="0">
                <a:solidFill>
                  <a:schemeClr val="bg1"/>
                </a:solidFill>
              </a:rPr>
              <a:t>情况简述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09" y="529580"/>
            <a:ext cx="8820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排班的方法</a:t>
            </a:r>
            <a:r>
              <a:rPr lang="zh-CN" altLang="en-US" sz="2000" b="1" dirty="0" smtClean="0">
                <a:latin typeface="+mn-ea"/>
                <a:ea typeface="+mn-ea"/>
              </a:rPr>
              <a:t>是：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原来</a:t>
            </a:r>
            <a:r>
              <a:rPr lang="zh-CN" altLang="en-US" sz="2000" b="1" dirty="0">
                <a:latin typeface="+mn-ea"/>
                <a:ea typeface="+mn-ea"/>
              </a:rPr>
              <a:t>的排班时间不变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名工人的进餐时间安排在</a:t>
            </a:r>
            <a:r>
              <a:rPr lang="en-US" altLang="zh-CN" sz="2000" b="1" dirty="0">
                <a:latin typeface="+mn-ea"/>
                <a:ea typeface="+mn-ea"/>
              </a:rPr>
              <a:t>11</a:t>
            </a:r>
            <a:r>
              <a:rPr lang="zh-CN" altLang="en-US" sz="2000" b="1" dirty="0">
                <a:latin typeface="+mn-ea"/>
                <a:ea typeface="+mn-ea"/>
              </a:rPr>
              <a:t>时至</a:t>
            </a:r>
            <a:r>
              <a:rPr lang="en-US" altLang="zh-CN" sz="2000" b="1" dirty="0">
                <a:latin typeface="+mn-ea"/>
                <a:ea typeface="+mn-ea"/>
              </a:rPr>
              <a:t>13</a:t>
            </a:r>
            <a:r>
              <a:rPr lang="zh-CN" altLang="en-US" sz="2000" b="1" dirty="0">
                <a:latin typeface="+mn-ea"/>
                <a:ea typeface="+mn-ea"/>
              </a:rPr>
              <a:t>时</a:t>
            </a:r>
            <a:r>
              <a:rPr lang="zh-CN" altLang="en-US" sz="2000" b="1" dirty="0" smtClean="0">
                <a:latin typeface="+mn-ea"/>
                <a:ea typeface="+mn-ea"/>
              </a:rPr>
              <a:t>之间，和</a:t>
            </a:r>
            <a:r>
              <a:rPr lang="en-US" altLang="zh-CN" sz="2000" b="1" dirty="0">
                <a:latin typeface="+mn-ea"/>
                <a:ea typeface="+mn-ea"/>
              </a:rPr>
              <a:t>17</a:t>
            </a:r>
            <a:r>
              <a:rPr lang="zh-CN" altLang="en-US" sz="2000" b="1" dirty="0">
                <a:latin typeface="+mn-ea"/>
                <a:ea typeface="+mn-ea"/>
              </a:rPr>
              <a:t>时至</a:t>
            </a:r>
            <a:r>
              <a:rPr lang="en-US" altLang="zh-CN" sz="2000" b="1" dirty="0">
                <a:latin typeface="+mn-ea"/>
                <a:ea typeface="+mn-ea"/>
              </a:rPr>
              <a:t>19</a:t>
            </a:r>
            <a:r>
              <a:rPr lang="zh-CN" altLang="en-US" sz="2000" b="1" dirty="0">
                <a:latin typeface="+mn-ea"/>
                <a:ea typeface="+mn-ea"/>
              </a:rPr>
              <a:t>时之间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进餐</a:t>
            </a:r>
            <a:r>
              <a:rPr lang="zh-CN" altLang="en-US" sz="2000" b="1" dirty="0">
                <a:latin typeface="+mn-ea"/>
                <a:ea typeface="+mn-ea"/>
              </a:rPr>
              <a:t>时间为</a:t>
            </a:r>
            <a:r>
              <a:rPr lang="en-US" altLang="zh-CN" sz="2000" b="1" dirty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分钟（最小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 smtClean="0">
                <a:latin typeface="+mn-ea"/>
                <a:ea typeface="+mn-ea"/>
              </a:rPr>
              <a:t>时间间隔），进餐</a:t>
            </a:r>
            <a:r>
              <a:rPr lang="zh-CN" altLang="en-US" sz="2000" b="1" dirty="0">
                <a:latin typeface="+mn-ea"/>
                <a:ea typeface="+mn-ea"/>
              </a:rPr>
              <a:t>时的巡视工作由</a:t>
            </a: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latin typeface="+mn-ea"/>
                <a:ea typeface="+mn-ea"/>
              </a:rPr>
              <a:t>6</a:t>
            </a:r>
            <a:r>
              <a:rPr lang="zh-CN" altLang="en-US" sz="2000" b="1" dirty="0" smtClean="0">
                <a:latin typeface="+mn-ea"/>
                <a:ea typeface="+mn-ea"/>
              </a:rPr>
              <a:t>名（机动）工人</a:t>
            </a:r>
            <a:r>
              <a:rPr lang="zh-CN" altLang="en-US" sz="2000" b="1" dirty="0">
                <a:latin typeface="+mn-ea"/>
                <a:ea typeface="+mn-ea"/>
              </a:rPr>
              <a:t>完成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名（机动）工人的进餐时间可安排在他不替班的非工作时间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表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至表</a:t>
            </a:r>
            <a:r>
              <a:rPr lang="en-US" altLang="zh-CN" sz="2000" b="1" dirty="0" smtClean="0">
                <a:latin typeface="+mn-ea"/>
                <a:ea typeface="+mn-ea"/>
              </a:rPr>
              <a:t>12</a:t>
            </a:r>
            <a:r>
              <a:rPr lang="zh-CN" altLang="en-US" sz="2000" b="1" dirty="0" smtClean="0">
                <a:latin typeface="+mn-ea"/>
                <a:ea typeface="+mn-ea"/>
              </a:rPr>
              <a:t>给</a:t>
            </a:r>
            <a:r>
              <a:rPr lang="zh-CN" altLang="en-US" sz="2000" b="1" dirty="0">
                <a:latin typeface="+mn-ea"/>
                <a:ea typeface="+mn-ea"/>
              </a:rPr>
              <a:t>出了部分排班的</a:t>
            </a:r>
            <a:r>
              <a:rPr lang="zh-CN" altLang="en-US" sz="2000" b="1" dirty="0" smtClean="0">
                <a:latin typeface="+mn-ea"/>
                <a:ea typeface="+mn-ea"/>
              </a:rPr>
              <a:t>时间表（白班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zh-CN" altLang="en-US" sz="2000" b="1" dirty="0" smtClean="0">
                <a:latin typeface="+mn-ea"/>
                <a:ea typeface="+mn-ea"/>
              </a:rPr>
              <a:t>中班），图</a:t>
            </a:r>
            <a:r>
              <a:rPr lang="zh-CN" altLang="en-US" sz="2000" b="1" dirty="0">
                <a:latin typeface="+mn-ea"/>
                <a:ea typeface="+mn-ea"/>
              </a:rPr>
              <a:t>中的黄色部分是可用于吃饭的时间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第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zh-CN" altLang="en-US" sz="2000" b="1" dirty="0" smtClean="0">
                <a:latin typeface="+mn-ea"/>
                <a:ea typeface="+mn-ea"/>
              </a:rPr>
              <a:t>名（机动）工人</a:t>
            </a:r>
            <a:r>
              <a:rPr lang="zh-CN" altLang="en-US" sz="2000" b="1" dirty="0">
                <a:latin typeface="+mn-ea"/>
                <a:ea typeface="+mn-ea"/>
              </a:rPr>
              <a:t>的巡视</a:t>
            </a:r>
            <a:r>
              <a:rPr lang="zh-CN" altLang="en-US" sz="2000" b="1" dirty="0" smtClean="0">
                <a:latin typeface="+mn-ea"/>
                <a:ea typeface="+mn-ea"/>
              </a:rPr>
              <a:t>时间表，以及</a:t>
            </a:r>
            <a:r>
              <a:rPr lang="zh-CN" altLang="en-US" sz="2000" b="1" dirty="0">
                <a:latin typeface="+mn-ea"/>
                <a:ea typeface="+mn-ea"/>
              </a:rPr>
              <a:t>替换组的情况</a:t>
            </a:r>
            <a:r>
              <a:rPr lang="zh-CN" altLang="en-US" sz="2000" b="1" dirty="0" smtClean="0">
                <a:latin typeface="+mn-ea"/>
                <a:ea typeface="+mn-ea"/>
              </a:rPr>
              <a:t>如表</a:t>
            </a:r>
            <a:r>
              <a:rPr lang="en-US" altLang="zh-CN" sz="2000" b="1" dirty="0" smtClean="0">
                <a:latin typeface="+mn-ea"/>
                <a:ea typeface="+mn-ea"/>
              </a:rPr>
              <a:t>13</a:t>
            </a:r>
            <a:r>
              <a:rPr lang="zh-CN" altLang="en-US" sz="2000" b="1" dirty="0" smtClean="0">
                <a:latin typeface="+mn-ea"/>
                <a:ea typeface="+mn-ea"/>
              </a:rPr>
              <a:t>所示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1706" y="994843"/>
            <a:ext cx="8875117" cy="4007069"/>
            <a:chOff x="161706" y="544813"/>
            <a:chExt cx="8875117" cy="4007069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6" y="546615"/>
              <a:ext cx="7074997" cy="39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06" y="544813"/>
              <a:ext cx="1769994" cy="4007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2 Marcador de contenido"/>
          <p:cNvSpPr txBox="1">
            <a:spLocks noChangeArrowheads="1"/>
          </p:cNvSpPr>
          <p:nvPr/>
        </p:nvSpPr>
        <p:spPr bwMode="auto">
          <a:xfrm>
            <a:off x="1826817" y="591618"/>
            <a:ext cx="5220348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的时间表（部分，包含进餐时间）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22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4528" y="1086651"/>
            <a:ext cx="8473413" cy="3852519"/>
            <a:chOff x="204528" y="591618"/>
            <a:chExt cx="8473413" cy="3852519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28" y="591618"/>
              <a:ext cx="4907508" cy="3849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534" y="591618"/>
              <a:ext cx="3253407" cy="3852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2 Marcador de contenido"/>
          <p:cNvSpPr txBox="1">
            <a:spLocks noChangeArrowheads="1"/>
          </p:cNvSpPr>
          <p:nvPr/>
        </p:nvSpPr>
        <p:spPr bwMode="auto">
          <a:xfrm>
            <a:off x="2321850" y="681624"/>
            <a:ext cx="5220348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9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的时间表（部分，包含进餐时间）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02" y="1026067"/>
            <a:ext cx="8910595" cy="3930842"/>
            <a:chOff x="116702" y="546615"/>
            <a:chExt cx="8910595" cy="3930842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2" y="546615"/>
              <a:ext cx="1748823" cy="393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196" y="546615"/>
              <a:ext cx="7006101" cy="3930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2 Marcador de contenido"/>
          <p:cNvSpPr txBox="1">
            <a:spLocks noChangeArrowheads="1"/>
          </p:cNvSpPr>
          <p:nvPr/>
        </p:nvSpPr>
        <p:spPr bwMode="auto">
          <a:xfrm>
            <a:off x="2546865" y="591618"/>
            <a:ext cx="5220348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10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的时间表（部分，包含进餐时间）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6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703" y="1491679"/>
            <a:ext cx="8865591" cy="3240215"/>
            <a:chOff x="116703" y="758946"/>
            <a:chExt cx="8865591" cy="3240215"/>
          </a:xfrm>
        </p:grpSpPr>
        <p:pic>
          <p:nvPicPr>
            <p:cNvPr id="481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3" y="758946"/>
              <a:ext cx="1753433" cy="324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516" y="758946"/>
              <a:ext cx="6903778" cy="32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2 Marcador de contenido"/>
          <p:cNvSpPr txBox="1">
            <a:spLocks noChangeArrowheads="1"/>
          </p:cNvSpPr>
          <p:nvPr/>
        </p:nvSpPr>
        <p:spPr bwMode="auto">
          <a:xfrm>
            <a:off x="2456859" y="906639"/>
            <a:ext cx="5220348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11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的时间表（部分，包含进餐时间）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1700" y="1446675"/>
            <a:ext cx="8898461" cy="3240216"/>
            <a:chOff x="71700" y="792167"/>
            <a:chExt cx="8898461" cy="3240216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00" y="792167"/>
              <a:ext cx="1787424" cy="3240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707" y="792167"/>
              <a:ext cx="6989454" cy="3219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2 Marcador de contenido"/>
          <p:cNvSpPr txBox="1">
            <a:spLocks noChangeArrowheads="1"/>
          </p:cNvSpPr>
          <p:nvPr/>
        </p:nvSpPr>
        <p:spPr bwMode="auto">
          <a:xfrm>
            <a:off x="2276847" y="861636"/>
            <a:ext cx="5220348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12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的时间表（部分，包含进餐时间）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0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6757" y="1118179"/>
            <a:ext cx="8880525" cy="3793727"/>
            <a:chOff x="126757" y="584734"/>
            <a:chExt cx="8880525" cy="3793727"/>
          </a:xfrm>
        </p:grpSpPr>
        <p:pic>
          <p:nvPicPr>
            <p:cNvPr id="5018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556" y="584734"/>
              <a:ext cx="4466726" cy="1665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5"/>
            <p:cNvGrpSpPr/>
            <p:nvPr/>
          </p:nvGrpSpPr>
          <p:grpSpPr>
            <a:xfrm>
              <a:off x="126757" y="598209"/>
              <a:ext cx="8837040" cy="3780252"/>
              <a:chOff x="126757" y="598209"/>
              <a:chExt cx="8837040" cy="3780252"/>
            </a:xfrm>
          </p:grpSpPr>
          <p:pic>
            <p:nvPicPr>
              <p:cNvPr id="50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757" y="598209"/>
                <a:ext cx="4414639" cy="378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183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1396" y="770434"/>
                <a:ext cx="4422401" cy="1576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2 Marcador de contenido"/>
          <p:cNvSpPr txBox="1">
            <a:spLocks noChangeArrowheads="1"/>
          </p:cNvSpPr>
          <p:nvPr/>
        </p:nvSpPr>
        <p:spPr bwMode="auto">
          <a:xfrm>
            <a:off x="3446925" y="636621"/>
            <a:ext cx="3690246" cy="45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13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组（机动）的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巡视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时间表</a:t>
            </a:r>
            <a:endParaRPr lang="en-US" altLang="zh-CN" b="1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06" y="501612"/>
            <a:ext cx="24352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的求解</a:t>
            </a:r>
            <a:endParaRPr lang="zh-CN" altLang="en-US" sz="27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709" y="19750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上班时间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706" y="996645"/>
            <a:ext cx="432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问题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是考虑错时上班能否更省人力。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706" y="2466246"/>
            <a:ext cx="4320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由前面的分析（巡视人员的下限和问题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）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zh-CN" altLang="en-US" sz="2000" b="1" dirty="0" smtClean="0">
                <a:latin typeface="+mn-ea"/>
                <a:ea typeface="+mn-ea"/>
              </a:rPr>
              <a:t>知道人员的下限是每班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人，而固定时间上班则需要每班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人。那么，是否能省下这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个人成为问题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的关键。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2006" y="591618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如果能省，应在哪个地方省；如果不能省，这个问题也就没有讨论的必要了。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每个点的检查时间（共计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67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分钟）肯定是不能省，因此，要省也只能省下巡视中所花的路程时间。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巡视全部点（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个点）的最短路程这恰好是一个旅行商问题，由前面的计算已知，这个时间是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68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10" y="501612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那么巡视全部点的最短时间是</a:t>
            </a:r>
            <a:r>
              <a:rPr lang="en-US" altLang="zh-CN" sz="2000" b="1" dirty="0" smtClean="0">
                <a:latin typeface="+mn-ea"/>
                <a:ea typeface="+mn-ea"/>
              </a:rPr>
              <a:t>135</a:t>
            </a:r>
            <a:r>
              <a:rPr lang="zh-CN" altLang="en-US" sz="2000" b="1" dirty="0" smtClean="0">
                <a:latin typeface="+mn-ea"/>
                <a:ea typeface="+mn-ea"/>
              </a:rPr>
              <a:t>分钟。而题目要求，要在规定的时间间隔（最短为</a:t>
            </a:r>
            <a:r>
              <a:rPr lang="en-US" altLang="zh-CN" sz="2000" b="1" dirty="0" smtClean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分钟）内完成各点的巡视。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这样，只能换一种排班方法，让每名巡视工人完成一轮（</a:t>
            </a:r>
            <a:r>
              <a:rPr lang="en-US" altLang="zh-CN" sz="2000" b="1" dirty="0" smtClean="0">
                <a:latin typeface="+mn-ea"/>
                <a:ea typeface="+mn-ea"/>
              </a:rPr>
              <a:t>26</a:t>
            </a:r>
            <a:r>
              <a:rPr lang="zh-CN" altLang="en-US" sz="2000" b="1" dirty="0" smtClean="0">
                <a:latin typeface="+mn-ea"/>
                <a:ea typeface="+mn-ea"/>
              </a:rPr>
              <a:t>个点）的巡视，而每名工人的上班时间向后错</a:t>
            </a:r>
            <a:r>
              <a:rPr lang="en-US" altLang="zh-CN" sz="2000" b="1" dirty="0" smtClean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分钟，即在前一位工人开始巡视的</a:t>
            </a:r>
            <a:r>
              <a:rPr lang="en-US" altLang="zh-CN" sz="2000" b="1" dirty="0" smtClean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分钟之后，再安排另一名工人巡视。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2006" y="546615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对于巡视间隔要求大于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分钟的点，可以采用下面的方法处理：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无论哪一个点，一律在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分钟巡视一次，这样肯定满足题目的要求；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在满足巡视时间间隔要求的情况下，可以不巡视，但要在相应点处休息，休息的时间就是该点的巡视需要的时间。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12" y="552317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因此，得到如下的排班方法：第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8:00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开始巡视（上班或换班），第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名工人则在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8:35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开始巡视，第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9:10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9:45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。而每位工人都走最优的旅行商路线。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注意到，每名巡视工人的间隔时间是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名工人的间隔时间是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分钟，而一次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个点的旅行商问题的用时是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009" y="546615"/>
            <a:ext cx="4320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如果第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名工人在第一轮巡视后，休息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分钟，那么他要在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10:20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开始第二轮的巡视，与第一轮巡视的第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名工人的巡视时间间隔正好相差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分钟。第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名工人第二轮巡视的开始时间是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10:55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，与第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名工人相差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分钟，以此类推。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由上述推导可知，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名工人足够满足巡视的要求，同时也达到了巡视人员要求的下界，是最优的。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06" y="501612"/>
            <a:ext cx="48590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题目 </a:t>
            </a:r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巡检</a:t>
            </a:r>
            <a:r>
              <a:rPr lang="zh-CN" altLang="en-US" sz="27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线路的排班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652072" y="141588"/>
            <a:ext cx="2700180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题目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巡检</a:t>
            </a: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线路的排班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03" y="951642"/>
            <a:ext cx="6165411" cy="405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某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化工厂有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个点需要进行巡检以保证正常生产，各个点的巡检周期、巡检耗时、两点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的连通关系及行走所需时间在附件中给出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点每次巡检需要一名工人，巡检工人的巡检起始地点在巡检调度中心（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XJ0022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工人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可以按固定时间上班，也可以错时上班，在调度中心得到巡检任务后开始巡检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。现需要建立模型来安排巡检人数和巡检路线，使得所有点都能按要求完成巡检，并且耗费的人力资源尽可能少，同时还应考虑每名工人在一时间段内（如一周或一月等）的工作量尽量平衡。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4725" y="816633"/>
            <a:ext cx="2592572" cy="409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 noChangeArrowheads="1"/>
          </p:cNvSpPr>
          <p:nvPr/>
        </p:nvSpPr>
        <p:spPr bwMode="auto">
          <a:xfrm>
            <a:off x="6327117" y="501612"/>
            <a:ext cx="2835189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Excel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表中的基本信息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2474" y="951165"/>
            <a:ext cx="6707292" cy="400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 txBox="1">
            <a:spLocks noChangeArrowheads="1"/>
          </p:cNvSpPr>
          <p:nvPr/>
        </p:nvSpPr>
        <p:spPr bwMode="auto">
          <a:xfrm>
            <a:off x="2816883" y="546615"/>
            <a:ext cx="3510234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14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错时上班的时间表（部分）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03" y="636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换班时间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710" y="1137889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由于题目要求，上班或换班的地点只能是调度中心，也就是说，只能在完成一轮（</a:t>
            </a:r>
            <a:r>
              <a:rPr lang="en-US" altLang="zh-CN" sz="2000" b="1" dirty="0" smtClean="0">
                <a:latin typeface="+mn-ea"/>
                <a:ea typeface="+mn-ea"/>
              </a:rPr>
              <a:t>26</a:t>
            </a:r>
            <a:r>
              <a:rPr lang="zh-CN" altLang="en-US" sz="2000" b="1" dirty="0" smtClean="0">
                <a:latin typeface="+mn-ea"/>
                <a:ea typeface="+mn-ea"/>
              </a:rPr>
              <a:t>个点）巡视后才能换班。因此，每名工人的换班时间只能是</a:t>
            </a:r>
            <a:r>
              <a:rPr lang="en-US" altLang="zh-CN" sz="2000" b="1" dirty="0" smtClean="0">
                <a:latin typeface="+mn-ea"/>
                <a:ea typeface="+mn-ea"/>
              </a:rPr>
              <a:t>140</a:t>
            </a:r>
            <a:r>
              <a:rPr lang="zh-CN" altLang="en-US" sz="2000" b="1" dirty="0" smtClean="0">
                <a:latin typeface="+mn-ea"/>
                <a:ea typeface="+mn-ea"/>
              </a:rPr>
              <a:t>分钟的整数倍，选择合适的时间点，工作</a:t>
            </a:r>
            <a:r>
              <a:rPr lang="en-US" altLang="zh-CN" sz="2000" b="1" dirty="0" smtClean="0">
                <a:latin typeface="+mn-ea"/>
                <a:ea typeface="+mn-ea"/>
              </a:rPr>
              <a:t>7</a:t>
            </a:r>
            <a:r>
              <a:rPr lang="zh-CN" altLang="en-US" sz="2000" b="1" dirty="0" smtClean="0">
                <a:latin typeface="+mn-ea"/>
                <a:ea typeface="+mn-ea"/>
              </a:rPr>
              <a:t>个小时开始换班。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例如，第一班工作的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名工人上班的时间分别是</a:t>
            </a:r>
            <a:r>
              <a:rPr lang="en-US" altLang="zh-CN" sz="2000" b="1" dirty="0" smtClean="0">
                <a:latin typeface="+mn-ea"/>
                <a:ea typeface="+mn-ea"/>
              </a:rPr>
              <a:t>8:00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8:35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9:10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36621"/>
            <a:ext cx="4365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9:45</a:t>
            </a:r>
            <a:r>
              <a:rPr lang="zh-CN" altLang="en-US" sz="2000" b="1" dirty="0" smtClean="0">
                <a:latin typeface="+mn-ea"/>
                <a:ea typeface="+mn-ea"/>
              </a:rPr>
              <a:t>，那么，第二班的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名工人的换班时间分别是</a:t>
            </a:r>
            <a:r>
              <a:rPr lang="en-US" altLang="zh-CN" sz="2000" b="1" dirty="0" smtClean="0">
                <a:latin typeface="+mn-ea"/>
                <a:ea typeface="+mn-ea"/>
              </a:rPr>
              <a:t>15:00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15:35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16:10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16:45</a:t>
            </a:r>
            <a:r>
              <a:rPr lang="zh-CN" altLang="en-US" sz="2000" b="1" dirty="0" smtClean="0">
                <a:latin typeface="+mn-ea"/>
                <a:ea typeface="+mn-ea"/>
              </a:rPr>
              <a:t>，第三班的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名工人的换班时间分别是</a:t>
            </a:r>
            <a:r>
              <a:rPr lang="en-US" altLang="zh-CN" sz="2000" b="1" dirty="0" smtClean="0">
                <a:latin typeface="+mn-ea"/>
                <a:ea typeface="+mn-ea"/>
              </a:rPr>
              <a:t>22:00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22:35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23:10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23:45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由于每天是</a:t>
            </a:r>
            <a:r>
              <a:rPr lang="en-US" altLang="zh-CN" sz="2000" b="1" dirty="0" smtClean="0">
                <a:latin typeface="+mn-ea"/>
                <a:ea typeface="+mn-ea"/>
              </a:rPr>
              <a:t>24</a:t>
            </a:r>
            <a:r>
              <a:rPr lang="zh-CN" altLang="en-US" sz="2000" b="1" dirty="0" smtClean="0">
                <a:latin typeface="+mn-ea"/>
                <a:ea typeface="+mn-ea"/>
              </a:rPr>
              <a:t>小时，而换班的时间是</a:t>
            </a:r>
            <a:r>
              <a:rPr lang="en-US" altLang="zh-CN" sz="2000" b="1" dirty="0" smtClean="0">
                <a:latin typeface="+mn-ea"/>
                <a:ea typeface="+mn-ea"/>
              </a:rPr>
              <a:t>7</a:t>
            </a:r>
            <a:r>
              <a:rPr lang="zh-CN" altLang="en-US" sz="2000" b="1" dirty="0" smtClean="0">
                <a:latin typeface="+mn-ea"/>
                <a:ea typeface="+mn-ea"/>
              </a:rPr>
              <a:t>小时，三班下来是</a:t>
            </a:r>
            <a:r>
              <a:rPr lang="en-US" altLang="zh-CN" sz="2000" b="1" dirty="0" smtClean="0">
                <a:latin typeface="+mn-ea"/>
                <a:ea typeface="+mn-ea"/>
              </a:rPr>
              <a:t>21</a:t>
            </a:r>
            <a:r>
              <a:rPr lang="zh-CN" altLang="en-US" sz="2000" b="1" dirty="0" smtClean="0">
                <a:latin typeface="+mn-ea"/>
                <a:ea typeface="+mn-ea"/>
              </a:rPr>
              <a:t>小时，所以每天的换班时间比前一天提前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小时。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换班时间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09" y="591618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也就是说，第一班的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名工人在第二天的换班时间分别是</a:t>
            </a:r>
            <a:r>
              <a:rPr lang="en-US" altLang="zh-CN" sz="2000" b="1" dirty="0" smtClean="0">
                <a:latin typeface="+mn-ea"/>
                <a:ea typeface="+mn-ea"/>
              </a:rPr>
              <a:t>5:00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5:35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6:10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6:45</a:t>
            </a:r>
            <a:r>
              <a:rPr lang="zh-CN" altLang="en-US" sz="2000" b="1" dirty="0" smtClean="0">
                <a:latin typeface="+mn-ea"/>
                <a:ea typeface="+mn-ea"/>
              </a:rPr>
              <a:t>；第二班的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名工人在第二天的换班时间分别是</a:t>
            </a:r>
            <a:r>
              <a:rPr lang="en-US" altLang="zh-CN" sz="2000" b="1" dirty="0" smtClean="0">
                <a:latin typeface="+mn-ea"/>
                <a:ea typeface="+mn-ea"/>
              </a:rPr>
              <a:t>12:00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12:35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 13:10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13:45</a:t>
            </a:r>
            <a:r>
              <a:rPr lang="zh-CN" altLang="en-US" sz="2000" b="1" dirty="0" smtClean="0">
                <a:latin typeface="+mn-ea"/>
                <a:ea typeface="+mn-ea"/>
              </a:rPr>
              <a:t>；第三班的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名工人在第二天的换班时间分别是</a:t>
            </a:r>
            <a:r>
              <a:rPr lang="en-US" altLang="zh-CN" sz="2000" b="1" dirty="0" smtClean="0">
                <a:latin typeface="+mn-ea"/>
                <a:ea typeface="+mn-ea"/>
              </a:rPr>
              <a:t>19:00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 19:35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20:10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20:45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以后的各天以此类推，每天提早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个小时换班。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7004" y="591618"/>
            <a:ext cx="4365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一周</a:t>
            </a:r>
            <a:r>
              <a:rPr lang="en-US" altLang="zh-CN" sz="2000" b="1" dirty="0" smtClean="0">
                <a:latin typeface="+mn-ea"/>
                <a:ea typeface="+mn-ea"/>
              </a:rPr>
              <a:t>7</a:t>
            </a:r>
            <a:r>
              <a:rPr lang="zh-CN" altLang="en-US" sz="2000" b="1" dirty="0" smtClean="0">
                <a:latin typeface="+mn-ea"/>
                <a:ea typeface="+mn-ea"/>
              </a:rPr>
              <a:t>天，有</a:t>
            </a:r>
            <a:r>
              <a:rPr lang="en-US" altLang="zh-CN" sz="2000" b="1" dirty="0" smtClean="0">
                <a:latin typeface="+mn-ea"/>
                <a:ea typeface="+mn-ea"/>
              </a:rPr>
              <a:t>7</a:t>
            </a:r>
            <a:r>
              <a:rPr lang="zh-CN" altLang="en-US" sz="2000" b="1" dirty="0" smtClean="0">
                <a:latin typeface="+mn-ea"/>
                <a:ea typeface="+mn-ea"/>
              </a:rPr>
              <a:t>个</a:t>
            </a:r>
            <a:r>
              <a:rPr lang="en-US" altLang="zh-CN" sz="2000" b="1" dirty="0" smtClean="0">
                <a:latin typeface="+mn-ea"/>
                <a:ea typeface="+mn-ea"/>
              </a:rPr>
              <a:t>24</a:t>
            </a:r>
            <a:r>
              <a:rPr lang="zh-CN" altLang="en-US" sz="2000" b="1" dirty="0" smtClean="0">
                <a:latin typeface="+mn-ea"/>
                <a:ea typeface="+mn-ea"/>
              </a:rPr>
              <a:t>小时，恰好有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个</a:t>
            </a:r>
            <a:r>
              <a:rPr lang="en-US" altLang="zh-CN" sz="2000" b="1" dirty="0" smtClean="0">
                <a:latin typeface="+mn-ea"/>
                <a:ea typeface="+mn-ea"/>
              </a:rPr>
              <a:t>21</a:t>
            </a:r>
            <a:r>
              <a:rPr lang="zh-CN" altLang="en-US" sz="2000" b="1" dirty="0" smtClean="0">
                <a:latin typeface="+mn-ea"/>
                <a:ea typeface="+mn-ea"/>
              </a:rPr>
              <a:t>小时，所以这种换班方案一周重复一次。具体换班方案如表</a:t>
            </a:r>
            <a:r>
              <a:rPr lang="en-US" altLang="zh-CN" sz="2000" b="1" dirty="0" smtClean="0">
                <a:latin typeface="+mn-ea"/>
                <a:ea typeface="+mn-ea"/>
              </a:rPr>
              <a:t>15</a:t>
            </a:r>
            <a:r>
              <a:rPr lang="zh-CN" altLang="en-US" sz="2000" b="1" dirty="0" smtClean="0">
                <a:latin typeface="+mn-ea"/>
                <a:ea typeface="+mn-ea"/>
              </a:rPr>
              <a:t>所示。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009" y="21550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中间休息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2006" y="2730027"/>
            <a:ext cx="436529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与问题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相同，这里不用考虑每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个小时左右休息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分钟的问题，因为这里面有太多的休息时间。例如，一轮巡视后，可休息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分钟。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换班时间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977" y="1671689"/>
            <a:ext cx="8898320" cy="247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Marcador de contenido"/>
          <p:cNvSpPr txBox="1">
            <a:spLocks noChangeArrowheads="1"/>
          </p:cNvSpPr>
          <p:nvPr/>
        </p:nvSpPr>
        <p:spPr bwMode="auto">
          <a:xfrm>
            <a:off x="2681874" y="1266663"/>
            <a:ext cx="3510234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15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错时上班的换班时间表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中间休息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09" y="636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进餐时间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706" y="1176657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考虑进餐时间会使排班麻烦一些。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首先由于进餐时间增加了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个小时，所以，不可能在一个班内由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名工人完成。与问题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一样，需要增加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名机动工人，顶替工人吃饭时的巡视。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由于题目要求，换班只能在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号点完成，也就是说，吃饭的换班时间也只能在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号点完成，也就是在完成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2006" y="636621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某一轮的巡视后，才可以考虑进餐。  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还以第一班工作时间为例，考虑进餐时间的安排。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从</a:t>
            </a:r>
            <a:r>
              <a:rPr lang="en-US" altLang="zh-CN" sz="2000" b="1" dirty="0" smtClean="0">
                <a:latin typeface="+mn-ea"/>
                <a:ea typeface="+mn-ea"/>
              </a:rPr>
              <a:t>8:35</a:t>
            </a:r>
            <a:r>
              <a:rPr lang="zh-CN" altLang="en-US" sz="2000" b="1" dirty="0" smtClean="0">
                <a:latin typeface="+mn-ea"/>
                <a:ea typeface="+mn-ea"/>
              </a:rPr>
              <a:t>开始工作的第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名工人，在</a:t>
            </a:r>
            <a:r>
              <a:rPr lang="en-US" altLang="zh-CN" sz="2000" b="1" dirty="0" smtClean="0">
                <a:latin typeface="+mn-ea"/>
                <a:ea typeface="+mn-ea"/>
              </a:rPr>
              <a:t>10:50</a:t>
            </a:r>
            <a:r>
              <a:rPr lang="zh-CN" altLang="en-US" sz="2000" b="1" dirty="0" smtClean="0">
                <a:latin typeface="+mn-ea"/>
                <a:ea typeface="+mn-ea"/>
              </a:rPr>
              <a:t>完成第一轮的巡视，如果他不进餐，将在</a:t>
            </a:r>
            <a:r>
              <a:rPr lang="en-US" altLang="zh-CN" sz="2000" b="1" dirty="0" smtClean="0">
                <a:latin typeface="+mn-ea"/>
                <a:ea typeface="+mn-ea"/>
              </a:rPr>
              <a:t>10:55</a:t>
            </a:r>
            <a:r>
              <a:rPr lang="zh-CN" altLang="en-US" sz="2000" b="1" dirty="0" smtClean="0">
                <a:latin typeface="+mn-ea"/>
                <a:ea typeface="+mn-ea"/>
              </a:rPr>
              <a:t>开始第二轮的巡视，这时，可以考虑让他停止工作，选择吃午饭，他的工作由机动（第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名）工人替代完成。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706" y="636621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在</a:t>
            </a:r>
            <a:r>
              <a:rPr lang="en-US" altLang="zh-CN" sz="2000" b="1" dirty="0" smtClean="0">
                <a:latin typeface="+mn-ea"/>
                <a:ea typeface="+mn-ea"/>
              </a:rPr>
              <a:t>30</a:t>
            </a:r>
            <a:r>
              <a:rPr lang="zh-CN" altLang="en-US" sz="2000" b="1" dirty="0" smtClean="0">
                <a:latin typeface="+mn-ea"/>
                <a:ea typeface="+mn-ea"/>
              </a:rPr>
              <a:t>分钟后，让</a:t>
            </a:r>
            <a:r>
              <a:rPr lang="en-US" altLang="zh-CN" sz="2000" b="1" dirty="0" smtClean="0">
                <a:latin typeface="+mn-ea"/>
                <a:ea typeface="+mn-ea"/>
              </a:rPr>
              <a:t>11:25</a:t>
            </a:r>
            <a:r>
              <a:rPr lang="zh-CN" altLang="en-US" sz="2000" b="1" dirty="0" smtClean="0">
                <a:latin typeface="+mn-ea"/>
                <a:ea typeface="+mn-ea"/>
              </a:rPr>
              <a:t>完成第一轮巡视的第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名工人休息进餐，而第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名工人来接替他，在</a:t>
            </a:r>
            <a:r>
              <a:rPr lang="en-US" altLang="zh-CN" sz="2000" b="1" dirty="0" smtClean="0">
                <a:latin typeface="+mn-ea"/>
                <a:ea typeface="+mn-ea"/>
              </a:rPr>
              <a:t>11:30</a:t>
            </a:r>
            <a:r>
              <a:rPr lang="zh-CN" altLang="en-US" sz="2000" b="1" dirty="0" smtClean="0">
                <a:latin typeface="+mn-ea"/>
                <a:ea typeface="+mn-ea"/>
              </a:rPr>
              <a:t>开始工作。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之后，第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名工作完成进餐后，接替</a:t>
            </a:r>
            <a:r>
              <a:rPr lang="en-US" altLang="zh-CN" sz="2000" b="1" dirty="0" smtClean="0">
                <a:latin typeface="+mn-ea"/>
                <a:ea typeface="+mn-ea"/>
              </a:rPr>
              <a:t>12:05</a:t>
            </a:r>
            <a:r>
              <a:rPr lang="zh-CN" altLang="en-US" sz="2000" b="1" dirty="0" smtClean="0">
                <a:latin typeface="+mn-ea"/>
                <a:ea typeface="+mn-ea"/>
              </a:rPr>
              <a:t>开始工作的第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名工人，让第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名工人吃午饭。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第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名工人午饭后，在</a:t>
            </a:r>
            <a:r>
              <a:rPr lang="en-US" altLang="zh-CN" sz="2000" b="1" dirty="0" smtClean="0">
                <a:latin typeface="+mn-ea"/>
                <a:ea typeface="+mn-ea"/>
              </a:rPr>
              <a:t>12:40</a:t>
            </a:r>
            <a:r>
              <a:rPr lang="zh-CN" altLang="en-US" sz="2000" b="1" dirty="0" smtClean="0">
                <a:latin typeface="+mn-ea"/>
                <a:ea typeface="+mn-ea"/>
              </a:rPr>
              <a:t>接替第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名工人的工作，第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名工人开始吃午饭。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2006" y="562949"/>
            <a:ext cx="4320288" cy="433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第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名工人在午饭后就不工作了，需要等到下午</a:t>
            </a:r>
            <a:r>
              <a:rPr lang="en-US" altLang="zh-CN" sz="2000" b="1" dirty="0" smtClean="0">
                <a:latin typeface="+mn-ea"/>
                <a:ea typeface="+mn-ea"/>
              </a:rPr>
              <a:t>18:30</a:t>
            </a:r>
            <a:r>
              <a:rPr lang="zh-CN" altLang="en-US" sz="2000" b="1" dirty="0" smtClean="0">
                <a:latin typeface="+mn-ea"/>
                <a:ea typeface="+mn-ea"/>
              </a:rPr>
              <a:t>分，接替第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名工人的工作，直到这个班工作结束。在这中间也不考虑他吃晚饭的时间，因为他可以在</a:t>
            </a:r>
            <a:r>
              <a:rPr lang="en-US" altLang="zh-CN" sz="2000" b="1" dirty="0" smtClean="0">
                <a:latin typeface="+mn-ea"/>
                <a:ea typeface="+mn-ea"/>
              </a:rPr>
              <a:t>18:30</a:t>
            </a:r>
            <a:r>
              <a:rPr lang="zh-CN" altLang="en-US" sz="2000" b="1" dirty="0" smtClean="0">
                <a:latin typeface="+mn-ea"/>
                <a:ea typeface="+mn-ea"/>
              </a:rPr>
              <a:t>以前吃完晚饭。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此时</a:t>
            </a:r>
            <a:r>
              <a:rPr lang="en-US" altLang="zh-CN" sz="2000" b="1" dirty="0" smtClean="0">
                <a:latin typeface="+mn-ea"/>
                <a:ea typeface="+mn-ea"/>
              </a:rPr>
              <a:t>(18:30)</a:t>
            </a:r>
            <a:r>
              <a:rPr lang="zh-CN" altLang="en-US" sz="2000" b="1" dirty="0" smtClean="0">
                <a:latin typeface="+mn-ea"/>
                <a:ea typeface="+mn-ea"/>
              </a:rPr>
              <a:t>，第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名工人在吃晚饭，饭后</a:t>
            </a:r>
            <a:r>
              <a:rPr lang="en-US" altLang="zh-CN" sz="2000" b="1" dirty="0" smtClean="0">
                <a:latin typeface="+mn-ea"/>
                <a:ea typeface="+mn-ea"/>
              </a:rPr>
              <a:t>(19:05)</a:t>
            </a:r>
            <a:r>
              <a:rPr lang="zh-CN" altLang="en-US" sz="2000" b="1" dirty="0" smtClean="0">
                <a:latin typeface="+mn-ea"/>
                <a:ea typeface="+mn-ea"/>
              </a:rPr>
              <a:t>他接替第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位工人的工作。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19:05</a:t>
            </a:r>
            <a:r>
              <a:rPr lang="zh-CN" altLang="en-US" sz="2000" b="1" dirty="0" smtClean="0">
                <a:latin typeface="+mn-ea"/>
                <a:ea typeface="+mn-ea"/>
              </a:rPr>
              <a:t>，第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名工人在吃晚饭，</a:t>
            </a:r>
            <a:r>
              <a:rPr lang="en-US" altLang="zh-CN" sz="2000" b="1" dirty="0" smtClean="0">
                <a:latin typeface="+mn-ea"/>
                <a:ea typeface="+mn-ea"/>
              </a:rPr>
              <a:t>19:40</a:t>
            </a:r>
            <a:r>
              <a:rPr lang="zh-CN" altLang="en-US" sz="2000" b="1" dirty="0" smtClean="0">
                <a:latin typeface="+mn-ea"/>
                <a:ea typeface="+mn-ea"/>
              </a:rPr>
              <a:t>接替第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位工人的工作。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706" y="636621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latin typeface="+mn-ea"/>
                <a:ea typeface="+mn-ea"/>
              </a:rPr>
              <a:t>20:15</a:t>
            </a:r>
            <a:r>
              <a:rPr lang="zh-CN" altLang="en-US" sz="2000" b="1" dirty="0" smtClean="0">
                <a:latin typeface="+mn-ea"/>
                <a:ea typeface="+mn-ea"/>
              </a:rPr>
              <a:t>，第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位工人开始工作，接替第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位（机动）工人的工作。而机动工人则下班休息（这时不用考虑他是否吃晚饭），因为到第二天的</a:t>
            </a:r>
            <a:r>
              <a:rPr lang="en-US" altLang="zh-CN" sz="2000" b="1" dirty="0" smtClean="0">
                <a:latin typeface="+mn-ea"/>
                <a:ea typeface="+mn-ea"/>
              </a:rPr>
              <a:t>10:50</a:t>
            </a:r>
            <a:r>
              <a:rPr lang="zh-CN" altLang="en-US" sz="2000" b="1" dirty="0" smtClean="0">
                <a:latin typeface="+mn-ea"/>
                <a:ea typeface="+mn-ea"/>
              </a:rPr>
              <a:t>才接替第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位工人的工作，让第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位工人吃午饭。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这个过程较为复杂，详细排班请见错时上班的换班时间表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zh-CN" altLang="en-US" sz="2000" b="1" dirty="0" smtClean="0">
                <a:latin typeface="+mn-ea"/>
                <a:ea typeface="+mn-ea"/>
              </a:rPr>
              <a:t>表</a:t>
            </a:r>
            <a:r>
              <a:rPr lang="en-US" altLang="zh-CN" sz="2000" b="1" dirty="0" smtClean="0">
                <a:latin typeface="+mn-ea"/>
                <a:ea typeface="+mn-ea"/>
              </a:rPr>
              <a:t>16</a:t>
            </a:r>
            <a:r>
              <a:rPr lang="zh-CN" altLang="en-US" sz="2000" b="1" dirty="0" smtClean="0">
                <a:latin typeface="+mn-ea"/>
                <a:ea typeface="+mn-ea"/>
              </a:rPr>
              <a:t>显示了</a:t>
            </a:r>
            <a:r>
              <a:rPr lang="en-US" altLang="zh-CN" sz="2000" b="1" dirty="0" smtClean="0">
                <a:latin typeface="+mn-ea"/>
                <a:ea typeface="+mn-ea"/>
              </a:rPr>
              <a:t>Excel</a:t>
            </a:r>
            <a:r>
              <a:rPr lang="zh-CN" altLang="en-US" sz="2000" b="1" dirty="0" smtClean="0">
                <a:latin typeface="+mn-ea"/>
                <a:ea typeface="+mn-ea"/>
              </a:rPr>
              <a:t>表中排班和换班的部分表格。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030" y="951642"/>
            <a:ext cx="34480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2 Marcador de contenido"/>
          <p:cNvSpPr txBox="1">
            <a:spLocks noChangeArrowheads="1"/>
          </p:cNvSpPr>
          <p:nvPr/>
        </p:nvSpPr>
        <p:spPr bwMode="auto">
          <a:xfrm>
            <a:off x="4977027" y="546615"/>
            <a:ext cx="3510234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16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增加吃饭时间的排班表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6721" y="996435"/>
            <a:ext cx="3474003" cy="3780462"/>
            <a:chOff x="386721" y="861636"/>
            <a:chExt cx="3474003" cy="3780462"/>
          </a:xfrm>
        </p:grpSpPr>
        <p:pic>
          <p:nvPicPr>
            <p:cNvPr id="819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1724" y="861636"/>
              <a:ext cx="34290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6721" y="1041648"/>
              <a:ext cx="3467100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4617003" y="951642"/>
            <a:ext cx="3429000" cy="3828087"/>
            <a:chOff x="4617003" y="861636"/>
            <a:chExt cx="3429000" cy="38280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17003" y="861636"/>
              <a:ext cx="34290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17003" y="1041648"/>
              <a:ext cx="3429000" cy="364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2 Marcador de contenido"/>
          <p:cNvSpPr txBox="1">
            <a:spLocks noChangeArrowheads="1"/>
          </p:cNvSpPr>
          <p:nvPr/>
        </p:nvSpPr>
        <p:spPr bwMode="auto">
          <a:xfrm>
            <a:off x="4572000" y="591618"/>
            <a:ext cx="3510234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续表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16-2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增加吃饭时间的排班表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2 Marcador de contenido"/>
          <p:cNvSpPr txBox="1">
            <a:spLocks noChangeArrowheads="1"/>
          </p:cNvSpPr>
          <p:nvPr/>
        </p:nvSpPr>
        <p:spPr bwMode="auto">
          <a:xfrm>
            <a:off x="431724" y="591618"/>
            <a:ext cx="3510234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续表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16-1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增加吃饭时间的排班表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877087" y="141588"/>
            <a:ext cx="2475166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06" y="668826"/>
            <a:ext cx="2608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阅卷情况简述</a:t>
            </a:r>
            <a:endParaRPr lang="zh-CN" altLang="en-US" sz="27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37051" y="141588"/>
            <a:ext cx="3015202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固定上班时间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710" y="1211560"/>
            <a:ext cx="4320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本人参加了北京地区和全国的</a:t>
            </a:r>
            <a:r>
              <a:rPr lang="en-US" altLang="zh-CN" sz="2000" b="1" dirty="0" smtClean="0">
                <a:latin typeface="+mn-ea"/>
                <a:ea typeface="+mn-ea"/>
              </a:rPr>
              <a:t>D</a:t>
            </a:r>
            <a:r>
              <a:rPr lang="zh-CN" altLang="en-US" sz="2000" b="1" dirty="0" smtClean="0">
                <a:latin typeface="+mn-ea"/>
                <a:ea typeface="+mn-ea"/>
              </a:rPr>
              <a:t>题阅卷，下面就阅卷中遇到的问题谈一谈本人一点感受。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3" y="275176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5.1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固定上班时间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06" y="3254566"/>
            <a:ext cx="4320288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问题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和问题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要求：固定时间上班，并且由巡检调度中心（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号点）开始巡检。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7009" y="599389"/>
            <a:ext cx="4320288" cy="418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在通常情况下，三班倒的工作时间分别是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8:00 ——16:00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16:00 —— 24:00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0:00 ——8:00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这一点绝大多数的队都注意到了，所以基本上都采用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点、下午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点和凌晨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点开始上班的模式。当然，如果你认为有必要，采用其他时间开始上班也是正确的，只要是固定时间上班就可以。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10" y="591618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但这个固定上班时间，是每个班组的固定上班时间，不是每个人的固定上班时间。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例如，一个班有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个人 </a:t>
            </a:r>
            <a:r>
              <a:rPr lang="en-US" altLang="zh-CN" sz="2000" b="1" dirty="0" smtClean="0">
                <a:latin typeface="+mn-ea"/>
                <a:ea typeface="+mn-ea"/>
              </a:rPr>
              <a:t>(5</a:t>
            </a:r>
            <a:r>
              <a:rPr lang="zh-CN" altLang="en-US" sz="2000" b="1" dirty="0" smtClean="0">
                <a:latin typeface="+mn-ea"/>
                <a:ea typeface="+mn-ea"/>
              </a:rPr>
              <a:t>条巡视线路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，则要求这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个人同时上班。这也是为什么要求大家一定从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号点开始的原因，大家需要集中一下（如布置工作或其他要求）。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有很多队理解成每名工人固定时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006" y="591618"/>
            <a:ext cx="4320288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间上班，而上班时间是不同的，这样理解问题，巡检工作从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号点开始就无意义了，因为可以让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号点、</a:t>
            </a:r>
            <a:r>
              <a:rPr lang="en-US" altLang="zh-CN" sz="2000" b="1" dirty="0" smtClean="0">
                <a:latin typeface="+mn-ea"/>
                <a:ea typeface="+mn-ea"/>
              </a:rPr>
              <a:t>23</a:t>
            </a:r>
            <a:r>
              <a:rPr lang="zh-CN" altLang="en-US" sz="2000" b="1" dirty="0" smtClean="0">
                <a:latin typeface="+mn-ea"/>
                <a:ea typeface="+mn-ea"/>
              </a:rPr>
              <a:t>号、</a:t>
            </a:r>
            <a:r>
              <a:rPr lang="en-US" altLang="zh-CN" sz="2000" b="1" dirty="0" smtClean="0"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</a:rPr>
              <a:t>号点、</a:t>
            </a:r>
            <a:r>
              <a:rPr lang="en-US" altLang="zh-CN" sz="2000" b="1" dirty="0" smtClean="0">
                <a:latin typeface="+mn-ea"/>
                <a:ea typeface="+mn-ea"/>
              </a:rPr>
              <a:t>26</a:t>
            </a:r>
            <a:r>
              <a:rPr lang="zh-CN" altLang="en-US" sz="2000" b="1" dirty="0" smtClean="0">
                <a:latin typeface="+mn-ea"/>
                <a:ea typeface="+mn-ea"/>
              </a:rPr>
              <a:t>号点和</a:t>
            </a:r>
            <a:r>
              <a:rPr lang="en-US" altLang="zh-CN" sz="2000" b="1" dirty="0" smtClean="0">
                <a:latin typeface="+mn-ea"/>
                <a:ea typeface="+mn-ea"/>
              </a:rPr>
              <a:t>11</a:t>
            </a:r>
            <a:r>
              <a:rPr lang="zh-CN" altLang="en-US" sz="2000" b="1" dirty="0" smtClean="0">
                <a:latin typeface="+mn-ea"/>
                <a:ea typeface="+mn-ea"/>
              </a:rPr>
              <a:t>号点都是从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点开始工作，而这些点开始上班的时间分别为</a:t>
            </a:r>
            <a:r>
              <a:rPr lang="en-US" altLang="zh-CN" sz="2000" b="1" dirty="0" smtClean="0">
                <a:latin typeface="+mn-ea"/>
                <a:ea typeface="+mn-ea"/>
              </a:rPr>
              <a:t>8:00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7:59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7:52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7:50</a:t>
            </a:r>
            <a:r>
              <a:rPr lang="zh-CN" altLang="en-US" sz="2000" b="1" dirty="0" smtClean="0">
                <a:latin typeface="+mn-ea"/>
                <a:ea typeface="+mn-ea"/>
              </a:rPr>
              <a:t>和</a:t>
            </a:r>
            <a:r>
              <a:rPr lang="en-US" altLang="zh-CN" sz="2000" b="1" dirty="0" smtClean="0">
                <a:latin typeface="+mn-ea"/>
                <a:ea typeface="+mn-ea"/>
              </a:rPr>
              <a:t>7:45</a:t>
            </a:r>
            <a:r>
              <a:rPr lang="zh-CN" altLang="en-US" sz="2000" b="1" dirty="0" smtClean="0">
                <a:latin typeface="+mn-ea"/>
                <a:ea typeface="+mn-ea"/>
              </a:rPr>
              <a:t>，这种方法相当于去掉从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号点开始的要求，降低了题目的难度。事实上，这种做法只需要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个人就够了。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37051" y="141588"/>
            <a:ext cx="3015202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固定上班时间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1706" y="951642"/>
            <a:ext cx="4569006" cy="3375225"/>
            <a:chOff x="4503294" y="996645"/>
            <a:chExt cx="4569006" cy="3375225"/>
          </a:xfrm>
        </p:grpSpPr>
        <p:sp>
          <p:nvSpPr>
            <p:cNvPr id="4" name="2 Marcador de contenido"/>
            <p:cNvSpPr txBox="1">
              <a:spLocks noChangeArrowheads="1"/>
            </p:cNvSpPr>
            <p:nvPr/>
          </p:nvSpPr>
          <p:spPr bwMode="auto">
            <a:xfrm>
              <a:off x="5427057" y="996645"/>
              <a:ext cx="2851803" cy="315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bIns="0"/>
            <a:lstStyle/>
            <a:p>
              <a:pPr fontAlgn="t">
                <a:lnSpc>
                  <a:spcPts val="2700"/>
                </a:lnSpc>
              </a:pPr>
              <a:r>
                <a:rPr lang="zh-CN" altLang="en-US" b="1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表</a:t>
              </a:r>
              <a:r>
                <a:rPr lang="en-US" altLang="zh-CN" b="1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Excel</a:t>
              </a:r>
              <a:r>
                <a:rPr lang="zh-CN" altLang="en-US" b="1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表中的连通关系</a:t>
              </a:r>
              <a:endPara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294" y="1447695"/>
              <a:ext cx="2228850" cy="292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925" y="1445712"/>
              <a:ext cx="223837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450" y="1646061"/>
              <a:ext cx="222885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2013" y="1176657"/>
            <a:ext cx="4320287" cy="24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 noChangeArrowheads="1"/>
          </p:cNvSpPr>
          <p:nvPr/>
        </p:nvSpPr>
        <p:spPr bwMode="auto">
          <a:xfrm>
            <a:off x="5787081" y="3741828"/>
            <a:ext cx="2626788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Excel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表中的连通图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652072" y="141588"/>
            <a:ext cx="2700180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题目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巡检</a:t>
            </a: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线路的排班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10" y="591618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还有一个小问题：每个班的巡检工作是否能在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小时内结束（并不要求一定在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小时内回到</a:t>
            </a:r>
            <a:r>
              <a:rPr lang="en-US" altLang="zh-CN" sz="2000" b="1" dirty="0" smtClean="0">
                <a:latin typeface="+mn-ea"/>
                <a:ea typeface="+mn-ea"/>
              </a:rPr>
              <a:t>22</a:t>
            </a:r>
            <a:r>
              <a:rPr lang="zh-CN" altLang="en-US" sz="2000" b="1" dirty="0" smtClean="0">
                <a:latin typeface="+mn-ea"/>
                <a:ea typeface="+mn-ea"/>
              </a:rPr>
              <a:t>号点），这个问题基本上没有学生讨论，但它应该是问题潜在的要求，因为在交接班时，应该简短地说明一下本班的巡检情况。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当然，并不需要见面交流，用一下现代通讯工具是可以的。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7003" y="1086651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题目明确要求，给出巡检人员的巡检线路和巡检的时间表，但很多队只给出巡检线路图，并没有给出具体的巡检点的时间表。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由于没有巡检点的排班时间表，因此无法判断该队的结果是否正确，是否满足巡检要求。本质上没有完成题目要求，分数上也会打折扣的。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009" y="5466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巡检线路与时间表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37051" y="141588"/>
            <a:ext cx="3015202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巡检时间表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03" y="5916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5.3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休息时间与进餐时间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03" y="1086651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问题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要求：每巡检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小时左右需要休息一次，休息时间大约是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到</a:t>
            </a:r>
            <a:r>
              <a:rPr lang="en-US" altLang="zh-CN" sz="2000" b="1" dirty="0" smtClean="0">
                <a:latin typeface="+mn-ea"/>
                <a:ea typeface="+mn-ea"/>
              </a:rPr>
              <a:t>10</a:t>
            </a:r>
            <a:r>
              <a:rPr lang="zh-CN" altLang="en-US" sz="2000" b="1" dirty="0" smtClean="0">
                <a:latin typeface="+mn-ea"/>
                <a:ea typeface="+mn-ea"/>
              </a:rPr>
              <a:t>分钟。在中午</a:t>
            </a:r>
            <a:r>
              <a:rPr lang="en-US" altLang="zh-CN" sz="2000" b="1" dirty="0" smtClean="0">
                <a:latin typeface="+mn-ea"/>
                <a:ea typeface="+mn-ea"/>
              </a:rPr>
              <a:t>12</a:t>
            </a:r>
            <a:r>
              <a:rPr lang="zh-CN" altLang="en-US" sz="2000" b="1" dirty="0" smtClean="0">
                <a:latin typeface="+mn-ea"/>
                <a:ea typeface="+mn-ea"/>
              </a:rPr>
              <a:t>时和下午</a:t>
            </a:r>
            <a:r>
              <a:rPr lang="en-US" altLang="zh-CN" sz="2000" b="1" dirty="0" smtClean="0">
                <a:latin typeface="+mn-ea"/>
                <a:ea typeface="+mn-ea"/>
              </a:rPr>
              <a:t>6</a:t>
            </a:r>
            <a:r>
              <a:rPr lang="zh-CN" altLang="en-US" sz="2000" b="1" dirty="0" smtClean="0">
                <a:latin typeface="+mn-ea"/>
                <a:ea typeface="+mn-ea"/>
              </a:rPr>
              <a:t>时左右需要进餐一次，进餐时间为</a:t>
            </a:r>
            <a:r>
              <a:rPr lang="en-US" altLang="zh-CN" sz="2000" b="1" dirty="0" smtClean="0">
                <a:latin typeface="+mn-ea"/>
                <a:ea typeface="+mn-ea"/>
              </a:rPr>
              <a:t>30</a:t>
            </a:r>
            <a:r>
              <a:rPr lang="zh-CN" altLang="en-US" sz="2000" b="1" dirty="0" smtClean="0">
                <a:latin typeface="+mn-ea"/>
                <a:ea typeface="+mn-ea"/>
              </a:rPr>
              <a:t>分钟。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实际上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zh-CN" altLang="en-US" sz="2000" b="1" dirty="0" smtClean="0">
                <a:latin typeface="+mn-ea"/>
                <a:ea typeface="+mn-ea"/>
              </a:rPr>
              <a:t>如果每名巡检人员的排班时间较均匀，这里并不需要真的考虑休息时间的安排，因为在巡检中有大量的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分钟可以作为休息时间。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7003" y="546615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进餐时间不是固定的，否则，大家都在中午</a:t>
            </a:r>
            <a:r>
              <a:rPr lang="en-US" altLang="zh-CN" sz="2000" b="1" dirty="0" smtClean="0">
                <a:latin typeface="+mn-ea"/>
                <a:ea typeface="+mn-ea"/>
              </a:rPr>
              <a:t>12</a:t>
            </a:r>
            <a:r>
              <a:rPr lang="zh-CN" altLang="en-US" sz="2000" b="1" dirty="0" smtClean="0">
                <a:latin typeface="+mn-ea"/>
                <a:ea typeface="+mn-ea"/>
              </a:rPr>
              <a:t>时进餐，这样就需要再派其他的工人来顶替进餐时的空缺，需要的人数是原来的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倍，这显然过于浪费人力。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当进餐时间不固定时，只需要增加一名工人就够了，这名工人的工作是接替中午和晚上需要进餐的工人，这里的重点是具体的替班时间表。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112036" y="141588"/>
            <a:ext cx="3240217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休息与进餐时间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03" y="59161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错时上班的讨论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03" y="1086651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问题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是讨论错时上班是否更节省人力，如果不能更节省人力，这一问也就没有讨论的必要。有的队，讨论了半天还是不能更省人力。可以猜想，该队应该没有完成题目的要求。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实际上，更省人力是这个问题的重点，需要分析在哪些地方可以更省人力。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7003" y="619586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巡检时间肯定是不能省的，要省也只能是巡检路线，尽量少走重复路线。这自然会想到旅行商问题。但我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们发现，很多专科学校没有培训过图论方面的相关知识。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经过验算</a:t>
            </a:r>
            <a:r>
              <a:rPr lang="en-US" altLang="zh-CN" sz="2000" b="1" dirty="0" smtClean="0">
                <a:latin typeface="+mn-ea"/>
                <a:ea typeface="+mn-ea"/>
              </a:rPr>
              <a:t>,</a:t>
            </a:r>
            <a:r>
              <a:rPr lang="zh-CN" altLang="en-US" sz="2000" b="1" dirty="0" smtClean="0">
                <a:latin typeface="+mn-ea"/>
                <a:ea typeface="+mn-ea"/>
              </a:rPr>
              <a:t>旅行商问题的解是</a:t>
            </a:r>
            <a:r>
              <a:rPr lang="en-US" altLang="zh-CN" sz="2000" b="1" dirty="0" smtClean="0">
                <a:latin typeface="+mn-ea"/>
                <a:ea typeface="+mn-ea"/>
              </a:rPr>
              <a:t>135</a:t>
            </a:r>
            <a:r>
              <a:rPr lang="zh-CN" altLang="en-US" sz="2000" b="1" dirty="0" smtClean="0">
                <a:latin typeface="+mn-ea"/>
                <a:ea typeface="+mn-ea"/>
              </a:rPr>
              <a:t>分钟，巡检点的最小间隔时间是</a:t>
            </a:r>
            <a:r>
              <a:rPr lang="en-US" altLang="zh-CN" sz="2000" b="1" dirty="0" smtClean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分钟，因此，需要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名工人就可以能完成工作。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2036" y="141588"/>
            <a:ext cx="3240217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错时上班时间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706" y="591618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排班方法有点像列车时刻表，每隔</a:t>
            </a:r>
            <a:r>
              <a:rPr lang="en-US" altLang="zh-CN" sz="2000" b="1" dirty="0" smtClean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分钟发一趟车。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这种处理方法大多数队已经注意到了，但很多队没有给出具体的时间表。也许学生已没有足够的答题时间了，也许根本就不知道如何计算。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问题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的难度是增加进餐时间，大多数队基本上都没有给出这一问题的讨论。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7003" y="1086651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我们很多的队希望给出一个“高大上”的模型，然后再用软件求解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LINGO)</a:t>
            </a:r>
            <a:r>
              <a:rPr lang="zh-CN" altLang="en-US" sz="2000" b="1" dirty="0" smtClean="0">
                <a:latin typeface="+mn-ea"/>
                <a:ea typeface="+mn-ea"/>
              </a:rPr>
              <a:t>，但由于“高大上”的模型过于复杂，无法求解（或求解困难），这只能再借助于手工求解。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这样，这个模型实际上是没有用的，不如将精力放在问题的分析上，如采用“接地气”的启发式算法 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009" y="5466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关于模型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112036" y="141588"/>
            <a:ext cx="3240217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错时上班时间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03" y="59161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5.6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能否更省人力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03" y="1086651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有的队想出了更省人力的方法，例如，将进餐时间安排在工作时间之外。例如，对于固定上班的工人来说，将三班的工作时间安排为</a:t>
            </a:r>
            <a:r>
              <a:rPr lang="en-US" altLang="zh-CN" sz="2000" b="1" dirty="0" smtClean="0">
                <a:latin typeface="+mn-ea"/>
                <a:ea typeface="+mn-ea"/>
              </a:rPr>
              <a:t>3:30——11:30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11:30——19:30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19:30——3:30 (</a:t>
            </a:r>
            <a:r>
              <a:rPr lang="zh-CN" altLang="en-US" sz="2000" b="1" dirty="0" smtClean="0">
                <a:latin typeface="+mn-ea"/>
                <a:ea typeface="+mn-ea"/>
              </a:rPr>
              <a:t>次日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第一班的工人下班后进餐，第二班的工人上班前吃午饭下班后吃晚饭，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003" y="619586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第三班的工人在上班前吃晚饭，这样就不用考虑他们进餐时，不需要另外的人员替换他们，从而更省人力。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有的队确实是这样做的（只是时间略有不同），对于题目要求来说，这种方法无可厚非，但在实际操作中会产生新的问题</a:t>
            </a:r>
            <a:r>
              <a:rPr lang="en-US" altLang="zh-CN" sz="2000" b="1" dirty="0" smtClean="0">
                <a:latin typeface="+mn-ea"/>
                <a:ea typeface="+mn-ea"/>
              </a:rPr>
              <a:t>——</a:t>
            </a:r>
            <a:r>
              <a:rPr lang="zh-CN" altLang="en-US" sz="2000" b="1" dirty="0" smtClean="0">
                <a:latin typeface="+mn-ea"/>
                <a:ea typeface="+mn-ea"/>
              </a:rPr>
              <a:t>是否要吃早饭。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如果能将吃早饭的问题解决，这种结果无疑是最好的。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2036" y="141588"/>
            <a:ext cx="3240217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阅卷情况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更省人力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12" y="591618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结论</a:t>
            </a:r>
            <a:endParaRPr lang="zh-CN" altLang="en-US" sz="27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712" y="1221660"/>
            <a:ext cx="87755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这个问题看似复杂，如使用</a:t>
            </a:r>
            <a:r>
              <a:rPr lang="en-US" altLang="zh-CN" sz="2000" b="1" dirty="0" smtClean="0">
                <a:latin typeface="+mn-ea"/>
                <a:ea typeface="+mn-ea"/>
              </a:rPr>
              <a:t>TSP</a:t>
            </a:r>
            <a:r>
              <a:rPr lang="zh-CN" altLang="en-US" sz="2000" b="1" dirty="0" smtClean="0">
                <a:latin typeface="+mn-ea"/>
                <a:ea typeface="+mn-ea"/>
              </a:rPr>
              <a:t>模型、</a:t>
            </a:r>
            <a:r>
              <a:rPr lang="en-US" altLang="zh-CN" sz="2000" b="1" dirty="0" smtClean="0">
                <a:latin typeface="+mn-ea"/>
                <a:ea typeface="+mn-ea"/>
              </a:rPr>
              <a:t>VRP </a:t>
            </a:r>
            <a:r>
              <a:rPr lang="zh-CN" altLang="en-US" sz="2000" b="1" dirty="0" smtClean="0">
                <a:latin typeface="+mn-ea"/>
                <a:ea typeface="+mn-ea"/>
              </a:rPr>
              <a:t>模型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zh-CN" altLang="en-US" sz="2000" b="1" dirty="0" smtClean="0">
                <a:latin typeface="+mn-ea"/>
                <a:ea typeface="+mn-ea"/>
              </a:rPr>
              <a:t>甚至是 </a:t>
            </a:r>
            <a:r>
              <a:rPr lang="en-US" altLang="zh-CN" sz="2000" b="1" dirty="0" smtClean="0">
                <a:latin typeface="+mn-ea"/>
                <a:ea typeface="+mn-ea"/>
              </a:rPr>
              <a:t>m-TSP </a:t>
            </a:r>
            <a:r>
              <a:rPr lang="zh-CN" altLang="en-US" sz="2000" b="1" dirty="0" smtClean="0">
                <a:latin typeface="+mn-ea"/>
                <a:ea typeface="+mn-ea"/>
              </a:rPr>
              <a:t>模型或</a:t>
            </a:r>
            <a:r>
              <a:rPr lang="en-US" altLang="zh-CN" sz="2000" b="1" dirty="0" smtClean="0">
                <a:latin typeface="+mn-ea"/>
                <a:ea typeface="+mn-ea"/>
              </a:rPr>
              <a:t>VRPTW </a:t>
            </a:r>
            <a:r>
              <a:rPr lang="zh-CN" altLang="en-US" sz="2000" b="1" dirty="0" smtClean="0">
                <a:latin typeface="+mn-ea"/>
                <a:ea typeface="+mn-ea"/>
              </a:rPr>
              <a:t>模型，但由于需要处理的点数较少，可以运用最短路算法，结合启发式方法得到问题的计算结果：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+mn-ea"/>
                <a:ea typeface="+mn-ea"/>
              </a:rPr>
              <a:t> 固定上班时间，每班需要</a:t>
            </a:r>
            <a:r>
              <a:rPr lang="en-US" altLang="zh-CN" sz="2000" b="1" dirty="0" smtClean="0">
                <a:latin typeface="+mn-ea"/>
                <a:ea typeface="+mn-ea"/>
              </a:rPr>
              <a:t>5</a:t>
            </a:r>
            <a:r>
              <a:rPr lang="zh-CN" altLang="en-US" sz="2000" b="1" dirty="0" smtClean="0">
                <a:latin typeface="+mn-ea"/>
                <a:ea typeface="+mn-ea"/>
              </a:rPr>
              <a:t>人，一天共需要</a:t>
            </a:r>
            <a:r>
              <a:rPr lang="en-US" altLang="zh-CN" sz="2000" b="1" dirty="0" smtClean="0">
                <a:latin typeface="+mn-ea"/>
                <a:ea typeface="+mn-ea"/>
              </a:rPr>
              <a:t>15</a:t>
            </a:r>
            <a:r>
              <a:rPr lang="zh-CN" altLang="en-US" sz="2000" b="1" dirty="0" smtClean="0">
                <a:latin typeface="+mn-ea"/>
                <a:ea typeface="+mn-ea"/>
              </a:rPr>
              <a:t>人；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+mn-ea"/>
                <a:ea typeface="+mn-ea"/>
              </a:rPr>
              <a:t> 考虑进餐时间，增加一名机动工人作为替补，一天需要</a:t>
            </a:r>
            <a:r>
              <a:rPr lang="en-US" altLang="zh-CN" sz="2000" b="1" dirty="0" smtClean="0">
                <a:latin typeface="+mn-ea"/>
                <a:ea typeface="+mn-ea"/>
              </a:rPr>
              <a:t>16</a:t>
            </a:r>
            <a:r>
              <a:rPr lang="zh-CN" altLang="en-US" sz="2000" b="1" dirty="0" smtClean="0">
                <a:latin typeface="+mn-ea"/>
                <a:ea typeface="+mn-ea"/>
              </a:rPr>
              <a:t>人；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+mn-ea"/>
                <a:ea typeface="+mn-ea"/>
              </a:rPr>
              <a:t> 如果采用错时上班，每班需要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 smtClean="0">
                <a:latin typeface="+mn-ea"/>
                <a:ea typeface="+mn-ea"/>
              </a:rPr>
              <a:t>人，一天共</a:t>
            </a:r>
            <a:r>
              <a:rPr lang="en-US" altLang="zh-CN" sz="2000" b="1" dirty="0" smtClean="0">
                <a:latin typeface="+mn-ea"/>
                <a:ea typeface="+mn-ea"/>
              </a:rPr>
              <a:t>12</a:t>
            </a:r>
            <a:r>
              <a:rPr lang="zh-CN" altLang="en-US" sz="2000" b="1" dirty="0" smtClean="0">
                <a:latin typeface="+mn-ea"/>
                <a:ea typeface="+mn-ea"/>
              </a:rPr>
              <a:t>人；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+mn-ea"/>
                <a:ea typeface="+mn-ea"/>
              </a:rPr>
              <a:t> 如再考虑进餐时间，再增加一人，每天需要</a:t>
            </a:r>
            <a:r>
              <a:rPr lang="en-US" altLang="zh-CN" sz="2000" b="1" dirty="0" smtClean="0">
                <a:latin typeface="+mn-ea"/>
                <a:ea typeface="+mn-ea"/>
              </a:rPr>
              <a:t>13</a:t>
            </a:r>
            <a:r>
              <a:rPr lang="zh-CN" altLang="en-US" sz="2000" b="1" dirty="0" smtClean="0">
                <a:latin typeface="+mn-ea"/>
                <a:ea typeface="+mn-ea"/>
              </a:rPr>
              <a:t>人。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31800" y="547382"/>
            <a:ext cx="8229600" cy="449263"/>
          </a:xfrm>
        </p:spPr>
        <p:txBody>
          <a:bodyPr/>
          <a:lstStyle/>
          <a:p>
            <a:pPr eaLnBrk="1" hangingPunct="1"/>
            <a:r>
              <a:rPr lang="zh-CN" altLang="en-US" sz="2700" b="1" dirty="0" smtClean="0">
                <a:latin typeface="黑体" pitchFamily="49" charset="-122"/>
                <a:ea typeface="黑体" pitchFamily="49" charset="-122"/>
              </a:rPr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721" y="1087065"/>
            <a:ext cx="8415561" cy="3779838"/>
          </a:xfrm>
        </p:spPr>
        <p:txBody>
          <a:bodyPr/>
          <a:lstStyle/>
          <a:p>
            <a:pPr>
              <a:lnSpc>
                <a:spcPts val="3600"/>
              </a:lnSpc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谢金星，薛毅．优化建模与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LINDO/LINGO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软件．北京： 清华大学出版社，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2005.7</a:t>
            </a:r>
          </a:p>
          <a:p>
            <a:pPr>
              <a:lnSpc>
                <a:spcPts val="3600"/>
              </a:lnSpc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薛毅．数学建模基于Ｒ．北京：机械工业出版社，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 txBox="1">
            <a:spLocks noChangeArrowheads="1"/>
          </p:cNvSpPr>
          <p:nvPr/>
        </p:nvSpPr>
        <p:spPr bwMode="auto">
          <a:xfrm>
            <a:off x="1061766" y="1446675"/>
            <a:ext cx="7335837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Font typeface="Arial" pitchFamily="34" charset="0"/>
              <a:buNone/>
            </a:pPr>
            <a:r>
              <a:rPr lang="zh-CN" altLang="en-US" sz="4800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谢</a:t>
            </a:r>
            <a:r>
              <a:rPr lang="en-US" altLang="zh-CN" sz="4800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4800" i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谢</a:t>
            </a:r>
            <a:r>
              <a:rPr lang="en-US" altLang="zh-CN" sz="4800" i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!</a:t>
            </a:r>
            <a:endParaRPr lang="es-HN" altLang="zh-CN" sz="4800" i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703" y="546615"/>
            <a:ext cx="4680312" cy="280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问题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latin typeface="+mn-ea"/>
                <a:ea typeface="+mn-ea"/>
              </a:rPr>
              <a:t>.</a:t>
            </a:r>
            <a:r>
              <a:rPr lang="zh-CN" altLang="en-US" sz="2000" b="1" dirty="0" smtClean="0">
                <a:latin typeface="+mn-ea"/>
                <a:ea typeface="+mn-ea"/>
              </a:rPr>
              <a:t>如果</a:t>
            </a:r>
            <a:r>
              <a:rPr lang="zh-CN" altLang="en-US" sz="2000" b="1" dirty="0">
                <a:latin typeface="+mn-ea"/>
                <a:ea typeface="+mn-ea"/>
              </a:rPr>
              <a:t>采用固定上班时间，不考虑巡检人员的休息时间，采用每天三班倒，每班</a:t>
            </a:r>
            <a:r>
              <a:rPr lang="zh-CN" altLang="en-US" sz="2000" b="1" dirty="0" smtClean="0">
                <a:latin typeface="+mn-ea"/>
                <a:ea typeface="+mn-ea"/>
              </a:rPr>
              <a:t>工作</a:t>
            </a:r>
            <a:r>
              <a:rPr lang="en-US" altLang="zh-CN" sz="2000" b="1" dirty="0" smtClean="0">
                <a:latin typeface="+mn-ea"/>
                <a:ea typeface="+mn-ea"/>
              </a:rPr>
              <a:t>8</a:t>
            </a:r>
            <a:r>
              <a:rPr lang="zh-CN" altLang="en-US" sz="2000" b="1" dirty="0" smtClean="0">
                <a:latin typeface="+mn-ea"/>
                <a:ea typeface="+mn-ea"/>
              </a:rPr>
              <a:t>小时</a:t>
            </a:r>
            <a:r>
              <a:rPr lang="zh-CN" altLang="en-US" sz="2000" b="1" dirty="0">
                <a:latin typeface="+mn-ea"/>
                <a:ea typeface="+mn-ea"/>
              </a:rPr>
              <a:t>左右，每班需要多少人，巡检线路如何安排，并给出巡检人员的巡检线路和巡检的</a:t>
            </a:r>
            <a:r>
              <a:rPr lang="zh-CN" altLang="en-US" sz="2000" b="1" dirty="0" smtClean="0">
                <a:latin typeface="+mn-ea"/>
                <a:ea typeface="+mn-ea"/>
              </a:rPr>
              <a:t>时间表。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2018" y="581564"/>
            <a:ext cx="4095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如果巡检人员每巡检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小时左右需要休息一次，休息时间大约是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分钟，在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时和下午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时左右需要进餐一次，每次进餐时间为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分钟，仍采用每天三班倒，每班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需要多少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人，巡检线路如何安排，并给出巡检人员的巡检线路和巡检的时间表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652072" y="141588"/>
            <a:ext cx="2700180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题目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巡检</a:t>
            </a: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线路的排班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703" y="3391902"/>
            <a:ext cx="4320287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如果采用错时上班，重新讨论问题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和问题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，试分析错时上班是否更节省人力。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06" y="546615"/>
            <a:ext cx="36471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7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zh-CN" altLang="en-US" sz="27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分析与模型建立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147105" y="141588"/>
            <a:ext cx="220514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问题</a:t>
            </a:r>
            <a:r>
              <a:rPr lang="zh-CN" altLang="en-US" sz="1600" b="1" kern="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分析与模型建立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09" y="1131654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这个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问题说的复杂一点是旅行商问题（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Traveling Salesman Problem, TSP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），或者是多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旅行商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m-TSP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），更严格的说，是车辆路径问题（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Vehicle Routing Problem, VRP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而且还是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带有时间窗口的车辆路径问题（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Vehicle Routing Problem with Time Windows, VRPTW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7003" y="681624"/>
            <a:ext cx="43652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这样考虑问题，这个问题将变得非常复杂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。事实上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，这个问题并没有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这么复杂，因为它只有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个需要巡视的点，如果每个巡视点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安排一个人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的话，一个班至多是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个人。当然，没有那糟糕，如果一个人能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巡视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点的话，一个班也就是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个人。因此，只需要启发式算法就可能得到问题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的计算结果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巡检人员下限估计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03" y="5466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巡检人员下限估计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708" y="981147"/>
            <a:ext cx="8685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为</a:t>
            </a:r>
            <a:r>
              <a:rPr lang="zh-CN" altLang="en-US" sz="2000" b="1" dirty="0">
                <a:latin typeface="+mn-ea"/>
                <a:ea typeface="+mn-ea"/>
              </a:rPr>
              <a:t>估计巡检人员数量的</a:t>
            </a:r>
            <a:r>
              <a:rPr lang="zh-CN" altLang="en-US" sz="2000" b="1" dirty="0" smtClean="0">
                <a:latin typeface="+mn-ea"/>
                <a:ea typeface="+mn-ea"/>
              </a:rPr>
              <a:t>下限，先</a:t>
            </a:r>
            <a:r>
              <a:rPr lang="zh-CN" altLang="en-US" sz="2000" b="1" dirty="0">
                <a:latin typeface="+mn-ea"/>
                <a:ea typeface="+mn-ea"/>
              </a:rPr>
              <a:t>计算出旅行商问题所需要的时间（包括路程时间和巡检</a:t>
            </a:r>
            <a:r>
              <a:rPr lang="zh-CN" altLang="en-US" sz="2000" b="1" dirty="0" smtClean="0">
                <a:latin typeface="+mn-ea"/>
                <a:ea typeface="+mn-ea"/>
              </a:rPr>
              <a:t>耗时）。对于</a:t>
            </a:r>
            <a:r>
              <a:rPr lang="zh-CN" altLang="en-US" sz="2000" b="1" dirty="0">
                <a:latin typeface="+mn-ea"/>
                <a:ea typeface="+mn-ea"/>
              </a:rPr>
              <a:t>只有</a:t>
            </a:r>
            <a:r>
              <a:rPr lang="en-US" altLang="zh-CN" sz="2000" b="1" dirty="0">
                <a:latin typeface="+mn-ea"/>
                <a:ea typeface="+mn-ea"/>
              </a:rPr>
              <a:t>26</a:t>
            </a:r>
            <a:r>
              <a:rPr lang="zh-CN" altLang="en-US" sz="2000" b="1" dirty="0">
                <a:latin typeface="+mn-ea"/>
                <a:ea typeface="+mn-ea"/>
              </a:rPr>
              <a:t>个城市的旅行商</a:t>
            </a:r>
            <a:r>
              <a:rPr lang="zh-CN" altLang="en-US" sz="2000" b="1" dirty="0" smtClean="0">
                <a:latin typeface="+mn-ea"/>
                <a:ea typeface="+mn-ea"/>
              </a:rPr>
              <a:t>问题，无论</a:t>
            </a:r>
            <a:r>
              <a:rPr lang="zh-CN" altLang="en-US" sz="2000" b="1" dirty="0">
                <a:latin typeface="+mn-ea"/>
                <a:ea typeface="+mn-ea"/>
              </a:rPr>
              <a:t>是精确</a:t>
            </a:r>
            <a:r>
              <a:rPr lang="zh-CN" altLang="en-US" sz="2000" b="1" dirty="0" smtClean="0">
                <a:latin typeface="+mn-ea"/>
                <a:ea typeface="+mn-ea"/>
              </a:rPr>
              <a:t>计算，还是</a:t>
            </a:r>
            <a:r>
              <a:rPr lang="zh-CN" altLang="en-US" sz="2000" b="1" dirty="0">
                <a:latin typeface="+mn-ea"/>
                <a:ea typeface="+mn-ea"/>
              </a:rPr>
              <a:t>近似计算都是不困难</a:t>
            </a:r>
            <a:r>
              <a:rPr lang="zh-CN" altLang="en-US" sz="2000" b="1" dirty="0" smtClean="0">
                <a:latin typeface="+mn-ea"/>
                <a:ea typeface="+mn-ea"/>
              </a:rPr>
              <a:t>的。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709" y="2447739"/>
            <a:ext cx="32852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可以</a:t>
            </a:r>
            <a:r>
              <a:rPr lang="zh-CN" altLang="en-US" sz="2000" b="1" dirty="0">
                <a:latin typeface="+mn-ea"/>
                <a:ea typeface="+mn-ea"/>
              </a:rPr>
              <a:t>考虑使用</a:t>
            </a:r>
            <a:r>
              <a:rPr lang="en-US" altLang="zh-CN" sz="2000" b="1" dirty="0">
                <a:latin typeface="+mn-ea"/>
                <a:ea typeface="+mn-ea"/>
              </a:rPr>
              <a:t>LINGO</a:t>
            </a:r>
            <a:r>
              <a:rPr lang="zh-CN" altLang="en-US" sz="2000" b="1" dirty="0" smtClean="0">
                <a:latin typeface="+mn-ea"/>
                <a:ea typeface="+mn-ea"/>
              </a:rPr>
              <a:t>程序（见</a:t>
            </a:r>
            <a:r>
              <a:rPr lang="en-US" altLang="zh-CN" sz="2000" b="1" dirty="0" smtClean="0">
                <a:latin typeface="+mn-ea"/>
                <a:ea typeface="+mn-ea"/>
              </a:rPr>
              <a:t>[1]</a:t>
            </a:r>
            <a:r>
              <a:rPr lang="zh-CN" altLang="en-US" sz="2000" b="1" dirty="0" smtClean="0">
                <a:latin typeface="+mn-ea"/>
                <a:ea typeface="+mn-ea"/>
              </a:rPr>
              <a:t>）得到</a:t>
            </a:r>
            <a:r>
              <a:rPr lang="zh-CN" altLang="en-US" sz="2000" b="1" dirty="0">
                <a:latin typeface="+mn-ea"/>
                <a:ea typeface="+mn-ea"/>
              </a:rPr>
              <a:t>精确的计算</a:t>
            </a:r>
            <a:r>
              <a:rPr lang="zh-CN" altLang="en-US" sz="2000" b="1" dirty="0" smtClean="0">
                <a:latin typeface="+mn-ea"/>
                <a:ea typeface="+mn-ea"/>
              </a:rPr>
              <a:t>结果（见图</a:t>
            </a:r>
            <a:r>
              <a:rPr lang="en-US" altLang="zh-CN" sz="2000" b="1" dirty="0" smtClean="0">
                <a:latin typeface="+mn-ea"/>
                <a:ea typeface="+mn-ea"/>
              </a:rPr>
              <a:t>2</a:t>
            </a:r>
            <a:r>
              <a:rPr lang="zh-CN" altLang="en-US" sz="2000" b="1" dirty="0" smtClean="0">
                <a:latin typeface="+mn-ea"/>
                <a:ea typeface="+mn-ea"/>
              </a:rPr>
              <a:t>），其中</a:t>
            </a:r>
            <a:r>
              <a:rPr lang="zh-CN" altLang="en-US" sz="2000" b="1" dirty="0">
                <a:latin typeface="+mn-ea"/>
                <a:ea typeface="+mn-ea"/>
              </a:rPr>
              <a:t>路程耗时</a:t>
            </a:r>
            <a:r>
              <a:rPr lang="en-US" altLang="zh-CN" sz="2000" b="1" dirty="0">
                <a:latin typeface="+mn-ea"/>
                <a:ea typeface="+mn-ea"/>
              </a:rPr>
              <a:t>68</a:t>
            </a:r>
            <a:r>
              <a:rPr lang="zh-CN" altLang="en-US" sz="2000" b="1" dirty="0">
                <a:latin typeface="+mn-ea"/>
                <a:ea typeface="+mn-ea"/>
              </a:rPr>
              <a:t>分钟和检查耗时</a:t>
            </a:r>
            <a:r>
              <a:rPr lang="en-US" altLang="zh-CN" sz="2000" b="1" dirty="0">
                <a:latin typeface="+mn-ea"/>
                <a:ea typeface="+mn-ea"/>
              </a:rPr>
              <a:t>67</a:t>
            </a:r>
            <a:r>
              <a:rPr lang="zh-CN" altLang="en-US" sz="2000" b="1" dirty="0" smtClean="0">
                <a:latin typeface="+mn-ea"/>
                <a:ea typeface="+mn-ea"/>
              </a:rPr>
              <a:t>分钟，共计</a:t>
            </a:r>
            <a:r>
              <a:rPr lang="en-US" altLang="zh-CN" sz="2000" b="1" dirty="0">
                <a:latin typeface="+mn-ea"/>
                <a:ea typeface="+mn-ea"/>
              </a:rPr>
              <a:t>135</a:t>
            </a:r>
            <a:r>
              <a:rPr lang="zh-CN" altLang="en-US" sz="2000" b="1" dirty="0" smtClean="0">
                <a:latin typeface="+mn-ea"/>
                <a:ea typeface="+mn-ea"/>
              </a:rPr>
              <a:t>分钟。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6330" y="1896705"/>
            <a:ext cx="4700943" cy="264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2 Marcador de contenido"/>
          <p:cNvSpPr txBox="1">
            <a:spLocks noChangeArrowheads="1"/>
          </p:cNvSpPr>
          <p:nvPr/>
        </p:nvSpPr>
        <p:spPr bwMode="auto">
          <a:xfrm>
            <a:off x="5067033" y="4551882"/>
            <a:ext cx="2790186" cy="31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fontAlgn="t">
              <a:lnSpc>
                <a:spcPts val="27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个点的</a:t>
            </a:r>
            <a:r>
              <a:rPr lang="en-US" altLang="zh-CN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线路图</a:t>
            </a:r>
            <a:endParaRPr lang="zh-CN" altLang="en-US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710" y="546615"/>
            <a:ext cx="4320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由于</a:t>
            </a:r>
            <a:r>
              <a:rPr lang="zh-CN" altLang="en-US" sz="2000" b="1" dirty="0">
                <a:latin typeface="+mn-ea"/>
                <a:ea typeface="+mn-ea"/>
              </a:rPr>
              <a:t>巡视点两次巡视的最小间隔时间是</a:t>
            </a:r>
            <a:r>
              <a:rPr lang="en-US" altLang="zh-CN" sz="2000" b="1" dirty="0">
                <a:latin typeface="+mn-ea"/>
                <a:ea typeface="+mn-ea"/>
              </a:rPr>
              <a:t>35</a:t>
            </a:r>
            <a:r>
              <a:rPr lang="zh-CN" altLang="en-US" sz="2000" b="1" dirty="0" smtClean="0">
                <a:latin typeface="+mn-ea"/>
                <a:ea typeface="+mn-ea"/>
              </a:rPr>
              <a:t>分钟，且</a:t>
            </a:r>
            <a:r>
              <a:rPr lang="en-US" altLang="zh-CN" sz="2000" b="1" dirty="0" smtClean="0">
                <a:latin typeface="+mn-ea"/>
                <a:ea typeface="+mn-ea"/>
              </a:rPr>
              <a:t>135/35=3.86</a:t>
            </a:r>
            <a:r>
              <a:rPr lang="zh-CN" altLang="en-US" sz="2000" b="1" dirty="0" smtClean="0">
                <a:latin typeface="+mn-ea"/>
                <a:ea typeface="+mn-ea"/>
              </a:rPr>
              <a:t>，因此，一</a:t>
            </a:r>
            <a:r>
              <a:rPr lang="zh-CN" altLang="en-US" sz="2000" b="1" dirty="0">
                <a:latin typeface="+mn-ea"/>
                <a:ea typeface="+mn-ea"/>
              </a:rPr>
              <a:t>个班至少</a:t>
            </a:r>
            <a:r>
              <a:rPr lang="zh-CN" altLang="en-US" sz="2000" b="1" dirty="0" smtClean="0">
                <a:latin typeface="+mn-ea"/>
                <a:ea typeface="+mn-ea"/>
              </a:rPr>
              <a:t>需要</a:t>
            </a:r>
            <a:r>
              <a:rPr lang="en-US" altLang="zh-CN" sz="2000" b="1" dirty="0" smtClean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名</a:t>
            </a:r>
            <a:r>
              <a:rPr lang="zh-CN" altLang="en-US" sz="2000" b="1" dirty="0" smtClean="0">
                <a:latin typeface="+mn-ea"/>
                <a:ea typeface="+mn-ea"/>
              </a:rPr>
              <a:t>工人。从图</a:t>
            </a:r>
            <a:r>
              <a:rPr lang="en-US" altLang="zh-CN" sz="2000" b="1" dirty="0" smtClean="0">
                <a:latin typeface="+mn-ea"/>
                <a:ea typeface="+mn-ea"/>
              </a:rPr>
              <a:t>2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TSP</a:t>
            </a:r>
            <a:r>
              <a:rPr lang="zh-CN" altLang="en-US" sz="2000" b="1" dirty="0" smtClean="0">
                <a:latin typeface="+mn-ea"/>
                <a:ea typeface="+mn-ea"/>
              </a:rPr>
              <a:t>图形）和</a:t>
            </a:r>
            <a:r>
              <a:rPr lang="zh-CN" altLang="en-US" sz="2000" b="1" dirty="0">
                <a:latin typeface="+mn-ea"/>
                <a:ea typeface="+mn-ea"/>
              </a:rPr>
              <a:t>题目</a:t>
            </a:r>
            <a:r>
              <a:rPr lang="zh-CN" altLang="en-US" sz="2000" b="1" dirty="0" smtClean="0">
                <a:latin typeface="+mn-ea"/>
                <a:ea typeface="+mn-ea"/>
              </a:rPr>
              <a:t>要求（从</a:t>
            </a:r>
            <a:r>
              <a:rPr lang="en-US" altLang="zh-CN" sz="2000" b="1" dirty="0">
                <a:latin typeface="+mn-ea"/>
                <a:ea typeface="+mn-ea"/>
              </a:rPr>
              <a:t>22</a:t>
            </a:r>
            <a:r>
              <a:rPr lang="zh-CN" altLang="en-US" sz="2000" b="1" dirty="0">
                <a:latin typeface="+mn-ea"/>
                <a:ea typeface="+mn-ea"/>
              </a:rPr>
              <a:t>号点开始</a:t>
            </a:r>
            <a:r>
              <a:rPr lang="zh-CN" altLang="en-US" sz="2000" b="1" dirty="0" smtClean="0">
                <a:latin typeface="+mn-ea"/>
                <a:ea typeface="+mn-ea"/>
              </a:rPr>
              <a:t>巡视）来看，只用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名工人</a:t>
            </a:r>
            <a:r>
              <a:rPr lang="zh-CN" altLang="en-US" sz="2000" b="1" dirty="0" smtClean="0">
                <a:latin typeface="+mn-ea"/>
                <a:ea typeface="+mn-ea"/>
              </a:rPr>
              <a:t>巡视，肯定</a:t>
            </a:r>
            <a:r>
              <a:rPr lang="zh-CN" altLang="en-US" sz="2000" b="1" dirty="0">
                <a:latin typeface="+mn-ea"/>
                <a:ea typeface="+mn-ea"/>
              </a:rPr>
              <a:t>是不够</a:t>
            </a:r>
            <a:r>
              <a:rPr lang="zh-CN" altLang="en-US" sz="2000" b="1" dirty="0" smtClean="0">
                <a:latin typeface="+mn-ea"/>
                <a:ea typeface="+mn-ea"/>
              </a:rPr>
              <a:t>的，应</a:t>
            </a:r>
            <a:r>
              <a:rPr lang="zh-CN" altLang="en-US" sz="2000" b="1" dirty="0">
                <a:latin typeface="+mn-ea"/>
                <a:ea typeface="+mn-ea"/>
              </a:rPr>
              <a:t>考虑增加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名</a:t>
            </a:r>
            <a:r>
              <a:rPr lang="zh-CN" altLang="en-US" sz="2000" b="1" dirty="0" smtClean="0">
                <a:latin typeface="+mn-ea"/>
                <a:ea typeface="+mn-ea"/>
              </a:rPr>
              <a:t>工人，一</a:t>
            </a:r>
            <a:r>
              <a:rPr lang="zh-CN" altLang="en-US" sz="2000" b="1" dirty="0">
                <a:latin typeface="+mn-ea"/>
                <a:ea typeface="+mn-ea"/>
              </a:rPr>
              <a:t>个</a:t>
            </a:r>
            <a:r>
              <a:rPr lang="zh-CN" altLang="en-US" sz="2000" b="1" dirty="0" smtClean="0">
                <a:latin typeface="+mn-ea"/>
                <a:ea typeface="+mn-ea"/>
              </a:rPr>
              <a:t>班使用</a:t>
            </a:r>
            <a:r>
              <a:rPr lang="en-US" altLang="zh-CN" sz="2000" b="1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名</a:t>
            </a:r>
            <a:r>
              <a:rPr lang="zh-CN" altLang="en-US" sz="2000" b="1" dirty="0" smtClean="0">
                <a:latin typeface="+mn-ea"/>
                <a:ea typeface="+mn-ea"/>
              </a:rPr>
              <a:t>工人。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从</a:t>
            </a:r>
            <a:r>
              <a:rPr lang="zh-CN" altLang="en-US" sz="2000" b="1" dirty="0">
                <a:latin typeface="+mn-ea"/>
                <a:ea typeface="+mn-ea"/>
              </a:rPr>
              <a:t>上述计算过程</a:t>
            </a:r>
            <a:r>
              <a:rPr lang="zh-CN" altLang="en-US" sz="2000" b="1" dirty="0" smtClean="0">
                <a:latin typeface="+mn-ea"/>
                <a:ea typeface="+mn-ea"/>
              </a:rPr>
              <a:t>来看，实际上，并不</a:t>
            </a:r>
            <a:r>
              <a:rPr lang="zh-CN" altLang="en-US" sz="2000" b="1" dirty="0">
                <a:latin typeface="+mn-ea"/>
                <a:ea typeface="+mn-ea"/>
              </a:rPr>
              <a:t>需要精确求解</a:t>
            </a:r>
            <a:r>
              <a:rPr lang="en-US" altLang="zh-CN" sz="2000" b="1" dirty="0" smtClean="0">
                <a:latin typeface="+mn-ea"/>
                <a:ea typeface="+mn-ea"/>
              </a:rPr>
              <a:t>TSP</a:t>
            </a:r>
            <a:r>
              <a:rPr lang="zh-CN" altLang="en-US" sz="2000" b="1" dirty="0" smtClean="0">
                <a:latin typeface="+mn-ea"/>
                <a:ea typeface="+mn-ea"/>
              </a:rPr>
              <a:t>，只需</a:t>
            </a:r>
            <a:r>
              <a:rPr lang="zh-CN" altLang="en-US" sz="2000" b="1" dirty="0">
                <a:latin typeface="+mn-ea"/>
                <a:ea typeface="+mn-ea"/>
              </a:rPr>
              <a:t>近似</a:t>
            </a:r>
            <a:r>
              <a:rPr lang="zh-CN" altLang="en-US" sz="2000" b="1" dirty="0" smtClean="0">
                <a:latin typeface="+mn-ea"/>
                <a:ea typeface="+mn-ea"/>
              </a:rPr>
              <a:t>计</a:t>
            </a:r>
            <a:r>
              <a:rPr lang="zh-CN" altLang="en-US" sz="2000" b="1" dirty="0">
                <a:latin typeface="+mn-ea"/>
                <a:ea typeface="+mn-ea"/>
              </a:rPr>
              <a:t>算，估计出一个下界即可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2006" y="546615"/>
            <a:ext cx="43652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例如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，可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采用手工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计算，也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可以采用某些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启发式算法，如最近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领域法、最近插入法、最远插入法、最便宜插入法、任意插入法和交换两边改进方法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等。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如果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不打算自己手工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编程，可以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使用现成的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软件，例如，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软件中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TSP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函数（见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[2]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）就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可以很好地解决这些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问题，提供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不同的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参数，选择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你喜欢的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算法。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巡检人员下限估计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710" y="1041648"/>
            <a:ext cx="432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现</a:t>
            </a:r>
            <a:r>
              <a:rPr lang="zh-CN" altLang="en-US" sz="2000" b="1" dirty="0">
                <a:latin typeface="+mn-ea"/>
                <a:ea typeface="+mn-ea"/>
              </a:rPr>
              <a:t>知道每个班需要</a:t>
            </a:r>
            <a:r>
              <a:rPr lang="en-US" altLang="zh-CN" sz="2000" b="1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名</a:t>
            </a:r>
            <a:r>
              <a:rPr lang="zh-CN" altLang="en-US" sz="2000" b="1" dirty="0" smtClean="0">
                <a:latin typeface="+mn-ea"/>
                <a:ea typeface="+mn-ea"/>
              </a:rPr>
              <a:t>工人，所以</a:t>
            </a:r>
            <a:r>
              <a:rPr lang="zh-CN" altLang="en-US" sz="2000" b="1" dirty="0">
                <a:latin typeface="+mn-ea"/>
                <a:ea typeface="+mn-ea"/>
              </a:rPr>
              <a:t>需要将巡视点划分成</a:t>
            </a:r>
            <a:r>
              <a:rPr lang="en-US" altLang="zh-CN" sz="2000" b="1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个</a:t>
            </a:r>
            <a:r>
              <a:rPr lang="zh-CN" altLang="en-US" sz="2000" b="1" dirty="0" smtClean="0">
                <a:latin typeface="+mn-ea"/>
                <a:ea typeface="+mn-ea"/>
              </a:rPr>
              <a:t>区域，每个</a:t>
            </a:r>
            <a:r>
              <a:rPr lang="zh-CN" altLang="en-US" sz="2000" b="1" dirty="0">
                <a:latin typeface="+mn-ea"/>
                <a:ea typeface="+mn-ea"/>
              </a:rPr>
              <a:t>区域最多包含</a:t>
            </a:r>
            <a:r>
              <a:rPr lang="en-US" altLang="zh-CN" sz="2000" b="1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个</a:t>
            </a:r>
            <a:r>
              <a:rPr lang="zh-CN" altLang="en-US" sz="2000" b="1" dirty="0" smtClean="0">
                <a:latin typeface="+mn-ea"/>
                <a:ea typeface="+mn-ea"/>
              </a:rPr>
              <a:t>点，最少</a:t>
            </a:r>
            <a:r>
              <a:rPr lang="zh-CN" altLang="en-US" sz="2000" b="1" dirty="0">
                <a:latin typeface="+mn-ea"/>
                <a:ea typeface="+mn-ea"/>
              </a:rPr>
              <a:t>也要有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个</a:t>
            </a:r>
            <a:r>
              <a:rPr lang="zh-CN" altLang="en-US" sz="2000" b="1" dirty="0" smtClean="0">
                <a:latin typeface="+mn-ea"/>
                <a:ea typeface="+mn-ea"/>
              </a:rPr>
              <a:t>点，其</a:t>
            </a:r>
            <a:r>
              <a:rPr lang="zh-CN" altLang="en-US" sz="2000" b="1" dirty="0">
                <a:latin typeface="+mn-ea"/>
                <a:ea typeface="+mn-ea"/>
              </a:rPr>
              <a:t>目的是保证每个区域的</a:t>
            </a:r>
            <a:r>
              <a:rPr lang="zh-CN" altLang="en-US" sz="2000" b="1" dirty="0" smtClean="0">
                <a:latin typeface="+mn-ea"/>
                <a:ea typeface="+mn-ea"/>
              </a:rPr>
              <a:t>工作量（巡视时间）尽量平衡。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由于</a:t>
            </a:r>
            <a:r>
              <a:rPr lang="zh-CN" altLang="en-US" sz="2000" b="1" dirty="0">
                <a:latin typeface="+mn-ea"/>
                <a:ea typeface="+mn-ea"/>
              </a:rPr>
              <a:t>题目</a:t>
            </a:r>
            <a:r>
              <a:rPr lang="zh-CN" altLang="en-US" sz="2000" b="1" dirty="0" smtClean="0">
                <a:latin typeface="+mn-ea"/>
                <a:ea typeface="+mn-ea"/>
              </a:rPr>
              <a:t>要求，每</a:t>
            </a:r>
            <a:r>
              <a:rPr lang="zh-CN" altLang="en-US" sz="2000" b="1" dirty="0">
                <a:latin typeface="+mn-ea"/>
                <a:ea typeface="+mn-ea"/>
              </a:rPr>
              <a:t>位工人均从</a:t>
            </a:r>
            <a:r>
              <a:rPr lang="en-US" altLang="zh-CN" sz="2000" b="1" dirty="0">
                <a:latin typeface="+mn-ea"/>
                <a:ea typeface="+mn-ea"/>
              </a:rPr>
              <a:t>22</a:t>
            </a:r>
            <a:r>
              <a:rPr lang="zh-CN" altLang="en-US" sz="2000" b="1" dirty="0">
                <a:latin typeface="+mn-ea"/>
                <a:ea typeface="+mn-ea"/>
              </a:rPr>
              <a:t>号点开始</a:t>
            </a:r>
            <a:r>
              <a:rPr lang="zh-CN" altLang="en-US" sz="2000" b="1" dirty="0" smtClean="0">
                <a:latin typeface="+mn-ea"/>
                <a:ea typeface="+mn-ea"/>
              </a:rPr>
              <a:t>巡视，因此，距</a:t>
            </a:r>
            <a:r>
              <a:rPr lang="en-US" altLang="zh-CN" sz="2000" b="1" dirty="0">
                <a:latin typeface="+mn-ea"/>
                <a:ea typeface="+mn-ea"/>
              </a:rPr>
              <a:t>22</a:t>
            </a:r>
            <a:r>
              <a:rPr lang="zh-CN" altLang="en-US" sz="2000" b="1" dirty="0">
                <a:latin typeface="+mn-ea"/>
                <a:ea typeface="+mn-ea"/>
              </a:rPr>
              <a:t>号点较近的点则多安排</a:t>
            </a:r>
            <a:r>
              <a:rPr lang="zh-CN" altLang="en-US" sz="2000" b="1" dirty="0" smtClean="0">
                <a:latin typeface="+mn-ea"/>
                <a:ea typeface="+mn-ea"/>
              </a:rPr>
              <a:t>一些，而</a:t>
            </a:r>
            <a:r>
              <a:rPr lang="zh-CN" altLang="en-US" sz="2000" b="1" dirty="0">
                <a:latin typeface="+mn-ea"/>
                <a:ea typeface="+mn-ea"/>
              </a:rPr>
              <a:t>距</a:t>
            </a:r>
            <a:r>
              <a:rPr lang="en-US" altLang="zh-CN" sz="2000" b="1" dirty="0">
                <a:latin typeface="+mn-ea"/>
                <a:ea typeface="+mn-ea"/>
              </a:rPr>
              <a:t>22</a:t>
            </a:r>
            <a:r>
              <a:rPr lang="zh-CN" altLang="en-US" sz="2000" b="1" dirty="0">
                <a:latin typeface="+mn-ea"/>
                <a:ea typeface="+mn-ea"/>
              </a:rPr>
              <a:t>号较远</a:t>
            </a:r>
            <a:r>
              <a:rPr lang="zh-CN" altLang="en-US" sz="2000" b="1" dirty="0" smtClean="0">
                <a:latin typeface="+mn-ea"/>
                <a:ea typeface="+mn-ea"/>
              </a:rPr>
              <a:t>的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03" y="54661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的求解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7009" y="591618"/>
            <a:ext cx="4320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  <a:ea typeface="+mn-ea"/>
              </a:rPr>
              <a:t>点则少安排一些。为了完成这种需求的安排，需要计算从</a:t>
            </a:r>
            <a:r>
              <a:rPr lang="en-US" altLang="zh-CN" sz="2000" b="1" dirty="0">
                <a:latin typeface="+mn-ea"/>
                <a:ea typeface="+mn-ea"/>
              </a:rPr>
              <a:t>22</a:t>
            </a:r>
            <a:r>
              <a:rPr lang="zh-CN" altLang="en-US" sz="2000" b="1" dirty="0">
                <a:latin typeface="+mn-ea"/>
                <a:ea typeface="+mn-ea"/>
              </a:rPr>
              <a:t>号点至其余</a:t>
            </a:r>
            <a:r>
              <a:rPr lang="zh-CN" altLang="en-US" sz="2000" b="1" dirty="0" smtClean="0">
                <a:latin typeface="+mn-ea"/>
                <a:ea typeface="+mn-ea"/>
              </a:rPr>
              <a:t>各点</a:t>
            </a:r>
            <a:r>
              <a:rPr lang="zh-CN" altLang="en-US" sz="2000" b="1" dirty="0">
                <a:latin typeface="+mn-ea"/>
                <a:ea typeface="+mn-ea"/>
              </a:rPr>
              <a:t>的最短路，这项工作可用</a:t>
            </a:r>
            <a:r>
              <a:rPr lang="en-US" altLang="zh-CN" sz="2000" b="1" dirty="0">
                <a:latin typeface="+mn-ea"/>
                <a:ea typeface="+mn-ea"/>
              </a:rPr>
              <a:t>Dijkstra </a:t>
            </a:r>
            <a:r>
              <a:rPr lang="zh-CN" altLang="en-US" sz="2000" b="1" dirty="0">
                <a:latin typeface="+mn-ea"/>
                <a:ea typeface="+mn-ea"/>
              </a:rPr>
              <a:t>（戴克斯特拉）算法完成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    当然，也</a:t>
            </a:r>
            <a:r>
              <a:rPr lang="zh-CN" altLang="en-US" sz="2000" b="1" dirty="0">
                <a:latin typeface="+mn-ea"/>
                <a:ea typeface="+mn-ea"/>
              </a:rPr>
              <a:t>不需要自己编程</a:t>
            </a:r>
            <a:r>
              <a:rPr lang="zh-CN" altLang="en-US" sz="2000" b="1" dirty="0" smtClean="0">
                <a:latin typeface="+mn-ea"/>
                <a:ea typeface="+mn-ea"/>
              </a:rPr>
              <a:t>计算，直接</a:t>
            </a:r>
            <a:r>
              <a:rPr lang="zh-CN" altLang="en-US" sz="2000" b="1" dirty="0">
                <a:latin typeface="+mn-ea"/>
                <a:ea typeface="+mn-ea"/>
              </a:rPr>
              <a:t>调用</a:t>
            </a:r>
            <a:r>
              <a:rPr lang="en-US" altLang="zh-CN" sz="2000" b="1" dirty="0">
                <a:latin typeface="+mn-ea"/>
                <a:ea typeface="+mn-ea"/>
              </a:rPr>
              <a:t>R</a:t>
            </a:r>
            <a:r>
              <a:rPr lang="zh-CN" altLang="en-US" sz="2000" b="1" dirty="0">
                <a:latin typeface="+mn-ea"/>
                <a:ea typeface="+mn-ea"/>
              </a:rPr>
              <a:t>软件</a:t>
            </a:r>
            <a:r>
              <a:rPr lang="zh-CN" altLang="en-US" sz="2000" b="1" dirty="0" smtClean="0">
                <a:latin typeface="+mn-ea"/>
                <a:ea typeface="+mn-ea"/>
              </a:rPr>
              <a:t>的</a:t>
            </a:r>
            <a:r>
              <a:rPr lang="en-US" altLang="zh-CN" sz="2000" b="1" dirty="0" err="1" smtClean="0">
                <a:latin typeface="+mn-ea"/>
                <a:ea typeface="+mn-ea"/>
              </a:rPr>
              <a:t>shortest.paths</a:t>
            </a:r>
            <a:r>
              <a:rPr lang="en-US" altLang="zh-CN" sz="2000" b="1" dirty="0" smtClean="0">
                <a:latin typeface="+mn-ea"/>
                <a:ea typeface="+mn-ea"/>
              </a:rPr>
              <a:t>()</a:t>
            </a:r>
            <a:r>
              <a:rPr lang="zh-CN" altLang="en-US" sz="2000" b="1" dirty="0" smtClean="0">
                <a:latin typeface="+mn-ea"/>
                <a:ea typeface="+mn-ea"/>
              </a:rPr>
              <a:t>函数和</a:t>
            </a:r>
            <a:r>
              <a:rPr lang="en-US" altLang="zh-CN" sz="2000" b="1" dirty="0" err="1" smtClean="0">
                <a:latin typeface="+mn-ea"/>
                <a:ea typeface="+mn-ea"/>
              </a:rPr>
              <a:t>get.shortest.paths</a:t>
            </a:r>
            <a:r>
              <a:rPr lang="en-US" altLang="zh-CN" sz="2000" b="1" dirty="0" smtClean="0">
                <a:latin typeface="+mn-ea"/>
                <a:ea typeface="+mn-ea"/>
              </a:rPr>
              <a:t>()</a:t>
            </a:r>
            <a:r>
              <a:rPr lang="zh-CN" altLang="en-US" sz="2000" b="1" dirty="0" smtClean="0">
                <a:latin typeface="+mn-ea"/>
                <a:ea typeface="+mn-ea"/>
              </a:rPr>
              <a:t>函数（见</a:t>
            </a:r>
            <a:r>
              <a:rPr lang="en-US" altLang="zh-CN" sz="2000" b="1" dirty="0" smtClean="0">
                <a:latin typeface="+mn-ea"/>
                <a:ea typeface="+mn-ea"/>
              </a:rPr>
              <a:t>[2]</a:t>
            </a:r>
            <a:r>
              <a:rPr lang="zh-CN" altLang="en-US" sz="2000" b="1" dirty="0" smtClean="0">
                <a:latin typeface="+mn-ea"/>
                <a:ea typeface="+mn-ea"/>
              </a:rPr>
              <a:t>）就</a:t>
            </a:r>
            <a:r>
              <a:rPr lang="zh-CN" altLang="en-US" sz="2000" b="1" dirty="0">
                <a:latin typeface="+mn-ea"/>
                <a:ea typeface="+mn-ea"/>
              </a:rPr>
              <a:t>可完成此</a:t>
            </a:r>
            <a:r>
              <a:rPr lang="zh-CN" altLang="en-US" sz="2000" b="1" dirty="0" smtClean="0">
                <a:latin typeface="+mn-ea"/>
                <a:ea typeface="+mn-ea"/>
              </a:rPr>
              <a:t>问题，所</a:t>
            </a:r>
            <a:r>
              <a:rPr lang="zh-CN" altLang="en-US" sz="2000" b="1" dirty="0">
                <a:latin typeface="+mn-ea"/>
                <a:ea typeface="+mn-ea"/>
              </a:rPr>
              <a:t>绘图形如</a:t>
            </a:r>
            <a:r>
              <a:rPr lang="zh-CN" altLang="en-US" sz="2000" b="1" dirty="0" smtClean="0">
                <a:latin typeface="+mn-ea"/>
                <a:ea typeface="+mn-ea"/>
              </a:rPr>
              <a:t>图</a:t>
            </a:r>
            <a:r>
              <a:rPr lang="en-US" altLang="zh-CN" sz="2000" b="1" dirty="0" smtClean="0"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latin typeface="+mn-ea"/>
                <a:ea typeface="+mn-ea"/>
              </a:rPr>
              <a:t>所示。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47045" y="141588"/>
            <a:ext cx="3105208" cy="45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问题分析 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600" b="1" kern="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的求解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Pages>0</Pages>
  <Words>4715</Words>
  <Characters>0</Characters>
  <Application>Microsoft Office PowerPoint</Application>
  <DocSecurity>0</DocSecurity>
  <PresentationFormat>全屏显示(16:9)</PresentationFormat>
  <Lines>0</Lines>
  <Paragraphs>221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参考文献</vt:lpstr>
      <vt:lpstr>幻灯片 47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XueYi</cp:lastModifiedBy>
  <cp:revision>520</cp:revision>
  <dcterms:created xsi:type="dcterms:W3CDTF">2010-05-18T15:49:44Z</dcterms:created>
  <dcterms:modified xsi:type="dcterms:W3CDTF">2017-11-13T01:33:56Z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