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4" r:id="rId2"/>
    <p:sldMasterId id="2147483705" r:id="rId3"/>
    <p:sldMasterId id="2147483706" r:id="rId4"/>
    <p:sldMasterId id="2147483707" r:id="rId5"/>
    <p:sldMasterId id="2147483708" r:id="rId6"/>
    <p:sldMasterId id="2147483709" r:id="rId7"/>
    <p:sldMasterId id="2147483710" r:id="rId8"/>
    <p:sldMasterId id="2147483711" r:id="rId9"/>
    <p:sldMasterId id="2147483712" r:id="rId10"/>
    <p:sldMasterId id="2147483713" r:id="rId11"/>
    <p:sldMasterId id="2147483714" r:id="rId12"/>
    <p:sldMasterId id="2147483716" r:id="rId13"/>
    <p:sldMasterId id="2147484480" r:id="rId14"/>
  </p:sldMasterIdLst>
  <p:notesMasterIdLst>
    <p:notesMasterId r:id="rId221"/>
  </p:notesMasterIdLst>
  <p:handoutMasterIdLst>
    <p:handoutMasterId r:id="rId222"/>
  </p:handoutMasterIdLst>
  <p:sldIdLst>
    <p:sldId id="260" r:id="rId15"/>
    <p:sldId id="606" r:id="rId16"/>
    <p:sldId id="612" r:id="rId17"/>
    <p:sldId id="432" r:id="rId18"/>
    <p:sldId id="453" r:id="rId19"/>
    <p:sldId id="454" r:id="rId20"/>
    <p:sldId id="455" r:id="rId21"/>
    <p:sldId id="456" r:id="rId22"/>
    <p:sldId id="457" r:id="rId23"/>
    <p:sldId id="458" r:id="rId24"/>
    <p:sldId id="460" r:id="rId25"/>
    <p:sldId id="480" r:id="rId26"/>
    <p:sldId id="794" r:id="rId27"/>
    <p:sldId id="796" r:id="rId28"/>
    <p:sldId id="795" r:id="rId29"/>
    <p:sldId id="434" r:id="rId30"/>
    <p:sldId id="613" r:id="rId31"/>
    <p:sldId id="481" r:id="rId32"/>
    <p:sldId id="482" r:id="rId33"/>
    <p:sldId id="483" r:id="rId34"/>
    <p:sldId id="484" r:id="rId35"/>
    <p:sldId id="485" r:id="rId36"/>
    <p:sldId id="440" r:id="rId37"/>
    <p:sldId id="607" r:id="rId38"/>
    <p:sldId id="608" r:id="rId39"/>
    <p:sldId id="611" r:id="rId40"/>
    <p:sldId id="486" r:id="rId41"/>
    <p:sldId id="487" r:id="rId42"/>
    <p:sldId id="473" r:id="rId43"/>
    <p:sldId id="474" r:id="rId44"/>
    <p:sldId id="461" r:id="rId45"/>
    <p:sldId id="462" r:id="rId46"/>
    <p:sldId id="463" r:id="rId47"/>
    <p:sldId id="464" r:id="rId48"/>
    <p:sldId id="465" r:id="rId49"/>
    <p:sldId id="466" r:id="rId50"/>
    <p:sldId id="467" r:id="rId51"/>
    <p:sldId id="468" r:id="rId52"/>
    <p:sldId id="469" r:id="rId53"/>
    <p:sldId id="470" r:id="rId54"/>
    <p:sldId id="618" r:id="rId55"/>
    <p:sldId id="619" r:id="rId56"/>
    <p:sldId id="614" r:id="rId57"/>
    <p:sldId id="415" r:id="rId58"/>
    <p:sldId id="410" r:id="rId59"/>
    <p:sldId id="412" r:id="rId60"/>
    <p:sldId id="413" r:id="rId61"/>
    <p:sldId id="414" r:id="rId62"/>
    <p:sldId id="615" r:id="rId63"/>
    <p:sldId id="397" r:id="rId64"/>
    <p:sldId id="398" r:id="rId65"/>
    <p:sldId id="400" r:id="rId66"/>
    <p:sldId id="399" r:id="rId67"/>
    <p:sldId id="401" r:id="rId68"/>
    <p:sldId id="402" r:id="rId69"/>
    <p:sldId id="403" r:id="rId70"/>
    <p:sldId id="404" r:id="rId71"/>
    <p:sldId id="405" r:id="rId72"/>
    <p:sldId id="406" r:id="rId73"/>
    <p:sldId id="409" r:id="rId74"/>
    <p:sldId id="475" r:id="rId75"/>
    <p:sldId id="476" r:id="rId76"/>
    <p:sldId id="477" r:id="rId77"/>
    <p:sldId id="478" r:id="rId78"/>
    <p:sldId id="479" r:id="rId79"/>
    <p:sldId id="616" r:id="rId80"/>
    <p:sldId id="425" r:id="rId81"/>
    <p:sldId id="426" r:id="rId82"/>
    <p:sldId id="427" r:id="rId83"/>
    <p:sldId id="430" r:id="rId84"/>
    <p:sldId id="431" r:id="rId85"/>
    <p:sldId id="451" r:id="rId86"/>
    <p:sldId id="497" r:id="rId87"/>
    <p:sldId id="498" r:id="rId88"/>
    <p:sldId id="499" r:id="rId89"/>
    <p:sldId id="500" r:id="rId90"/>
    <p:sldId id="502" r:id="rId91"/>
    <p:sldId id="503" r:id="rId92"/>
    <p:sldId id="504" r:id="rId93"/>
    <p:sldId id="505" r:id="rId94"/>
    <p:sldId id="506" r:id="rId95"/>
    <p:sldId id="507" r:id="rId96"/>
    <p:sldId id="508" r:id="rId97"/>
    <p:sldId id="509" r:id="rId98"/>
    <p:sldId id="510" r:id="rId99"/>
    <p:sldId id="512" r:id="rId100"/>
    <p:sldId id="513" r:id="rId101"/>
    <p:sldId id="514" r:id="rId102"/>
    <p:sldId id="515" r:id="rId103"/>
    <p:sldId id="516" r:id="rId104"/>
    <p:sldId id="517" r:id="rId105"/>
    <p:sldId id="518" r:id="rId106"/>
    <p:sldId id="519" r:id="rId107"/>
    <p:sldId id="520" r:id="rId108"/>
    <p:sldId id="521" r:id="rId109"/>
    <p:sldId id="522" r:id="rId110"/>
    <p:sldId id="523" r:id="rId111"/>
    <p:sldId id="524" r:id="rId112"/>
    <p:sldId id="525" r:id="rId113"/>
    <p:sldId id="526" r:id="rId114"/>
    <p:sldId id="527" r:id="rId115"/>
    <p:sldId id="528" r:id="rId116"/>
    <p:sldId id="529" r:id="rId117"/>
    <p:sldId id="530" r:id="rId118"/>
    <p:sldId id="531" r:id="rId119"/>
    <p:sldId id="533" r:id="rId120"/>
    <p:sldId id="617" r:id="rId121"/>
    <p:sldId id="534" r:id="rId122"/>
    <p:sldId id="535" r:id="rId123"/>
    <p:sldId id="536" r:id="rId124"/>
    <p:sldId id="537" r:id="rId125"/>
    <p:sldId id="538" r:id="rId126"/>
    <p:sldId id="539" r:id="rId127"/>
    <p:sldId id="540" r:id="rId128"/>
    <p:sldId id="541" r:id="rId129"/>
    <p:sldId id="542" r:id="rId130"/>
    <p:sldId id="543" r:id="rId131"/>
    <p:sldId id="544" r:id="rId132"/>
    <p:sldId id="545" r:id="rId133"/>
    <p:sldId id="546" r:id="rId134"/>
    <p:sldId id="547" r:id="rId135"/>
    <p:sldId id="548" r:id="rId136"/>
    <p:sldId id="549" r:id="rId137"/>
    <p:sldId id="550" r:id="rId138"/>
    <p:sldId id="551" r:id="rId139"/>
    <p:sldId id="552" r:id="rId140"/>
    <p:sldId id="553" r:id="rId141"/>
    <p:sldId id="554" r:id="rId142"/>
    <p:sldId id="555" r:id="rId143"/>
    <p:sldId id="675" r:id="rId144"/>
    <p:sldId id="676" r:id="rId145"/>
    <p:sldId id="556" r:id="rId146"/>
    <p:sldId id="674" r:id="rId147"/>
    <p:sldId id="677" r:id="rId148"/>
    <p:sldId id="678" r:id="rId149"/>
    <p:sldId id="557" r:id="rId150"/>
    <p:sldId id="679" r:id="rId151"/>
    <p:sldId id="680" r:id="rId152"/>
    <p:sldId id="558" r:id="rId153"/>
    <p:sldId id="559" r:id="rId154"/>
    <p:sldId id="560" r:id="rId155"/>
    <p:sldId id="561" r:id="rId156"/>
    <p:sldId id="564" r:id="rId157"/>
    <p:sldId id="565" r:id="rId158"/>
    <p:sldId id="566" r:id="rId159"/>
    <p:sldId id="567" r:id="rId160"/>
    <p:sldId id="800" r:id="rId161"/>
    <p:sldId id="642" r:id="rId162"/>
    <p:sldId id="764" r:id="rId163"/>
    <p:sldId id="765" r:id="rId164"/>
    <p:sldId id="766" r:id="rId165"/>
    <p:sldId id="767" r:id="rId166"/>
    <p:sldId id="768" r:id="rId167"/>
    <p:sldId id="769" r:id="rId168"/>
    <p:sldId id="770" r:id="rId169"/>
    <p:sldId id="771" r:id="rId170"/>
    <p:sldId id="772" r:id="rId171"/>
    <p:sldId id="773" r:id="rId172"/>
    <p:sldId id="774" r:id="rId173"/>
    <p:sldId id="775" r:id="rId174"/>
    <p:sldId id="776" r:id="rId175"/>
    <p:sldId id="777" r:id="rId176"/>
    <p:sldId id="778" r:id="rId177"/>
    <p:sldId id="779" r:id="rId178"/>
    <p:sldId id="780" r:id="rId179"/>
    <p:sldId id="781" r:id="rId180"/>
    <p:sldId id="782" r:id="rId181"/>
    <p:sldId id="783" r:id="rId182"/>
    <p:sldId id="784" r:id="rId183"/>
    <p:sldId id="785" r:id="rId184"/>
    <p:sldId id="786" r:id="rId185"/>
    <p:sldId id="787" r:id="rId186"/>
    <p:sldId id="788" r:id="rId187"/>
    <p:sldId id="789" r:id="rId188"/>
    <p:sldId id="790" r:id="rId189"/>
    <p:sldId id="791" r:id="rId190"/>
    <p:sldId id="792" r:id="rId191"/>
    <p:sldId id="793" r:id="rId192"/>
    <p:sldId id="701" r:id="rId193"/>
    <p:sldId id="702" r:id="rId194"/>
    <p:sldId id="703" r:id="rId195"/>
    <p:sldId id="704" r:id="rId196"/>
    <p:sldId id="681" r:id="rId197"/>
    <p:sldId id="682" r:id="rId198"/>
    <p:sldId id="700" r:id="rId199"/>
    <p:sldId id="797" r:id="rId200"/>
    <p:sldId id="686" r:id="rId201"/>
    <p:sldId id="687" r:id="rId202"/>
    <p:sldId id="688" r:id="rId203"/>
    <p:sldId id="689" r:id="rId204"/>
    <p:sldId id="690" r:id="rId205"/>
    <p:sldId id="798" r:id="rId206"/>
    <p:sldId id="691" r:id="rId207"/>
    <p:sldId id="692" r:id="rId208"/>
    <p:sldId id="693" r:id="rId209"/>
    <p:sldId id="694" r:id="rId210"/>
    <p:sldId id="695" r:id="rId211"/>
    <p:sldId id="696" r:id="rId212"/>
    <p:sldId id="697" r:id="rId213"/>
    <p:sldId id="799" r:id="rId214"/>
    <p:sldId id="657" r:id="rId215"/>
    <p:sldId id="671" r:id="rId216"/>
    <p:sldId id="602" r:id="rId217"/>
    <p:sldId id="603" r:id="rId218"/>
    <p:sldId id="604" r:id="rId219"/>
    <p:sldId id="280" r:id="rId2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66"/>
    <a:srgbClr val="FFFF00"/>
    <a:srgbClr val="CCFFFF"/>
    <a:srgbClr val="CCECFF"/>
    <a:srgbClr val="FFFFFF"/>
    <a:srgbClr val="163F6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9" autoAdjust="0"/>
    <p:restoredTop sz="94660"/>
  </p:normalViewPr>
  <p:slideViewPr>
    <p:cSldViewPr>
      <p:cViewPr varScale="1">
        <p:scale>
          <a:sx n="108" d="100"/>
          <a:sy n="108" d="100"/>
        </p:scale>
        <p:origin x="-2028" y="-84"/>
      </p:cViewPr>
      <p:guideLst>
        <p:guide orient="horz" pos="2160"/>
        <p:guide pos="2880"/>
      </p:guideLst>
    </p:cSldViewPr>
  </p:slideViewPr>
  <p:notesTextViewPr>
    <p:cViewPr>
      <p:scale>
        <a:sx n="100" d="100"/>
        <a:sy n="100" d="100"/>
      </p:scale>
      <p:origin x="0" y="0"/>
    </p:cViewPr>
  </p:notesTextViewPr>
  <p:notesViewPr>
    <p:cSldViewPr>
      <p:cViewPr varScale="1">
        <p:scale>
          <a:sx n="50" d="100"/>
          <a:sy n="50" d="100"/>
        </p:scale>
        <p:origin x="-137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3.xml"/><Relationship Id="rId21" Type="http://schemas.openxmlformats.org/officeDocument/2006/relationships/slide" Target="slides/slide7.xml"/><Relationship Id="rId42" Type="http://schemas.openxmlformats.org/officeDocument/2006/relationships/slide" Target="slides/slide28.xml"/><Relationship Id="rId63" Type="http://schemas.openxmlformats.org/officeDocument/2006/relationships/slide" Target="slides/slide49.xml"/><Relationship Id="rId84" Type="http://schemas.openxmlformats.org/officeDocument/2006/relationships/slide" Target="slides/slide70.xml"/><Relationship Id="rId138" Type="http://schemas.openxmlformats.org/officeDocument/2006/relationships/slide" Target="slides/slide124.xml"/><Relationship Id="rId159" Type="http://schemas.openxmlformats.org/officeDocument/2006/relationships/slide" Target="slides/slide145.xml"/><Relationship Id="rId170" Type="http://schemas.openxmlformats.org/officeDocument/2006/relationships/slide" Target="slides/slide156.xml"/><Relationship Id="rId191" Type="http://schemas.openxmlformats.org/officeDocument/2006/relationships/slide" Target="slides/slide177.xml"/><Relationship Id="rId205" Type="http://schemas.openxmlformats.org/officeDocument/2006/relationships/slide" Target="slides/slide191.xml"/><Relationship Id="rId226" Type="http://schemas.openxmlformats.org/officeDocument/2006/relationships/tableStyles" Target="tableStyles.xml"/><Relationship Id="rId107" Type="http://schemas.openxmlformats.org/officeDocument/2006/relationships/slide" Target="slides/slide93.xml"/><Relationship Id="rId11" Type="http://schemas.openxmlformats.org/officeDocument/2006/relationships/slideMaster" Target="slideMasters/slideMaster11.xml"/><Relationship Id="rId32" Type="http://schemas.openxmlformats.org/officeDocument/2006/relationships/slide" Target="slides/slide18.xml"/><Relationship Id="rId53" Type="http://schemas.openxmlformats.org/officeDocument/2006/relationships/slide" Target="slides/slide39.xml"/><Relationship Id="rId74" Type="http://schemas.openxmlformats.org/officeDocument/2006/relationships/slide" Target="slides/slide60.xml"/><Relationship Id="rId128" Type="http://schemas.openxmlformats.org/officeDocument/2006/relationships/slide" Target="slides/slide114.xml"/><Relationship Id="rId149" Type="http://schemas.openxmlformats.org/officeDocument/2006/relationships/slide" Target="slides/slide135.xml"/><Relationship Id="rId5" Type="http://schemas.openxmlformats.org/officeDocument/2006/relationships/slideMaster" Target="slideMasters/slideMaster5.xml"/><Relationship Id="rId95" Type="http://schemas.openxmlformats.org/officeDocument/2006/relationships/slide" Target="slides/slide81.xml"/><Relationship Id="rId160" Type="http://schemas.openxmlformats.org/officeDocument/2006/relationships/slide" Target="slides/slide146.xml"/><Relationship Id="rId181" Type="http://schemas.openxmlformats.org/officeDocument/2006/relationships/slide" Target="slides/slide167.xml"/><Relationship Id="rId216" Type="http://schemas.openxmlformats.org/officeDocument/2006/relationships/slide" Target="slides/slide202.xml"/><Relationship Id="rId211" Type="http://schemas.openxmlformats.org/officeDocument/2006/relationships/slide" Target="slides/slide197.xml"/><Relationship Id="rId22" Type="http://schemas.openxmlformats.org/officeDocument/2006/relationships/slide" Target="slides/slide8.xml"/><Relationship Id="rId27" Type="http://schemas.openxmlformats.org/officeDocument/2006/relationships/slide" Target="slides/slide13.xml"/><Relationship Id="rId43" Type="http://schemas.openxmlformats.org/officeDocument/2006/relationships/slide" Target="slides/slide29.xml"/><Relationship Id="rId48" Type="http://schemas.openxmlformats.org/officeDocument/2006/relationships/slide" Target="slides/slide34.xml"/><Relationship Id="rId64" Type="http://schemas.openxmlformats.org/officeDocument/2006/relationships/slide" Target="slides/slide50.xml"/><Relationship Id="rId69" Type="http://schemas.openxmlformats.org/officeDocument/2006/relationships/slide" Target="slides/slide55.xml"/><Relationship Id="rId113" Type="http://schemas.openxmlformats.org/officeDocument/2006/relationships/slide" Target="slides/slide99.xml"/><Relationship Id="rId118" Type="http://schemas.openxmlformats.org/officeDocument/2006/relationships/slide" Target="slides/slide104.xml"/><Relationship Id="rId134" Type="http://schemas.openxmlformats.org/officeDocument/2006/relationships/slide" Target="slides/slide120.xml"/><Relationship Id="rId139" Type="http://schemas.openxmlformats.org/officeDocument/2006/relationships/slide" Target="slides/slide125.xml"/><Relationship Id="rId80" Type="http://schemas.openxmlformats.org/officeDocument/2006/relationships/slide" Target="slides/slide66.xml"/><Relationship Id="rId85" Type="http://schemas.openxmlformats.org/officeDocument/2006/relationships/slide" Target="slides/slide71.xml"/><Relationship Id="rId150" Type="http://schemas.openxmlformats.org/officeDocument/2006/relationships/slide" Target="slides/slide136.xml"/><Relationship Id="rId155" Type="http://schemas.openxmlformats.org/officeDocument/2006/relationships/slide" Target="slides/slide141.xml"/><Relationship Id="rId171" Type="http://schemas.openxmlformats.org/officeDocument/2006/relationships/slide" Target="slides/slide157.xml"/><Relationship Id="rId176" Type="http://schemas.openxmlformats.org/officeDocument/2006/relationships/slide" Target="slides/slide162.xml"/><Relationship Id="rId192" Type="http://schemas.openxmlformats.org/officeDocument/2006/relationships/slide" Target="slides/slide178.xml"/><Relationship Id="rId197" Type="http://schemas.openxmlformats.org/officeDocument/2006/relationships/slide" Target="slides/slide183.xml"/><Relationship Id="rId206" Type="http://schemas.openxmlformats.org/officeDocument/2006/relationships/slide" Target="slides/slide192.xml"/><Relationship Id="rId201" Type="http://schemas.openxmlformats.org/officeDocument/2006/relationships/slide" Target="slides/slide187.xml"/><Relationship Id="rId222" Type="http://schemas.openxmlformats.org/officeDocument/2006/relationships/handoutMaster" Target="handoutMasters/handoutMaster1.xml"/><Relationship Id="rId12" Type="http://schemas.openxmlformats.org/officeDocument/2006/relationships/slideMaster" Target="slideMasters/slideMaster12.xml"/><Relationship Id="rId17" Type="http://schemas.openxmlformats.org/officeDocument/2006/relationships/slide" Target="slides/slide3.xml"/><Relationship Id="rId33" Type="http://schemas.openxmlformats.org/officeDocument/2006/relationships/slide" Target="slides/slide19.xml"/><Relationship Id="rId38" Type="http://schemas.openxmlformats.org/officeDocument/2006/relationships/slide" Target="slides/slide24.xml"/><Relationship Id="rId59" Type="http://schemas.openxmlformats.org/officeDocument/2006/relationships/slide" Target="slides/slide45.xml"/><Relationship Id="rId103" Type="http://schemas.openxmlformats.org/officeDocument/2006/relationships/slide" Target="slides/slide89.xml"/><Relationship Id="rId108" Type="http://schemas.openxmlformats.org/officeDocument/2006/relationships/slide" Target="slides/slide94.xml"/><Relationship Id="rId124" Type="http://schemas.openxmlformats.org/officeDocument/2006/relationships/slide" Target="slides/slide110.xml"/><Relationship Id="rId129" Type="http://schemas.openxmlformats.org/officeDocument/2006/relationships/slide" Target="slides/slide115.xml"/><Relationship Id="rId54" Type="http://schemas.openxmlformats.org/officeDocument/2006/relationships/slide" Target="slides/slide40.xml"/><Relationship Id="rId70" Type="http://schemas.openxmlformats.org/officeDocument/2006/relationships/slide" Target="slides/slide56.xml"/><Relationship Id="rId75" Type="http://schemas.openxmlformats.org/officeDocument/2006/relationships/slide" Target="slides/slide61.xml"/><Relationship Id="rId91" Type="http://schemas.openxmlformats.org/officeDocument/2006/relationships/slide" Target="slides/slide77.xml"/><Relationship Id="rId96" Type="http://schemas.openxmlformats.org/officeDocument/2006/relationships/slide" Target="slides/slide82.xml"/><Relationship Id="rId140" Type="http://schemas.openxmlformats.org/officeDocument/2006/relationships/slide" Target="slides/slide126.xml"/><Relationship Id="rId145" Type="http://schemas.openxmlformats.org/officeDocument/2006/relationships/slide" Target="slides/slide131.xml"/><Relationship Id="rId161" Type="http://schemas.openxmlformats.org/officeDocument/2006/relationships/slide" Target="slides/slide147.xml"/><Relationship Id="rId166" Type="http://schemas.openxmlformats.org/officeDocument/2006/relationships/slide" Target="slides/slide152.xml"/><Relationship Id="rId182" Type="http://schemas.openxmlformats.org/officeDocument/2006/relationships/slide" Target="slides/slide168.xml"/><Relationship Id="rId187" Type="http://schemas.openxmlformats.org/officeDocument/2006/relationships/slide" Target="slides/slide173.xml"/><Relationship Id="rId217" Type="http://schemas.openxmlformats.org/officeDocument/2006/relationships/slide" Target="slides/slide203.xml"/><Relationship Id="rId1" Type="http://schemas.openxmlformats.org/officeDocument/2006/relationships/slideMaster" Target="slideMasters/slideMaster1.xml"/><Relationship Id="rId6" Type="http://schemas.openxmlformats.org/officeDocument/2006/relationships/slideMaster" Target="slideMasters/slideMaster6.xml"/><Relationship Id="rId212" Type="http://schemas.openxmlformats.org/officeDocument/2006/relationships/slide" Target="slides/slide198.xml"/><Relationship Id="rId23" Type="http://schemas.openxmlformats.org/officeDocument/2006/relationships/slide" Target="slides/slide9.xml"/><Relationship Id="rId28" Type="http://schemas.openxmlformats.org/officeDocument/2006/relationships/slide" Target="slides/slide14.xml"/><Relationship Id="rId49" Type="http://schemas.openxmlformats.org/officeDocument/2006/relationships/slide" Target="slides/slide35.xml"/><Relationship Id="rId114" Type="http://schemas.openxmlformats.org/officeDocument/2006/relationships/slide" Target="slides/slide100.xml"/><Relationship Id="rId119" Type="http://schemas.openxmlformats.org/officeDocument/2006/relationships/slide" Target="slides/slide105.xml"/><Relationship Id="rId44" Type="http://schemas.openxmlformats.org/officeDocument/2006/relationships/slide" Target="slides/slide30.xml"/><Relationship Id="rId60" Type="http://schemas.openxmlformats.org/officeDocument/2006/relationships/slide" Target="slides/slide46.xml"/><Relationship Id="rId65" Type="http://schemas.openxmlformats.org/officeDocument/2006/relationships/slide" Target="slides/slide51.xml"/><Relationship Id="rId81" Type="http://schemas.openxmlformats.org/officeDocument/2006/relationships/slide" Target="slides/slide67.xml"/><Relationship Id="rId86" Type="http://schemas.openxmlformats.org/officeDocument/2006/relationships/slide" Target="slides/slide72.xml"/><Relationship Id="rId130" Type="http://schemas.openxmlformats.org/officeDocument/2006/relationships/slide" Target="slides/slide116.xml"/><Relationship Id="rId135" Type="http://schemas.openxmlformats.org/officeDocument/2006/relationships/slide" Target="slides/slide121.xml"/><Relationship Id="rId151" Type="http://schemas.openxmlformats.org/officeDocument/2006/relationships/slide" Target="slides/slide137.xml"/><Relationship Id="rId156" Type="http://schemas.openxmlformats.org/officeDocument/2006/relationships/slide" Target="slides/slide142.xml"/><Relationship Id="rId177" Type="http://schemas.openxmlformats.org/officeDocument/2006/relationships/slide" Target="slides/slide163.xml"/><Relationship Id="rId198" Type="http://schemas.openxmlformats.org/officeDocument/2006/relationships/slide" Target="slides/slide184.xml"/><Relationship Id="rId172" Type="http://schemas.openxmlformats.org/officeDocument/2006/relationships/slide" Target="slides/slide158.xml"/><Relationship Id="rId193" Type="http://schemas.openxmlformats.org/officeDocument/2006/relationships/slide" Target="slides/slide179.xml"/><Relationship Id="rId202" Type="http://schemas.openxmlformats.org/officeDocument/2006/relationships/slide" Target="slides/slide188.xml"/><Relationship Id="rId207" Type="http://schemas.openxmlformats.org/officeDocument/2006/relationships/slide" Target="slides/slide193.xml"/><Relationship Id="rId223" Type="http://schemas.openxmlformats.org/officeDocument/2006/relationships/presProps" Target="presProps.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109" Type="http://schemas.openxmlformats.org/officeDocument/2006/relationships/slide" Target="slides/slide9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6" Type="http://schemas.openxmlformats.org/officeDocument/2006/relationships/slide" Target="slides/slide62.xml"/><Relationship Id="rId97" Type="http://schemas.openxmlformats.org/officeDocument/2006/relationships/slide" Target="slides/slide83.xml"/><Relationship Id="rId104" Type="http://schemas.openxmlformats.org/officeDocument/2006/relationships/slide" Target="slides/slide90.xml"/><Relationship Id="rId120" Type="http://schemas.openxmlformats.org/officeDocument/2006/relationships/slide" Target="slides/slide106.xml"/><Relationship Id="rId125" Type="http://schemas.openxmlformats.org/officeDocument/2006/relationships/slide" Target="slides/slide111.xml"/><Relationship Id="rId141" Type="http://schemas.openxmlformats.org/officeDocument/2006/relationships/slide" Target="slides/slide127.xml"/><Relationship Id="rId146" Type="http://schemas.openxmlformats.org/officeDocument/2006/relationships/slide" Target="slides/slide132.xml"/><Relationship Id="rId167" Type="http://schemas.openxmlformats.org/officeDocument/2006/relationships/slide" Target="slides/slide153.xml"/><Relationship Id="rId188" Type="http://schemas.openxmlformats.org/officeDocument/2006/relationships/slide" Target="slides/slide174.xml"/><Relationship Id="rId7" Type="http://schemas.openxmlformats.org/officeDocument/2006/relationships/slideMaster" Target="slideMasters/slideMaster7.xml"/><Relationship Id="rId71" Type="http://schemas.openxmlformats.org/officeDocument/2006/relationships/slide" Target="slides/slide57.xml"/><Relationship Id="rId92" Type="http://schemas.openxmlformats.org/officeDocument/2006/relationships/slide" Target="slides/slide78.xml"/><Relationship Id="rId162" Type="http://schemas.openxmlformats.org/officeDocument/2006/relationships/slide" Target="slides/slide148.xml"/><Relationship Id="rId183" Type="http://schemas.openxmlformats.org/officeDocument/2006/relationships/slide" Target="slides/slide169.xml"/><Relationship Id="rId213" Type="http://schemas.openxmlformats.org/officeDocument/2006/relationships/slide" Target="slides/slide199.xml"/><Relationship Id="rId218" Type="http://schemas.openxmlformats.org/officeDocument/2006/relationships/slide" Target="slides/slide204.xml"/><Relationship Id="rId2" Type="http://schemas.openxmlformats.org/officeDocument/2006/relationships/slideMaster" Target="slideMasters/slideMaster2.xml"/><Relationship Id="rId29" Type="http://schemas.openxmlformats.org/officeDocument/2006/relationships/slide" Target="slides/slide15.xml"/><Relationship Id="rId24" Type="http://schemas.openxmlformats.org/officeDocument/2006/relationships/slide" Target="slides/slide10.xml"/><Relationship Id="rId40" Type="http://schemas.openxmlformats.org/officeDocument/2006/relationships/slide" Target="slides/slide26.xml"/><Relationship Id="rId45" Type="http://schemas.openxmlformats.org/officeDocument/2006/relationships/slide" Target="slides/slide31.xml"/><Relationship Id="rId66" Type="http://schemas.openxmlformats.org/officeDocument/2006/relationships/slide" Target="slides/slide52.xml"/><Relationship Id="rId87" Type="http://schemas.openxmlformats.org/officeDocument/2006/relationships/slide" Target="slides/slide73.xml"/><Relationship Id="rId110" Type="http://schemas.openxmlformats.org/officeDocument/2006/relationships/slide" Target="slides/slide96.xml"/><Relationship Id="rId115" Type="http://schemas.openxmlformats.org/officeDocument/2006/relationships/slide" Target="slides/slide101.xml"/><Relationship Id="rId131" Type="http://schemas.openxmlformats.org/officeDocument/2006/relationships/slide" Target="slides/slide117.xml"/><Relationship Id="rId136" Type="http://schemas.openxmlformats.org/officeDocument/2006/relationships/slide" Target="slides/slide122.xml"/><Relationship Id="rId157" Type="http://schemas.openxmlformats.org/officeDocument/2006/relationships/slide" Target="slides/slide143.xml"/><Relationship Id="rId178" Type="http://schemas.openxmlformats.org/officeDocument/2006/relationships/slide" Target="slides/slide164.xml"/><Relationship Id="rId61" Type="http://schemas.openxmlformats.org/officeDocument/2006/relationships/slide" Target="slides/slide47.xml"/><Relationship Id="rId82" Type="http://schemas.openxmlformats.org/officeDocument/2006/relationships/slide" Target="slides/slide68.xml"/><Relationship Id="rId152" Type="http://schemas.openxmlformats.org/officeDocument/2006/relationships/slide" Target="slides/slide138.xml"/><Relationship Id="rId173" Type="http://schemas.openxmlformats.org/officeDocument/2006/relationships/slide" Target="slides/slide159.xml"/><Relationship Id="rId194" Type="http://schemas.openxmlformats.org/officeDocument/2006/relationships/slide" Target="slides/slide180.xml"/><Relationship Id="rId199" Type="http://schemas.openxmlformats.org/officeDocument/2006/relationships/slide" Target="slides/slide185.xml"/><Relationship Id="rId203" Type="http://schemas.openxmlformats.org/officeDocument/2006/relationships/slide" Target="slides/slide189.xml"/><Relationship Id="rId208" Type="http://schemas.openxmlformats.org/officeDocument/2006/relationships/slide" Target="slides/slide194.xml"/><Relationship Id="rId19" Type="http://schemas.openxmlformats.org/officeDocument/2006/relationships/slide" Target="slides/slide5.xml"/><Relationship Id="rId224" Type="http://schemas.openxmlformats.org/officeDocument/2006/relationships/viewProps" Target="viewProps.xml"/><Relationship Id="rId14" Type="http://schemas.openxmlformats.org/officeDocument/2006/relationships/slideMaster" Target="slideMasters/slideMaster14.xml"/><Relationship Id="rId30" Type="http://schemas.openxmlformats.org/officeDocument/2006/relationships/slide" Target="slides/slide16.xml"/><Relationship Id="rId35" Type="http://schemas.openxmlformats.org/officeDocument/2006/relationships/slide" Target="slides/slide21.xml"/><Relationship Id="rId56" Type="http://schemas.openxmlformats.org/officeDocument/2006/relationships/slide" Target="slides/slide42.xml"/><Relationship Id="rId77" Type="http://schemas.openxmlformats.org/officeDocument/2006/relationships/slide" Target="slides/slide63.xml"/><Relationship Id="rId100" Type="http://schemas.openxmlformats.org/officeDocument/2006/relationships/slide" Target="slides/slide86.xml"/><Relationship Id="rId105" Type="http://schemas.openxmlformats.org/officeDocument/2006/relationships/slide" Target="slides/slide91.xml"/><Relationship Id="rId126" Type="http://schemas.openxmlformats.org/officeDocument/2006/relationships/slide" Target="slides/slide112.xml"/><Relationship Id="rId147" Type="http://schemas.openxmlformats.org/officeDocument/2006/relationships/slide" Target="slides/slide133.xml"/><Relationship Id="rId168" Type="http://schemas.openxmlformats.org/officeDocument/2006/relationships/slide" Target="slides/slide154.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93" Type="http://schemas.openxmlformats.org/officeDocument/2006/relationships/slide" Target="slides/slide79.xml"/><Relationship Id="rId98" Type="http://schemas.openxmlformats.org/officeDocument/2006/relationships/slide" Target="slides/slide84.xml"/><Relationship Id="rId121" Type="http://schemas.openxmlformats.org/officeDocument/2006/relationships/slide" Target="slides/slide107.xml"/><Relationship Id="rId142" Type="http://schemas.openxmlformats.org/officeDocument/2006/relationships/slide" Target="slides/slide128.xml"/><Relationship Id="rId163" Type="http://schemas.openxmlformats.org/officeDocument/2006/relationships/slide" Target="slides/slide149.xml"/><Relationship Id="rId184" Type="http://schemas.openxmlformats.org/officeDocument/2006/relationships/slide" Target="slides/slide170.xml"/><Relationship Id="rId189" Type="http://schemas.openxmlformats.org/officeDocument/2006/relationships/slide" Target="slides/slide175.xml"/><Relationship Id="rId219" Type="http://schemas.openxmlformats.org/officeDocument/2006/relationships/slide" Target="slides/slide205.xml"/><Relationship Id="rId3" Type="http://schemas.openxmlformats.org/officeDocument/2006/relationships/slideMaster" Target="slideMasters/slideMaster3.xml"/><Relationship Id="rId214" Type="http://schemas.openxmlformats.org/officeDocument/2006/relationships/slide" Target="slides/slide200.xml"/><Relationship Id="rId25" Type="http://schemas.openxmlformats.org/officeDocument/2006/relationships/slide" Target="slides/slide11.xml"/><Relationship Id="rId46" Type="http://schemas.openxmlformats.org/officeDocument/2006/relationships/slide" Target="slides/slide32.xml"/><Relationship Id="rId67" Type="http://schemas.openxmlformats.org/officeDocument/2006/relationships/slide" Target="slides/slide53.xml"/><Relationship Id="rId116" Type="http://schemas.openxmlformats.org/officeDocument/2006/relationships/slide" Target="slides/slide102.xml"/><Relationship Id="rId137" Type="http://schemas.openxmlformats.org/officeDocument/2006/relationships/slide" Target="slides/slide123.xml"/><Relationship Id="rId158" Type="http://schemas.openxmlformats.org/officeDocument/2006/relationships/slide" Target="slides/slide144.xml"/><Relationship Id="rId20" Type="http://schemas.openxmlformats.org/officeDocument/2006/relationships/slide" Target="slides/slide6.xml"/><Relationship Id="rId41" Type="http://schemas.openxmlformats.org/officeDocument/2006/relationships/slide" Target="slides/slide27.xml"/><Relationship Id="rId62" Type="http://schemas.openxmlformats.org/officeDocument/2006/relationships/slide" Target="slides/slide48.xml"/><Relationship Id="rId83" Type="http://schemas.openxmlformats.org/officeDocument/2006/relationships/slide" Target="slides/slide69.xml"/><Relationship Id="rId88" Type="http://schemas.openxmlformats.org/officeDocument/2006/relationships/slide" Target="slides/slide74.xml"/><Relationship Id="rId111" Type="http://schemas.openxmlformats.org/officeDocument/2006/relationships/slide" Target="slides/slide97.xml"/><Relationship Id="rId132" Type="http://schemas.openxmlformats.org/officeDocument/2006/relationships/slide" Target="slides/slide118.xml"/><Relationship Id="rId153" Type="http://schemas.openxmlformats.org/officeDocument/2006/relationships/slide" Target="slides/slide139.xml"/><Relationship Id="rId174" Type="http://schemas.openxmlformats.org/officeDocument/2006/relationships/slide" Target="slides/slide160.xml"/><Relationship Id="rId179" Type="http://schemas.openxmlformats.org/officeDocument/2006/relationships/slide" Target="slides/slide165.xml"/><Relationship Id="rId195" Type="http://schemas.openxmlformats.org/officeDocument/2006/relationships/slide" Target="slides/slide181.xml"/><Relationship Id="rId209" Type="http://schemas.openxmlformats.org/officeDocument/2006/relationships/slide" Target="slides/slide195.xml"/><Relationship Id="rId190" Type="http://schemas.openxmlformats.org/officeDocument/2006/relationships/slide" Target="slides/slide176.xml"/><Relationship Id="rId204" Type="http://schemas.openxmlformats.org/officeDocument/2006/relationships/slide" Target="slides/slide190.xml"/><Relationship Id="rId220" Type="http://schemas.openxmlformats.org/officeDocument/2006/relationships/slide" Target="slides/slide206.xml"/><Relationship Id="rId225" Type="http://schemas.openxmlformats.org/officeDocument/2006/relationships/theme" Target="theme/theme1.xml"/><Relationship Id="rId15" Type="http://schemas.openxmlformats.org/officeDocument/2006/relationships/slide" Target="slides/slide1.xml"/><Relationship Id="rId36" Type="http://schemas.openxmlformats.org/officeDocument/2006/relationships/slide" Target="slides/slide22.xml"/><Relationship Id="rId57" Type="http://schemas.openxmlformats.org/officeDocument/2006/relationships/slide" Target="slides/slide43.xml"/><Relationship Id="rId106" Type="http://schemas.openxmlformats.org/officeDocument/2006/relationships/slide" Target="slides/slide92.xml"/><Relationship Id="rId127" Type="http://schemas.openxmlformats.org/officeDocument/2006/relationships/slide" Target="slides/slide113.xml"/><Relationship Id="rId10" Type="http://schemas.openxmlformats.org/officeDocument/2006/relationships/slideMaster" Target="slideMasters/slideMaster10.xml"/><Relationship Id="rId31" Type="http://schemas.openxmlformats.org/officeDocument/2006/relationships/slide" Target="slides/slide17.xml"/><Relationship Id="rId52" Type="http://schemas.openxmlformats.org/officeDocument/2006/relationships/slide" Target="slides/slide38.xml"/><Relationship Id="rId73" Type="http://schemas.openxmlformats.org/officeDocument/2006/relationships/slide" Target="slides/slide59.xml"/><Relationship Id="rId78" Type="http://schemas.openxmlformats.org/officeDocument/2006/relationships/slide" Target="slides/slide64.xml"/><Relationship Id="rId94" Type="http://schemas.openxmlformats.org/officeDocument/2006/relationships/slide" Target="slides/slide80.xml"/><Relationship Id="rId99" Type="http://schemas.openxmlformats.org/officeDocument/2006/relationships/slide" Target="slides/slide85.xml"/><Relationship Id="rId101" Type="http://schemas.openxmlformats.org/officeDocument/2006/relationships/slide" Target="slides/slide87.xml"/><Relationship Id="rId122" Type="http://schemas.openxmlformats.org/officeDocument/2006/relationships/slide" Target="slides/slide108.xml"/><Relationship Id="rId143" Type="http://schemas.openxmlformats.org/officeDocument/2006/relationships/slide" Target="slides/slide129.xml"/><Relationship Id="rId148" Type="http://schemas.openxmlformats.org/officeDocument/2006/relationships/slide" Target="slides/slide134.xml"/><Relationship Id="rId164" Type="http://schemas.openxmlformats.org/officeDocument/2006/relationships/slide" Target="slides/slide150.xml"/><Relationship Id="rId169" Type="http://schemas.openxmlformats.org/officeDocument/2006/relationships/slide" Target="slides/slide155.xml"/><Relationship Id="rId185" Type="http://schemas.openxmlformats.org/officeDocument/2006/relationships/slide" Target="slides/slide171.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66.xml"/><Relationship Id="rId210" Type="http://schemas.openxmlformats.org/officeDocument/2006/relationships/slide" Target="slides/slide196.xml"/><Relationship Id="rId215" Type="http://schemas.openxmlformats.org/officeDocument/2006/relationships/slide" Target="slides/slide201.xml"/><Relationship Id="rId26" Type="http://schemas.openxmlformats.org/officeDocument/2006/relationships/slide" Target="slides/slide12.xml"/><Relationship Id="rId47" Type="http://schemas.openxmlformats.org/officeDocument/2006/relationships/slide" Target="slides/slide33.xml"/><Relationship Id="rId68" Type="http://schemas.openxmlformats.org/officeDocument/2006/relationships/slide" Target="slides/slide54.xml"/><Relationship Id="rId89" Type="http://schemas.openxmlformats.org/officeDocument/2006/relationships/slide" Target="slides/slide75.xml"/><Relationship Id="rId112" Type="http://schemas.openxmlformats.org/officeDocument/2006/relationships/slide" Target="slides/slide98.xml"/><Relationship Id="rId133" Type="http://schemas.openxmlformats.org/officeDocument/2006/relationships/slide" Target="slides/slide119.xml"/><Relationship Id="rId154" Type="http://schemas.openxmlformats.org/officeDocument/2006/relationships/slide" Target="slides/slide140.xml"/><Relationship Id="rId175" Type="http://schemas.openxmlformats.org/officeDocument/2006/relationships/slide" Target="slides/slide161.xml"/><Relationship Id="rId196" Type="http://schemas.openxmlformats.org/officeDocument/2006/relationships/slide" Target="slides/slide182.xml"/><Relationship Id="rId200" Type="http://schemas.openxmlformats.org/officeDocument/2006/relationships/slide" Target="slides/slide186.xml"/><Relationship Id="rId16" Type="http://schemas.openxmlformats.org/officeDocument/2006/relationships/slide" Target="slides/slide2.xml"/><Relationship Id="rId221" Type="http://schemas.openxmlformats.org/officeDocument/2006/relationships/notesMaster" Target="notesMasters/notesMaster1.xml"/><Relationship Id="rId37" Type="http://schemas.openxmlformats.org/officeDocument/2006/relationships/slide" Target="slides/slide23.xml"/><Relationship Id="rId58" Type="http://schemas.openxmlformats.org/officeDocument/2006/relationships/slide" Target="slides/slide44.xml"/><Relationship Id="rId79" Type="http://schemas.openxmlformats.org/officeDocument/2006/relationships/slide" Target="slides/slide65.xml"/><Relationship Id="rId102" Type="http://schemas.openxmlformats.org/officeDocument/2006/relationships/slide" Target="slides/slide88.xml"/><Relationship Id="rId123" Type="http://schemas.openxmlformats.org/officeDocument/2006/relationships/slide" Target="slides/slide109.xml"/><Relationship Id="rId144" Type="http://schemas.openxmlformats.org/officeDocument/2006/relationships/slide" Target="slides/slide130.xml"/><Relationship Id="rId90" Type="http://schemas.openxmlformats.org/officeDocument/2006/relationships/slide" Target="slides/slide76.xml"/><Relationship Id="rId165" Type="http://schemas.openxmlformats.org/officeDocument/2006/relationships/slide" Target="slides/slide151.xml"/><Relationship Id="rId186" Type="http://schemas.openxmlformats.org/officeDocument/2006/relationships/slide" Target="slides/slide1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jpeg"/><Relationship Id="rId4"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wmf"/><Relationship Id="rId1" Type="http://schemas.openxmlformats.org/officeDocument/2006/relationships/image" Target="../media/image55.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emf"/><Relationship Id="rId1" Type="http://schemas.openxmlformats.org/officeDocument/2006/relationships/image" Target="../media/image83.wmf"/><Relationship Id="rId4"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8.wmf"/><Relationship Id="rId7" Type="http://schemas.openxmlformats.org/officeDocument/2006/relationships/image" Target="../media/image77.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emf"/><Relationship Id="rId5" Type="http://schemas.openxmlformats.org/officeDocument/2006/relationships/image" Target="../media/image97.wmf"/><Relationship Id="rId4" Type="http://schemas.openxmlformats.org/officeDocument/2006/relationships/image" Target="../media/image9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emf"/><Relationship Id="rId5" Type="http://schemas.openxmlformats.org/officeDocument/2006/relationships/image" Target="../media/image102.emf"/><Relationship Id="rId4" Type="http://schemas.openxmlformats.org/officeDocument/2006/relationships/image" Target="../media/image101.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 Id="rId4" Type="http://schemas.openxmlformats.org/officeDocument/2006/relationships/image" Target="../media/image10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image" Target="../media/image12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image" Target="../media/image123.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27.emf"/><Relationship Id="rId1" Type="http://schemas.openxmlformats.org/officeDocument/2006/relationships/image" Target="../media/image126.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 Id="rId5" Type="http://schemas.openxmlformats.org/officeDocument/2006/relationships/image" Target="../media/image132.emf"/><Relationship Id="rId4" Type="http://schemas.openxmlformats.org/officeDocument/2006/relationships/image" Target="../media/image131.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wmf"/><Relationship Id="rId4" Type="http://schemas.openxmlformats.org/officeDocument/2006/relationships/image" Target="../media/image136.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image" Target="../media/image141.emf"/><Relationship Id="rId6" Type="http://schemas.openxmlformats.org/officeDocument/2006/relationships/image" Target="../media/image146.emf"/><Relationship Id="rId5" Type="http://schemas.openxmlformats.org/officeDocument/2006/relationships/image" Target="../media/image145.wmf"/><Relationship Id="rId4" Type="http://schemas.openxmlformats.org/officeDocument/2006/relationships/image" Target="../media/image14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9.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50.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5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5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56.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57.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5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59.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60.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6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2.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63.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64.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1208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FACA9FE4-E0B1-433A-95AC-2B31F4C8A47C}" type="datetimeFigureOut">
              <a:rPr lang="zh-CN" altLang="en-US"/>
              <a:pPr>
                <a:defRPr/>
              </a:pPr>
              <a:t>2019/7/7</a:t>
            </a:fld>
            <a:endParaRPr lang="en-US" altLang="zh-CN"/>
          </a:p>
        </p:txBody>
      </p:sp>
      <p:sp>
        <p:nvSpPr>
          <p:cNvPr id="1208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CN"/>
          </a:p>
        </p:txBody>
      </p:sp>
      <p:sp>
        <p:nvSpPr>
          <p:cNvPr id="1208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5E0A833-2B3E-48BC-992B-2280424AC5A0}" type="slidenum">
              <a:rPr lang="zh-CN" altLang="en-US"/>
              <a:pPr>
                <a:defRPr/>
              </a:pPr>
              <a:t>‹#›</a:t>
            </a:fld>
            <a:endParaRPr lang="en-US" altLang="zh-CN"/>
          </a:p>
        </p:txBody>
      </p:sp>
    </p:spTree>
    <p:extLst>
      <p:ext uri="{BB962C8B-B14F-4D97-AF65-F5344CB8AC3E}">
        <p14:creationId xmlns:p14="http://schemas.microsoft.com/office/powerpoint/2010/main" val="3178539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zh-CN" altLang="zh-CN"/>
          </a:p>
        </p:txBody>
      </p:sp>
      <p:sp>
        <p:nvSpPr>
          <p:cNvPr id="267268"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35C45C6-93AC-44B7-9542-D8BC880CE964}" type="slidenum">
              <a:rPr lang="zh-CN" altLang="en-US"/>
              <a:pPr>
                <a:defRPr/>
              </a:pPr>
              <a:t>‹#›</a:t>
            </a:fld>
            <a:endParaRPr lang="en-US" altLang="zh-CN"/>
          </a:p>
        </p:txBody>
      </p:sp>
    </p:spTree>
    <p:extLst>
      <p:ext uri="{BB962C8B-B14F-4D97-AF65-F5344CB8AC3E}">
        <p14:creationId xmlns:p14="http://schemas.microsoft.com/office/powerpoint/2010/main" val="1066429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4AF91AD-E421-4C22-B6A7-B140B11597A9}"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64148122-CD53-4999-AC81-D4717781C2F3}" type="slidenum">
              <a:rPr lang="zh-CN" altLang="en-US"/>
              <a:pPr>
                <a:defRPr/>
              </a:pPr>
              <a:t>‹#›</a:t>
            </a:fld>
            <a:r>
              <a:rPr lang="en-US" altLang="zh-CN"/>
              <a:t>1</a:t>
            </a:r>
          </a:p>
        </p:txBody>
      </p:sp>
    </p:spTree>
    <p:extLst>
      <p:ext uri="{BB962C8B-B14F-4D97-AF65-F5344CB8AC3E}">
        <p14:creationId xmlns:p14="http://schemas.microsoft.com/office/powerpoint/2010/main" val="190076082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D87D416-E5BA-4632-B450-D11FC92D852B}"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EDF31D03-F320-444B-989C-689C19CB6C84}" type="slidenum">
              <a:rPr lang="zh-CN" altLang="en-US"/>
              <a:pPr>
                <a:defRPr/>
              </a:pPr>
              <a:t>‹#›</a:t>
            </a:fld>
            <a:r>
              <a:rPr lang="en-US" altLang="zh-CN"/>
              <a:t>1</a:t>
            </a:r>
          </a:p>
        </p:txBody>
      </p:sp>
    </p:spTree>
    <p:extLst>
      <p:ext uri="{BB962C8B-B14F-4D97-AF65-F5344CB8AC3E}">
        <p14:creationId xmlns:p14="http://schemas.microsoft.com/office/powerpoint/2010/main" val="3436224276"/>
      </p:ext>
    </p:extLst>
  </p:cSld>
  <p:clrMapOvr>
    <a:masterClrMapping/>
  </p:clrMapOvr>
  <p:transition>
    <p:random/>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D347E3F-6443-4AC8-9301-CAC51AC2C288}"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5494E5E1-7F10-42A5-AC6A-D88C92F15266}" type="slidenum">
              <a:rPr lang="zh-CN" altLang="en-US"/>
              <a:pPr>
                <a:defRPr/>
              </a:pPr>
              <a:t>‹#›</a:t>
            </a:fld>
            <a:endParaRPr lang="en-US" altLang="zh-CN"/>
          </a:p>
        </p:txBody>
      </p:sp>
    </p:spTree>
    <p:extLst>
      <p:ext uri="{BB962C8B-B14F-4D97-AF65-F5344CB8AC3E}">
        <p14:creationId xmlns:p14="http://schemas.microsoft.com/office/powerpoint/2010/main" val="2941569160"/>
      </p:ext>
    </p:extLst>
  </p:cSld>
  <p:clrMapOvr>
    <a:masterClrMapping/>
  </p:clrMapOvr>
  <p:transition>
    <p:random/>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629D2A7-A876-4066-B344-EDC6D4BB3A90}"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FFB2C055-4143-43D0-8A92-152F3EA8E683}" type="slidenum">
              <a:rPr lang="zh-CN" altLang="en-US"/>
              <a:pPr>
                <a:defRPr/>
              </a:pPr>
              <a:t>‹#›</a:t>
            </a:fld>
            <a:endParaRPr lang="en-US" altLang="zh-CN"/>
          </a:p>
        </p:txBody>
      </p:sp>
    </p:spTree>
    <p:extLst>
      <p:ext uri="{BB962C8B-B14F-4D97-AF65-F5344CB8AC3E}">
        <p14:creationId xmlns:p14="http://schemas.microsoft.com/office/powerpoint/2010/main" val="60441121"/>
      </p:ext>
    </p:extLst>
  </p:cSld>
  <p:clrMapOvr>
    <a:masterClrMapping/>
  </p:clrMapOvr>
  <p:transition>
    <p:random/>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1BD5192-00F0-46B6-AE7B-5AC15D90B1CF}"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709BA18-A23D-4A0F-9705-98910043F6F6}" type="slidenum">
              <a:rPr lang="zh-CN" altLang="en-US"/>
              <a:pPr>
                <a:defRPr/>
              </a:pPr>
              <a:t>‹#›</a:t>
            </a:fld>
            <a:endParaRPr lang="en-US" altLang="zh-CN"/>
          </a:p>
        </p:txBody>
      </p:sp>
    </p:spTree>
    <p:extLst>
      <p:ext uri="{BB962C8B-B14F-4D97-AF65-F5344CB8AC3E}">
        <p14:creationId xmlns:p14="http://schemas.microsoft.com/office/powerpoint/2010/main" val="1991216340"/>
      </p:ext>
    </p:extLst>
  </p:cSld>
  <p:clrMapOvr>
    <a:masterClrMapping/>
  </p:clrMapOvr>
  <p:transition>
    <p:random/>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BFF6241-98C7-477B-93C8-A7A277AB0A6E}"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EEAAF3-F635-4C34-9F61-9EB86FA9AB10}" type="slidenum">
              <a:rPr lang="zh-CN" altLang="en-US"/>
              <a:pPr>
                <a:defRPr/>
              </a:pPr>
              <a:t>‹#›</a:t>
            </a:fld>
            <a:endParaRPr lang="en-US" altLang="zh-CN"/>
          </a:p>
        </p:txBody>
      </p:sp>
    </p:spTree>
    <p:extLst>
      <p:ext uri="{BB962C8B-B14F-4D97-AF65-F5344CB8AC3E}">
        <p14:creationId xmlns:p14="http://schemas.microsoft.com/office/powerpoint/2010/main" val="3872726091"/>
      </p:ext>
    </p:extLst>
  </p:cSld>
  <p:clrMapOvr>
    <a:masterClrMapping/>
  </p:clrMapOvr>
  <p:transition>
    <p:random/>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0A615E2B-8E15-4B52-81D3-3B2567F834D9}"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F1745411-2B17-423A-8580-750F95D51EA7}" type="slidenum">
              <a:rPr lang="zh-CN" altLang="en-US"/>
              <a:pPr>
                <a:defRPr/>
              </a:pPr>
              <a:t>‹#›</a:t>
            </a:fld>
            <a:endParaRPr lang="en-US" altLang="zh-CN"/>
          </a:p>
        </p:txBody>
      </p:sp>
    </p:spTree>
    <p:extLst>
      <p:ext uri="{BB962C8B-B14F-4D97-AF65-F5344CB8AC3E}">
        <p14:creationId xmlns:p14="http://schemas.microsoft.com/office/powerpoint/2010/main" val="2074988065"/>
      </p:ext>
    </p:extLst>
  </p:cSld>
  <p:clrMapOvr>
    <a:masterClrMapping/>
  </p:clrMapOvr>
  <p:transition>
    <p:random/>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1444159D-B813-48CB-A778-16B5BFF583D1}" type="datetime1">
              <a:rPr lang="zh-CN" altLang="en-US"/>
              <a:pPr>
                <a:defRPr/>
              </a:pPr>
              <a:t>2019/7/7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8436FBF9-D8BF-47D8-8E8F-8364BC372B3C}" type="slidenum">
              <a:rPr lang="zh-CN" altLang="en-US"/>
              <a:pPr>
                <a:defRPr/>
              </a:pPr>
              <a:t>‹#›</a:t>
            </a:fld>
            <a:endParaRPr lang="en-US" altLang="zh-CN"/>
          </a:p>
        </p:txBody>
      </p:sp>
    </p:spTree>
    <p:extLst>
      <p:ext uri="{BB962C8B-B14F-4D97-AF65-F5344CB8AC3E}">
        <p14:creationId xmlns:p14="http://schemas.microsoft.com/office/powerpoint/2010/main" val="1468839984"/>
      </p:ext>
    </p:extLst>
  </p:cSld>
  <p:clrMapOvr>
    <a:masterClrMapping/>
  </p:clrMapOvr>
  <p:transition>
    <p:random/>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CC2E94B-443D-4BA6-ACCC-84B1D47B8862}" type="datetime1">
              <a:rPr lang="zh-CN" altLang="en-US"/>
              <a:pPr>
                <a:defRPr/>
              </a:pPr>
              <a:t>2019/7/7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30AEF1E7-D70C-47A6-8AD8-50A1C69482D5}" type="slidenum">
              <a:rPr lang="zh-CN" altLang="en-US"/>
              <a:pPr>
                <a:defRPr/>
              </a:pPr>
              <a:t>‹#›</a:t>
            </a:fld>
            <a:endParaRPr lang="en-US" altLang="zh-CN"/>
          </a:p>
        </p:txBody>
      </p:sp>
    </p:spTree>
    <p:extLst>
      <p:ext uri="{BB962C8B-B14F-4D97-AF65-F5344CB8AC3E}">
        <p14:creationId xmlns:p14="http://schemas.microsoft.com/office/powerpoint/2010/main" val="107828136"/>
      </p:ext>
    </p:extLst>
  </p:cSld>
  <p:clrMapOvr>
    <a:masterClrMapping/>
  </p:clrMapOvr>
  <p:transition>
    <p:random/>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5B4DE17-B490-4A06-9472-C0E30E5AE931}" type="datetime1">
              <a:rPr lang="zh-CN" altLang="en-US"/>
              <a:pPr>
                <a:defRPr/>
              </a:pPr>
              <a:t>2019/7/7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DBBF4067-8B89-490C-B203-C0F00C9ABABE}" type="slidenum">
              <a:rPr lang="zh-CN" altLang="en-US"/>
              <a:pPr>
                <a:defRPr/>
              </a:pPr>
              <a:t>‹#›</a:t>
            </a:fld>
            <a:endParaRPr lang="en-US" altLang="zh-CN"/>
          </a:p>
        </p:txBody>
      </p:sp>
    </p:spTree>
    <p:extLst>
      <p:ext uri="{BB962C8B-B14F-4D97-AF65-F5344CB8AC3E}">
        <p14:creationId xmlns:p14="http://schemas.microsoft.com/office/powerpoint/2010/main" val="3543314344"/>
      </p:ext>
    </p:extLst>
  </p:cSld>
  <p:clrMapOvr>
    <a:masterClrMapping/>
  </p:clrMapOvr>
  <p:transition>
    <p:random/>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BA29B18-CE22-4CA6-803A-0BAB0D31EDB4}"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F29E80-B513-4C34-834A-E7C20A3A713A}" type="slidenum">
              <a:rPr lang="zh-CN" altLang="en-US"/>
              <a:pPr>
                <a:defRPr/>
              </a:pPr>
              <a:t>‹#›</a:t>
            </a:fld>
            <a:endParaRPr lang="en-US" altLang="zh-CN"/>
          </a:p>
        </p:txBody>
      </p:sp>
    </p:spTree>
    <p:extLst>
      <p:ext uri="{BB962C8B-B14F-4D97-AF65-F5344CB8AC3E}">
        <p14:creationId xmlns:p14="http://schemas.microsoft.com/office/powerpoint/2010/main" val="1477625707"/>
      </p:ext>
    </p:extLst>
  </p:cSld>
  <p:clrMapOvr>
    <a:masterClrMapping/>
  </p:clrMapOvr>
  <p:transition>
    <p:random/>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6BEB971-B967-4D69-BDFF-4324B1C3EF75}"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7532E0-520C-495C-8FB5-713B038FFAC3}" type="slidenum">
              <a:rPr lang="zh-CN" altLang="en-US"/>
              <a:pPr>
                <a:defRPr/>
              </a:pPr>
              <a:t>‹#›</a:t>
            </a:fld>
            <a:endParaRPr lang="en-US" altLang="zh-CN"/>
          </a:p>
        </p:txBody>
      </p:sp>
    </p:spTree>
    <p:extLst>
      <p:ext uri="{BB962C8B-B14F-4D97-AF65-F5344CB8AC3E}">
        <p14:creationId xmlns:p14="http://schemas.microsoft.com/office/powerpoint/2010/main" val="94358845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CCD91D6-8B6D-461C-A69E-9E3D32FD725D}"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B36B0B9-984E-4851-A379-FC243156D193}" type="slidenum">
              <a:rPr lang="zh-CN" altLang="en-US"/>
              <a:pPr>
                <a:defRPr/>
              </a:pPr>
              <a:t>‹#›</a:t>
            </a:fld>
            <a:r>
              <a:rPr lang="en-US" altLang="zh-CN"/>
              <a:t>1</a:t>
            </a:r>
          </a:p>
        </p:txBody>
      </p:sp>
    </p:spTree>
    <p:extLst>
      <p:ext uri="{BB962C8B-B14F-4D97-AF65-F5344CB8AC3E}">
        <p14:creationId xmlns:p14="http://schemas.microsoft.com/office/powerpoint/2010/main" val="2649915405"/>
      </p:ext>
    </p:extLst>
  </p:cSld>
  <p:clrMapOvr>
    <a:masterClrMapping/>
  </p:clrMapOvr>
  <p:transition>
    <p:random/>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551E293-7896-44F4-A08F-F56A4A91E5C0}"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5A2EF1-B686-4468-8226-3D6576B01289}" type="slidenum">
              <a:rPr lang="zh-CN" altLang="en-US"/>
              <a:pPr>
                <a:defRPr/>
              </a:pPr>
              <a:t>‹#›</a:t>
            </a:fld>
            <a:endParaRPr lang="en-US" altLang="zh-CN"/>
          </a:p>
        </p:txBody>
      </p:sp>
    </p:spTree>
    <p:extLst>
      <p:ext uri="{BB962C8B-B14F-4D97-AF65-F5344CB8AC3E}">
        <p14:creationId xmlns:p14="http://schemas.microsoft.com/office/powerpoint/2010/main" val="1391768977"/>
      </p:ext>
    </p:extLst>
  </p:cSld>
  <p:clrMapOvr>
    <a:masterClrMapping/>
  </p:clrMapOvr>
  <p:transition>
    <p:random/>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C3375E6-4E1B-4A77-9D35-27975D3FBB73}"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F3398B-56AD-4D66-BA26-5B8B1743BF80}" type="slidenum">
              <a:rPr lang="zh-CN" altLang="en-US"/>
              <a:pPr>
                <a:defRPr/>
              </a:pPr>
              <a:t>‹#›</a:t>
            </a:fld>
            <a:endParaRPr lang="en-US" altLang="zh-CN"/>
          </a:p>
        </p:txBody>
      </p:sp>
    </p:spTree>
    <p:extLst>
      <p:ext uri="{BB962C8B-B14F-4D97-AF65-F5344CB8AC3E}">
        <p14:creationId xmlns:p14="http://schemas.microsoft.com/office/powerpoint/2010/main" val="2897818452"/>
      </p:ext>
    </p:extLst>
  </p:cSld>
  <p:clrMapOvr>
    <a:masterClrMapping/>
  </p:clrMapOvr>
  <p:transition>
    <p:random/>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EAF9625-E53C-4553-9FF3-87C64D45966C}"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B50B06-25E7-448E-98EF-559BCB94C858}" type="slidenum">
              <a:rPr lang="zh-CN" altLang="en-US"/>
              <a:pPr>
                <a:defRPr/>
              </a:pPr>
              <a:t>‹#›</a:t>
            </a:fld>
            <a:endParaRPr lang="en-US" altLang="zh-CN"/>
          </a:p>
        </p:txBody>
      </p:sp>
    </p:spTree>
    <p:extLst>
      <p:ext uri="{BB962C8B-B14F-4D97-AF65-F5344CB8AC3E}">
        <p14:creationId xmlns:p14="http://schemas.microsoft.com/office/powerpoint/2010/main" val="3885607885"/>
      </p:ext>
    </p:extLst>
  </p:cSld>
  <p:clrMapOvr>
    <a:masterClrMapping/>
  </p:clrMapOvr>
  <p:transition>
    <p:random/>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AA2B2FB-27DB-4EC2-8669-AFF09B7E631B}"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6C47D0-8A13-471A-B28C-0E6316022E1E}" type="slidenum">
              <a:rPr lang="zh-CN" altLang="en-US"/>
              <a:pPr>
                <a:defRPr/>
              </a:pPr>
              <a:t>‹#›</a:t>
            </a:fld>
            <a:endParaRPr lang="en-US" altLang="zh-CN"/>
          </a:p>
        </p:txBody>
      </p:sp>
    </p:spTree>
    <p:extLst>
      <p:ext uri="{BB962C8B-B14F-4D97-AF65-F5344CB8AC3E}">
        <p14:creationId xmlns:p14="http://schemas.microsoft.com/office/powerpoint/2010/main" val="227150598"/>
      </p:ext>
    </p:extLst>
  </p:cSld>
  <p:clrMapOvr>
    <a:masterClrMapping/>
  </p:clrMapOvr>
  <p:transition>
    <p:random/>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B917C80-C58E-4369-A8CE-C153E58575A2}"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CEF8D5-1609-4023-9567-244BB8F15734}" type="slidenum">
              <a:rPr lang="zh-CN" altLang="en-US"/>
              <a:pPr>
                <a:defRPr/>
              </a:pPr>
              <a:t>‹#›</a:t>
            </a:fld>
            <a:endParaRPr lang="en-US" altLang="zh-CN"/>
          </a:p>
        </p:txBody>
      </p:sp>
    </p:spTree>
    <p:extLst>
      <p:ext uri="{BB962C8B-B14F-4D97-AF65-F5344CB8AC3E}">
        <p14:creationId xmlns:p14="http://schemas.microsoft.com/office/powerpoint/2010/main" val="4121125662"/>
      </p:ext>
    </p:extLst>
  </p:cSld>
  <p:clrMapOvr>
    <a:masterClrMapping/>
  </p:clrMapOvr>
  <p:transition>
    <p:random/>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6F0DF3C9-A7BC-4B2F-948D-0B7F6D337772}"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E4B359E0-8AAF-4DDB-A3B0-D18B8AF5193C}" type="slidenum">
              <a:rPr lang="zh-CN" altLang="en-US"/>
              <a:pPr>
                <a:defRPr/>
              </a:pPr>
              <a:t>‹#›</a:t>
            </a:fld>
            <a:endParaRPr lang="en-US" altLang="zh-CN"/>
          </a:p>
        </p:txBody>
      </p:sp>
    </p:spTree>
    <p:extLst>
      <p:ext uri="{BB962C8B-B14F-4D97-AF65-F5344CB8AC3E}">
        <p14:creationId xmlns:p14="http://schemas.microsoft.com/office/powerpoint/2010/main" val="3966505357"/>
      </p:ext>
    </p:extLst>
  </p:cSld>
  <p:clrMapOvr>
    <a:masterClrMapping/>
  </p:clrMapOvr>
  <p:transition>
    <p:random/>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10CA7DC-9FD8-431D-A4C5-85D1F23BAAFE}" type="datetime1">
              <a:rPr lang="zh-CN" altLang="en-US"/>
              <a:pPr>
                <a:defRPr/>
              </a:pPr>
              <a:t>2019/7/7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9705EBCA-BB8F-4AA1-A243-2FD9A12D9DFD}" type="slidenum">
              <a:rPr lang="zh-CN" altLang="en-US"/>
              <a:pPr>
                <a:defRPr/>
              </a:pPr>
              <a:t>‹#›</a:t>
            </a:fld>
            <a:endParaRPr lang="en-US" altLang="zh-CN"/>
          </a:p>
        </p:txBody>
      </p:sp>
    </p:spTree>
    <p:extLst>
      <p:ext uri="{BB962C8B-B14F-4D97-AF65-F5344CB8AC3E}">
        <p14:creationId xmlns:p14="http://schemas.microsoft.com/office/powerpoint/2010/main" val="1131856610"/>
      </p:ext>
    </p:extLst>
  </p:cSld>
  <p:clrMapOvr>
    <a:masterClrMapping/>
  </p:clrMapOvr>
  <p:transition>
    <p:random/>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032A31B-7B4B-408D-8DC0-A4D9C20F20A9}" type="datetime1">
              <a:rPr lang="zh-CN" altLang="en-US"/>
              <a:pPr>
                <a:defRPr/>
              </a:pPr>
              <a:t>2019/7/7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6A4B77F9-AAFD-4CEF-9A27-4FDA75E17BCE}" type="slidenum">
              <a:rPr lang="zh-CN" altLang="en-US"/>
              <a:pPr>
                <a:defRPr/>
              </a:pPr>
              <a:t>‹#›</a:t>
            </a:fld>
            <a:endParaRPr lang="en-US" altLang="zh-CN"/>
          </a:p>
        </p:txBody>
      </p:sp>
    </p:spTree>
    <p:extLst>
      <p:ext uri="{BB962C8B-B14F-4D97-AF65-F5344CB8AC3E}">
        <p14:creationId xmlns:p14="http://schemas.microsoft.com/office/powerpoint/2010/main" val="3764994649"/>
      </p:ext>
    </p:extLst>
  </p:cSld>
  <p:clrMapOvr>
    <a:masterClrMapping/>
  </p:clrMapOvr>
  <p:transition>
    <p:random/>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D44AEBC-E973-42BD-8CFF-BF4404F7AAD5}" type="datetime1">
              <a:rPr lang="zh-CN" altLang="en-US"/>
              <a:pPr>
                <a:defRPr/>
              </a:pPr>
              <a:t>2019/7/7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0D0AFE73-087C-4577-A76F-3277A3F59D0F}" type="slidenum">
              <a:rPr lang="zh-CN" altLang="en-US"/>
              <a:pPr>
                <a:defRPr/>
              </a:pPr>
              <a:t>‹#›</a:t>
            </a:fld>
            <a:endParaRPr lang="en-US" altLang="zh-CN"/>
          </a:p>
        </p:txBody>
      </p:sp>
    </p:spTree>
    <p:extLst>
      <p:ext uri="{BB962C8B-B14F-4D97-AF65-F5344CB8AC3E}">
        <p14:creationId xmlns:p14="http://schemas.microsoft.com/office/powerpoint/2010/main" val="2235480399"/>
      </p:ext>
    </p:extLst>
  </p:cSld>
  <p:clrMapOvr>
    <a:masterClrMapping/>
  </p:clrMapOvr>
  <p:transition>
    <p:random/>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F48C859-7416-4B47-9DB3-A5FE5E6DC1B9}"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BA77F0-50DE-42AA-A408-9A90385B6A26}" type="slidenum">
              <a:rPr lang="zh-CN" altLang="en-US"/>
              <a:pPr>
                <a:defRPr/>
              </a:pPr>
              <a:t>‹#›</a:t>
            </a:fld>
            <a:endParaRPr lang="en-US" altLang="zh-CN"/>
          </a:p>
        </p:txBody>
      </p:sp>
    </p:spTree>
    <p:extLst>
      <p:ext uri="{BB962C8B-B14F-4D97-AF65-F5344CB8AC3E}">
        <p14:creationId xmlns:p14="http://schemas.microsoft.com/office/powerpoint/2010/main" val="3177717331"/>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0350"/>
            <a:ext cx="7488238"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341438"/>
            <a:ext cx="4027487"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341438"/>
            <a:ext cx="4027488" cy="2479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73513"/>
            <a:ext cx="4027488" cy="2479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3"/>
          <p:cNvSpPr>
            <a:spLocks noGrp="1" noChangeArrowheads="1"/>
          </p:cNvSpPr>
          <p:nvPr>
            <p:ph type="dt" sz="half" idx="10"/>
          </p:nvPr>
        </p:nvSpPr>
        <p:spPr/>
        <p:txBody>
          <a:bodyPr/>
          <a:lstStyle>
            <a:lvl1pPr>
              <a:defRPr/>
            </a:lvl1pPr>
          </a:lstStyle>
          <a:p>
            <a:pPr>
              <a:defRPr/>
            </a:pPr>
            <a:endParaRPr lang="en-US" altLang="ko-KR"/>
          </a:p>
        </p:txBody>
      </p:sp>
      <p:sp>
        <p:nvSpPr>
          <p:cNvPr id="7" name="Rectangle 25"/>
          <p:cNvSpPr>
            <a:spLocks noGrp="1" noChangeArrowheads="1"/>
          </p:cNvSpPr>
          <p:nvPr>
            <p:ph type="sldNum" sz="quarter" idx="11"/>
          </p:nvPr>
        </p:nvSpPr>
        <p:spPr/>
        <p:txBody>
          <a:bodyPr/>
          <a:lstStyle>
            <a:lvl1pPr>
              <a:defRPr/>
            </a:lvl1pPr>
          </a:lstStyle>
          <a:p>
            <a:pPr>
              <a:defRPr/>
            </a:pPr>
            <a:fld id="{9A5640A6-0D6F-4AC3-A113-7DAD8A9A75BC}" type="slidenum">
              <a:rPr lang="ko-KR" altLang="en-US"/>
              <a:pPr>
                <a:defRPr/>
              </a:pPr>
              <a:t>‹#›</a:t>
            </a:fld>
            <a:endParaRPr lang="en-US" altLang="ko-KR"/>
          </a:p>
        </p:txBody>
      </p:sp>
    </p:spTree>
    <p:extLst>
      <p:ext uri="{BB962C8B-B14F-4D97-AF65-F5344CB8AC3E}">
        <p14:creationId xmlns:p14="http://schemas.microsoft.com/office/powerpoint/2010/main" val="403670390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5D6DBD7-DB13-492D-9083-D91390D8A4C2}"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42A3BB85-CDA6-4561-8B1C-C7A3BB3AABCF}" type="slidenum">
              <a:rPr lang="zh-CN" altLang="en-US"/>
              <a:pPr>
                <a:defRPr/>
              </a:pPr>
              <a:t>‹#›</a:t>
            </a:fld>
            <a:endParaRPr lang="en-US" altLang="zh-CN"/>
          </a:p>
        </p:txBody>
      </p:sp>
    </p:spTree>
    <p:extLst>
      <p:ext uri="{BB962C8B-B14F-4D97-AF65-F5344CB8AC3E}">
        <p14:creationId xmlns:p14="http://schemas.microsoft.com/office/powerpoint/2010/main" val="4033358438"/>
      </p:ext>
    </p:extLst>
  </p:cSld>
  <p:clrMapOvr>
    <a:masterClrMapping/>
  </p:clrMapOvr>
  <p:transition>
    <p:random/>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880D951-77B2-4888-BEE9-81290F4DE0E8}"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91938D-71C2-4149-BA61-ADF425166C6F}" type="slidenum">
              <a:rPr lang="zh-CN" altLang="en-US"/>
              <a:pPr>
                <a:defRPr/>
              </a:pPr>
              <a:t>‹#›</a:t>
            </a:fld>
            <a:endParaRPr lang="en-US" altLang="zh-CN"/>
          </a:p>
        </p:txBody>
      </p:sp>
    </p:spTree>
    <p:extLst>
      <p:ext uri="{BB962C8B-B14F-4D97-AF65-F5344CB8AC3E}">
        <p14:creationId xmlns:p14="http://schemas.microsoft.com/office/powerpoint/2010/main" val="1316666312"/>
      </p:ext>
    </p:extLst>
  </p:cSld>
  <p:clrMapOvr>
    <a:masterClrMapping/>
  </p:clrMapOvr>
  <p:transition>
    <p:random/>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7D7E40E-1CA4-4E96-9076-5EFB618D258B}"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77FCB9-67AC-4EA3-BCC2-84A38D9930B1}" type="slidenum">
              <a:rPr lang="zh-CN" altLang="en-US"/>
              <a:pPr>
                <a:defRPr/>
              </a:pPr>
              <a:t>‹#›</a:t>
            </a:fld>
            <a:endParaRPr lang="en-US" altLang="zh-CN"/>
          </a:p>
        </p:txBody>
      </p:sp>
    </p:spTree>
    <p:extLst>
      <p:ext uri="{BB962C8B-B14F-4D97-AF65-F5344CB8AC3E}">
        <p14:creationId xmlns:p14="http://schemas.microsoft.com/office/powerpoint/2010/main" val="2260165189"/>
      </p:ext>
    </p:extLst>
  </p:cSld>
  <p:clrMapOvr>
    <a:masterClrMapping/>
  </p:clrMapOvr>
  <p:transition>
    <p:random/>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D7F8562-DB8C-4CAF-A6B9-9D24F2F19220}" type="slidenum">
              <a:rPr lang="en-US" altLang="zh-CN"/>
              <a:pPr>
                <a:defRPr/>
              </a:pPr>
              <a:t>‹#›</a:t>
            </a:fld>
            <a:endParaRPr lang="en-US" altLang="zh-CN"/>
          </a:p>
        </p:txBody>
      </p:sp>
    </p:spTree>
    <p:extLst>
      <p:ext uri="{BB962C8B-B14F-4D97-AF65-F5344CB8AC3E}">
        <p14:creationId xmlns:p14="http://schemas.microsoft.com/office/powerpoint/2010/main" val="942775531"/>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78E01E0-E1D1-413E-8B7E-2AEB687115A4}" type="slidenum">
              <a:rPr lang="en-US" altLang="zh-CN"/>
              <a:pPr>
                <a:defRPr/>
              </a:pPr>
              <a:t>‹#›</a:t>
            </a:fld>
            <a:endParaRPr lang="en-US" altLang="zh-CN"/>
          </a:p>
        </p:txBody>
      </p:sp>
    </p:spTree>
    <p:extLst>
      <p:ext uri="{BB962C8B-B14F-4D97-AF65-F5344CB8AC3E}">
        <p14:creationId xmlns:p14="http://schemas.microsoft.com/office/powerpoint/2010/main" val="995041443"/>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554CF13-54F6-4838-B11C-EEC225B621C6}" type="slidenum">
              <a:rPr lang="en-US" altLang="zh-CN"/>
              <a:pPr>
                <a:defRPr/>
              </a:pPr>
              <a:t>‹#›</a:t>
            </a:fld>
            <a:endParaRPr lang="en-US" altLang="zh-CN"/>
          </a:p>
        </p:txBody>
      </p:sp>
    </p:spTree>
    <p:extLst>
      <p:ext uri="{BB962C8B-B14F-4D97-AF65-F5344CB8AC3E}">
        <p14:creationId xmlns:p14="http://schemas.microsoft.com/office/powerpoint/2010/main" val="1879776626"/>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F234DBC-3991-4D1C-A039-BB3296C53C30}" type="slidenum">
              <a:rPr lang="en-US" altLang="zh-CN"/>
              <a:pPr>
                <a:defRPr/>
              </a:pPr>
              <a:t>‹#›</a:t>
            </a:fld>
            <a:endParaRPr lang="en-US" altLang="zh-CN"/>
          </a:p>
        </p:txBody>
      </p:sp>
    </p:spTree>
    <p:extLst>
      <p:ext uri="{BB962C8B-B14F-4D97-AF65-F5344CB8AC3E}">
        <p14:creationId xmlns:p14="http://schemas.microsoft.com/office/powerpoint/2010/main" val="223510242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13"/>
          <p:cNvSpPr>
            <a:spLocks noGrp="1" noChangeArrowheads="1"/>
          </p:cNvSpPr>
          <p:nvPr>
            <p:ph type="sldNum" sz="quarter" idx="12"/>
          </p:nvPr>
        </p:nvSpPr>
        <p:spPr>
          <a:ln/>
        </p:spPr>
        <p:txBody>
          <a:bodyPr/>
          <a:lstStyle>
            <a:lvl1pPr>
              <a:defRPr/>
            </a:lvl1pPr>
          </a:lstStyle>
          <a:p>
            <a:pPr>
              <a:defRPr/>
            </a:pPr>
            <a:fld id="{0CA405DA-6E3C-4F25-9DA2-1A9AF3930DEA}" type="slidenum">
              <a:rPr lang="en-US" altLang="zh-CN"/>
              <a:pPr>
                <a:defRPr/>
              </a:pPr>
              <a:t>‹#›</a:t>
            </a:fld>
            <a:endParaRPr lang="en-US" altLang="zh-CN"/>
          </a:p>
        </p:txBody>
      </p:sp>
    </p:spTree>
    <p:extLst>
      <p:ext uri="{BB962C8B-B14F-4D97-AF65-F5344CB8AC3E}">
        <p14:creationId xmlns:p14="http://schemas.microsoft.com/office/powerpoint/2010/main" val="1620625072"/>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13"/>
          <p:cNvSpPr>
            <a:spLocks noGrp="1" noChangeArrowheads="1"/>
          </p:cNvSpPr>
          <p:nvPr>
            <p:ph type="sldNum" sz="quarter" idx="12"/>
          </p:nvPr>
        </p:nvSpPr>
        <p:spPr>
          <a:ln/>
        </p:spPr>
        <p:txBody>
          <a:bodyPr/>
          <a:lstStyle>
            <a:lvl1pPr>
              <a:defRPr/>
            </a:lvl1pPr>
          </a:lstStyle>
          <a:p>
            <a:pPr>
              <a:defRPr/>
            </a:pPr>
            <a:fld id="{CBEAE703-AF51-452E-962C-34659FBB975A}" type="slidenum">
              <a:rPr lang="en-US" altLang="zh-CN"/>
              <a:pPr>
                <a:defRPr/>
              </a:pPr>
              <a:t>‹#›</a:t>
            </a:fld>
            <a:endParaRPr lang="en-US" altLang="zh-CN"/>
          </a:p>
        </p:txBody>
      </p:sp>
    </p:spTree>
    <p:extLst>
      <p:ext uri="{BB962C8B-B14F-4D97-AF65-F5344CB8AC3E}">
        <p14:creationId xmlns:p14="http://schemas.microsoft.com/office/powerpoint/2010/main" val="1101123798"/>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13"/>
          <p:cNvSpPr>
            <a:spLocks noGrp="1" noChangeArrowheads="1"/>
          </p:cNvSpPr>
          <p:nvPr>
            <p:ph type="sldNum" sz="quarter" idx="12"/>
          </p:nvPr>
        </p:nvSpPr>
        <p:spPr>
          <a:ln/>
        </p:spPr>
        <p:txBody>
          <a:bodyPr/>
          <a:lstStyle>
            <a:lvl1pPr>
              <a:defRPr/>
            </a:lvl1pPr>
          </a:lstStyle>
          <a:p>
            <a:pPr>
              <a:defRPr/>
            </a:pPr>
            <a:fld id="{A82CEE5C-CD29-43D4-8984-FC4C311BBC33}" type="slidenum">
              <a:rPr lang="en-US" altLang="zh-CN"/>
              <a:pPr>
                <a:defRPr/>
              </a:pPr>
              <a:t>‹#›</a:t>
            </a:fld>
            <a:endParaRPr lang="en-US" altLang="zh-CN"/>
          </a:p>
        </p:txBody>
      </p:sp>
    </p:spTree>
    <p:extLst>
      <p:ext uri="{BB962C8B-B14F-4D97-AF65-F5344CB8AC3E}">
        <p14:creationId xmlns:p14="http://schemas.microsoft.com/office/powerpoint/2010/main" val="405017630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3066DA9-4998-479E-BF26-B354A46843CB}"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44F516D-C7FA-4368-9612-7DD76E137CBA}" type="slidenum">
              <a:rPr lang="zh-CN" altLang="en-US"/>
              <a:pPr>
                <a:defRPr/>
              </a:pPr>
              <a:t>‹#›</a:t>
            </a:fld>
            <a:endParaRPr lang="en-US" altLang="zh-CN"/>
          </a:p>
        </p:txBody>
      </p:sp>
    </p:spTree>
    <p:extLst>
      <p:ext uri="{BB962C8B-B14F-4D97-AF65-F5344CB8AC3E}">
        <p14:creationId xmlns:p14="http://schemas.microsoft.com/office/powerpoint/2010/main" val="2314018225"/>
      </p:ext>
    </p:extLst>
  </p:cSld>
  <p:clrMapOvr>
    <a:masterClrMapping/>
  </p:clrMapOvr>
  <p:transition>
    <p:random/>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BBD48CA-333B-4F64-B282-5F0A17CE61C9}" type="slidenum">
              <a:rPr lang="en-US" altLang="zh-CN"/>
              <a:pPr>
                <a:defRPr/>
              </a:pPr>
              <a:t>‹#›</a:t>
            </a:fld>
            <a:endParaRPr lang="en-US" altLang="zh-CN"/>
          </a:p>
        </p:txBody>
      </p:sp>
    </p:spTree>
    <p:extLst>
      <p:ext uri="{BB962C8B-B14F-4D97-AF65-F5344CB8AC3E}">
        <p14:creationId xmlns:p14="http://schemas.microsoft.com/office/powerpoint/2010/main" val="447253491"/>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907D574-4B4D-4811-B0F8-D20ADCCED8A4}" type="slidenum">
              <a:rPr lang="en-US" altLang="zh-CN"/>
              <a:pPr>
                <a:defRPr/>
              </a:pPr>
              <a:t>‹#›</a:t>
            </a:fld>
            <a:endParaRPr lang="en-US" altLang="zh-CN"/>
          </a:p>
        </p:txBody>
      </p:sp>
    </p:spTree>
    <p:extLst>
      <p:ext uri="{BB962C8B-B14F-4D97-AF65-F5344CB8AC3E}">
        <p14:creationId xmlns:p14="http://schemas.microsoft.com/office/powerpoint/2010/main" val="287737817"/>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17142BF-E881-435A-ACA6-A563D2854531}" type="slidenum">
              <a:rPr lang="en-US" altLang="zh-CN"/>
              <a:pPr>
                <a:defRPr/>
              </a:pPr>
              <a:t>‹#›</a:t>
            </a:fld>
            <a:endParaRPr lang="en-US" altLang="zh-CN"/>
          </a:p>
        </p:txBody>
      </p:sp>
    </p:spTree>
    <p:extLst>
      <p:ext uri="{BB962C8B-B14F-4D97-AF65-F5344CB8AC3E}">
        <p14:creationId xmlns:p14="http://schemas.microsoft.com/office/powerpoint/2010/main" val="8503158"/>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027EF23-C6C2-46E8-9CCF-703E2422498F}" type="slidenum">
              <a:rPr lang="en-US" altLang="zh-CN"/>
              <a:pPr>
                <a:defRPr/>
              </a:pPr>
              <a:t>‹#›</a:t>
            </a:fld>
            <a:endParaRPr lang="en-US" altLang="zh-CN"/>
          </a:p>
        </p:txBody>
      </p:sp>
    </p:spTree>
    <p:extLst>
      <p:ext uri="{BB962C8B-B14F-4D97-AF65-F5344CB8AC3E}">
        <p14:creationId xmlns:p14="http://schemas.microsoft.com/office/powerpoint/2010/main" val="1863435127"/>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4C8A818-A230-4141-B754-35715417D9C7}" type="slidenum">
              <a:rPr lang="en-US" altLang="zh-CN"/>
              <a:pPr>
                <a:defRPr/>
              </a:pPr>
              <a:t>‹#›</a:t>
            </a:fld>
            <a:endParaRPr lang="en-US" altLang="zh-CN"/>
          </a:p>
        </p:txBody>
      </p:sp>
    </p:spTree>
    <p:extLst>
      <p:ext uri="{BB962C8B-B14F-4D97-AF65-F5344CB8AC3E}">
        <p14:creationId xmlns:p14="http://schemas.microsoft.com/office/powerpoint/2010/main" val="2132641781"/>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D610B1F-8B80-4D48-9B11-19DA14D5166A}" type="slidenum">
              <a:rPr lang="en-US" altLang="zh-CN"/>
              <a:pPr>
                <a:defRPr/>
              </a:pPr>
              <a:t>‹#›</a:t>
            </a:fld>
            <a:endParaRPr lang="en-US" altLang="zh-CN"/>
          </a:p>
        </p:txBody>
      </p:sp>
    </p:spTree>
    <p:extLst>
      <p:ext uri="{BB962C8B-B14F-4D97-AF65-F5344CB8AC3E}">
        <p14:creationId xmlns:p14="http://schemas.microsoft.com/office/powerpoint/2010/main" val="53537978"/>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F364E05-2B54-4770-A092-26BD401321DB}" type="slidenum">
              <a:rPr lang="en-US" altLang="zh-CN"/>
              <a:pPr>
                <a:defRPr/>
              </a:pPr>
              <a:t>‹#›</a:t>
            </a:fld>
            <a:endParaRPr lang="en-US" altLang="zh-CN"/>
          </a:p>
        </p:txBody>
      </p:sp>
    </p:spTree>
    <p:extLst>
      <p:ext uri="{BB962C8B-B14F-4D97-AF65-F5344CB8AC3E}">
        <p14:creationId xmlns:p14="http://schemas.microsoft.com/office/powerpoint/2010/main" val="2917036618"/>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350235A-E836-4E0F-9073-F449FC6DC088}" type="slidenum">
              <a:rPr lang="en-US" altLang="zh-CN"/>
              <a:pPr>
                <a:defRPr/>
              </a:pPr>
              <a:t>‹#›</a:t>
            </a:fld>
            <a:endParaRPr lang="en-US" altLang="zh-CN"/>
          </a:p>
        </p:txBody>
      </p:sp>
    </p:spTree>
    <p:extLst>
      <p:ext uri="{BB962C8B-B14F-4D97-AF65-F5344CB8AC3E}">
        <p14:creationId xmlns:p14="http://schemas.microsoft.com/office/powerpoint/2010/main" val="3064516"/>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B7F3000-2DB0-4FC2-B445-5ABCDFA1BC29}" type="slidenum">
              <a:rPr lang="en-US" altLang="zh-CN"/>
              <a:pPr>
                <a:defRPr/>
              </a:pPr>
              <a:t>‹#›</a:t>
            </a:fld>
            <a:endParaRPr lang="en-US" altLang="zh-CN"/>
          </a:p>
        </p:txBody>
      </p:sp>
    </p:spTree>
    <p:extLst>
      <p:ext uri="{BB962C8B-B14F-4D97-AF65-F5344CB8AC3E}">
        <p14:creationId xmlns:p14="http://schemas.microsoft.com/office/powerpoint/2010/main" val="3428822935"/>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E8444A0-7ED4-4835-8C14-C8D99F59C2F2}" type="slidenum">
              <a:rPr lang="en-US" altLang="zh-CN"/>
              <a:pPr>
                <a:defRPr/>
              </a:pPr>
              <a:t>‹#›</a:t>
            </a:fld>
            <a:endParaRPr lang="en-US" altLang="zh-CN"/>
          </a:p>
        </p:txBody>
      </p:sp>
    </p:spTree>
    <p:extLst>
      <p:ext uri="{BB962C8B-B14F-4D97-AF65-F5344CB8AC3E}">
        <p14:creationId xmlns:p14="http://schemas.microsoft.com/office/powerpoint/2010/main" val="423104671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080EAB8-94A0-4B7A-A90D-6185DB1D42F1}"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9A97272-823B-4DC7-91E7-BBC330E11CA6}" type="slidenum">
              <a:rPr lang="zh-CN" altLang="en-US"/>
              <a:pPr>
                <a:defRPr/>
              </a:pPr>
              <a:t>‹#›</a:t>
            </a:fld>
            <a:endParaRPr lang="en-US" altLang="zh-CN"/>
          </a:p>
        </p:txBody>
      </p:sp>
    </p:spTree>
    <p:extLst>
      <p:ext uri="{BB962C8B-B14F-4D97-AF65-F5344CB8AC3E}">
        <p14:creationId xmlns:p14="http://schemas.microsoft.com/office/powerpoint/2010/main" val="1857213062"/>
      </p:ext>
    </p:extLst>
  </p:cSld>
  <p:clrMapOvr>
    <a:masterClrMapping/>
  </p:clrMapOvr>
  <p:transition>
    <p:random/>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13"/>
          <p:cNvSpPr>
            <a:spLocks noGrp="1" noChangeArrowheads="1"/>
          </p:cNvSpPr>
          <p:nvPr>
            <p:ph type="sldNum" sz="quarter" idx="12"/>
          </p:nvPr>
        </p:nvSpPr>
        <p:spPr>
          <a:ln/>
        </p:spPr>
        <p:txBody>
          <a:bodyPr/>
          <a:lstStyle>
            <a:lvl1pPr>
              <a:defRPr/>
            </a:lvl1pPr>
          </a:lstStyle>
          <a:p>
            <a:pPr>
              <a:defRPr/>
            </a:pPr>
            <a:fld id="{084E6EC9-96D6-4E7C-86FE-09DE94316DC7}" type="slidenum">
              <a:rPr lang="en-US" altLang="zh-CN"/>
              <a:pPr>
                <a:defRPr/>
              </a:pPr>
              <a:t>‹#›</a:t>
            </a:fld>
            <a:endParaRPr lang="en-US" altLang="zh-CN"/>
          </a:p>
        </p:txBody>
      </p:sp>
    </p:spTree>
    <p:extLst>
      <p:ext uri="{BB962C8B-B14F-4D97-AF65-F5344CB8AC3E}">
        <p14:creationId xmlns:p14="http://schemas.microsoft.com/office/powerpoint/2010/main" val="1393211707"/>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CA4FDDA-6830-4855-9DE4-EB63305E875C}" type="slidenum">
              <a:rPr lang="en-US" altLang="zh-CN"/>
              <a:pPr>
                <a:defRPr/>
              </a:pPr>
              <a:t>‹#›</a:t>
            </a:fld>
            <a:endParaRPr lang="en-US" altLang="zh-CN"/>
          </a:p>
        </p:txBody>
      </p:sp>
    </p:spTree>
    <p:extLst>
      <p:ext uri="{BB962C8B-B14F-4D97-AF65-F5344CB8AC3E}">
        <p14:creationId xmlns:p14="http://schemas.microsoft.com/office/powerpoint/2010/main" val="3857941819"/>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2490738-B8F5-4CBB-8C8F-E60E05A54CD4}" type="slidenum">
              <a:rPr lang="en-US" altLang="zh-CN"/>
              <a:pPr>
                <a:defRPr/>
              </a:pPr>
              <a:t>‹#›</a:t>
            </a:fld>
            <a:endParaRPr lang="en-US" altLang="zh-CN"/>
          </a:p>
        </p:txBody>
      </p:sp>
    </p:spTree>
    <p:extLst>
      <p:ext uri="{BB962C8B-B14F-4D97-AF65-F5344CB8AC3E}">
        <p14:creationId xmlns:p14="http://schemas.microsoft.com/office/powerpoint/2010/main" val="4025427332"/>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7910B6C-553F-45EA-BE13-97DCA2312305}" type="slidenum">
              <a:rPr lang="en-US" altLang="zh-CN"/>
              <a:pPr>
                <a:defRPr/>
              </a:pPr>
              <a:t>‹#›</a:t>
            </a:fld>
            <a:endParaRPr lang="en-US" altLang="zh-CN"/>
          </a:p>
        </p:txBody>
      </p:sp>
    </p:spTree>
    <p:extLst>
      <p:ext uri="{BB962C8B-B14F-4D97-AF65-F5344CB8AC3E}">
        <p14:creationId xmlns:p14="http://schemas.microsoft.com/office/powerpoint/2010/main" val="4070767950"/>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E7B52B9-6B1A-4A9B-A094-F3C31FCF785A}" type="slidenum">
              <a:rPr lang="en-US" altLang="zh-CN"/>
              <a:pPr>
                <a:defRPr/>
              </a:pPr>
              <a:t>‹#›</a:t>
            </a:fld>
            <a:endParaRPr lang="en-US" altLang="zh-CN"/>
          </a:p>
        </p:txBody>
      </p:sp>
    </p:spTree>
    <p:extLst>
      <p:ext uri="{BB962C8B-B14F-4D97-AF65-F5344CB8AC3E}">
        <p14:creationId xmlns:p14="http://schemas.microsoft.com/office/powerpoint/2010/main" val="2551981245"/>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D920478-D065-4156-B76F-5CE2E3B49C0A}" type="datetime1">
              <a:rPr lang="zh-CN" altLang="en-US"/>
              <a:pPr>
                <a:defRPr/>
              </a:pPr>
              <a:t>2019/7/7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F9CE5E-1028-49D4-804C-50CBFBC35722}" type="slidenum">
              <a:rPr lang="zh-CN" altLang="en-US"/>
              <a:pPr>
                <a:defRPr/>
              </a:pPr>
              <a:t>‹#›</a:t>
            </a:fld>
            <a:r>
              <a:rPr lang="en-US" altLang="zh-CN"/>
              <a:t>1</a:t>
            </a:r>
          </a:p>
        </p:txBody>
      </p:sp>
    </p:spTree>
    <p:extLst>
      <p:ext uri="{BB962C8B-B14F-4D97-AF65-F5344CB8AC3E}">
        <p14:creationId xmlns:p14="http://schemas.microsoft.com/office/powerpoint/2010/main" val="283791228"/>
      </p:ext>
    </p:extLst>
  </p:cSld>
  <p:clrMapOvr>
    <a:masterClrMapping/>
  </p:clrMapOvr>
  <p:transition>
    <p:random/>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A8686D8-8019-4BEC-8AC2-6EA3948D01B2}" type="datetime1">
              <a:rPr lang="zh-CN" altLang="en-US"/>
              <a:pPr>
                <a:defRPr/>
              </a:pPr>
              <a:t>2019/7/7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F0C92BC-258E-4C18-A8C1-B8955C6C8AB1}" type="slidenum">
              <a:rPr lang="zh-CN" altLang="en-US"/>
              <a:pPr>
                <a:defRPr/>
              </a:pPr>
              <a:t>‹#›</a:t>
            </a:fld>
            <a:r>
              <a:rPr lang="en-US" altLang="zh-CN"/>
              <a:t>1</a:t>
            </a:r>
          </a:p>
        </p:txBody>
      </p:sp>
    </p:spTree>
    <p:extLst>
      <p:ext uri="{BB962C8B-B14F-4D97-AF65-F5344CB8AC3E}">
        <p14:creationId xmlns:p14="http://schemas.microsoft.com/office/powerpoint/2010/main" val="1326327711"/>
      </p:ext>
    </p:extLst>
  </p:cSld>
  <p:clrMapOvr>
    <a:masterClrMapping/>
  </p:clrMapOvr>
  <p:transition>
    <p:random/>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74E7271-43F2-43B5-935B-CAAF30437E09}" type="datetime1">
              <a:rPr lang="zh-CN" altLang="en-US"/>
              <a:pPr>
                <a:defRPr/>
              </a:pPr>
              <a:t>2019/7/7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4A4C67E-4508-48E2-9D55-8E061964FAC1}" type="slidenum">
              <a:rPr lang="zh-CN" altLang="en-US"/>
              <a:pPr>
                <a:defRPr/>
              </a:pPr>
              <a:t>‹#›</a:t>
            </a:fld>
            <a:r>
              <a:rPr lang="en-US" altLang="zh-CN"/>
              <a:t>1</a:t>
            </a:r>
          </a:p>
        </p:txBody>
      </p:sp>
    </p:spTree>
    <p:extLst>
      <p:ext uri="{BB962C8B-B14F-4D97-AF65-F5344CB8AC3E}">
        <p14:creationId xmlns:p14="http://schemas.microsoft.com/office/powerpoint/2010/main" val="2982826017"/>
      </p:ext>
    </p:extLst>
  </p:cSld>
  <p:clrMapOvr>
    <a:masterClrMapping/>
  </p:clrMapOvr>
  <p:transition>
    <p:random/>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0496172-37D3-4017-BC26-86B4EBD30635}" type="datetime1">
              <a:rPr lang="zh-CN" altLang="en-US"/>
              <a:pPr>
                <a:defRPr/>
              </a:pPr>
              <a:t>2019/7/7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521471B-E8FE-4201-9069-DA0C6F85AB0A}" type="slidenum">
              <a:rPr lang="zh-CN" altLang="en-US"/>
              <a:pPr>
                <a:defRPr/>
              </a:pPr>
              <a:t>‹#›</a:t>
            </a:fld>
            <a:r>
              <a:rPr lang="en-US" altLang="zh-CN"/>
              <a:t>1</a:t>
            </a:r>
          </a:p>
        </p:txBody>
      </p:sp>
    </p:spTree>
    <p:extLst>
      <p:ext uri="{BB962C8B-B14F-4D97-AF65-F5344CB8AC3E}">
        <p14:creationId xmlns:p14="http://schemas.microsoft.com/office/powerpoint/2010/main" val="947531836"/>
      </p:ext>
    </p:extLst>
  </p:cSld>
  <p:clrMapOvr>
    <a:masterClrMapping/>
  </p:clrMapOvr>
  <p:transition>
    <p:random/>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E1CC997-C0E7-48E9-8537-D5F3599B8AD8}" type="datetime1">
              <a:rPr lang="zh-CN" altLang="en-US"/>
              <a:pPr>
                <a:defRPr/>
              </a:pPr>
              <a:t>2019/7/7</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D41C1F8-8381-4702-990F-A5F6537969AE}" type="slidenum">
              <a:rPr lang="zh-CN" altLang="en-US"/>
              <a:pPr>
                <a:defRPr/>
              </a:pPr>
              <a:t>‹#›</a:t>
            </a:fld>
            <a:r>
              <a:rPr lang="en-US" altLang="zh-CN"/>
              <a:t>1</a:t>
            </a:r>
          </a:p>
        </p:txBody>
      </p:sp>
    </p:spTree>
    <p:extLst>
      <p:ext uri="{BB962C8B-B14F-4D97-AF65-F5344CB8AC3E}">
        <p14:creationId xmlns:p14="http://schemas.microsoft.com/office/powerpoint/2010/main" val="4244856878"/>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32D31F41-7DD0-4653-A2B0-7F42D8824654}"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9F117B6-1F30-4BAB-8AD3-7C0FB10DBA4C}" type="slidenum">
              <a:rPr lang="zh-CN" altLang="en-US"/>
              <a:pPr>
                <a:defRPr/>
              </a:pPr>
              <a:t>‹#›</a:t>
            </a:fld>
            <a:endParaRPr lang="en-US" altLang="zh-CN"/>
          </a:p>
        </p:txBody>
      </p:sp>
    </p:spTree>
    <p:extLst>
      <p:ext uri="{BB962C8B-B14F-4D97-AF65-F5344CB8AC3E}">
        <p14:creationId xmlns:p14="http://schemas.microsoft.com/office/powerpoint/2010/main" val="3718766196"/>
      </p:ext>
    </p:extLst>
  </p:cSld>
  <p:clrMapOvr>
    <a:masterClrMapping/>
  </p:clrMapOvr>
  <p:transition>
    <p:random/>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43B1F2A-10D3-4381-A490-D3310A379894}" type="datetime1">
              <a:rPr lang="zh-CN" altLang="en-US"/>
              <a:pPr>
                <a:defRPr/>
              </a:pPr>
              <a:t>2019/7/7</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0C54670-6798-4577-BAEB-219C33C2C730}" type="slidenum">
              <a:rPr lang="zh-CN" altLang="en-US"/>
              <a:pPr>
                <a:defRPr/>
              </a:pPr>
              <a:t>‹#›</a:t>
            </a:fld>
            <a:r>
              <a:rPr lang="en-US" altLang="zh-CN"/>
              <a:t>1</a:t>
            </a:r>
          </a:p>
        </p:txBody>
      </p:sp>
    </p:spTree>
    <p:extLst>
      <p:ext uri="{BB962C8B-B14F-4D97-AF65-F5344CB8AC3E}">
        <p14:creationId xmlns:p14="http://schemas.microsoft.com/office/powerpoint/2010/main" val="2203522692"/>
      </p:ext>
    </p:extLst>
  </p:cSld>
  <p:clrMapOvr>
    <a:masterClrMapping/>
  </p:clrMapOvr>
  <p:transition>
    <p:random/>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C569955-0620-49DE-B842-778928673C83}" type="datetime1">
              <a:rPr lang="zh-CN" altLang="en-US"/>
              <a:pPr>
                <a:defRPr/>
              </a:pPr>
              <a:t>2019/7/7</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56D2206-5286-413B-BAB4-CF0776BC240D}" type="slidenum">
              <a:rPr lang="zh-CN" altLang="en-US"/>
              <a:pPr>
                <a:defRPr/>
              </a:pPr>
              <a:t>‹#›</a:t>
            </a:fld>
            <a:r>
              <a:rPr lang="en-US" altLang="zh-CN"/>
              <a:t>1</a:t>
            </a:r>
          </a:p>
        </p:txBody>
      </p:sp>
    </p:spTree>
    <p:extLst>
      <p:ext uri="{BB962C8B-B14F-4D97-AF65-F5344CB8AC3E}">
        <p14:creationId xmlns:p14="http://schemas.microsoft.com/office/powerpoint/2010/main" val="1416426750"/>
      </p:ext>
    </p:extLst>
  </p:cSld>
  <p:clrMapOvr>
    <a:masterClrMapping/>
  </p:clrMapOvr>
  <p:transition>
    <p:random/>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6A27E89-7369-49F5-9FEF-440F3C3A53B0}" type="datetime1">
              <a:rPr lang="zh-CN" altLang="en-US"/>
              <a:pPr>
                <a:defRPr/>
              </a:pPr>
              <a:t>2019/7/7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C198FB-227C-4241-B62E-1B732C264068}" type="slidenum">
              <a:rPr lang="zh-CN" altLang="en-US"/>
              <a:pPr>
                <a:defRPr/>
              </a:pPr>
              <a:t>‹#›</a:t>
            </a:fld>
            <a:r>
              <a:rPr lang="en-US" altLang="zh-CN"/>
              <a:t>1</a:t>
            </a:r>
          </a:p>
        </p:txBody>
      </p:sp>
    </p:spTree>
    <p:extLst>
      <p:ext uri="{BB962C8B-B14F-4D97-AF65-F5344CB8AC3E}">
        <p14:creationId xmlns:p14="http://schemas.microsoft.com/office/powerpoint/2010/main" val="2613836410"/>
      </p:ext>
    </p:extLst>
  </p:cSld>
  <p:clrMapOvr>
    <a:masterClrMapping/>
  </p:clrMapOvr>
  <p:transition>
    <p:random/>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DBD413-E02A-49B1-B285-D35A44E87550}" type="datetime1">
              <a:rPr lang="zh-CN" altLang="en-US"/>
              <a:pPr>
                <a:defRPr/>
              </a:pPr>
              <a:t>2019/7/7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F0EA56-4E34-4F4D-9F89-DB44818EFD6C}" type="slidenum">
              <a:rPr lang="zh-CN" altLang="en-US"/>
              <a:pPr>
                <a:defRPr/>
              </a:pPr>
              <a:t>‹#›</a:t>
            </a:fld>
            <a:r>
              <a:rPr lang="en-US" altLang="zh-CN"/>
              <a:t>1</a:t>
            </a:r>
          </a:p>
        </p:txBody>
      </p:sp>
    </p:spTree>
    <p:extLst>
      <p:ext uri="{BB962C8B-B14F-4D97-AF65-F5344CB8AC3E}">
        <p14:creationId xmlns:p14="http://schemas.microsoft.com/office/powerpoint/2010/main" val="2229498750"/>
      </p:ext>
    </p:extLst>
  </p:cSld>
  <p:clrMapOvr>
    <a:masterClrMapping/>
  </p:clrMapOvr>
  <p:transition>
    <p:random/>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247939C-CEDA-4838-9C4A-E5CD2643E627}" type="datetime1">
              <a:rPr lang="zh-CN" altLang="en-US"/>
              <a:pPr>
                <a:defRPr/>
              </a:pPr>
              <a:t>2019/7/7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6C4C233-E3B7-46DF-AB68-318F2913B62E}" type="slidenum">
              <a:rPr lang="zh-CN" altLang="en-US"/>
              <a:pPr>
                <a:defRPr/>
              </a:pPr>
              <a:t>‹#›</a:t>
            </a:fld>
            <a:r>
              <a:rPr lang="en-US" altLang="zh-CN"/>
              <a:t>1</a:t>
            </a:r>
          </a:p>
        </p:txBody>
      </p:sp>
    </p:spTree>
    <p:extLst>
      <p:ext uri="{BB962C8B-B14F-4D97-AF65-F5344CB8AC3E}">
        <p14:creationId xmlns:p14="http://schemas.microsoft.com/office/powerpoint/2010/main" val="661520832"/>
      </p:ext>
    </p:extLst>
  </p:cSld>
  <p:clrMapOvr>
    <a:masterClrMapping/>
  </p:clrMapOvr>
  <p:transition>
    <p:random/>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A38604-26A4-4819-A16F-480709D176B3}" type="datetime1">
              <a:rPr lang="zh-CN" altLang="en-US"/>
              <a:pPr>
                <a:defRPr/>
              </a:pPr>
              <a:t>2019/7/7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99ADA49-05F7-45BF-99C6-1F43CF8C7880}" type="slidenum">
              <a:rPr lang="zh-CN" altLang="en-US"/>
              <a:pPr>
                <a:defRPr/>
              </a:pPr>
              <a:t>‹#›</a:t>
            </a:fld>
            <a:r>
              <a:rPr lang="en-US" altLang="zh-CN"/>
              <a:t>1</a:t>
            </a:r>
          </a:p>
        </p:txBody>
      </p:sp>
    </p:spTree>
    <p:extLst>
      <p:ext uri="{BB962C8B-B14F-4D97-AF65-F5344CB8AC3E}">
        <p14:creationId xmlns:p14="http://schemas.microsoft.com/office/powerpoint/2010/main" val="1743551421"/>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ECADE935-2B64-4E2D-8B1F-7845D0684F57}" type="datetime1">
              <a:rPr lang="zh-CN" altLang="en-US"/>
              <a:pPr>
                <a:defRPr/>
              </a:pPr>
              <a:t>2019/7/7</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B82CAEA3-F92F-416F-9428-E944C7B858F5}" type="slidenum">
              <a:rPr lang="zh-CN" altLang="en-US"/>
              <a:pPr>
                <a:defRPr/>
              </a:pPr>
              <a:t>‹#›</a:t>
            </a:fld>
            <a:endParaRPr lang="en-US" altLang="zh-CN"/>
          </a:p>
        </p:txBody>
      </p:sp>
    </p:spTree>
    <p:extLst>
      <p:ext uri="{BB962C8B-B14F-4D97-AF65-F5344CB8AC3E}">
        <p14:creationId xmlns:p14="http://schemas.microsoft.com/office/powerpoint/2010/main" val="1379147615"/>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A908EEDA-885A-42AF-B959-79510740671F}" type="datetime1">
              <a:rPr lang="zh-CN" altLang="en-US"/>
              <a:pPr>
                <a:defRPr/>
              </a:pPr>
              <a:t>2019/7/7</a:t>
            </a:fld>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8EE29BDF-9A6B-4CFC-B5BB-9E4CC6697CB0}" type="slidenum">
              <a:rPr lang="zh-CN" altLang="en-US"/>
              <a:pPr>
                <a:defRPr/>
              </a:pPr>
              <a:t>‹#›</a:t>
            </a:fld>
            <a:endParaRPr lang="en-US" altLang="zh-CN"/>
          </a:p>
        </p:txBody>
      </p:sp>
    </p:spTree>
    <p:extLst>
      <p:ext uri="{BB962C8B-B14F-4D97-AF65-F5344CB8AC3E}">
        <p14:creationId xmlns:p14="http://schemas.microsoft.com/office/powerpoint/2010/main" val="3205285923"/>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11A41825-AA03-42DF-80CB-D8FADE748AF6}" type="datetime1">
              <a:rPr lang="zh-CN" altLang="en-US"/>
              <a:pPr>
                <a:defRPr/>
              </a:pPr>
              <a:t>2019/7/7</a:t>
            </a:fld>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C25D3CAC-C50B-4A77-BCFD-AA87D1FA9663}" type="slidenum">
              <a:rPr lang="zh-CN" altLang="en-US"/>
              <a:pPr>
                <a:defRPr/>
              </a:pPr>
              <a:t>‹#›</a:t>
            </a:fld>
            <a:endParaRPr lang="en-US" altLang="zh-CN"/>
          </a:p>
        </p:txBody>
      </p:sp>
    </p:spTree>
    <p:extLst>
      <p:ext uri="{BB962C8B-B14F-4D97-AF65-F5344CB8AC3E}">
        <p14:creationId xmlns:p14="http://schemas.microsoft.com/office/powerpoint/2010/main" val="908444220"/>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8E68E19-11D9-42A7-AC4F-E984384048FC}" type="datetime1">
              <a:rPr lang="zh-CN" altLang="en-US"/>
              <a:pPr>
                <a:defRPr/>
              </a:pPr>
              <a:t>2019/7/7</a:t>
            </a:fld>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F0502406-0868-4C82-9BE5-A82D761073C5}" type="slidenum">
              <a:rPr lang="zh-CN" altLang="en-US"/>
              <a:pPr>
                <a:defRPr/>
              </a:pPr>
              <a:t>‹#›</a:t>
            </a:fld>
            <a:endParaRPr lang="en-US" altLang="zh-CN"/>
          </a:p>
        </p:txBody>
      </p:sp>
    </p:spTree>
    <p:extLst>
      <p:ext uri="{BB962C8B-B14F-4D97-AF65-F5344CB8AC3E}">
        <p14:creationId xmlns:p14="http://schemas.microsoft.com/office/powerpoint/2010/main" val="82465699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BF0E723-BC56-4EDE-BF05-F500AA57B890}"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11AC14F-49FB-42C1-A930-47CEF54950A5}" type="slidenum">
              <a:rPr lang="zh-CN" altLang="en-US"/>
              <a:pPr>
                <a:defRPr/>
              </a:pPr>
              <a:t>‹#›</a:t>
            </a:fld>
            <a:r>
              <a:rPr lang="en-US" altLang="zh-CN"/>
              <a:t>1</a:t>
            </a:r>
          </a:p>
        </p:txBody>
      </p:sp>
    </p:spTree>
    <p:extLst>
      <p:ext uri="{BB962C8B-B14F-4D97-AF65-F5344CB8AC3E}">
        <p14:creationId xmlns:p14="http://schemas.microsoft.com/office/powerpoint/2010/main" val="1808322178"/>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DCF07E1-DE4F-4D70-A5F5-E425F6768D25}" type="datetime1">
              <a:rPr lang="zh-CN" altLang="en-US"/>
              <a:pPr>
                <a:defRPr/>
              </a:pPr>
              <a:t>2019/7/7</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A3F381CB-2F7C-4B70-824B-D8BF2E30A490}" type="slidenum">
              <a:rPr lang="zh-CN" altLang="en-US"/>
              <a:pPr>
                <a:defRPr/>
              </a:pPr>
              <a:t>‹#›</a:t>
            </a:fld>
            <a:endParaRPr lang="en-US" altLang="zh-CN"/>
          </a:p>
        </p:txBody>
      </p:sp>
    </p:spTree>
    <p:extLst>
      <p:ext uri="{BB962C8B-B14F-4D97-AF65-F5344CB8AC3E}">
        <p14:creationId xmlns:p14="http://schemas.microsoft.com/office/powerpoint/2010/main" val="650122394"/>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3D71C4C-4D05-4161-9FCA-DC09B6F660AC}" type="datetime1">
              <a:rPr lang="zh-CN" altLang="en-US"/>
              <a:pPr>
                <a:defRPr/>
              </a:pPr>
              <a:t>2019/7/7</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D28F3713-EC15-4D9E-B73D-8A60B297A557}" type="slidenum">
              <a:rPr lang="zh-CN" altLang="en-US"/>
              <a:pPr>
                <a:defRPr/>
              </a:pPr>
              <a:t>‹#›</a:t>
            </a:fld>
            <a:endParaRPr lang="en-US" altLang="zh-CN"/>
          </a:p>
        </p:txBody>
      </p:sp>
    </p:spTree>
    <p:extLst>
      <p:ext uri="{BB962C8B-B14F-4D97-AF65-F5344CB8AC3E}">
        <p14:creationId xmlns:p14="http://schemas.microsoft.com/office/powerpoint/2010/main" val="1787535055"/>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4F1BD2E-55FF-4C33-AAF5-1C8E78683DCA}"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0C3DA1E-0644-4447-BF26-8754CD8C2DCD}" type="slidenum">
              <a:rPr lang="zh-CN" altLang="en-US"/>
              <a:pPr>
                <a:defRPr/>
              </a:pPr>
              <a:t>‹#›</a:t>
            </a:fld>
            <a:endParaRPr lang="en-US" altLang="zh-CN"/>
          </a:p>
        </p:txBody>
      </p:sp>
    </p:spTree>
    <p:extLst>
      <p:ext uri="{BB962C8B-B14F-4D97-AF65-F5344CB8AC3E}">
        <p14:creationId xmlns:p14="http://schemas.microsoft.com/office/powerpoint/2010/main" val="3650736526"/>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F5A55C4-5E19-4D40-B9F2-FF0122FB52AE}"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48555F5E-95A6-455A-919A-A90C521D9A32}" type="slidenum">
              <a:rPr lang="zh-CN" altLang="en-US"/>
              <a:pPr>
                <a:defRPr/>
              </a:pPr>
              <a:t>‹#›</a:t>
            </a:fld>
            <a:endParaRPr lang="en-US" altLang="zh-CN"/>
          </a:p>
        </p:txBody>
      </p:sp>
    </p:spTree>
    <p:extLst>
      <p:ext uri="{BB962C8B-B14F-4D97-AF65-F5344CB8AC3E}">
        <p14:creationId xmlns:p14="http://schemas.microsoft.com/office/powerpoint/2010/main" val="720982176"/>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92D43D9-DD02-4976-88B7-0EBD3089D703}"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CBF578-3CB2-463D-9250-5D0049D2C915}" type="slidenum">
              <a:rPr lang="zh-CN" altLang="en-US"/>
              <a:pPr>
                <a:defRPr/>
              </a:pPr>
              <a:t>‹#›</a:t>
            </a:fld>
            <a:endParaRPr lang="en-US" altLang="zh-CN"/>
          </a:p>
        </p:txBody>
      </p:sp>
    </p:spTree>
    <p:extLst>
      <p:ext uri="{BB962C8B-B14F-4D97-AF65-F5344CB8AC3E}">
        <p14:creationId xmlns:p14="http://schemas.microsoft.com/office/powerpoint/2010/main" val="1799044545"/>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F40A86D-4234-449D-9F8C-548B06032388}"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652659-91CD-44C8-BF62-FACE0A5148A7}" type="slidenum">
              <a:rPr lang="zh-CN" altLang="en-US"/>
              <a:pPr>
                <a:defRPr/>
              </a:pPr>
              <a:t>‹#›</a:t>
            </a:fld>
            <a:endParaRPr lang="en-US" altLang="zh-CN"/>
          </a:p>
        </p:txBody>
      </p:sp>
    </p:spTree>
    <p:extLst>
      <p:ext uri="{BB962C8B-B14F-4D97-AF65-F5344CB8AC3E}">
        <p14:creationId xmlns:p14="http://schemas.microsoft.com/office/powerpoint/2010/main" val="1686265028"/>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34C4A1B4-55E5-4E7B-9DBB-798ED4243DE1}"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CDA4E0-F844-4B88-8AED-257E76E2416B}" type="slidenum">
              <a:rPr lang="zh-CN" altLang="en-US"/>
              <a:pPr>
                <a:defRPr/>
              </a:pPr>
              <a:t>‹#›</a:t>
            </a:fld>
            <a:endParaRPr lang="en-US" altLang="zh-CN"/>
          </a:p>
        </p:txBody>
      </p:sp>
    </p:spTree>
    <p:extLst>
      <p:ext uri="{BB962C8B-B14F-4D97-AF65-F5344CB8AC3E}">
        <p14:creationId xmlns:p14="http://schemas.microsoft.com/office/powerpoint/2010/main" val="3327202166"/>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FA69C82F-240C-4D7B-B12B-39E0C263D9F2}"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C3618ADB-1814-44FE-8384-B9F0F757287E}" type="slidenum">
              <a:rPr lang="zh-CN" altLang="en-US"/>
              <a:pPr>
                <a:defRPr/>
              </a:pPr>
              <a:t>‹#›</a:t>
            </a:fld>
            <a:endParaRPr lang="en-US" altLang="zh-CN"/>
          </a:p>
        </p:txBody>
      </p:sp>
    </p:spTree>
    <p:extLst>
      <p:ext uri="{BB962C8B-B14F-4D97-AF65-F5344CB8AC3E}">
        <p14:creationId xmlns:p14="http://schemas.microsoft.com/office/powerpoint/2010/main" val="1238880961"/>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FF8B3614-6DEE-4C4B-A7B3-5FBB1C784437}" type="datetime1">
              <a:rPr lang="zh-CN" altLang="en-US"/>
              <a:pPr>
                <a:defRPr/>
              </a:pPr>
              <a:t>2019/7/7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3C17D389-B6CD-4A03-85E3-03E94E6A0445}" type="slidenum">
              <a:rPr lang="zh-CN" altLang="en-US"/>
              <a:pPr>
                <a:defRPr/>
              </a:pPr>
              <a:t>‹#›</a:t>
            </a:fld>
            <a:endParaRPr lang="en-US" altLang="zh-CN"/>
          </a:p>
        </p:txBody>
      </p:sp>
    </p:spTree>
    <p:extLst>
      <p:ext uri="{BB962C8B-B14F-4D97-AF65-F5344CB8AC3E}">
        <p14:creationId xmlns:p14="http://schemas.microsoft.com/office/powerpoint/2010/main" val="359032448"/>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DC3C5518-90E3-4C00-82F5-2676603BE780}" type="datetime1">
              <a:rPr lang="zh-CN" altLang="en-US"/>
              <a:pPr>
                <a:defRPr/>
              </a:pPr>
              <a:t>2019/7/7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D632B578-5BFD-4785-BCB5-FA1B404ECAEA}" type="slidenum">
              <a:rPr lang="zh-CN" altLang="en-US"/>
              <a:pPr>
                <a:defRPr/>
              </a:pPr>
              <a:t>‹#›</a:t>
            </a:fld>
            <a:endParaRPr lang="en-US" altLang="zh-CN"/>
          </a:p>
        </p:txBody>
      </p:sp>
    </p:spTree>
    <p:extLst>
      <p:ext uri="{BB962C8B-B14F-4D97-AF65-F5344CB8AC3E}">
        <p14:creationId xmlns:p14="http://schemas.microsoft.com/office/powerpoint/2010/main" val="2786327045"/>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94AEADDD-3516-4E45-B17D-333E25A6CA17}"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5213E8C5-46FD-4FCA-920D-9879F9EA6E3F}" type="slidenum">
              <a:rPr lang="zh-CN" altLang="en-US"/>
              <a:pPr>
                <a:defRPr/>
              </a:pPr>
              <a:t>‹#›</a:t>
            </a:fld>
            <a:r>
              <a:rPr lang="en-US" altLang="zh-CN"/>
              <a:t>1</a:t>
            </a:r>
          </a:p>
        </p:txBody>
      </p:sp>
    </p:spTree>
    <p:extLst>
      <p:ext uri="{BB962C8B-B14F-4D97-AF65-F5344CB8AC3E}">
        <p14:creationId xmlns:p14="http://schemas.microsoft.com/office/powerpoint/2010/main" val="1751075848"/>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67D36E0-9F1A-4F6D-9A70-A735A536FB96}" type="datetime1">
              <a:rPr lang="zh-CN" altLang="en-US"/>
              <a:pPr>
                <a:defRPr/>
              </a:pPr>
              <a:t>2019/7/7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9CA6A342-437E-428A-B224-177D1180CCEA}" type="slidenum">
              <a:rPr lang="zh-CN" altLang="en-US"/>
              <a:pPr>
                <a:defRPr/>
              </a:pPr>
              <a:t>‹#›</a:t>
            </a:fld>
            <a:endParaRPr lang="en-US" altLang="zh-CN"/>
          </a:p>
        </p:txBody>
      </p:sp>
    </p:spTree>
    <p:extLst>
      <p:ext uri="{BB962C8B-B14F-4D97-AF65-F5344CB8AC3E}">
        <p14:creationId xmlns:p14="http://schemas.microsoft.com/office/powerpoint/2010/main" val="1863218541"/>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B336F8F-4D57-4D4B-B480-0424E87B1176}"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519FDC35-0357-4BD5-B00D-39389E699B1F}" type="slidenum">
              <a:rPr lang="zh-CN" altLang="en-US"/>
              <a:pPr>
                <a:defRPr/>
              </a:pPr>
              <a:t>‹#›</a:t>
            </a:fld>
            <a:endParaRPr lang="en-US" altLang="zh-CN"/>
          </a:p>
        </p:txBody>
      </p:sp>
    </p:spTree>
    <p:extLst>
      <p:ext uri="{BB962C8B-B14F-4D97-AF65-F5344CB8AC3E}">
        <p14:creationId xmlns:p14="http://schemas.microsoft.com/office/powerpoint/2010/main" val="3145939208"/>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2AA926A-5BD4-4E72-86CE-3F2C89F0323C}"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2D47EFC0-FF90-4778-AA37-66DDB9B20170}" type="slidenum">
              <a:rPr lang="zh-CN" altLang="en-US"/>
              <a:pPr>
                <a:defRPr/>
              </a:pPr>
              <a:t>‹#›</a:t>
            </a:fld>
            <a:endParaRPr lang="en-US" altLang="zh-CN"/>
          </a:p>
        </p:txBody>
      </p:sp>
    </p:spTree>
    <p:extLst>
      <p:ext uri="{BB962C8B-B14F-4D97-AF65-F5344CB8AC3E}">
        <p14:creationId xmlns:p14="http://schemas.microsoft.com/office/powerpoint/2010/main" val="3070171266"/>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93CB411-128F-4197-94B8-169462730A57}"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380679-0D3D-4E8A-A802-BEF0E0135FB1}" type="slidenum">
              <a:rPr lang="zh-CN" altLang="en-US"/>
              <a:pPr>
                <a:defRPr/>
              </a:pPr>
              <a:t>‹#›</a:t>
            </a:fld>
            <a:endParaRPr lang="en-US" altLang="zh-CN"/>
          </a:p>
        </p:txBody>
      </p:sp>
    </p:spTree>
    <p:extLst>
      <p:ext uri="{BB962C8B-B14F-4D97-AF65-F5344CB8AC3E}">
        <p14:creationId xmlns:p14="http://schemas.microsoft.com/office/powerpoint/2010/main" val="1193567611"/>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5B6DF4A-9F47-4C86-9C4D-856D3A44BA65}"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0FB0F0-BAB3-4921-BEA2-5CCD137A67AB}" type="slidenum">
              <a:rPr lang="zh-CN" altLang="en-US"/>
              <a:pPr>
                <a:defRPr/>
              </a:pPr>
              <a:t>‹#›</a:t>
            </a:fld>
            <a:endParaRPr lang="en-US" altLang="zh-CN"/>
          </a:p>
        </p:txBody>
      </p:sp>
    </p:spTree>
    <p:extLst>
      <p:ext uri="{BB962C8B-B14F-4D97-AF65-F5344CB8AC3E}">
        <p14:creationId xmlns:p14="http://schemas.microsoft.com/office/powerpoint/2010/main" val="3954549805"/>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5DE9B78-F595-4FB9-A625-3DDFC39749B5}"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876278-6E81-4788-8E12-01335EBBCFB2}" type="slidenum">
              <a:rPr lang="zh-CN" altLang="en-US"/>
              <a:pPr>
                <a:defRPr/>
              </a:pPr>
              <a:t>‹#›</a:t>
            </a:fld>
            <a:endParaRPr lang="en-US" altLang="zh-CN"/>
          </a:p>
        </p:txBody>
      </p:sp>
    </p:spTree>
    <p:extLst>
      <p:ext uri="{BB962C8B-B14F-4D97-AF65-F5344CB8AC3E}">
        <p14:creationId xmlns:p14="http://schemas.microsoft.com/office/powerpoint/2010/main" val="3915932729"/>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524AF67-1C0C-4031-B210-BD1C556FCC5A}"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A5C18F-B55A-4F9A-9910-E7A6E7DCD780}" type="slidenum">
              <a:rPr lang="zh-CN" altLang="en-US"/>
              <a:pPr>
                <a:defRPr/>
              </a:pPr>
              <a:t>‹#›</a:t>
            </a:fld>
            <a:endParaRPr lang="en-US" altLang="zh-CN"/>
          </a:p>
        </p:txBody>
      </p:sp>
    </p:spTree>
    <p:extLst>
      <p:ext uri="{BB962C8B-B14F-4D97-AF65-F5344CB8AC3E}">
        <p14:creationId xmlns:p14="http://schemas.microsoft.com/office/powerpoint/2010/main" val="19360042"/>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C5C42AC-2272-4829-9680-B01650450A29}"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53F217-71C7-4136-8011-F322584B26EC}" type="slidenum">
              <a:rPr lang="zh-CN" altLang="en-US"/>
              <a:pPr>
                <a:defRPr/>
              </a:pPr>
              <a:t>‹#›</a:t>
            </a:fld>
            <a:endParaRPr lang="en-US" altLang="zh-CN"/>
          </a:p>
        </p:txBody>
      </p:sp>
    </p:spTree>
    <p:extLst>
      <p:ext uri="{BB962C8B-B14F-4D97-AF65-F5344CB8AC3E}">
        <p14:creationId xmlns:p14="http://schemas.microsoft.com/office/powerpoint/2010/main" val="3457106019"/>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6743E0AB-8DF2-4305-A47B-0B26C4E13340}"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33D0D6-F1AA-40B0-994B-9941D2066EEC}" type="slidenum">
              <a:rPr lang="zh-CN" altLang="en-US"/>
              <a:pPr>
                <a:defRPr/>
              </a:pPr>
              <a:t>‹#›</a:t>
            </a:fld>
            <a:endParaRPr lang="en-US" altLang="zh-CN"/>
          </a:p>
        </p:txBody>
      </p:sp>
    </p:spTree>
    <p:extLst>
      <p:ext uri="{BB962C8B-B14F-4D97-AF65-F5344CB8AC3E}">
        <p14:creationId xmlns:p14="http://schemas.microsoft.com/office/powerpoint/2010/main" val="1321544196"/>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586D29E8-1440-4631-AD90-6D8A16CB8FD5}" type="datetime1">
              <a:rPr lang="zh-CN" altLang="en-US"/>
              <a:pPr>
                <a:defRPr/>
              </a:pPr>
              <a:t>2019/7/7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CE6485A3-C6AB-48F6-B951-5D9D1744D66E}" type="slidenum">
              <a:rPr lang="zh-CN" altLang="en-US"/>
              <a:pPr>
                <a:defRPr/>
              </a:pPr>
              <a:t>‹#›</a:t>
            </a:fld>
            <a:endParaRPr lang="en-US" altLang="zh-CN"/>
          </a:p>
        </p:txBody>
      </p:sp>
    </p:spTree>
    <p:extLst>
      <p:ext uri="{BB962C8B-B14F-4D97-AF65-F5344CB8AC3E}">
        <p14:creationId xmlns:p14="http://schemas.microsoft.com/office/powerpoint/2010/main" val="140884931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62DBE58C-446C-46B6-8D7A-72C914755F23}" type="datetime1">
              <a:rPr lang="zh-CN" altLang="en-US"/>
              <a:pPr>
                <a:defRPr/>
              </a:pPr>
              <a:t>2019/7/7</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C5770D0F-0B41-49B6-B3C6-0C812AA2AA34}" type="slidenum">
              <a:rPr lang="zh-CN" altLang="en-US"/>
              <a:pPr>
                <a:defRPr/>
              </a:pPr>
              <a:t>‹#›</a:t>
            </a:fld>
            <a:r>
              <a:rPr lang="en-US" altLang="zh-CN"/>
              <a:t>1</a:t>
            </a:r>
          </a:p>
        </p:txBody>
      </p:sp>
    </p:spTree>
    <p:extLst>
      <p:ext uri="{BB962C8B-B14F-4D97-AF65-F5344CB8AC3E}">
        <p14:creationId xmlns:p14="http://schemas.microsoft.com/office/powerpoint/2010/main" val="2565159422"/>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088C2B3-FCEF-4429-B4B5-99884A284332}" type="datetime1">
              <a:rPr lang="zh-CN" altLang="en-US"/>
              <a:pPr>
                <a:defRPr/>
              </a:pPr>
              <a:t>2019/7/7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D13D2A03-5F33-46F8-8682-C82572EFBBFC}" type="slidenum">
              <a:rPr lang="zh-CN" altLang="en-US"/>
              <a:pPr>
                <a:defRPr/>
              </a:pPr>
              <a:t>‹#›</a:t>
            </a:fld>
            <a:endParaRPr lang="en-US" altLang="zh-CN"/>
          </a:p>
        </p:txBody>
      </p:sp>
    </p:spTree>
    <p:extLst>
      <p:ext uri="{BB962C8B-B14F-4D97-AF65-F5344CB8AC3E}">
        <p14:creationId xmlns:p14="http://schemas.microsoft.com/office/powerpoint/2010/main" val="1728796751"/>
      </p:ext>
    </p:extLst>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98A887A-2631-473C-BB9B-D2B27653773D}" type="datetime1">
              <a:rPr lang="zh-CN" altLang="en-US"/>
              <a:pPr>
                <a:defRPr/>
              </a:pPr>
              <a:t>2019/7/7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D782CF8C-5B63-4D0F-A3B4-E0CD749C8E7A}" type="slidenum">
              <a:rPr lang="zh-CN" altLang="en-US"/>
              <a:pPr>
                <a:defRPr/>
              </a:pPr>
              <a:t>‹#›</a:t>
            </a:fld>
            <a:endParaRPr lang="en-US" altLang="zh-CN"/>
          </a:p>
        </p:txBody>
      </p:sp>
    </p:spTree>
    <p:extLst>
      <p:ext uri="{BB962C8B-B14F-4D97-AF65-F5344CB8AC3E}">
        <p14:creationId xmlns:p14="http://schemas.microsoft.com/office/powerpoint/2010/main" val="3780442886"/>
      </p:ext>
    </p:extLst>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0FFC8CB-B621-45DC-9E14-105B288245F5}"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1B458283-79B9-4067-8821-D45374F3A3B7}" type="slidenum">
              <a:rPr lang="zh-CN" altLang="en-US"/>
              <a:pPr>
                <a:defRPr/>
              </a:pPr>
              <a:t>‹#›</a:t>
            </a:fld>
            <a:endParaRPr lang="en-US" altLang="zh-CN"/>
          </a:p>
        </p:txBody>
      </p:sp>
    </p:spTree>
    <p:extLst>
      <p:ext uri="{BB962C8B-B14F-4D97-AF65-F5344CB8AC3E}">
        <p14:creationId xmlns:p14="http://schemas.microsoft.com/office/powerpoint/2010/main" val="943950512"/>
      </p:ext>
    </p:extLst>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3205DB1-5CE4-4DC5-B8BE-9772DE27612E}"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70A8D6E-A41C-4BEF-974A-88253B969C5E}" type="slidenum">
              <a:rPr lang="zh-CN" altLang="en-US"/>
              <a:pPr>
                <a:defRPr/>
              </a:pPr>
              <a:t>‹#›</a:t>
            </a:fld>
            <a:endParaRPr lang="en-US" altLang="zh-CN"/>
          </a:p>
        </p:txBody>
      </p:sp>
    </p:spTree>
    <p:extLst>
      <p:ext uri="{BB962C8B-B14F-4D97-AF65-F5344CB8AC3E}">
        <p14:creationId xmlns:p14="http://schemas.microsoft.com/office/powerpoint/2010/main" val="3948236757"/>
      </p:ext>
    </p:extLst>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4B0100B-67EB-4C75-A496-A6446F88A2F9}"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28625D-1A32-4584-A420-9BB20ED7AC8F}" type="slidenum">
              <a:rPr lang="zh-CN" altLang="en-US"/>
              <a:pPr>
                <a:defRPr/>
              </a:pPr>
              <a:t>‹#›</a:t>
            </a:fld>
            <a:endParaRPr lang="en-US" altLang="zh-CN"/>
          </a:p>
        </p:txBody>
      </p:sp>
    </p:spTree>
    <p:extLst>
      <p:ext uri="{BB962C8B-B14F-4D97-AF65-F5344CB8AC3E}">
        <p14:creationId xmlns:p14="http://schemas.microsoft.com/office/powerpoint/2010/main" val="2926149724"/>
      </p:ext>
    </p:extLst>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3133678-A7D9-42A6-9DFD-2A6FE9AA8773}"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65CC54-CA53-481B-BFCB-DEB8117E5BD7}" type="slidenum">
              <a:rPr lang="zh-CN" altLang="en-US"/>
              <a:pPr>
                <a:defRPr/>
              </a:pPr>
              <a:t>‹#›</a:t>
            </a:fld>
            <a:endParaRPr lang="en-US" altLang="zh-CN"/>
          </a:p>
        </p:txBody>
      </p:sp>
    </p:spTree>
    <p:extLst>
      <p:ext uri="{BB962C8B-B14F-4D97-AF65-F5344CB8AC3E}">
        <p14:creationId xmlns:p14="http://schemas.microsoft.com/office/powerpoint/2010/main" val="3075940053"/>
      </p:ext>
    </p:extLst>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723BC36-ADF7-4615-B733-56E5492F6C37}"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5D1561-1AFD-42DC-A779-7F2ECD2417DD}" type="slidenum">
              <a:rPr lang="zh-CN" altLang="en-US"/>
              <a:pPr>
                <a:defRPr/>
              </a:pPr>
              <a:t>‹#›</a:t>
            </a:fld>
            <a:endParaRPr lang="en-US" altLang="zh-CN"/>
          </a:p>
        </p:txBody>
      </p:sp>
    </p:spTree>
    <p:extLst>
      <p:ext uri="{BB962C8B-B14F-4D97-AF65-F5344CB8AC3E}">
        <p14:creationId xmlns:p14="http://schemas.microsoft.com/office/powerpoint/2010/main" val="1739103529"/>
      </p:ext>
    </p:extLst>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5782365-477E-461E-8149-45D99809A16C}"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FDE6AF2F-4C6F-4BBC-A2E1-193F75532348}" type="slidenum">
              <a:rPr lang="zh-CN" altLang="en-US"/>
              <a:pPr>
                <a:defRPr/>
              </a:pPr>
              <a:t>‹#›</a:t>
            </a:fld>
            <a:endParaRPr lang="en-US" altLang="zh-CN"/>
          </a:p>
        </p:txBody>
      </p:sp>
    </p:spTree>
    <p:extLst>
      <p:ext uri="{BB962C8B-B14F-4D97-AF65-F5344CB8AC3E}">
        <p14:creationId xmlns:p14="http://schemas.microsoft.com/office/powerpoint/2010/main" val="3869890915"/>
      </p:ext>
    </p:extLst>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55EC3675-8792-48B7-8C0F-AFD6B3CBD253}"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AF8E54-BEE6-4D3B-B8A4-7969B349BA23}" type="slidenum">
              <a:rPr lang="zh-CN" altLang="en-US"/>
              <a:pPr>
                <a:defRPr/>
              </a:pPr>
              <a:t>‹#›</a:t>
            </a:fld>
            <a:endParaRPr lang="en-US" altLang="zh-CN"/>
          </a:p>
        </p:txBody>
      </p:sp>
    </p:spTree>
    <p:extLst>
      <p:ext uri="{BB962C8B-B14F-4D97-AF65-F5344CB8AC3E}">
        <p14:creationId xmlns:p14="http://schemas.microsoft.com/office/powerpoint/2010/main" val="2698924958"/>
      </p:ext>
    </p:extLst>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F0CBCBD6-2A8A-43F4-A915-5BBD285F8522}"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D4AE56-8EE3-416F-955E-DA5CCFE45222}" type="slidenum">
              <a:rPr lang="zh-CN" altLang="en-US"/>
              <a:pPr>
                <a:defRPr/>
              </a:pPr>
              <a:t>‹#›</a:t>
            </a:fld>
            <a:endParaRPr lang="en-US" altLang="zh-CN"/>
          </a:p>
        </p:txBody>
      </p:sp>
    </p:spTree>
    <p:extLst>
      <p:ext uri="{BB962C8B-B14F-4D97-AF65-F5344CB8AC3E}">
        <p14:creationId xmlns:p14="http://schemas.microsoft.com/office/powerpoint/2010/main" val="806591016"/>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EA49E33-B779-4414-9E61-AC18956F7DE5}" type="datetime1">
              <a:rPr lang="zh-CN" altLang="en-US"/>
              <a:pPr>
                <a:defRPr/>
              </a:pPr>
              <a:t>2019/7/7</a:t>
            </a:fld>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8F0C7D10-8A4D-4930-8527-769FF23A4C53}" type="slidenum">
              <a:rPr lang="zh-CN" altLang="en-US"/>
              <a:pPr>
                <a:defRPr/>
              </a:pPr>
              <a:t>‹#›</a:t>
            </a:fld>
            <a:r>
              <a:rPr lang="en-US" altLang="zh-CN"/>
              <a:t>1</a:t>
            </a:r>
          </a:p>
        </p:txBody>
      </p:sp>
    </p:spTree>
    <p:extLst>
      <p:ext uri="{BB962C8B-B14F-4D97-AF65-F5344CB8AC3E}">
        <p14:creationId xmlns:p14="http://schemas.microsoft.com/office/powerpoint/2010/main" val="3142115930"/>
      </p:ext>
    </p:extLst>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74AC73C-6698-4252-B0B8-E8A9A135D9A6}" type="datetime1">
              <a:rPr lang="zh-CN" altLang="en-US"/>
              <a:pPr>
                <a:defRPr/>
              </a:pPr>
              <a:t>2019/7/7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37ABDFA2-8490-4C8D-8D3D-BF081CE50387}" type="slidenum">
              <a:rPr lang="zh-CN" altLang="en-US"/>
              <a:pPr>
                <a:defRPr/>
              </a:pPr>
              <a:t>‹#›</a:t>
            </a:fld>
            <a:endParaRPr lang="en-US" altLang="zh-CN"/>
          </a:p>
        </p:txBody>
      </p:sp>
    </p:spTree>
    <p:extLst>
      <p:ext uri="{BB962C8B-B14F-4D97-AF65-F5344CB8AC3E}">
        <p14:creationId xmlns:p14="http://schemas.microsoft.com/office/powerpoint/2010/main" val="2997728073"/>
      </p:ext>
    </p:extLst>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20FD047B-1DA3-48D2-958A-45E0D989EB6A}" type="datetime1">
              <a:rPr lang="zh-CN" altLang="en-US"/>
              <a:pPr>
                <a:defRPr/>
              </a:pPr>
              <a:t>2019/7/7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A23CEAC9-66C0-4FC5-83BD-D8A2732CEF77}" type="slidenum">
              <a:rPr lang="zh-CN" altLang="en-US"/>
              <a:pPr>
                <a:defRPr/>
              </a:pPr>
              <a:t>‹#›</a:t>
            </a:fld>
            <a:endParaRPr lang="en-US" altLang="zh-CN"/>
          </a:p>
        </p:txBody>
      </p:sp>
    </p:spTree>
    <p:extLst>
      <p:ext uri="{BB962C8B-B14F-4D97-AF65-F5344CB8AC3E}">
        <p14:creationId xmlns:p14="http://schemas.microsoft.com/office/powerpoint/2010/main" val="921830875"/>
      </p:ext>
    </p:extLst>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A35C24E-6C8C-4676-8316-A9B2F5BD7314}" type="datetime1">
              <a:rPr lang="zh-CN" altLang="en-US"/>
              <a:pPr>
                <a:defRPr/>
              </a:pPr>
              <a:t>2019/7/7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DC22E22C-0147-4CC4-B435-F487D57E1CE9}" type="slidenum">
              <a:rPr lang="zh-CN" altLang="en-US"/>
              <a:pPr>
                <a:defRPr/>
              </a:pPr>
              <a:t>‹#›</a:t>
            </a:fld>
            <a:endParaRPr lang="en-US" altLang="zh-CN"/>
          </a:p>
        </p:txBody>
      </p:sp>
    </p:spTree>
    <p:extLst>
      <p:ext uri="{BB962C8B-B14F-4D97-AF65-F5344CB8AC3E}">
        <p14:creationId xmlns:p14="http://schemas.microsoft.com/office/powerpoint/2010/main" val="3050406075"/>
      </p:ext>
    </p:extLst>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52AE774-F7A7-47DF-95BC-F7E2FD917A18}"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1F67B0A4-2BA0-4128-BC8E-D987D57CDA86}" type="slidenum">
              <a:rPr lang="zh-CN" altLang="en-US"/>
              <a:pPr>
                <a:defRPr/>
              </a:pPr>
              <a:t>‹#›</a:t>
            </a:fld>
            <a:endParaRPr lang="en-US" altLang="zh-CN"/>
          </a:p>
        </p:txBody>
      </p:sp>
    </p:spTree>
    <p:extLst>
      <p:ext uri="{BB962C8B-B14F-4D97-AF65-F5344CB8AC3E}">
        <p14:creationId xmlns:p14="http://schemas.microsoft.com/office/powerpoint/2010/main" val="1575760196"/>
      </p:ext>
    </p:extLst>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78CF0EB-E596-4C58-988D-4A39FA284527}"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D9451E-5D81-44D9-9484-DF82EC04197F}" type="slidenum">
              <a:rPr lang="zh-CN" altLang="en-US"/>
              <a:pPr>
                <a:defRPr/>
              </a:pPr>
              <a:t>‹#›</a:t>
            </a:fld>
            <a:endParaRPr lang="en-US" altLang="zh-CN"/>
          </a:p>
        </p:txBody>
      </p:sp>
    </p:spTree>
    <p:extLst>
      <p:ext uri="{BB962C8B-B14F-4D97-AF65-F5344CB8AC3E}">
        <p14:creationId xmlns:p14="http://schemas.microsoft.com/office/powerpoint/2010/main" val="2404987106"/>
      </p:ext>
    </p:extLst>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D70C4EC-0B06-48D0-8C02-D512D30283C1}"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496E5E-2D5E-4824-8511-53BBDA9BB7A7}" type="slidenum">
              <a:rPr lang="zh-CN" altLang="en-US"/>
              <a:pPr>
                <a:defRPr/>
              </a:pPr>
              <a:t>‹#›</a:t>
            </a:fld>
            <a:endParaRPr lang="en-US" altLang="zh-CN"/>
          </a:p>
        </p:txBody>
      </p:sp>
    </p:spTree>
    <p:extLst>
      <p:ext uri="{BB962C8B-B14F-4D97-AF65-F5344CB8AC3E}">
        <p14:creationId xmlns:p14="http://schemas.microsoft.com/office/powerpoint/2010/main" val="3423500734"/>
      </p:ext>
    </p:extLst>
  </p:cSld>
  <p:clrMapOvr>
    <a:masterClrMapping/>
  </p:clrMapOvr>
  <p:transition>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816C345-7FC0-4CA0-A21C-0DC9A305DE53}"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3AAD81DD-0A76-49CE-97DB-71810462BF38}" type="slidenum">
              <a:rPr lang="zh-CN" altLang="en-US"/>
              <a:pPr>
                <a:defRPr/>
              </a:pPr>
              <a:t>‹#›</a:t>
            </a:fld>
            <a:endParaRPr lang="en-US" altLang="zh-CN"/>
          </a:p>
        </p:txBody>
      </p:sp>
    </p:spTree>
    <p:extLst>
      <p:ext uri="{BB962C8B-B14F-4D97-AF65-F5344CB8AC3E}">
        <p14:creationId xmlns:p14="http://schemas.microsoft.com/office/powerpoint/2010/main" val="75909556"/>
      </p:ext>
    </p:extLst>
  </p:cSld>
  <p:clrMapOvr>
    <a:masterClrMapping/>
  </p:clrMapOvr>
  <p:transition>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6D7F517-C2B9-456D-8759-39088812B89F}"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A8612E-3956-4211-AA74-D8A17FC7B3BF}" type="slidenum">
              <a:rPr lang="zh-CN" altLang="en-US"/>
              <a:pPr>
                <a:defRPr/>
              </a:pPr>
              <a:t>‹#›</a:t>
            </a:fld>
            <a:endParaRPr lang="en-US" altLang="zh-CN"/>
          </a:p>
        </p:txBody>
      </p:sp>
    </p:spTree>
    <p:extLst>
      <p:ext uri="{BB962C8B-B14F-4D97-AF65-F5344CB8AC3E}">
        <p14:creationId xmlns:p14="http://schemas.microsoft.com/office/powerpoint/2010/main" val="509679889"/>
      </p:ext>
    </p:extLst>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6464323-E3AC-42B6-805F-6D88D51F2946}"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0D0F6A-32DC-4B59-BA2A-0760976BF81A}" type="slidenum">
              <a:rPr lang="zh-CN" altLang="en-US"/>
              <a:pPr>
                <a:defRPr/>
              </a:pPr>
              <a:t>‹#›</a:t>
            </a:fld>
            <a:endParaRPr lang="en-US" altLang="zh-CN"/>
          </a:p>
        </p:txBody>
      </p:sp>
    </p:spTree>
    <p:extLst>
      <p:ext uri="{BB962C8B-B14F-4D97-AF65-F5344CB8AC3E}">
        <p14:creationId xmlns:p14="http://schemas.microsoft.com/office/powerpoint/2010/main" val="1208346653"/>
      </p:ext>
    </p:extLst>
  </p:cSld>
  <p:clrMapOvr>
    <a:masterClrMapping/>
  </p:clrMapOvr>
  <p:transition>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628767C-F1DB-4780-B5CD-67F0B6C7EE9B}"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8F561B9F-FBB0-4502-A28B-90C727EA15CB}" type="slidenum">
              <a:rPr lang="zh-CN" altLang="en-US"/>
              <a:pPr>
                <a:defRPr/>
              </a:pPr>
              <a:t>‹#›</a:t>
            </a:fld>
            <a:endParaRPr lang="en-US" altLang="zh-CN"/>
          </a:p>
        </p:txBody>
      </p:sp>
    </p:spTree>
    <p:extLst>
      <p:ext uri="{BB962C8B-B14F-4D97-AF65-F5344CB8AC3E}">
        <p14:creationId xmlns:p14="http://schemas.microsoft.com/office/powerpoint/2010/main" val="269611754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69C62893-721B-473F-BCBA-5D0A50D5737F}" type="datetime1">
              <a:rPr lang="zh-CN" altLang="en-US"/>
              <a:pPr>
                <a:defRPr/>
              </a:pPr>
              <a:t>2019/7/7</a:t>
            </a:fld>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B863BEEF-C827-49E9-B7BD-2090D7B76692}" type="slidenum">
              <a:rPr lang="zh-CN" altLang="en-US"/>
              <a:pPr>
                <a:defRPr/>
              </a:pPr>
              <a:t>‹#›</a:t>
            </a:fld>
            <a:r>
              <a:rPr lang="en-US" altLang="zh-CN"/>
              <a:t>1</a:t>
            </a:r>
          </a:p>
        </p:txBody>
      </p:sp>
    </p:spTree>
    <p:extLst>
      <p:ext uri="{BB962C8B-B14F-4D97-AF65-F5344CB8AC3E}">
        <p14:creationId xmlns:p14="http://schemas.microsoft.com/office/powerpoint/2010/main" val="1833228323"/>
      </p:ext>
    </p:extLst>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C1C3154B-A2F0-4E23-B53A-935E1CD565DC}"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38560819-3DF4-4B8D-A6EE-DC1334002C08}" type="slidenum">
              <a:rPr lang="zh-CN" altLang="en-US"/>
              <a:pPr>
                <a:defRPr/>
              </a:pPr>
              <a:t>‹#›</a:t>
            </a:fld>
            <a:endParaRPr lang="en-US" altLang="zh-CN"/>
          </a:p>
        </p:txBody>
      </p:sp>
    </p:spTree>
    <p:extLst>
      <p:ext uri="{BB962C8B-B14F-4D97-AF65-F5344CB8AC3E}">
        <p14:creationId xmlns:p14="http://schemas.microsoft.com/office/powerpoint/2010/main" val="2042987489"/>
      </p:ext>
    </p:extLst>
  </p:cSld>
  <p:clrMapOvr>
    <a:masterClrMapping/>
  </p:clrMapOvr>
  <p:transition>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F6602FB-4F03-45AD-9F6D-19A7901343B2}" type="datetime1">
              <a:rPr lang="zh-CN" altLang="en-US"/>
              <a:pPr>
                <a:defRPr/>
              </a:pPr>
              <a:t>2019/7/7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37A94382-0CE9-41BA-A052-DF17F4FD68A7}" type="slidenum">
              <a:rPr lang="zh-CN" altLang="en-US"/>
              <a:pPr>
                <a:defRPr/>
              </a:pPr>
              <a:t>‹#›</a:t>
            </a:fld>
            <a:endParaRPr lang="en-US" altLang="zh-CN"/>
          </a:p>
        </p:txBody>
      </p:sp>
    </p:spTree>
    <p:extLst>
      <p:ext uri="{BB962C8B-B14F-4D97-AF65-F5344CB8AC3E}">
        <p14:creationId xmlns:p14="http://schemas.microsoft.com/office/powerpoint/2010/main" val="3851134486"/>
      </p:ext>
    </p:extLst>
  </p:cSld>
  <p:clrMapOvr>
    <a:masterClrMapping/>
  </p:clrMapOvr>
  <p:transition>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9C710F43-83B5-472C-9F5D-3BE7C3336EC2}" type="datetime1">
              <a:rPr lang="zh-CN" altLang="en-US"/>
              <a:pPr>
                <a:defRPr/>
              </a:pPr>
              <a:t>2019/7/7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871A89CE-6176-46B3-8114-DBC0ADC84042}" type="slidenum">
              <a:rPr lang="zh-CN" altLang="en-US"/>
              <a:pPr>
                <a:defRPr/>
              </a:pPr>
              <a:t>‹#›</a:t>
            </a:fld>
            <a:endParaRPr lang="en-US" altLang="zh-CN"/>
          </a:p>
        </p:txBody>
      </p:sp>
    </p:spTree>
    <p:extLst>
      <p:ext uri="{BB962C8B-B14F-4D97-AF65-F5344CB8AC3E}">
        <p14:creationId xmlns:p14="http://schemas.microsoft.com/office/powerpoint/2010/main" val="1951494120"/>
      </p:ext>
    </p:extLst>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54B6FC5-0C89-4D3A-9870-8D47647BE841}" type="datetime1">
              <a:rPr lang="zh-CN" altLang="en-US"/>
              <a:pPr>
                <a:defRPr/>
              </a:pPr>
              <a:t>2019/7/7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FFC30E95-5ED8-4B58-8134-EC0334BD3F0D}" type="slidenum">
              <a:rPr lang="zh-CN" altLang="en-US"/>
              <a:pPr>
                <a:defRPr/>
              </a:pPr>
              <a:t>‹#›</a:t>
            </a:fld>
            <a:endParaRPr lang="en-US" altLang="zh-CN"/>
          </a:p>
        </p:txBody>
      </p:sp>
    </p:spTree>
    <p:extLst>
      <p:ext uri="{BB962C8B-B14F-4D97-AF65-F5344CB8AC3E}">
        <p14:creationId xmlns:p14="http://schemas.microsoft.com/office/powerpoint/2010/main" val="3409776757"/>
      </p:ext>
    </p:extLst>
  </p:cSld>
  <p:clrMapOvr>
    <a:masterClrMapping/>
  </p:clrMapOvr>
  <p:transition>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BC475D5-24E9-4EA8-8C90-07AFBBC9C04D}"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E1B87F-3DC6-4170-8630-8EF7931E38D6}" type="slidenum">
              <a:rPr lang="zh-CN" altLang="en-US"/>
              <a:pPr>
                <a:defRPr/>
              </a:pPr>
              <a:t>‹#›</a:t>
            </a:fld>
            <a:endParaRPr lang="en-US" altLang="zh-CN"/>
          </a:p>
        </p:txBody>
      </p:sp>
    </p:spTree>
    <p:extLst>
      <p:ext uri="{BB962C8B-B14F-4D97-AF65-F5344CB8AC3E}">
        <p14:creationId xmlns:p14="http://schemas.microsoft.com/office/powerpoint/2010/main" val="3214237517"/>
      </p:ext>
    </p:extLst>
  </p:cSld>
  <p:clrMapOvr>
    <a:masterClrMapping/>
  </p:clrMapOvr>
  <p:transition>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12EA4328-8661-4A03-9A1A-F35210C6162D}"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676A26-51B4-494F-9F3A-35C3B17BEDC8}" type="slidenum">
              <a:rPr lang="zh-CN" altLang="en-US"/>
              <a:pPr>
                <a:defRPr/>
              </a:pPr>
              <a:t>‹#›</a:t>
            </a:fld>
            <a:endParaRPr lang="en-US" altLang="zh-CN"/>
          </a:p>
        </p:txBody>
      </p:sp>
    </p:spTree>
    <p:extLst>
      <p:ext uri="{BB962C8B-B14F-4D97-AF65-F5344CB8AC3E}">
        <p14:creationId xmlns:p14="http://schemas.microsoft.com/office/powerpoint/2010/main" val="4013670500"/>
      </p:ext>
    </p:extLst>
  </p:cSld>
  <p:clrMapOvr>
    <a:masterClrMapping/>
  </p:clrMapOvr>
  <p:transition>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DF9D34B-F2EB-482E-A134-CD8351B20DEB}"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FDD1E61E-2E6F-48B6-83CD-24326D705C4E}" type="slidenum">
              <a:rPr lang="zh-CN" altLang="en-US"/>
              <a:pPr>
                <a:defRPr/>
              </a:pPr>
              <a:t>‹#›</a:t>
            </a:fld>
            <a:endParaRPr lang="en-US" altLang="zh-CN"/>
          </a:p>
        </p:txBody>
      </p:sp>
    </p:spTree>
    <p:extLst>
      <p:ext uri="{BB962C8B-B14F-4D97-AF65-F5344CB8AC3E}">
        <p14:creationId xmlns:p14="http://schemas.microsoft.com/office/powerpoint/2010/main" val="509736074"/>
      </p:ext>
    </p:extLst>
  </p:cSld>
  <p:clrMapOvr>
    <a:masterClrMapping/>
  </p:clrMapOvr>
  <p:transition>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EE269B9-AE57-40BC-B427-8E9EDECEDAA7}"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E0CEEE-208C-4370-9D08-4B129FB8F7F1}" type="slidenum">
              <a:rPr lang="zh-CN" altLang="en-US"/>
              <a:pPr>
                <a:defRPr/>
              </a:pPr>
              <a:t>‹#›</a:t>
            </a:fld>
            <a:endParaRPr lang="en-US" altLang="zh-CN"/>
          </a:p>
        </p:txBody>
      </p:sp>
    </p:spTree>
    <p:extLst>
      <p:ext uri="{BB962C8B-B14F-4D97-AF65-F5344CB8AC3E}">
        <p14:creationId xmlns:p14="http://schemas.microsoft.com/office/powerpoint/2010/main" val="2871797287"/>
      </p:ext>
    </p:extLst>
  </p:cSld>
  <p:clrMapOvr>
    <a:masterClrMapping/>
  </p:clrMapOvr>
  <p:transition>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DF357BE-7131-4222-ADA8-5037CF164870}"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62D82C22-E6EA-4704-AB32-C842F410C1DE}" type="slidenum">
              <a:rPr lang="zh-CN" altLang="en-US"/>
              <a:pPr>
                <a:defRPr/>
              </a:pPr>
              <a:t>‹#›</a:t>
            </a:fld>
            <a:r>
              <a:rPr lang="en-US" altLang="zh-CN"/>
              <a:t>6</a:t>
            </a:r>
          </a:p>
        </p:txBody>
      </p:sp>
      <p:sp>
        <p:nvSpPr>
          <p:cNvPr id="6"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237482601"/>
      </p:ext>
    </p:extLst>
  </p:cSld>
  <p:clrMapOvr>
    <a:masterClrMapping/>
  </p:clrMapOvr>
  <p:transition>
    <p:rand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4C60559-6877-4A57-8309-BBED62AB79F7}"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4BCF1600-0662-4639-971F-794E8847A409}" type="slidenum">
              <a:rPr lang="zh-CN" altLang="en-US"/>
              <a:pPr>
                <a:defRPr/>
              </a:pPr>
              <a:t>‹#›</a:t>
            </a:fld>
            <a:r>
              <a:rPr lang="en-US" altLang="zh-CN"/>
              <a:t>6</a:t>
            </a:r>
          </a:p>
        </p:txBody>
      </p:sp>
      <p:sp>
        <p:nvSpPr>
          <p:cNvPr id="6"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11680562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C3A434C-54DE-405B-92AF-F5A70BD7C21C}" type="datetime1">
              <a:rPr lang="zh-CN" altLang="en-US"/>
              <a:pPr>
                <a:defRPr/>
              </a:pPr>
              <a:t>2019/7/7</a:t>
            </a:fld>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C64ED3D7-FE44-4420-9BA1-F2E7F5C46C5D}" type="slidenum">
              <a:rPr lang="zh-CN" altLang="en-US"/>
              <a:pPr>
                <a:defRPr/>
              </a:pPr>
              <a:t>‹#›</a:t>
            </a:fld>
            <a:r>
              <a:rPr lang="en-US" altLang="zh-CN"/>
              <a:t>1</a:t>
            </a:r>
          </a:p>
        </p:txBody>
      </p:sp>
    </p:spTree>
    <p:extLst>
      <p:ext uri="{BB962C8B-B14F-4D97-AF65-F5344CB8AC3E}">
        <p14:creationId xmlns:p14="http://schemas.microsoft.com/office/powerpoint/2010/main" val="2575313999"/>
      </p:ext>
    </p:extLst>
  </p:cSld>
  <p:clrMapOvr>
    <a:masterClrMapping/>
  </p:clrMapOvr>
  <p:transition>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F34F71A-F7A2-4A73-B463-1097BDC6B7D2}"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75DF85E-14EC-4E28-8835-34460BFBA946}" type="slidenum">
              <a:rPr lang="zh-CN" altLang="en-US"/>
              <a:pPr>
                <a:defRPr/>
              </a:pPr>
              <a:t>‹#›</a:t>
            </a:fld>
            <a:r>
              <a:rPr lang="en-US" altLang="zh-CN"/>
              <a:t>6</a:t>
            </a:r>
          </a:p>
        </p:txBody>
      </p:sp>
      <p:sp>
        <p:nvSpPr>
          <p:cNvPr id="6"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4232733784"/>
      </p:ext>
    </p:extLst>
  </p:cSld>
  <p:clrMapOvr>
    <a:masterClrMapping/>
  </p:clrMapOvr>
  <p:transition>
    <p:rand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E7C55FF-CF4C-43B8-B61B-93F44273E5C7}" type="datetime1">
              <a:rPr lang="zh-CN" altLang="en-US"/>
              <a:pPr>
                <a:defRPr/>
              </a:pPr>
              <a:t>2019/7/7</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9600324E-F7BE-4463-B404-664E8C8F0285}" type="slidenum">
              <a:rPr lang="zh-CN" altLang="en-US"/>
              <a:pPr>
                <a:defRPr/>
              </a:pPr>
              <a:t>‹#›</a:t>
            </a:fld>
            <a:r>
              <a:rPr lang="en-US" altLang="zh-CN"/>
              <a:t>6</a:t>
            </a:r>
          </a:p>
        </p:txBody>
      </p:sp>
      <p:sp>
        <p:nvSpPr>
          <p:cNvPr id="7"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476253989"/>
      </p:ext>
    </p:extLst>
  </p:cSld>
  <p:clrMapOvr>
    <a:masterClrMapping/>
  </p:clrMapOvr>
  <p:transition>
    <p:rand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52C5C300-DF75-49A2-A828-D65DE9F33B6B}" type="datetime1">
              <a:rPr lang="zh-CN" altLang="en-US"/>
              <a:pPr>
                <a:defRPr/>
              </a:pPr>
              <a:t>2019/7/7</a:t>
            </a:fld>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8C455DA3-2839-4377-94EC-9CF73944C2BE}" type="slidenum">
              <a:rPr lang="zh-CN" altLang="en-US"/>
              <a:pPr>
                <a:defRPr/>
              </a:pPr>
              <a:t>‹#›</a:t>
            </a:fld>
            <a:r>
              <a:rPr lang="en-US" altLang="zh-CN"/>
              <a:t>6</a:t>
            </a:r>
          </a:p>
        </p:txBody>
      </p:sp>
      <p:sp>
        <p:nvSpPr>
          <p:cNvPr id="9"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431418174"/>
      </p:ext>
    </p:extLst>
  </p:cSld>
  <p:clrMapOvr>
    <a:masterClrMapping/>
  </p:clrMapOvr>
  <p:transition>
    <p:rand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403488E-F5EA-41FA-B8D9-6229AF2C31E5}" type="datetime1">
              <a:rPr lang="zh-CN" altLang="en-US"/>
              <a:pPr>
                <a:defRPr/>
              </a:pPr>
              <a:t>2019/7/7</a:t>
            </a:fld>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F807146E-DC73-4243-AF3F-72AF09B629C0}" type="slidenum">
              <a:rPr lang="zh-CN" altLang="en-US"/>
              <a:pPr>
                <a:defRPr/>
              </a:pPr>
              <a:t>‹#›</a:t>
            </a:fld>
            <a:r>
              <a:rPr lang="en-US" altLang="zh-CN"/>
              <a:t>6</a:t>
            </a:r>
          </a:p>
        </p:txBody>
      </p:sp>
      <p:sp>
        <p:nvSpPr>
          <p:cNvPr id="5"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503638535"/>
      </p:ext>
    </p:extLst>
  </p:cSld>
  <p:clrMapOvr>
    <a:masterClrMapping/>
  </p:clrMapOvr>
  <p:transition>
    <p:rand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697A850-35C2-4F94-B03D-675B8A4C95D7}" type="datetime1">
              <a:rPr lang="zh-CN" altLang="en-US"/>
              <a:pPr>
                <a:defRPr/>
              </a:pPr>
              <a:t>2019/7/7</a:t>
            </a:fld>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49AE20C0-5FDE-4D1D-9CC9-7C364F55D098}" type="slidenum">
              <a:rPr lang="zh-CN" altLang="en-US"/>
              <a:pPr>
                <a:defRPr/>
              </a:pPr>
              <a:t>‹#›</a:t>
            </a:fld>
            <a:r>
              <a:rPr lang="en-US" altLang="zh-CN"/>
              <a:t>6</a:t>
            </a:r>
          </a:p>
        </p:txBody>
      </p:sp>
      <p:sp>
        <p:nvSpPr>
          <p:cNvPr id="4"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463247614"/>
      </p:ext>
    </p:extLst>
  </p:cSld>
  <p:clrMapOvr>
    <a:masterClrMapping/>
  </p:clrMapOvr>
  <p:transition>
    <p:rand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5C91596-C84B-453B-BAF8-40BE873C85E0}" type="datetime1">
              <a:rPr lang="zh-CN" altLang="en-US"/>
              <a:pPr>
                <a:defRPr/>
              </a:pPr>
              <a:t>2019/7/7</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3D32741C-DD19-49B8-828A-70CC97096CA7}" type="slidenum">
              <a:rPr lang="zh-CN" altLang="en-US"/>
              <a:pPr>
                <a:defRPr/>
              </a:pPr>
              <a:t>‹#›</a:t>
            </a:fld>
            <a:r>
              <a:rPr lang="en-US" altLang="zh-CN"/>
              <a:t>6</a:t>
            </a:r>
          </a:p>
        </p:txBody>
      </p:sp>
      <p:sp>
        <p:nvSpPr>
          <p:cNvPr id="7"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237790257"/>
      </p:ext>
    </p:extLst>
  </p:cSld>
  <p:clrMapOvr>
    <a:masterClrMapping/>
  </p:clrMapOvr>
  <p:transition>
    <p:rand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A9D10E3-EFD8-495A-A643-169D229C05B3}" type="datetime1">
              <a:rPr lang="zh-CN" altLang="en-US"/>
              <a:pPr>
                <a:defRPr/>
              </a:pPr>
              <a:t>2019/7/7</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2CE7D4E5-4608-448B-BE81-5F240264587F}" type="slidenum">
              <a:rPr lang="zh-CN" altLang="en-US"/>
              <a:pPr>
                <a:defRPr/>
              </a:pPr>
              <a:t>‹#›</a:t>
            </a:fld>
            <a:r>
              <a:rPr lang="en-US" altLang="zh-CN"/>
              <a:t>6</a:t>
            </a:r>
          </a:p>
        </p:txBody>
      </p:sp>
      <p:sp>
        <p:nvSpPr>
          <p:cNvPr id="7"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351335791"/>
      </p:ext>
    </p:extLst>
  </p:cSld>
  <p:clrMapOvr>
    <a:masterClrMapping/>
  </p:clrMapOvr>
  <p:transition>
    <p:rand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3BCEC28-48AB-441F-BA56-FD30D6AF5C4C}"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AE8E777F-A085-4BD7-9E57-0FCDB167F12A}" type="slidenum">
              <a:rPr lang="zh-CN" altLang="en-US"/>
              <a:pPr>
                <a:defRPr/>
              </a:pPr>
              <a:t>‹#›</a:t>
            </a:fld>
            <a:r>
              <a:rPr lang="en-US" altLang="zh-CN"/>
              <a:t>6</a:t>
            </a:r>
          </a:p>
        </p:txBody>
      </p:sp>
      <p:sp>
        <p:nvSpPr>
          <p:cNvPr id="6"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651433609"/>
      </p:ext>
    </p:extLst>
  </p:cSld>
  <p:clrMapOvr>
    <a:masterClrMapping/>
  </p:clrMapOvr>
  <p:transition>
    <p:rand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DEC9BC2-A6A2-49E6-B96B-31AD3CDCDD63}" type="datetime1">
              <a:rPr lang="zh-CN" altLang="en-US"/>
              <a:pPr>
                <a:defRPr/>
              </a:pPr>
              <a:t>2019/7/7</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EB8C5F0-0042-4ABD-9376-F20124B314B6}" type="slidenum">
              <a:rPr lang="zh-CN" altLang="en-US"/>
              <a:pPr>
                <a:defRPr/>
              </a:pPr>
              <a:t>‹#›</a:t>
            </a:fld>
            <a:r>
              <a:rPr lang="en-US" altLang="zh-CN"/>
              <a:t>6</a:t>
            </a:r>
          </a:p>
        </p:txBody>
      </p:sp>
      <p:sp>
        <p:nvSpPr>
          <p:cNvPr id="6" name="页脚占位符 1"/>
          <p:cNvSpPr>
            <a:spLocks noGrp="1" noChangeArrowheads="1"/>
          </p:cNvSpPr>
          <p:nvPr>
            <p:ph type="ftr"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688047367"/>
      </p:ext>
    </p:extLst>
  </p:cSld>
  <p:clrMapOvr>
    <a:masterClrMapping/>
  </p:clrMapOvr>
  <p:transition>
    <p:rand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4C3381E-C5C5-4CD9-AD98-A71985BFC290}"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7BDF8D-5B05-437E-AE81-A40D9E417A90}" type="slidenum">
              <a:rPr lang="zh-CN" altLang="en-US"/>
              <a:pPr>
                <a:defRPr/>
              </a:pPr>
              <a:t>‹#›</a:t>
            </a:fld>
            <a:endParaRPr lang="en-US" altLang="zh-CN"/>
          </a:p>
        </p:txBody>
      </p:sp>
    </p:spTree>
    <p:extLst>
      <p:ext uri="{BB962C8B-B14F-4D97-AF65-F5344CB8AC3E}">
        <p14:creationId xmlns:p14="http://schemas.microsoft.com/office/powerpoint/2010/main" val="267269456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53F0F20-43A3-44FD-A3BE-E85A8D142B23}" type="datetime1">
              <a:rPr lang="zh-CN" altLang="en-US"/>
              <a:pPr>
                <a:defRPr/>
              </a:pPr>
              <a:t>2019/7/7</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9B92F133-428A-4A44-9C46-35C3C5AE5489}" type="slidenum">
              <a:rPr lang="zh-CN" altLang="en-US"/>
              <a:pPr>
                <a:defRPr/>
              </a:pPr>
              <a:t>‹#›</a:t>
            </a:fld>
            <a:r>
              <a:rPr lang="en-US" altLang="zh-CN"/>
              <a:t>1</a:t>
            </a:r>
          </a:p>
        </p:txBody>
      </p:sp>
    </p:spTree>
    <p:extLst>
      <p:ext uri="{BB962C8B-B14F-4D97-AF65-F5344CB8AC3E}">
        <p14:creationId xmlns:p14="http://schemas.microsoft.com/office/powerpoint/2010/main" val="3988202767"/>
      </p:ext>
    </p:extLst>
  </p:cSld>
  <p:clrMapOvr>
    <a:masterClrMapping/>
  </p:clrMapOvr>
  <p:transition>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D1E8BEA-84AA-41DB-AB8C-4C1361B33C5B}"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880CAF-2053-48CA-9D5B-A48440B7BA4B}" type="slidenum">
              <a:rPr lang="zh-CN" altLang="en-US"/>
              <a:pPr>
                <a:defRPr/>
              </a:pPr>
              <a:t>‹#›</a:t>
            </a:fld>
            <a:endParaRPr lang="en-US" altLang="zh-CN"/>
          </a:p>
        </p:txBody>
      </p:sp>
    </p:spTree>
    <p:extLst>
      <p:ext uri="{BB962C8B-B14F-4D97-AF65-F5344CB8AC3E}">
        <p14:creationId xmlns:p14="http://schemas.microsoft.com/office/powerpoint/2010/main" val="22122118"/>
      </p:ext>
    </p:extLst>
  </p:cSld>
  <p:clrMapOvr>
    <a:masterClrMapping/>
  </p:clrMapOvr>
  <p:transition>
    <p:rand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C510D26-5103-4B39-8026-7E2E51A0EE49}"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343EF4-2411-4E65-A43A-26D3BE2D306F}" type="slidenum">
              <a:rPr lang="zh-CN" altLang="en-US"/>
              <a:pPr>
                <a:defRPr/>
              </a:pPr>
              <a:t>‹#›</a:t>
            </a:fld>
            <a:endParaRPr lang="en-US" altLang="zh-CN"/>
          </a:p>
        </p:txBody>
      </p:sp>
    </p:spTree>
    <p:extLst>
      <p:ext uri="{BB962C8B-B14F-4D97-AF65-F5344CB8AC3E}">
        <p14:creationId xmlns:p14="http://schemas.microsoft.com/office/powerpoint/2010/main" val="1935859799"/>
      </p:ext>
    </p:extLst>
  </p:cSld>
  <p:clrMapOvr>
    <a:masterClrMapping/>
  </p:clrMapOvr>
  <p:transition>
    <p:rand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A929E9AD-DB51-4D94-A143-C1C1552C8720}"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12BA848F-2061-491B-BD6E-315E628760BD}" type="slidenum">
              <a:rPr lang="zh-CN" altLang="en-US"/>
              <a:pPr>
                <a:defRPr/>
              </a:pPr>
              <a:t>‹#›</a:t>
            </a:fld>
            <a:endParaRPr lang="en-US" altLang="zh-CN"/>
          </a:p>
        </p:txBody>
      </p:sp>
    </p:spTree>
    <p:extLst>
      <p:ext uri="{BB962C8B-B14F-4D97-AF65-F5344CB8AC3E}">
        <p14:creationId xmlns:p14="http://schemas.microsoft.com/office/powerpoint/2010/main" val="779393523"/>
      </p:ext>
    </p:extLst>
  </p:cSld>
  <p:clrMapOvr>
    <a:masterClrMapping/>
  </p:clrMapOvr>
  <p:transition>
    <p:rand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2F1DF2BE-2170-4CCB-AA25-7F53A4B2AF59}" type="datetime1">
              <a:rPr lang="zh-CN" altLang="en-US"/>
              <a:pPr>
                <a:defRPr/>
              </a:pPr>
              <a:t>2019/7/7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F82D05F2-B9A2-4994-9CB6-8F41136249E2}" type="slidenum">
              <a:rPr lang="zh-CN" altLang="en-US"/>
              <a:pPr>
                <a:defRPr/>
              </a:pPr>
              <a:t>‹#›</a:t>
            </a:fld>
            <a:endParaRPr lang="en-US" altLang="zh-CN"/>
          </a:p>
        </p:txBody>
      </p:sp>
    </p:spTree>
    <p:extLst>
      <p:ext uri="{BB962C8B-B14F-4D97-AF65-F5344CB8AC3E}">
        <p14:creationId xmlns:p14="http://schemas.microsoft.com/office/powerpoint/2010/main" val="3700597497"/>
      </p:ext>
    </p:extLst>
  </p:cSld>
  <p:clrMapOvr>
    <a:masterClrMapping/>
  </p:clrMapOvr>
  <p:transition>
    <p:rand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9F3EDFF5-4911-49B6-A2DD-AC7C4A221F79}" type="datetime1">
              <a:rPr lang="zh-CN" altLang="en-US"/>
              <a:pPr>
                <a:defRPr/>
              </a:pPr>
              <a:t>2019/7/7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B84787BB-C75C-44B1-B0A5-E796C522F249}" type="slidenum">
              <a:rPr lang="zh-CN" altLang="en-US"/>
              <a:pPr>
                <a:defRPr/>
              </a:pPr>
              <a:t>‹#›</a:t>
            </a:fld>
            <a:endParaRPr lang="en-US" altLang="zh-CN"/>
          </a:p>
        </p:txBody>
      </p:sp>
    </p:spTree>
    <p:extLst>
      <p:ext uri="{BB962C8B-B14F-4D97-AF65-F5344CB8AC3E}">
        <p14:creationId xmlns:p14="http://schemas.microsoft.com/office/powerpoint/2010/main" val="3172746849"/>
      </p:ext>
    </p:extLst>
  </p:cSld>
  <p:clrMapOvr>
    <a:masterClrMapping/>
  </p:clrMapOvr>
  <p:transition>
    <p:rand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AF41C57-5619-47C4-A779-125CCDCAFAD9}" type="datetime1">
              <a:rPr lang="zh-CN" altLang="en-US"/>
              <a:pPr>
                <a:defRPr/>
              </a:pPr>
              <a:t>2019/7/7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B6DCA136-638F-4333-B0FA-6537D49DE340}" type="slidenum">
              <a:rPr lang="zh-CN" altLang="en-US"/>
              <a:pPr>
                <a:defRPr/>
              </a:pPr>
              <a:t>‹#›</a:t>
            </a:fld>
            <a:endParaRPr lang="en-US" altLang="zh-CN"/>
          </a:p>
        </p:txBody>
      </p:sp>
    </p:spTree>
    <p:extLst>
      <p:ext uri="{BB962C8B-B14F-4D97-AF65-F5344CB8AC3E}">
        <p14:creationId xmlns:p14="http://schemas.microsoft.com/office/powerpoint/2010/main" val="776432411"/>
      </p:ext>
    </p:extLst>
  </p:cSld>
  <p:clrMapOvr>
    <a:masterClrMapping/>
  </p:clrMapOvr>
  <p:transition>
    <p:random/>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74DCE53-FBF6-4B20-BB6F-432DE1608895}"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EF8C728F-B8C6-48B2-B83D-EC75BA1BC269}" type="slidenum">
              <a:rPr lang="zh-CN" altLang="en-US"/>
              <a:pPr>
                <a:defRPr/>
              </a:pPr>
              <a:t>‹#›</a:t>
            </a:fld>
            <a:endParaRPr lang="en-US" altLang="zh-CN"/>
          </a:p>
        </p:txBody>
      </p:sp>
    </p:spTree>
    <p:extLst>
      <p:ext uri="{BB962C8B-B14F-4D97-AF65-F5344CB8AC3E}">
        <p14:creationId xmlns:p14="http://schemas.microsoft.com/office/powerpoint/2010/main" val="3505428810"/>
      </p:ext>
    </p:extLst>
  </p:cSld>
  <p:clrMapOvr>
    <a:masterClrMapping/>
  </p:clrMapOvr>
  <p:transition>
    <p:random/>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3AD2ECC-CD12-43E4-AA2B-1442CF418CB5}"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0F09720F-0157-4873-8303-85D4E090E532}" type="slidenum">
              <a:rPr lang="zh-CN" altLang="en-US"/>
              <a:pPr>
                <a:defRPr/>
              </a:pPr>
              <a:t>‹#›</a:t>
            </a:fld>
            <a:endParaRPr lang="en-US" altLang="zh-CN"/>
          </a:p>
        </p:txBody>
      </p:sp>
    </p:spTree>
    <p:extLst>
      <p:ext uri="{BB962C8B-B14F-4D97-AF65-F5344CB8AC3E}">
        <p14:creationId xmlns:p14="http://schemas.microsoft.com/office/powerpoint/2010/main" val="2379921735"/>
      </p:ext>
    </p:extLst>
  </p:cSld>
  <p:clrMapOvr>
    <a:masterClrMapping/>
  </p:clrMapOvr>
  <p:transition>
    <p:random/>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803C88C-289A-432A-9FAE-BC4727960A32}"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2AA0104B-2D78-41FC-86CE-CDA944C24B2B}" type="slidenum">
              <a:rPr lang="zh-CN" altLang="en-US"/>
              <a:pPr>
                <a:defRPr/>
              </a:pPr>
              <a:t>‹#›</a:t>
            </a:fld>
            <a:endParaRPr lang="en-US" altLang="zh-CN"/>
          </a:p>
        </p:txBody>
      </p:sp>
    </p:spTree>
    <p:extLst>
      <p:ext uri="{BB962C8B-B14F-4D97-AF65-F5344CB8AC3E}">
        <p14:creationId xmlns:p14="http://schemas.microsoft.com/office/powerpoint/2010/main" val="1311493519"/>
      </p:ext>
    </p:extLst>
  </p:cSld>
  <p:clrMapOvr>
    <a:masterClrMapping/>
  </p:clrMapOvr>
  <p:transition>
    <p:random/>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22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22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91B1593-0A95-4A6D-90D8-2E3E3AC379BA}"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287B46-0874-48C3-950E-90C5366CAA8F}" type="slidenum">
              <a:rPr lang="zh-CN" altLang="en-US"/>
              <a:pPr>
                <a:defRPr/>
              </a:pPr>
              <a:t>‹#›</a:t>
            </a:fld>
            <a:endParaRPr lang="en-US" altLang="zh-CN"/>
          </a:p>
        </p:txBody>
      </p:sp>
    </p:spTree>
    <p:extLst>
      <p:ext uri="{BB962C8B-B14F-4D97-AF65-F5344CB8AC3E}">
        <p14:creationId xmlns:p14="http://schemas.microsoft.com/office/powerpoint/2010/main" val="819122011"/>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A8FD5C6-1FCC-405D-BC2F-5BB3069E90D6}" type="datetime1">
              <a:rPr lang="zh-CN" altLang="en-US"/>
              <a:pPr>
                <a:defRPr/>
              </a:pPr>
              <a:t>2019/7/7</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F2A3FF3-D612-4478-B1AB-47AB210E8E0F}" type="slidenum">
              <a:rPr lang="zh-CN" altLang="en-US"/>
              <a:pPr>
                <a:defRPr/>
              </a:pPr>
              <a:t>‹#›</a:t>
            </a:fld>
            <a:r>
              <a:rPr lang="en-US" altLang="zh-CN"/>
              <a:t>1</a:t>
            </a:r>
          </a:p>
        </p:txBody>
      </p:sp>
    </p:spTree>
    <p:extLst>
      <p:ext uri="{BB962C8B-B14F-4D97-AF65-F5344CB8AC3E}">
        <p14:creationId xmlns:p14="http://schemas.microsoft.com/office/powerpoint/2010/main" val="3757496502"/>
      </p:ext>
    </p:extLst>
  </p:cSld>
  <p:clrMapOvr>
    <a:masterClrMapping/>
  </p:clrMapOvr>
  <p:transition>
    <p:rand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D37467D-6CD8-4DA7-8D78-7022F7ED4544}"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785C7A-AC9D-45E2-894A-6DA86E5BBA4E}" type="slidenum">
              <a:rPr lang="zh-CN" altLang="en-US"/>
              <a:pPr>
                <a:defRPr/>
              </a:pPr>
              <a:t>‹#›</a:t>
            </a:fld>
            <a:endParaRPr lang="en-US" altLang="zh-CN"/>
          </a:p>
        </p:txBody>
      </p:sp>
    </p:spTree>
    <p:extLst>
      <p:ext uri="{BB962C8B-B14F-4D97-AF65-F5344CB8AC3E}">
        <p14:creationId xmlns:p14="http://schemas.microsoft.com/office/powerpoint/2010/main" val="1760841589"/>
      </p:ext>
    </p:extLst>
  </p:cSld>
  <p:clrMapOvr>
    <a:masterClrMapping/>
  </p:clrMapOvr>
  <p:transition>
    <p:random/>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EFF62C3-1C1F-4AB6-A26C-F46B8B2FCA13}"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EE169E-8DBC-403B-B3FC-23255394ED9B}" type="slidenum">
              <a:rPr lang="zh-CN" altLang="en-US"/>
              <a:pPr>
                <a:defRPr/>
              </a:pPr>
              <a:t>‹#›</a:t>
            </a:fld>
            <a:endParaRPr lang="en-US" altLang="zh-CN"/>
          </a:p>
        </p:txBody>
      </p:sp>
    </p:spTree>
    <p:extLst>
      <p:ext uri="{BB962C8B-B14F-4D97-AF65-F5344CB8AC3E}">
        <p14:creationId xmlns:p14="http://schemas.microsoft.com/office/powerpoint/2010/main" val="3207246866"/>
      </p:ext>
    </p:extLst>
  </p:cSld>
  <p:clrMapOvr>
    <a:masterClrMapping/>
  </p:clrMapOvr>
  <p:transition>
    <p:random/>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A2A61AD-0509-4C72-A068-BEB9F0994326}"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8A714A62-3844-4DD3-BE4F-4796CE69A68C}" type="slidenum">
              <a:rPr lang="zh-CN" altLang="en-US"/>
              <a:pPr>
                <a:defRPr/>
              </a:pPr>
              <a:t>‹#›</a:t>
            </a:fld>
            <a:endParaRPr lang="en-US" altLang="zh-CN"/>
          </a:p>
        </p:txBody>
      </p:sp>
    </p:spTree>
    <p:extLst>
      <p:ext uri="{BB962C8B-B14F-4D97-AF65-F5344CB8AC3E}">
        <p14:creationId xmlns:p14="http://schemas.microsoft.com/office/powerpoint/2010/main" val="1813759056"/>
      </p:ext>
    </p:extLst>
  </p:cSld>
  <p:clrMapOvr>
    <a:masterClrMapping/>
  </p:clrMapOvr>
  <p:transition>
    <p:random/>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95A8E872-B6FD-48FB-9E2D-9D211B685368}"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4133683-DEC4-431B-B742-2C467A9C6818}" type="slidenum">
              <a:rPr lang="zh-CN" altLang="en-US"/>
              <a:pPr>
                <a:defRPr/>
              </a:pPr>
              <a:t>‹#›</a:t>
            </a:fld>
            <a:endParaRPr lang="en-US" altLang="zh-CN"/>
          </a:p>
        </p:txBody>
      </p:sp>
    </p:spTree>
    <p:extLst>
      <p:ext uri="{BB962C8B-B14F-4D97-AF65-F5344CB8AC3E}">
        <p14:creationId xmlns:p14="http://schemas.microsoft.com/office/powerpoint/2010/main" val="1920768797"/>
      </p:ext>
    </p:extLst>
  </p:cSld>
  <p:clrMapOvr>
    <a:masterClrMapping/>
  </p:clrMapOvr>
  <p:transition>
    <p:random/>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6A7EAAC1-F5EB-4B94-97FE-039FB7CB77CA}" type="datetime1">
              <a:rPr lang="zh-CN" altLang="en-US"/>
              <a:pPr>
                <a:defRPr/>
              </a:pPr>
              <a:t>2019/7/7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D2D5F9A2-44B9-4229-AD14-E24E197DD0A6}" type="slidenum">
              <a:rPr lang="zh-CN" altLang="en-US"/>
              <a:pPr>
                <a:defRPr/>
              </a:pPr>
              <a:t>‹#›</a:t>
            </a:fld>
            <a:endParaRPr lang="en-US" altLang="zh-CN"/>
          </a:p>
        </p:txBody>
      </p:sp>
    </p:spTree>
    <p:extLst>
      <p:ext uri="{BB962C8B-B14F-4D97-AF65-F5344CB8AC3E}">
        <p14:creationId xmlns:p14="http://schemas.microsoft.com/office/powerpoint/2010/main" val="3328703595"/>
      </p:ext>
    </p:extLst>
  </p:cSld>
  <p:clrMapOvr>
    <a:masterClrMapping/>
  </p:clrMapOvr>
  <p:transition>
    <p:random/>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CFF5145A-8C6A-42DC-BB4C-011A22ABF5D5}" type="datetime1">
              <a:rPr lang="zh-CN" altLang="en-US"/>
              <a:pPr>
                <a:defRPr/>
              </a:pPr>
              <a:t>2019/7/7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7059C59C-C302-4DA2-9495-8CE8B71537F1}" type="slidenum">
              <a:rPr lang="zh-CN" altLang="en-US"/>
              <a:pPr>
                <a:defRPr/>
              </a:pPr>
              <a:t>‹#›</a:t>
            </a:fld>
            <a:endParaRPr lang="en-US" altLang="zh-CN"/>
          </a:p>
        </p:txBody>
      </p:sp>
    </p:spTree>
    <p:extLst>
      <p:ext uri="{BB962C8B-B14F-4D97-AF65-F5344CB8AC3E}">
        <p14:creationId xmlns:p14="http://schemas.microsoft.com/office/powerpoint/2010/main" val="2150528616"/>
      </p:ext>
    </p:extLst>
  </p:cSld>
  <p:clrMapOvr>
    <a:masterClrMapping/>
  </p:clrMapOvr>
  <p:transition>
    <p:random/>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E1CFB5D-BDD6-4B19-816C-7B5AF60E911B}" type="datetime1">
              <a:rPr lang="zh-CN" altLang="en-US"/>
              <a:pPr>
                <a:defRPr/>
              </a:pPr>
              <a:t>2019/7/7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BD759E40-29D0-4507-97FF-F04EE3EDC18A}" type="slidenum">
              <a:rPr lang="zh-CN" altLang="en-US"/>
              <a:pPr>
                <a:defRPr/>
              </a:pPr>
              <a:t>‹#›</a:t>
            </a:fld>
            <a:endParaRPr lang="en-US" altLang="zh-CN"/>
          </a:p>
        </p:txBody>
      </p:sp>
    </p:spTree>
    <p:extLst>
      <p:ext uri="{BB962C8B-B14F-4D97-AF65-F5344CB8AC3E}">
        <p14:creationId xmlns:p14="http://schemas.microsoft.com/office/powerpoint/2010/main" val="2753995253"/>
      </p:ext>
    </p:extLst>
  </p:cSld>
  <p:clrMapOvr>
    <a:masterClrMapping/>
  </p:clrMapOvr>
  <p:transition>
    <p:random/>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4AF7BBD-0C1F-451D-8C5A-912A258DA94F}"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D18A95-CC78-425A-A340-1EA3AE700E65}" type="slidenum">
              <a:rPr lang="zh-CN" altLang="en-US"/>
              <a:pPr>
                <a:defRPr/>
              </a:pPr>
              <a:t>‹#›</a:t>
            </a:fld>
            <a:endParaRPr lang="en-US" altLang="zh-CN"/>
          </a:p>
        </p:txBody>
      </p:sp>
    </p:spTree>
    <p:extLst>
      <p:ext uri="{BB962C8B-B14F-4D97-AF65-F5344CB8AC3E}">
        <p14:creationId xmlns:p14="http://schemas.microsoft.com/office/powerpoint/2010/main" val="1360273283"/>
      </p:ext>
    </p:extLst>
  </p:cSld>
  <p:clrMapOvr>
    <a:masterClrMapping/>
  </p:clrMapOvr>
  <p:transition>
    <p:random/>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A44151E-051E-431C-ABD0-B37AA41FCC4D}" type="datetime1">
              <a:rPr lang="zh-CN" altLang="en-US"/>
              <a:pPr>
                <a:defRPr/>
              </a:pPr>
              <a:t>2019/7/7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9BB18A-8DF6-4C1F-8193-D90B425ED1C4}" type="slidenum">
              <a:rPr lang="zh-CN" altLang="en-US"/>
              <a:pPr>
                <a:defRPr/>
              </a:pPr>
              <a:t>‹#›</a:t>
            </a:fld>
            <a:endParaRPr lang="en-US" altLang="zh-CN"/>
          </a:p>
        </p:txBody>
      </p:sp>
    </p:spTree>
    <p:extLst>
      <p:ext uri="{BB962C8B-B14F-4D97-AF65-F5344CB8AC3E}">
        <p14:creationId xmlns:p14="http://schemas.microsoft.com/office/powerpoint/2010/main" val="315267066"/>
      </p:ext>
    </p:extLst>
  </p:cSld>
  <p:clrMapOvr>
    <a:masterClrMapping/>
  </p:clrMapOvr>
  <p:transition>
    <p:random/>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EA99C7C-3823-4658-81D3-B5F9E627731C}" type="datetime1">
              <a:rPr lang="zh-CN" altLang="en-US"/>
              <a:pPr>
                <a:defRPr/>
              </a:pPr>
              <a:t>2019/7/7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1BF3E983-CC13-45CC-A6CA-C61F456B6972}" type="slidenum">
              <a:rPr lang="zh-CN" altLang="en-US"/>
              <a:pPr>
                <a:defRPr/>
              </a:pPr>
              <a:t>‹#›</a:t>
            </a:fld>
            <a:endParaRPr lang="en-US" altLang="zh-CN"/>
          </a:p>
        </p:txBody>
      </p:sp>
    </p:spTree>
    <p:extLst>
      <p:ext uri="{BB962C8B-B14F-4D97-AF65-F5344CB8AC3E}">
        <p14:creationId xmlns:p14="http://schemas.microsoft.com/office/powerpoint/2010/main" val="36029422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image" Target="../media/image1.png"/><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image" Target="../media/image1.png"/><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2.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theme" Target="../theme/theme14.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62466" name="Group 2"/>
          <p:cNvGrpSpPr>
            <a:grpSpLocks/>
          </p:cNvGrpSpPr>
          <p:nvPr/>
        </p:nvGrpSpPr>
        <p:grpSpPr bwMode="auto">
          <a:xfrm>
            <a:off x="0" y="285750"/>
            <a:ext cx="9156700" cy="911225"/>
            <a:chOff x="0" y="0"/>
            <a:chExt cx="5768" cy="635"/>
          </a:xfrm>
        </p:grpSpPr>
        <p:sp>
          <p:nvSpPr>
            <p:cNvPr id="1027"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028"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1029"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1030"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031"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62469" name="Picture 17"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18" descr="Untitled-1 cop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2472"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6"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DBE05D2C-F21C-4578-9BF5-426BE20CC05E}" type="datetime1">
              <a:rPr lang="zh-CN" altLang="en-US"/>
              <a:pPr>
                <a:defRPr/>
              </a:pPr>
              <a:t>2019/7/7</a:t>
            </a:fld>
            <a:endParaRPr lang="en-US" altLang="zh-CN"/>
          </a:p>
        </p:txBody>
      </p:sp>
      <p:sp>
        <p:nvSpPr>
          <p:cNvPr id="1038"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413E6602-45A5-4AB3-9E6C-7FB0BBD2C019}" type="slidenum">
              <a:rPr lang="zh-CN" altLang="en-US"/>
              <a:pPr>
                <a:defRPr/>
              </a:pPr>
              <a:t>‹#›</a:t>
            </a:fld>
            <a:r>
              <a:rPr lang="en-US" altLang="zh-CN"/>
              <a:t>1</a:t>
            </a:r>
          </a:p>
        </p:txBody>
      </p:sp>
    </p:spTree>
  </p:cSld>
  <p:clrMap bg1="lt1" tx1="dk1" bg2="lt2" tx2="dk2" accent1="accent1" accent2="accent2" accent3="accent3" accent4="accent4" accent5="accent5" accent6="accent6" hlink="hlink" folHlink="folHlink"/>
  <p:sldLayoutIdLst>
    <p:sldLayoutId id="2147484649" r:id="rId1"/>
    <p:sldLayoutId id="2147484650" r:id="rId2"/>
    <p:sldLayoutId id="2147484651" r:id="rId3"/>
    <p:sldLayoutId id="2147484652" r:id="rId4"/>
    <p:sldLayoutId id="2147484653" r:id="rId5"/>
    <p:sldLayoutId id="2147484654" r:id="rId6"/>
    <p:sldLayoutId id="2147484655" r:id="rId7"/>
    <p:sldLayoutId id="2147484656" r:id="rId8"/>
    <p:sldLayoutId id="2147484657" r:id="rId9"/>
    <p:sldLayoutId id="2147484658" r:id="rId10"/>
    <p:sldLayoutId id="2147484659" r:id="rId11"/>
    <p:sldLayoutId id="2147484803" r:id="rId12"/>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71682" name="Group 2"/>
          <p:cNvGrpSpPr>
            <a:grpSpLocks/>
          </p:cNvGrpSpPr>
          <p:nvPr/>
        </p:nvGrpSpPr>
        <p:grpSpPr bwMode="auto">
          <a:xfrm>
            <a:off x="0" y="285750"/>
            <a:ext cx="9156700" cy="911225"/>
            <a:chOff x="0" y="0"/>
            <a:chExt cx="5768" cy="635"/>
          </a:xfrm>
        </p:grpSpPr>
        <p:sp>
          <p:nvSpPr>
            <p:cNvPr id="10243"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0244"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10245"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10246"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0247"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71685"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7"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688"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53"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79261755-3C81-40ED-A5A9-A4123333F1F9}" type="datetime1">
              <a:rPr lang="zh-CN" altLang="en-US"/>
              <a:pPr>
                <a:defRPr/>
              </a:pPr>
              <a:t>2019/7/7</a:t>
            </a:fld>
            <a:endParaRPr lang="en-US" altLang="zh-CN"/>
          </a:p>
        </p:txBody>
      </p:sp>
      <p:sp>
        <p:nvSpPr>
          <p:cNvPr id="10254" name="Rectangle 5"/>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10255"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568AE26C-FA3A-4319-AFCC-92E71E54A84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48" r:id="rId1"/>
    <p:sldLayoutId id="2147484749" r:id="rId2"/>
    <p:sldLayoutId id="2147484750" r:id="rId3"/>
    <p:sldLayoutId id="2147484751" r:id="rId4"/>
    <p:sldLayoutId id="2147484752" r:id="rId5"/>
    <p:sldLayoutId id="2147484753" r:id="rId6"/>
    <p:sldLayoutId id="2147484754" r:id="rId7"/>
    <p:sldLayoutId id="2147484755" r:id="rId8"/>
    <p:sldLayoutId id="2147484756" r:id="rId9"/>
    <p:sldLayoutId id="2147484757" r:id="rId10"/>
    <p:sldLayoutId id="2147484758"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285750"/>
            <a:ext cx="9156700" cy="911225"/>
            <a:chOff x="0" y="0"/>
            <a:chExt cx="5768" cy="635"/>
          </a:xfrm>
        </p:grpSpPr>
        <p:sp>
          <p:nvSpPr>
            <p:cNvPr id="11267"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1268"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11269"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11270"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1271"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72709"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2712"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7"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9E2CC814-19DB-4BE1-8A85-EAB604914009}" type="datetime1">
              <a:rPr lang="zh-CN" altLang="en-US"/>
              <a:pPr>
                <a:defRPr/>
              </a:pPr>
              <a:t>2019/7/7</a:t>
            </a:fld>
            <a:endParaRPr lang="en-US" altLang="zh-CN"/>
          </a:p>
        </p:txBody>
      </p:sp>
      <p:sp>
        <p:nvSpPr>
          <p:cNvPr id="11278" name="Rectangle 5"/>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11279"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C15CB987-9EB9-4D43-8ED2-2C02C98F63B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59" r:id="rId1"/>
    <p:sldLayoutId id="2147484760" r:id="rId2"/>
    <p:sldLayoutId id="2147484761" r:id="rId3"/>
    <p:sldLayoutId id="2147484762" r:id="rId4"/>
    <p:sldLayoutId id="2147484763" r:id="rId5"/>
    <p:sldLayoutId id="2147484764" r:id="rId6"/>
    <p:sldLayoutId id="2147484765" r:id="rId7"/>
    <p:sldLayoutId id="2147484766" r:id="rId8"/>
    <p:sldLayoutId id="2147484767" r:id="rId9"/>
    <p:sldLayoutId id="2147484768" r:id="rId10"/>
    <p:sldLayoutId id="2147484769"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285750"/>
            <a:ext cx="9156700" cy="911225"/>
            <a:chOff x="0" y="0"/>
            <a:chExt cx="5768" cy="635"/>
          </a:xfrm>
        </p:grpSpPr>
        <p:sp>
          <p:nvSpPr>
            <p:cNvPr id="12291"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2292"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12293"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12294"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2295"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73733"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3736"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301" name="Rectangle 11"/>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zh-CN" altLang="zh-CN"/>
          </a:p>
        </p:txBody>
      </p:sp>
      <p:sp>
        <p:nvSpPr>
          <p:cNvPr id="12302" name="Rectangle 12"/>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12303" name="Rectangle 13"/>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BC20A4EC-4CC5-4437-8471-BAB46CB66FA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70" r:id="rId1"/>
    <p:sldLayoutId id="2147484771" r:id="rId2"/>
    <p:sldLayoutId id="2147484772" r:id="rId3"/>
    <p:sldLayoutId id="2147484773" r:id="rId4"/>
    <p:sldLayoutId id="2147484774" r:id="rId5"/>
    <p:sldLayoutId id="2147484775" r:id="rId6"/>
    <p:sldLayoutId id="2147484776" r:id="rId7"/>
    <p:sldLayoutId id="2147484777" r:id="rId8"/>
    <p:sldLayoutId id="2147484778" r:id="rId9"/>
    <p:sldLayoutId id="2147484779" r:id="rId10"/>
    <p:sldLayoutId id="2147484780" r:id="rId11"/>
  </p:sldLayoutIdLst>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74754" name="Group 2"/>
          <p:cNvGrpSpPr>
            <a:grpSpLocks/>
          </p:cNvGrpSpPr>
          <p:nvPr/>
        </p:nvGrpSpPr>
        <p:grpSpPr bwMode="auto">
          <a:xfrm>
            <a:off x="0" y="285750"/>
            <a:ext cx="9156700" cy="911225"/>
            <a:chOff x="0" y="0"/>
            <a:chExt cx="5768" cy="635"/>
          </a:xfrm>
        </p:grpSpPr>
        <p:sp>
          <p:nvSpPr>
            <p:cNvPr id="14339"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4340"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14341"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14342"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4343"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74757"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4760"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9" name="Rectangle 11"/>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zh-CN" altLang="zh-CN"/>
          </a:p>
        </p:txBody>
      </p:sp>
      <p:sp>
        <p:nvSpPr>
          <p:cNvPr id="14350" name="Rectangle 12"/>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14351" name="Rectangle 13"/>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2C9914F9-D834-4641-9C0D-7E5BCC58C2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Lst>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778"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5779"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8A3D2A8-DBBB-46D5-B69E-8CAFC0DCF557}" type="datetime1">
              <a:rPr lang="zh-CN" altLang="en-US"/>
              <a:pPr>
                <a:defRPr/>
              </a:pPr>
              <a:t>2019/7/7</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F46F2B6-36C8-4B44-97F1-37EFEDC5AA37}" type="slidenum">
              <a:rPr lang="zh-CN" altLang="en-US"/>
              <a:pPr>
                <a:defRPr/>
              </a:pPr>
              <a:t>‹#›</a:t>
            </a:fld>
            <a:r>
              <a:rPr lang="en-US" altLang="zh-CN"/>
              <a:t>1</a:t>
            </a:r>
          </a:p>
        </p:txBody>
      </p:sp>
    </p:spTree>
  </p:cSld>
  <p:clrMap bg1="lt1" tx1="dk1" bg2="lt2" tx2="dk2" accent1="accent1" accent2="accent2" accent3="accent3" accent4="accent4" accent5="accent5" accent6="accent6" hlink="hlink" folHlink="folHlink"/>
  <p:sldLayoutIdLst>
    <p:sldLayoutId id="2147484792" r:id="rId1"/>
    <p:sldLayoutId id="2147484793" r:id="rId2"/>
    <p:sldLayoutId id="2147484794" r:id="rId3"/>
    <p:sldLayoutId id="2147484795" r:id="rId4"/>
    <p:sldLayoutId id="2147484796" r:id="rId5"/>
    <p:sldLayoutId id="2147484797" r:id="rId6"/>
    <p:sldLayoutId id="2147484798" r:id="rId7"/>
    <p:sldLayoutId id="2147484799" r:id="rId8"/>
    <p:sldLayoutId id="2147484800" r:id="rId9"/>
    <p:sldLayoutId id="2147484801" r:id="rId10"/>
    <p:sldLayoutId id="2147484802" r:id="rId11"/>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63490" name="Group 2"/>
          <p:cNvGrpSpPr>
            <a:grpSpLocks/>
          </p:cNvGrpSpPr>
          <p:nvPr/>
        </p:nvGrpSpPr>
        <p:grpSpPr bwMode="auto">
          <a:xfrm>
            <a:off x="-3175" y="0"/>
            <a:ext cx="9147175" cy="6856413"/>
            <a:chOff x="0" y="0"/>
            <a:chExt cx="5763" cy="4319"/>
          </a:xfrm>
        </p:grpSpPr>
        <p:sp>
          <p:nvSpPr>
            <p:cNvPr id="2051" name="AutoShape 21"/>
            <p:cNvSpPr>
              <a:spLocks noChangeArrowheads="1"/>
            </p:cNvSpPr>
            <p:nvPr userDrawn="1"/>
          </p:nvSpPr>
          <p:spPr bwMode="auto">
            <a:xfrm>
              <a:off x="27" y="24"/>
              <a:ext cx="5712" cy="4272"/>
            </a:xfrm>
            <a:prstGeom prst="roundRect">
              <a:avLst>
                <a:gd name="adj" fmla="val 6227"/>
              </a:avLst>
            </a:prstGeom>
            <a:noFill/>
            <a:ln w="76200">
              <a:solidFill>
                <a:schemeClr val="bg1"/>
              </a:solidFill>
              <a:round/>
              <a:headEnd/>
              <a:tailEnd/>
            </a:ln>
            <a:effectLst/>
          </p:spPr>
          <p:txBody>
            <a:bodyPr wrap="none" anchor="ctr"/>
            <a:lstStyle/>
            <a:p>
              <a:pPr>
                <a:defRPr/>
              </a:pPr>
              <a:endParaRPr lang="zh-CN" altLang="en-US">
                <a:ea typeface="宋体" pitchFamily="2" charset="-122"/>
              </a:endParaRPr>
            </a:p>
          </p:txBody>
        </p:sp>
        <p:sp>
          <p:nvSpPr>
            <p:cNvPr id="2052" name="Freeform 22"/>
            <p:cNvSpPr>
              <a:spLocks/>
            </p:cNvSpPr>
            <p:nvPr userDrawn="1"/>
          </p:nvSpPr>
          <p:spPr bwMode="auto">
            <a:xfrm>
              <a:off x="3"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2053" name="Freeform 23"/>
            <p:cNvSpPr>
              <a:spLocks/>
            </p:cNvSpPr>
            <p:nvPr userDrawn="1"/>
          </p:nvSpPr>
          <p:spPr bwMode="auto">
            <a:xfrm rot="16191401">
              <a:off x="-47" y="4030"/>
              <a:ext cx="336" cy="242"/>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2054" name="Freeform 24"/>
            <p:cNvSpPr>
              <a:spLocks/>
            </p:cNvSpPr>
            <p:nvPr userDrawn="1"/>
          </p:nvSpPr>
          <p:spPr bwMode="auto">
            <a:xfrm rot="10769190">
              <a:off x="5522" y="4031"/>
              <a:ext cx="232" cy="287"/>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2055" name="Freeform 25"/>
            <p:cNvSpPr>
              <a:spLocks/>
            </p:cNvSpPr>
            <p:nvPr userDrawn="1"/>
          </p:nvSpPr>
          <p:spPr bwMode="auto">
            <a:xfrm rot="5400000">
              <a:off x="5475"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grpSp>
      <p:pic>
        <p:nvPicPr>
          <p:cNvPr id="63491" name="Picture 33" descr="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3493"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9"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4D4B0FCB-9625-4C25-89B6-E656538981FB}" type="datetime1">
              <a:rPr lang="zh-CN" altLang="en-US"/>
              <a:pPr>
                <a:defRPr/>
              </a:pPr>
              <a:t>2019/7/7</a:t>
            </a:fld>
            <a:endParaRPr lang="en-US" altLang="zh-CN"/>
          </a:p>
        </p:txBody>
      </p:sp>
      <p:sp>
        <p:nvSpPr>
          <p:cNvPr id="2061"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3160BD6A-BF60-4729-978F-A0670C2EF4B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60" r:id="rId1"/>
    <p:sldLayoutId id="2147484661" r:id="rId2"/>
    <p:sldLayoutId id="2147484662" r:id="rId3"/>
    <p:sldLayoutId id="2147484663" r:id="rId4"/>
    <p:sldLayoutId id="2147484664" r:id="rId5"/>
    <p:sldLayoutId id="2147484665" r:id="rId6"/>
    <p:sldLayoutId id="2147484666" r:id="rId7"/>
    <p:sldLayoutId id="2147484667" r:id="rId8"/>
    <p:sldLayoutId id="2147484668" r:id="rId9"/>
    <p:sldLayoutId id="2147484669" r:id="rId10"/>
    <p:sldLayoutId id="2147484670"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64514" name="Group 2"/>
          <p:cNvGrpSpPr>
            <a:grpSpLocks/>
          </p:cNvGrpSpPr>
          <p:nvPr/>
        </p:nvGrpSpPr>
        <p:grpSpPr bwMode="auto">
          <a:xfrm>
            <a:off x="0" y="285750"/>
            <a:ext cx="9156700" cy="911225"/>
            <a:chOff x="0" y="0"/>
            <a:chExt cx="5768" cy="635"/>
          </a:xfrm>
        </p:grpSpPr>
        <p:sp>
          <p:nvSpPr>
            <p:cNvPr id="3075"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3076"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3077"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3078"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3079"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64517"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9"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4520"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5"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596EF97F-B359-4DFB-A619-D2A27D35C1DA}" type="datetime1">
              <a:rPr lang="zh-CN" altLang="en-US"/>
              <a:pPr>
                <a:defRPr/>
              </a:pPr>
              <a:t>2019/7/7</a:t>
            </a:fld>
            <a:endParaRPr lang="en-US" altLang="zh-CN"/>
          </a:p>
        </p:txBody>
      </p:sp>
      <p:sp>
        <p:nvSpPr>
          <p:cNvPr id="3086" name="Rectangle 5"/>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3087"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9B2FB351-5CFF-4A60-B5D7-EBBB80A9BBE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71" r:id="rId1"/>
    <p:sldLayoutId id="2147484672" r:id="rId2"/>
    <p:sldLayoutId id="2147484673" r:id="rId3"/>
    <p:sldLayoutId id="2147484674" r:id="rId4"/>
    <p:sldLayoutId id="2147484675" r:id="rId5"/>
    <p:sldLayoutId id="2147484676" r:id="rId6"/>
    <p:sldLayoutId id="2147484677" r:id="rId7"/>
    <p:sldLayoutId id="2147484678" r:id="rId8"/>
    <p:sldLayoutId id="2147484679" r:id="rId9"/>
    <p:sldLayoutId id="2147484680" r:id="rId10"/>
    <p:sldLayoutId id="2147484681"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65538" name="Group 2"/>
          <p:cNvGrpSpPr>
            <a:grpSpLocks/>
          </p:cNvGrpSpPr>
          <p:nvPr/>
        </p:nvGrpSpPr>
        <p:grpSpPr bwMode="auto">
          <a:xfrm>
            <a:off x="0" y="285750"/>
            <a:ext cx="9156700" cy="911225"/>
            <a:chOff x="0" y="0"/>
            <a:chExt cx="5768" cy="635"/>
          </a:xfrm>
        </p:grpSpPr>
        <p:sp>
          <p:nvSpPr>
            <p:cNvPr id="4099"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4100"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4101"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4102"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4103"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65541"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5544"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9"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C2B68908-436D-467C-A21C-7C58A858ADB3}" type="datetime1">
              <a:rPr lang="zh-CN" altLang="en-US"/>
              <a:pPr>
                <a:defRPr/>
              </a:pPr>
              <a:t>2019/7/7</a:t>
            </a:fld>
            <a:endParaRPr lang="en-US" altLang="zh-CN"/>
          </a:p>
        </p:txBody>
      </p:sp>
      <p:sp>
        <p:nvSpPr>
          <p:cNvPr id="4110" name="Rectangle 5"/>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4111"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AB73CD43-14C6-4B6A-97FE-A9C6DFC6A37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66562" name="Group 2"/>
          <p:cNvGrpSpPr>
            <a:grpSpLocks/>
          </p:cNvGrpSpPr>
          <p:nvPr/>
        </p:nvGrpSpPr>
        <p:grpSpPr bwMode="auto">
          <a:xfrm>
            <a:off x="0" y="285750"/>
            <a:ext cx="9156700" cy="911225"/>
            <a:chOff x="0" y="0"/>
            <a:chExt cx="5768" cy="635"/>
          </a:xfrm>
        </p:grpSpPr>
        <p:sp>
          <p:nvSpPr>
            <p:cNvPr id="5123"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124"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5125"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5126"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127"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66565"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6568"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3"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4EC879B9-1952-41E7-83B2-EB565A4C2F18}" type="datetime1">
              <a:rPr lang="zh-CN" altLang="en-US"/>
              <a:pPr>
                <a:defRPr/>
              </a:pPr>
              <a:t>2019/7/7</a:t>
            </a:fld>
            <a:endParaRPr lang="en-US" altLang="zh-CN"/>
          </a:p>
        </p:txBody>
      </p:sp>
      <p:sp>
        <p:nvSpPr>
          <p:cNvPr id="5134" name="Rectangle 5"/>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5135"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7AD714B9-0C3F-4310-8085-1736108985E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93" r:id="rId1"/>
    <p:sldLayoutId id="2147484694" r:id="rId2"/>
    <p:sldLayoutId id="2147484695" r:id="rId3"/>
    <p:sldLayoutId id="2147484696" r:id="rId4"/>
    <p:sldLayoutId id="2147484697" r:id="rId5"/>
    <p:sldLayoutId id="2147484698" r:id="rId6"/>
    <p:sldLayoutId id="2147484699" r:id="rId7"/>
    <p:sldLayoutId id="2147484700" r:id="rId8"/>
    <p:sldLayoutId id="2147484701" r:id="rId9"/>
    <p:sldLayoutId id="2147484702" r:id="rId10"/>
    <p:sldLayoutId id="2147484703"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85750"/>
            <a:ext cx="9156700" cy="911225"/>
            <a:chOff x="0" y="0"/>
            <a:chExt cx="5768" cy="635"/>
          </a:xfrm>
        </p:grpSpPr>
        <p:sp>
          <p:nvSpPr>
            <p:cNvPr id="6147"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6148"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6149"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6150"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6151"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67589"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7592"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7"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C3923232-F0FD-4D8C-B13B-76DF55C39A77}" type="datetime1">
              <a:rPr lang="zh-CN" altLang="en-US"/>
              <a:pPr>
                <a:defRPr/>
              </a:pPr>
              <a:t>2019/7/7</a:t>
            </a:fld>
            <a:endParaRPr lang="en-US" altLang="zh-CN"/>
          </a:p>
        </p:txBody>
      </p:sp>
      <p:sp>
        <p:nvSpPr>
          <p:cNvPr id="6158" name="Rectangle 5"/>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6159"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C0099A5E-07F4-42DB-95CF-68B7A215D3A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 id="2147484708" r:id="rId5"/>
    <p:sldLayoutId id="2147484709" r:id="rId6"/>
    <p:sldLayoutId id="2147484710" r:id="rId7"/>
    <p:sldLayoutId id="2147484711" r:id="rId8"/>
    <p:sldLayoutId id="2147484712" r:id="rId9"/>
    <p:sldLayoutId id="2147484713" r:id="rId10"/>
    <p:sldLayoutId id="2147484714"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68610" name="Group 2"/>
          <p:cNvGrpSpPr>
            <a:grpSpLocks/>
          </p:cNvGrpSpPr>
          <p:nvPr/>
        </p:nvGrpSpPr>
        <p:grpSpPr bwMode="auto">
          <a:xfrm>
            <a:off x="0" y="285750"/>
            <a:ext cx="9156700" cy="911225"/>
            <a:chOff x="0" y="0"/>
            <a:chExt cx="5768" cy="635"/>
          </a:xfrm>
        </p:grpSpPr>
        <p:sp>
          <p:nvSpPr>
            <p:cNvPr id="7171"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7172"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7173"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7174"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7175"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68613"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8616"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81"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42792EC1-01A0-4C16-9FB9-857D335B1111}" type="datetime1">
              <a:rPr lang="zh-CN" altLang="en-US"/>
              <a:pPr>
                <a:defRPr/>
              </a:pPr>
              <a:t>2019/7/7</a:t>
            </a:fld>
            <a:endParaRPr lang="en-US" altLang="zh-CN"/>
          </a:p>
        </p:txBody>
      </p:sp>
      <p:sp>
        <p:nvSpPr>
          <p:cNvPr id="7182"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E26CB831-78AD-4616-983C-B138D34F3D55}" type="slidenum">
              <a:rPr lang="zh-CN" altLang="en-US"/>
              <a:pPr>
                <a:defRPr/>
              </a:pPr>
              <a:t>‹#›</a:t>
            </a:fld>
            <a:r>
              <a:rPr lang="en-US" altLang="zh-CN"/>
              <a:t>6</a:t>
            </a:r>
          </a:p>
        </p:txBody>
      </p:sp>
      <p:sp>
        <p:nvSpPr>
          <p:cNvPr id="7183" name="页脚占位符 1"/>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Tree>
  </p:cSld>
  <p:clrMap bg1="lt1" tx1="dk1" bg2="lt2" tx2="dk2" accent1="accent1" accent2="accent2" accent3="accent3" accent4="accent4" accent5="accent5" accent6="accent6" hlink="hlink" folHlink="folHlink"/>
  <p:sldLayoutIdLst>
    <p:sldLayoutId id="2147484715" r:id="rId1"/>
    <p:sldLayoutId id="2147484716" r:id="rId2"/>
    <p:sldLayoutId id="2147484717" r:id="rId3"/>
    <p:sldLayoutId id="2147484718" r:id="rId4"/>
    <p:sldLayoutId id="2147484719" r:id="rId5"/>
    <p:sldLayoutId id="2147484720" r:id="rId6"/>
    <p:sldLayoutId id="2147484721" r:id="rId7"/>
    <p:sldLayoutId id="2147484722" r:id="rId8"/>
    <p:sldLayoutId id="2147484723" r:id="rId9"/>
    <p:sldLayoutId id="2147484724" r:id="rId10"/>
    <p:sldLayoutId id="2147484725"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69634" name="Group 2"/>
          <p:cNvGrpSpPr>
            <a:grpSpLocks/>
          </p:cNvGrpSpPr>
          <p:nvPr/>
        </p:nvGrpSpPr>
        <p:grpSpPr bwMode="auto">
          <a:xfrm>
            <a:off x="0" y="285750"/>
            <a:ext cx="9156700" cy="911225"/>
            <a:chOff x="0" y="0"/>
            <a:chExt cx="5768" cy="635"/>
          </a:xfrm>
        </p:grpSpPr>
        <p:sp>
          <p:nvSpPr>
            <p:cNvPr id="8195"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196"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8197"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8198"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199"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69637"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9640"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05"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1071ED50-F35A-4247-BF53-8C63FC011244}" type="datetime1">
              <a:rPr lang="zh-CN" altLang="en-US"/>
              <a:pPr>
                <a:defRPr/>
              </a:pPr>
              <a:t>2019/7/7</a:t>
            </a:fld>
            <a:endParaRPr lang="en-US" altLang="zh-CN"/>
          </a:p>
        </p:txBody>
      </p:sp>
      <p:sp>
        <p:nvSpPr>
          <p:cNvPr id="8206" name="Rectangle 5"/>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8207"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7E5AA161-6ACF-48A8-9A4F-E66D2B61377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26" r:id="rId1"/>
    <p:sldLayoutId id="2147484727" r:id="rId2"/>
    <p:sldLayoutId id="2147484728" r:id="rId3"/>
    <p:sldLayoutId id="2147484729" r:id="rId4"/>
    <p:sldLayoutId id="2147484730" r:id="rId5"/>
    <p:sldLayoutId id="2147484731" r:id="rId6"/>
    <p:sldLayoutId id="2147484732" r:id="rId7"/>
    <p:sldLayoutId id="2147484733" r:id="rId8"/>
    <p:sldLayoutId id="2147484734" r:id="rId9"/>
    <p:sldLayoutId id="2147484735" r:id="rId10"/>
    <p:sldLayoutId id="2147484736"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70658" name="Group 2"/>
          <p:cNvGrpSpPr>
            <a:grpSpLocks/>
          </p:cNvGrpSpPr>
          <p:nvPr/>
        </p:nvGrpSpPr>
        <p:grpSpPr bwMode="auto">
          <a:xfrm>
            <a:off x="0" y="285750"/>
            <a:ext cx="9156700" cy="911225"/>
            <a:chOff x="0" y="0"/>
            <a:chExt cx="5768" cy="635"/>
          </a:xfrm>
        </p:grpSpPr>
        <p:sp>
          <p:nvSpPr>
            <p:cNvPr id="9219" name="Rectangle 12"/>
            <p:cNvSpPr>
              <a:spLocks noChangeArrowheads="1"/>
            </p:cNvSpPr>
            <p:nvPr userDrawn="1"/>
          </p:nvSpPr>
          <p:spPr bwMode="auto">
            <a:xfrm>
              <a:off x="2" y="0"/>
              <a:ext cx="5766" cy="635"/>
            </a:xfrm>
            <a:prstGeom prst="rect">
              <a:avLst/>
            </a:prstGeom>
            <a:gradFill rotWithShape="1">
              <a:gsLst>
                <a:gs pos="0">
                  <a:schemeClr val="accent1"/>
                </a:gs>
                <a:gs pos="100000">
                  <a:schemeClr val="tx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9220" name="Freeform 13"/>
            <p:cNvSpPr>
              <a:spLocks/>
            </p:cNvSpPr>
            <p:nvPr userDrawn="1"/>
          </p:nvSpPr>
          <p:spPr bwMode="auto">
            <a:xfrm flipH="1" flipV="1">
              <a:off x="2266" y="0"/>
              <a:ext cx="3497" cy="226"/>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tx1"/>
                </a:gs>
                <a:gs pos="100000">
                  <a:srgbClr val="0D2641"/>
                </a:gs>
              </a:gsLst>
              <a:lin ang="2700000" scaled="1"/>
            </a:gradFill>
            <a:ln w="9525">
              <a:noFill/>
              <a:round/>
              <a:headEnd/>
              <a:tailEnd/>
            </a:ln>
            <a:effectLst/>
          </p:spPr>
          <p:txBody>
            <a:bodyPr/>
            <a:lstStyle/>
            <a:p>
              <a:pPr>
                <a:defRPr/>
              </a:pPr>
              <a:endParaRPr lang="zh-CN" altLang="en-US">
                <a:ea typeface="宋体" pitchFamily="2" charset="-122"/>
              </a:endParaRPr>
            </a:p>
          </p:txBody>
        </p:sp>
        <p:sp>
          <p:nvSpPr>
            <p:cNvPr id="9221" name="Freeform 14"/>
            <p:cNvSpPr>
              <a:spLocks/>
            </p:cNvSpPr>
            <p:nvPr userDrawn="1"/>
          </p:nvSpPr>
          <p:spPr bwMode="auto">
            <a:xfrm>
              <a:off x="0" y="318"/>
              <a:ext cx="3702" cy="312"/>
            </a:xfrm>
            <a:custGeom>
              <a:avLst/>
              <a:gdLst/>
              <a:ahLst/>
              <a:cxnLst>
                <a:cxn ang="0">
                  <a:pos x="45" y="590"/>
                </a:cxn>
                <a:cxn ang="0">
                  <a:pos x="1497" y="590"/>
                </a:cxn>
                <a:cxn ang="0">
                  <a:pos x="0" y="0"/>
                </a:cxn>
                <a:cxn ang="0">
                  <a:pos x="0" y="590"/>
                </a:cxn>
              </a:cxnLst>
              <a:rect l="0" t="0" r="r" b="b"/>
              <a:pathLst>
                <a:path w="1497" h="590">
                  <a:moveTo>
                    <a:pt x="45" y="590"/>
                  </a:moveTo>
                  <a:lnTo>
                    <a:pt x="1497" y="590"/>
                  </a:lnTo>
                  <a:lnTo>
                    <a:pt x="0" y="0"/>
                  </a:lnTo>
                  <a:lnTo>
                    <a:pt x="0" y="590"/>
                  </a:lnTo>
                </a:path>
              </a:pathLst>
            </a:custGeom>
            <a:gradFill rotWithShape="1">
              <a:gsLst>
                <a:gs pos="0">
                  <a:schemeClr val="accent1"/>
                </a:gs>
                <a:gs pos="100000">
                  <a:srgbClr val="00475E"/>
                </a:gs>
              </a:gsLst>
              <a:lin ang="2700000" scaled="1"/>
            </a:gradFill>
            <a:ln w="9525">
              <a:noFill/>
              <a:round/>
              <a:headEnd/>
              <a:tailEnd/>
            </a:ln>
            <a:effectLst/>
          </p:spPr>
          <p:txBody>
            <a:bodyPr/>
            <a:lstStyle/>
            <a:p>
              <a:pPr>
                <a:defRPr/>
              </a:pPr>
              <a:endParaRPr lang="zh-CN" altLang="en-US">
                <a:ea typeface="宋体" pitchFamily="2" charset="-122"/>
              </a:endParaRPr>
            </a:p>
          </p:txBody>
        </p:sp>
      </p:grpSp>
      <p:sp>
        <p:nvSpPr>
          <p:cNvPr id="9222" name="Rectangle 15"/>
          <p:cNvSpPr>
            <a:spLocks noChangeArrowheads="1"/>
          </p:cNvSpPr>
          <p:nvPr/>
        </p:nvSpPr>
        <p:spPr bwMode="auto">
          <a:xfrm>
            <a:off x="1588" y="0"/>
            <a:ext cx="9144000" cy="241300"/>
          </a:xfrm>
          <a:prstGeom prst="rect">
            <a:avLst/>
          </a:prstGeom>
          <a:gradFill rotWithShape="0">
            <a:gsLst>
              <a:gs pos="0">
                <a:schemeClr val="tx1"/>
              </a:gs>
              <a:gs pos="100000">
                <a:srgbClr val="0D264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9223" name="Rectangle 16"/>
          <p:cNvSpPr>
            <a:spLocks noChangeArrowheads="1"/>
          </p:cNvSpPr>
          <p:nvPr/>
        </p:nvSpPr>
        <p:spPr bwMode="auto">
          <a:xfrm>
            <a:off x="12700" y="1235075"/>
            <a:ext cx="9132888" cy="158750"/>
          </a:xfrm>
          <a:prstGeom prst="rect">
            <a:avLst/>
          </a:prstGeom>
          <a:gradFill rotWithShape="0">
            <a:gsLst>
              <a:gs pos="0">
                <a:schemeClr val="bg2"/>
              </a:gs>
              <a:gs pos="100000">
                <a:srgbClr val="FFFFFF"/>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70661" name="Picture 17"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3" y="3825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8" descr="Untitled-1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3138" y="76517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3" name="Rectangle 2"/>
          <p:cNvSpPr>
            <a:spLocks noGrp="1" noChangeArrowheads="1"/>
          </p:cNvSpPr>
          <p:nvPr>
            <p:ph type="title"/>
          </p:nvPr>
        </p:nvSpPr>
        <p:spPr bwMode="auto">
          <a:xfrm>
            <a:off x="1676400" y="274638"/>
            <a:ext cx="6629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0664" name="Rectangle 3"/>
          <p:cNvSpPr>
            <a:spLocks noGrp="1" noChangeArrowheads="1"/>
          </p:cNvSpPr>
          <p:nvPr>
            <p:ph type="body" idx="1"/>
          </p:nvPr>
        </p:nvSpPr>
        <p:spPr bwMode="auto">
          <a:xfrm>
            <a:off x="457200" y="1447800"/>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29"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fld id="{135A1D2C-9345-4242-9FAA-6C2A0423FB4E}" type="datetime1">
              <a:rPr lang="zh-CN" altLang="en-US"/>
              <a:pPr>
                <a:defRPr/>
              </a:pPr>
              <a:t>2019/7/7</a:t>
            </a:fld>
            <a:endParaRPr lang="en-US" altLang="zh-CN"/>
          </a:p>
        </p:txBody>
      </p:sp>
      <p:sp>
        <p:nvSpPr>
          <p:cNvPr id="9230" name="Rectangle 5"/>
          <p:cNvSpPr>
            <a:spLocks noGrp="1" noChangeArrowheads="1"/>
          </p:cNvSpPr>
          <p:nvPr>
            <p:ph type="ftr" sz="quarter" idx="3"/>
          </p:nvPr>
        </p:nvSpPr>
        <p:spPr bwMode="auto">
          <a:xfrm>
            <a:off x="3203575" y="6453188"/>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zh-CN" altLang="zh-CN"/>
          </a:p>
        </p:txBody>
      </p:sp>
      <p:sp>
        <p:nvSpPr>
          <p:cNvPr id="9231"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B5B23964-F6AF-47AC-B283-053F90D820B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37" r:id="rId1"/>
    <p:sldLayoutId id="2147484738" r:id="rId2"/>
    <p:sldLayoutId id="2147484739" r:id="rId3"/>
    <p:sldLayoutId id="2147484740" r:id="rId4"/>
    <p:sldLayoutId id="2147484741" r:id="rId5"/>
    <p:sldLayoutId id="2147484742" r:id="rId6"/>
    <p:sldLayoutId id="2147484743" r:id="rId7"/>
    <p:sldLayoutId id="2147484744" r:id="rId8"/>
    <p:sldLayoutId id="2147484745" r:id="rId9"/>
    <p:sldLayoutId id="2147484746" r:id="rId10"/>
    <p:sldLayoutId id="2147484747" r:id="rId11"/>
  </p:sldLayoutIdLst>
  <p:transition>
    <p:random/>
  </p:transition>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eaLnBrk="0" fontAlgn="base" hangingPunct="0">
        <a:spcBef>
          <a:spcPct val="0"/>
        </a:spcBef>
        <a:spcAft>
          <a:spcPct val="0"/>
        </a:spcAft>
        <a:defRPr sz="4000">
          <a:solidFill>
            <a:schemeClr val="bg1"/>
          </a:solidFill>
          <a:latin typeface="Arial" pitchFamily="34" charset="0"/>
        </a:defRPr>
      </a:lvl6pPr>
      <a:lvl7pPr marL="914400" algn="l" rtl="0" eaLnBrk="0" fontAlgn="base" hangingPunct="0">
        <a:spcBef>
          <a:spcPct val="0"/>
        </a:spcBef>
        <a:spcAft>
          <a:spcPct val="0"/>
        </a:spcAft>
        <a:defRPr sz="4000">
          <a:solidFill>
            <a:schemeClr val="bg1"/>
          </a:solidFill>
          <a:latin typeface="Arial" pitchFamily="34" charset="0"/>
        </a:defRPr>
      </a:lvl7pPr>
      <a:lvl8pPr marL="1371600" algn="l" rtl="0" eaLnBrk="0" fontAlgn="base" hangingPunct="0">
        <a:spcBef>
          <a:spcPct val="0"/>
        </a:spcBef>
        <a:spcAft>
          <a:spcPct val="0"/>
        </a:spcAft>
        <a:defRPr sz="4000">
          <a:solidFill>
            <a:schemeClr val="bg1"/>
          </a:solidFill>
          <a:latin typeface="Arial" pitchFamily="34" charset="0"/>
        </a:defRPr>
      </a:lvl8pPr>
      <a:lvl9pPr marL="1828800" algn="l" rtl="0" eaLnBrk="0" fontAlgn="base" hangingPunct="0">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3.emf"/><Relationship Id="rId4" Type="http://schemas.openxmlformats.org/officeDocument/2006/relationships/oleObject" Target="../embeddings/oleObject32.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4.emf"/></Relationships>
</file>

<file path=ppt/slides/_rels/slide10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46.emf"/><Relationship Id="rId4" Type="http://schemas.openxmlformats.org/officeDocument/2006/relationships/oleObject" Target="../embeddings/oleObject34.bin"/></Relationships>
</file>

<file path=ppt/slides/_rels/slide10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40.xml"/><Relationship Id="rId1" Type="http://schemas.openxmlformats.org/officeDocument/2006/relationships/vmlDrawing" Target="../drawings/vmlDrawing16.vml"/><Relationship Id="rId6" Type="http://schemas.openxmlformats.org/officeDocument/2006/relationships/image" Target="../media/image49.emf"/><Relationship Id="rId5" Type="http://schemas.openxmlformats.org/officeDocument/2006/relationships/oleObject" Target="../embeddings/oleObject36.bin"/><Relationship Id="rId4" Type="http://schemas.openxmlformats.org/officeDocument/2006/relationships/image" Target="../media/image48.emf"/></Relationships>
</file>

<file path=ppt/slides/_rels/slide10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125.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151.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51.xml"/><Relationship Id="rId1" Type="http://schemas.openxmlformats.org/officeDocument/2006/relationships/vmlDrawing" Target="../drawings/vmlDrawing17.vml"/><Relationship Id="rId6" Type="http://schemas.openxmlformats.org/officeDocument/2006/relationships/image" Target="../media/image53.emf"/><Relationship Id="rId5" Type="http://schemas.openxmlformats.org/officeDocument/2006/relationships/oleObject" Target="../embeddings/oleObject39.bin"/><Relationship Id="rId4" Type="http://schemas.openxmlformats.org/officeDocument/2006/relationships/image" Target="../media/image52.e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4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4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50.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51.xml"/><Relationship Id="rId1" Type="http://schemas.openxmlformats.org/officeDocument/2006/relationships/vmlDrawing" Target="../drawings/vmlDrawing18.vml"/><Relationship Id="rId6" Type="http://schemas.openxmlformats.org/officeDocument/2006/relationships/image" Target="../media/image56.wmf"/><Relationship Id="rId5" Type="http://schemas.openxmlformats.org/officeDocument/2006/relationships/oleObject" Target="../embeddings/oleObject41.bin"/><Relationship Id="rId4" Type="http://schemas.openxmlformats.org/officeDocument/2006/relationships/image" Target="../media/image55.emf"/></Relationships>
</file>

<file path=ppt/slides/_rels/slide151.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51.xml"/><Relationship Id="rId1" Type="http://schemas.openxmlformats.org/officeDocument/2006/relationships/vmlDrawing" Target="../drawings/vmlDrawing19.vml"/><Relationship Id="rId6" Type="http://schemas.openxmlformats.org/officeDocument/2006/relationships/image" Target="../media/image59.wmf"/><Relationship Id="rId5" Type="http://schemas.openxmlformats.org/officeDocument/2006/relationships/oleObject" Target="../embeddings/oleObject44.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46.bin"/></Relationships>
</file>

<file path=ppt/slides/_rels/slide15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51.xml"/><Relationship Id="rId1" Type="http://schemas.openxmlformats.org/officeDocument/2006/relationships/vmlDrawing" Target="../drawings/vmlDrawing20.vml"/><Relationship Id="rId6" Type="http://schemas.openxmlformats.org/officeDocument/2006/relationships/image" Target="../media/image63.wmf"/><Relationship Id="rId5" Type="http://schemas.openxmlformats.org/officeDocument/2006/relationships/oleObject" Target="../embeddings/oleObject48.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0.bin"/></Relationships>
</file>

<file path=ppt/slides/_rels/slide15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51.xml"/><Relationship Id="rId1" Type="http://schemas.openxmlformats.org/officeDocument/2006/relationships/vmlDrawing" Target="../drawings/vmlDrawing21.vml"/><Relationship Id="rId6" Type="http://schemas.openxmlformats.org/officeDocument/2006/relationships/image" Target="../media/image67.wmf"/><Relationship Id="rId5" Type="http://schemas.openxmlformats.org/officeDocument/2006/relationships/oleObject" Target="../embeddings/oleObject52.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54.bin"/></Relationships>
</file>

<file path=ppt/slides/_rels/slide154.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74.wmf"/><Relationship Id="rId2" Type="http://schemas.openxmlformats.org/officeDocument/2006/relationships/slideLayout" Target="../slideLayouts/slideLayout151.xml"/><Relationship Id="rId1" Type="http://schemas.openxmlformats.org/officeDocument/2006/relationships/vmlDrawing" Target="../drawings/vmlDrawing22.vml"/><Relationship Id="rId6" Type="http://schemas.openxmlformats.org/officeDocument/2006/relationships/image" Target="../media/image71.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58.bin"/></Relationships>
</file>

<file path=ppt/slides/_rels/slide155.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65.bin"/><Relationship Id="rId18" Type="http://schemas.openxmlformats.org/officeDocument/2006/relationships/image" Target="../media/image82.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9.wmf"/><Relationship Id="rId17" Type="http://schemas.openxmlformats.org/officeDocument/2006/relationships/oleObject" Target="../embeddings/oleObject67.bin"/><Relationship Id="rId2" Type="http://schemas.openxmlformats.org/officeDocument/2006/relationships/slideLayout" Target="../slideLayouts/slideLayout151.xml"/><Relationship Id="rId16" Type="http://schemas.openxmlformats.org/officeDocument/2006/relationships/image" Target="../media/image81.wmf"/><Relationship Id="rId1" Type="http://schemas.openxmlformats.org/officeDocument/2006/relationships/vmlDrawing" Target="../drawings/vmlDrawing23.vml"/><Relationship Id="rId6" Type="http://schemas.openxmlformats.org/officeDocument/2006/relationships/image" Target="../media/image76.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63.bin"/><Relationship Id="rId14" Type="http://schemas.openxmlformats.org/officeDocument/2006/relationships/image" Target="../media/image80.wmf"/></Relationships>
</file>

<file path=ppt/slides/_rels/slide15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151.xml"/><Relationship Id="rId1" Type="http://schemas.openxmlformats.org/officeDocument/2006/relationships/vmlDrawing" Target="../drawings/vmlDrawing24.vml"/><Relationship Id="rId6" Type="http://schemas.openxmlformats.org/officeDocument/2006/relationships/image" Target="../media/image84.emf"/><Relationship Id="rId5" Type="http://schemas.openxmlformats.org/officeDocument/2006/relationships/oleObject" Target="../embeddings/oleObject69.bin"/><Relationship Id="rId10" Type="http://schemas.openxmlformats.org/officeDocument/2006/relationships/image" Target="../media/image77.wmf"/><Relationship Id="rId4" Type="http://schemas.openxmlformats.org/officeDocument/2006/relationships/image" Target="../media/image83.wmf"/><Relationship Id="rId9" Type="http://schemas.openxmlformats.org/officeDocument/2006/relationships/oleObject" Target="../embeddings/oleObject71.bin"/></Relationships>
</file>

<file path=ppt/slides/_rels/slide157.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77.bin"/><Relationship Id="rId18" Type="http://schemas.openxmlformats.org/officeDocument/2006/relationships/image" Target="../media/image92.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90.wmf"/><Relationship Id="rId17" Type="http://schemas.openxmlformats.org/officeDocument/2006/relationships/oleObject" Target="../embeddings/oleObject79.bin"/><Relationship Id="rId2" Type="http://schemas.openxmlformats.org/officeDocument/2006/relationships/slideLayout" Target="../slideLayouts/slideLayout151.xml"/><Relationship Id="rId16" Type="http://schemas.openxmlformats.org/officeDocument/2006/relationships/image" Target="../media/image77.wmf"/><Relationship Id="rId1" Type="http://schemas.openxmlformats.org/officeDocument/2006/relationships/vmlDrawing" Target="../drawings/vmlDrawing25.vml"/><Relationship Id="rId6" Type="http://schemas.openxmlformats.org/officeDocument/2006/relationships/image" Target="../media/image87.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75.bin"/><Relationship Id="rId14" Type="http://schemas.openxmlformats.org/officeDocument/2006/relationships/image" Target="../media/image91.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59.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7.wmf"/><Relationship Id="rId2" Type="http://schemas.openxmlformats.org/officeDocument/2006/relationships/slideLayout" Target="../slideLayouts/slideLayout151.xml"/><Relationship Id="rId1" Type="http://schemas.openxmlformats.org/officeDocument/2006/relationships/vmlDrawing" Target="../drawings/vmlDrawing26.vml"/><Relationship Id="rId6" Type="http://schemas.openxmlformats.org/officeDocument/2006/relationships/image" Target="../media/image94.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96.emf"/><Relationship Id="rId4" Type="http://schemas.openxmlformats.org/officeDocument/2006/relationships/image" Target="../media/image93.emf"/><Relationship Id="rId9" Type="http://schemas.openxmlformats.org/officeDocument/2006/relationships/oleObject" Target="../embeddings/oleObject83.bin"/></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162.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102.emf"/><Relationship Id="rId2" Type="http://schemas.openxmlformats.org/officeDocument/2006/relationships/slideLayout" Target="../slideLayouts/slideLayout146.xml"/><Relationship Id="rId1" Type="http://schemas.openxmlformats.org/officeDocument/2006/relationships/vmlDrawing" Target="../drawings/vmlDrawing27.vml"/><Relationship Id="rId6" Type="http://schemas.openxmlformats.org/officeDocument/2006/relationships/image" Target="../media/image99.e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101.emf"/><Relationship Id="rId4" Type="http://schemas.openxmlformats.org/officeDocument/2006/relationships/image" Target="../media/image98.emf"/><Relationship Id="rId9" Type="http://schemas.openxmlformats.org/officeDocument/2006/relationships/oleObject" Target="../embeddings/oleObject88.bin"/></Relationships>
</file>

<file path=ppt/slides/_rels/slide163.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151.xml"/><Relationship Id="rId1" Type="http://schemas.openxmlformats.org/officeDocument/2006/relationships/vmlDrawing" Target="../drawings/vmlDrawing28.vml"/><Relationship Id="rId6" Type="http://schemas.openxmlformats.org/officeDocument/2006/relationships/image" Target="../media/image104.emf"/><Relationship Id="rId5" Type="http://schemas.openxmlformats.org/officeDocument/2006/relationships/oleObject" Target="../embeddings/oleObject91.bin"/><Relationship Id="rId10" Type="http://schemas.openxmlformats.org/officeDocument/2006/relationships/image" Target="../media/image106.wmf"/><Relationship Id="rId4" Type="http://schemas.openxmlformats.org/officeDocument/2006/relationships/image" Target="../media/image103.emf"/><Relationship Id="rId9" Type="http://schemas.openxmlformats.org/officeDocument/2006/relationships/oleObject" Target="../embeddings/oleObject93.bin"/></Relationships>
</file>

<file path=ppt/slides/_rels/slide164.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151.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46.xml"/><Relationship Id="rId1" Type="http://schemas.openxmlformats.org/officeDocument/2006/relationships/vmlDrawing" Target="../drawings/vmlDrawing29.vml"/><Relationship Id="rId6" Type="http://schemas.openxmlformats.org/officeDocument/2006/relationships/image" Target="../media/image109.emf"/><Relationship Id="rId5" Type="http://schemas.openxmlformats.org/officeDocument/2006/relationships/oleObject" Target="../embeddings/oleObject95.bin"/><Relationship Id="rId4" Type="http://schemas.openxmlformats.org/officeDocument/2006/relationships/image" Target="../media/image108.e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51.xml"/><Relationship Id="rId1" Type="http://schemas.openxmlformats.org/officeDocument/2006/relationships/vmlDrawing" Target="../drawings/vmlDrawing30.vml"/><Relationship Id="rId4" Type="http://schemas.openxmlformats.org/officeDocument/2006/relationships/image" Target="../media/image110.emf"/></Relationships>
</file>

<file path=ppt/slides/_rels/slide16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51.xml"/></Relationships>
</file>

<file path=ppt/slides/_rels/slide16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15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1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71.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oleObject" Target="../embeddings/oleObject97.bin"/><Relationship Id="rId7" Type="http://schemas.openxmlformats.org/officeDocument/2006/relationships/image" Target="../media/image118.emf"/><Relationship Id="rId2" Type="http://schemas.openxmlformats.org/officeDocument/2006/relationships/slideLayout" Target="../slideLayouts/slideLayout151.xml"/><Relationship Id="rId1" Type="http://schemas.openxmlformats.org/officeDocument/2006/relationships/vmlDrawing" Target="../drawings/vmlDrawing31.vml"/><Relationship Id="rId6" Type="http://schemas.openxmlformats.org/officeDocument/2006/relationships/image" Target="../media/image116.emf"/><Relationship Id="rId5" Type="http://schemas.openxmlformats.org/officeDocument/2006/relationships/oleObject" Target="../embeddings/oleObject98.bin"/><Relationship Id="rId10" Type="http://schemas.openxmlformats.org/officeDocument/2006/relationships/image" Target="../media/image117.emf"/><Relationship Id="rId4" Type="http://schemas.openxmlformats.org/officeDocument/2006/relationships/image" Target="../media/image115.emf"/><Relationship Id="rId9" Type="http://schemas.openxmlformats.org/officeDocument/2006/relationships/oleObject" Target="../embeddings/oleObject99.bin"/></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51.xml"/><Relationship Id="rId1" Type="http://schemas.openxmlformats.org/officeDocument/2006/relationships/vmlDrawing" Target="../drawings/vmlDrawing32.vml"/><Relationship Id="rId6" Type="http://schemas.openxmlformats.org/officeDocument/2006/relationships/image" Target="../media/image121.emf"/><Relationship Id="rId5" Type="http://schemas.openxmlformats.org/officeDocument/2006/relationships/oleObject" Target="../embeddings/oleObject101.bin"/><Relationship Id="rId4" Type="http://schemas.openxmlformats.org/officeDocument/2006/relationships/image" Target="../media/image120.emf"/></Relationships>
</file>

<file path=ppt/slides/_rels/slide17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151.xml"/><Relationship Id="rId1" Type="http://schemas.openxmlformats.org/officeDocument/2006/relationships/vmlDrawing" Target="../drawings/vmlDrawing33.vml"/><Relationship Id="rId4" Type="http://schemas.openxmlformats.org/officeDocument/2006/relationships/image" Target="../media/image122.emf"/></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103.bin"/><Relationship Id="rId7" Type="http://schemas.openxmlformats.org/officeDocument/2006/relationships/image" Target="../media/image125.wmf"/><Relationship Id="rId2" Type="http://schemas.openxmlformats.org/officeDocument/2006/relationships/slideLayout" Target="../slideLayouts/slideLayout151.xml"/><Relationship Id="rId1" Type="http://schemas.openxmlformats.org/officeDocument/2006/relationships/vmlDrawing" Target="../drawings/vmlDrawing34.vml"/><Relationship Id="rId6" Type="http://schemas.openxmlformats.org/officeDocument/2006/relationships/image" Target="../media/image124.emf"/><Relationship Id="rId5" Type="http://schemas.openxmlformats.org/officeDocument/2006/relationships/oleObject" Target="../embeddings/oleObject104.bin"/><Relationship Id="rId4" Type="http://schemas.openxmlformats.org/officeDocument/2006/relationships/image" Target="../media/image123.emf"/></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151.xml"/><Relationship Id="rId1" Type="http://schemas.openxmlformats.org/officeDocument/2006/relationships/vmlDrawing" Target="../drawings/vmlDrawing35.vml"/><Relationship Id="rId6" Type="http://schemas.openxmlformats.org/officeDocument/2006/relationships/image" Target="../media/image127.emf"/><Relationship Id="rId5" Type="http://schemas.openxmlformats.org/officeDocument/2006/relationships/oleObject" Target="../embeddings/oleObject106.bin"/><Relationship Id="rId4" Type="http://schemas.openxmlformats.org/officeDocument/2006/relationships/image" Target="../media/image126.emf"/></Relationships>
</file>

<file path=ppt/slides/_rels/slide176.xml.rels><?xml version="1.0" encoding="UTF-8" standalone="yes"?>
<Relationships xmlns="http://schemas.openxmlformats.org/package/2006/relationships"><Relationship Id="rId8" Type="http://schemas.openxmlformats.org/officeDocument/2006/relationships/image" Target="../media/image130.emf"/><Relationship Id="rId13" Type="http://schemas.openxmlformats.org/officeDocument/2006/relationships/image" Target="../media/image125.w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32.emf"/><Relationship Id="rId2" Type="http://schemas.openxmlformats.org/officeDocument/2006/relationships/slideLayout" Target="../slideLayouts/slideLayout151.xml"/><Relationship Id="rId1" Type="http://schemas.openxmlformats.org/officeDocument/2006/relationships/vmlDrawing" Target="../drawings/vmlDrawing36.vml"/><Relationship Id="rId6" Type="http://schemas.openxmlformats.org/officeDocument/2006/relationships/image" Target="../media/image129.emf"/><Relationship Id="rId11" Type="http://schemas.openxmlformats.org/officeDocument/2006/relationships/oleObject" Target="../embeddings/oleObject111.bin"/><Relationship Id="rId5" Type="http://schemas.openxmlformats.org/officeDocument/2006/relationships/oleObject" Target="../embeddings/oleObject108.bin"/><Relationship Id="rId10" Type="http://schemas.openxmlformats.org/officeDocument/2006/relationships/image" Target="../media/image131.emf"/><Relationship Id="rId4" Type="http://schemas.openxmlformats.org/officeDocument/2006/relationships/image" Target="../media/image128.emf"/><Relationship Id="rId9" Type="http://schemas.openxmlformats.org/officeDocument/2006/relationships/oleObject" Target="../embeddings/oleObject110.bin"/></Relationships>
</file>

<file path=ppt/slides/_rels/slide177.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image" Target="../media/image134.emf"/><Relationship Id="rId3" Type="http://schemas.openxmlformats.org/officeDocument/2006/relationships/image" Target="../media/image137.emf"/><Relationship Id="rId7" Type="http://schemas.openxmlformats.org/officeDocument/2006/relationships/oleObject" Target="../embeddings/oleObject113.bin"/><Relationship Id="rId12" Type="http://schemas.openxmlformats.org/officeDocument/2006/relationships/oleObject" Target="../embeddings/oleObject116.bin"/><Relationship Id="rId17" Type="http://schemas.openxmlformats.org/officeDocument/2006/relationships/image" Target="../media/image136.emf"/><Relationship Id="rId2" Type="http://schemas.openxmlformats.org/officeDocument/2006/relationships/slideLayout" Target="../slideLayouts/slideLayout151.xml"/><Relationship Id="rId16" Type="http://schemas.openxmlformats.org/officeDocument/2006/relationships/oleObject" Target="../embeddings/oleObject118.bin"/><Relationship Id="rId1" Type="http://schemas.openxmlformats.org/officeDocument/2006/relationships/vmlDrawing" Target="../drawings/vmlDrawing37.vml"/><Relationship Id="rId6" Type="http://schemas.openxmlformats.org/officeDocument/2006/relationships/image" Target="../media/image138.emf"/><Relationship Id="rId11" Type="http://schemas.openxmlformats.org/officeDocument/2006/relationships/oleObject" Target="../embeddings/oleObject115.bin"/><Relationship Id="rId5" Type="http://schemas.openxmlformats.org/officeDocument/2006/relationships/image" Target="../media/image133.wmf"/><Relationship Id="rId15" Type="http://schemas.openxmlformats.org/officeDocument/2006/relationships/image" Target="../media/image135.emf"/><Relationship Id="rId10" Type="http://schemas.openxmlformats.org/officeDocument/2006/relationships/image" Target="../media/image140.emf"/><Relationship Id="rId4" Type="http://schemas.openxmlformats.org/officeDocument/2006/relationships/oleObject" Target="../embeddings/oleObject112.bin"/><Relationship Id="rId9" Type="http://schemas.openxmlformats.org/officeDocument/2006/relationships/oleObject" Target="../embeddings/oleObject114.bin"/><Relationship Id="rId14" Type="http://schemas.openxmlformats.org/officeDocument/2006/relationships/oleObject" Target="../embeddings/oleObject117.bin"/></Relationships>
</file>

<file path=ppt/slides/_rels/slide178.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image" Target="../media/image145.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oleObject" Target="../embeddings/oleObject123.bin"/><Relationship Id="rId2" Type="http://schemas.openxmlformats.org/officeDocument/2006/relationships/slideLayout" Target="../slideLayouts/slideLayout151.xml"/><Relationship Id="rId1" Type="http://schemas.openxmlformats.org/officeDocument/2006/relationships/vmlDrawing" Target="../drawings/vmlDrawing38.vml"/><Relationship Id="rId6" Type="http://schemas.openxmlformats.org/officeDocument/2006/relationships/image" Target="../media/image142.emf"/><Relationship Id="rId11" Type="http://schemas.openxmlformats.org/officeDocument/2006/relationships/image" Target="../media/image147.emf"/><Relationship Id="rId5" Type="http://schemas.openxmlformats.org/officeDocument/2006/relationships/oleObject" Target="../embeddings/oleObject120.bin"/><Relationship Id="rId15" Type="http://schemas.openxmlformats.org/officeDocument/2006/relationships/image" Target="../media/image146.emf"/><Relationship Id="rId10" Type="http://schemas.openxmlformats.org/officeDocument/2006/relationships/image" Target="../media/image144.emf"/><Relationship Id="rId4" Type="http://schemas.openxmlformats.org/officeDocument/2006/relationships/image" Target="../media/image141.emf"/><Relationship Id="rId9" Type="http://schemas.openxmlformats.org/officeDocument/2006/relationships/oleObject" Target="../embeddings/oleObject122.bin"/><Relationship Id="rId14" Type="http://schemas.openxmlformats.org/officeDocument/2006/relationships/oleObject" Target="../embeddings/oleObject124.bin"/></Relationships>
</file>

<file path=ppt/slides/_rels/slide179.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145.xml"/><Relationship Id="rId1" Type="http://schemas.openxmlformats.org/officeDocument/2006/relationships/vmlDrawing" Target="../drawings/vmlDrawing39.vml"/><Relationship Id="rId4" Type="http://schemas.openxmlformats.org/officeDocument/2006/relationships/image" Target="../media/image14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145.xml"/><Relationship Id="rId1" Type="http://schemas.openxmlformats.org/officeDocument/2006/relationships/vmlDrawing" Target="../drawings/vmlDrawing40.vml"/><Relationship Id="rId4" Type="http://schemas.openxmlformats.org/officeDocument/2006/relationships/image" Target="../media/image149.emf"/></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145.xml"/><Relationship Id="rId1" Type="http://schemas.openxmlformats.org/officeDocument/2006/relationships/vmlDrawing" Target="../drawings/vmlDrawing41.vml"/><Relationship Id="rId4" Type="http://schemas.openxmlformats.org/officeDocument/2006/relationships/image" Target="../media/image150.emf"/></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183.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145.xml"/><Relationship Id="rId1" Type="http://schemas.openxmlformats.org/officeDocument/2006/relationships/vmlDrawing" Target="../drawings/vmlDrawing42.vml"/><Relationship Id="rId4" Type="http://schemas.openxmlformats.org/officeDocument/2006/relationships/image" Target="../media/image151.emf"/></Relationships>
</file>

<file path=ppt/slides/_rels/slide184.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145.xml"/><Relationship Id="rId1" Type="http://schemas.openxmlformats.org/officeDocument/2006/relationships/vmlDrawing" Target="../drawings/vmlDrawing43.vml"/><Relationship Id="rId4" Type="http://schemas.openxmlformats.org/officeDocument/2006/relationships/image" Target="../media/image152.emf"/></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87.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145.xml"/><Relationship Id="rId1" Type="http://schemas.openxmlformats.org/officeDocument/2006/relationships/vmlDrawing" Target="../drawings/vmlDrawing44.vml"/><Relationship Id="rId4" Type="http://schemas.openxmlformats.org/officeDocument/2006/relationships/image" Target="../media/image153.emf"/></Relationships>
</file>

<file path=ppt/slides/_rels/slide188.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145.xml"/><Relationship Id="rId1" Type="http://schemas.openxmlformats.org/officeDocument/2006/relationships/vmlDrawing" Target="../drawings/vmlDrawing45.vml"/><Relationship Id="rId4" Type="http://schemas.openxmlformats.org/officeDocument/2006/relationships/image" Target="../media/image154.emf"/></Relationships>
</file>

<file path=ppt/slides/_rels/slide189.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145.xml"/><Relationship Id="rId1" Type="http://schemas.openxmlformats.org/officeDocument/2006/relationships/vmlDrawing" Target="../drawings/vmlDrawing46.vml"/><Relationship Id="rId4" Type="http://schemas.openxmlformats.org/officeDocument/2006/relationships/image" Target="../media/image15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90.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145.xml"/><Relationship Id="rId1" Type="http://schemas.openxmlformats.org/officeDocument/2006/relationships/vmlDrawing" Target="../drawings/vmlDrawing47.vml"/><Relationship Id="rId4" Type="http://schemas.openxmlformats.org/officeDocument/2006/relationships/image" Target="../media/image156.emf"/></Relationships>
</file>

<file path=ppt/slides/_rels/slide191.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145.xml"/><Relationship Id="rId1" Type="http://schemas.openxmlformats.org/officeDocument/2006/relationships/vmlDrawing" Target="../drawings/vmlDrawing48.vml"/><Relationship Id="rId4" Type="http://schemas.openxmlformats.org/officeDocument/2006/relationships/image" Target="../media/image157.emf"/></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93.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145.xml"/><Relationship Id="rId1" Type="http://schemas.openxmlformats.org/officeDocument/2006/relationships/vmlDrawing" Target="../drawings/vmlDrawing49.vml"/><Relationship Id="rId4" Type="http://schemas.openxmlformats.org/officeDocument/2006/relationships/image" Target="../media/image158.emf"/></Relationships>
</file>

<file path=ppt/slides/_rels/slide194.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145.xml"/><Relationship Id="rId1" Type="http://schemas.openxmlformats.org/officeDocument/2006/relationships/vmlDrawing" Target="../drawings/vmlDrawing50.vml"/><Relationship Id="rId4" Type="http://schemas.openxmlformats.org/officeDocument/2006/relationships/image" Target="../media/image159.emf"/></Relationships>
</file>

<file path=ppt/slides/_rels/slide195.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145.xml"/><Relationship Id="rId1" Type="http://schemas.openxmlformats.org/officeDocument/2006/relationships/vmlDrawing" Target="../drawings/vmlDrawing51.vml"/><Relationship Id="rId4" Type="http://schemas.openxmlformats.org/officeDocument/2006/relationships/image" Target="../media/image160.emf"/></Relationships>
</file>

<file path=ppt/slides/_rels/slide196.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145.xml"/><Relationship Id="rId1" Type="http://schemas.openxmlformats.org/officeDocument/2006/relationships/vmlDrawing" Target="../drawings/vmlDrawing52.vml"/><Relationship Id="rId4" Type="http://schemas.openxmlformats.org/officeDocument/2006/relationships/image" Target="../media/image161.emf"/></Relationships>
</file>

<file path=ppt/slides/_rels/slide197.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145.xml"/><Relationship Id="rId1" Type="http://schemas.openxmlformats.org/officeDocument/2006/relationships/vmlDrawing" Target="../drawings/vmlDrawing53.vml"/><Relationship Id="rId4" Type="http://schemas.openxmlformats.org/officeDocument/2006/relationships/image" Target="../media/image162.emf"/></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145.xml"/><Relationship Id="rId1" Type="http://schemas.openxmlformats.org/officeDocument/2006/relationships/vmlDrawing" Target="../drawings/vmlDrawing54.vml"/><Relationship Id="rId4" Type="http://schemas.openxmlformats.org/officeDocument/2006/relationships/image" Target="../media/image163.emf"/></Relationships>
</file>

<file path=ppt/slides/_rels/slide199.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145.xml"/><Relationship Id="rId1" Type="http://schemas.openxmlformats.org/officeDocument/2006/relationships/vmlDrawing" Target="../drawings/vmlDrawing55.vml"/><Relationship Id="rId4" Type="http://schemas.openxmlformats.org/officeDocument/2006/relationships/image" Target="../media/image164.emf"/></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4.xml"/></Relationships>
</file>

<file path=ppt/slides/_rels/slide200.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146.xml"/><Relationship Id="rId1" Type="http://schemas.openxmlformats.org/officeDocument/2006/relationships/vmlDrawing" Target="../drawings/vmlDrawing56.vml"/><Relationship Id="rId4" Type="http://schemas.openxmlformats.org/officeDocument/2006/relationships/image" Target="../media/image165.wmf"/></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203.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14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06.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6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4.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4.xml"/></Relationships>
</file>

<file path=ppt/slides/_rels/slide4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4.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4.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4.xml"/><Relationship Id="rId1" Type="http://schemas.openxmlformats.org/officeDocument/2006/relationships/vmlDrawing" Target="../drawings/vmlDrawing2.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4.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74.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0.bin"/><Relationship Id="rId5" Type="http://schemas.openxmlformats.org/officeDocument/2006/relationships/oleObject" Target="../embeddings/oleObject5.bin"/><Relationship Id="rId10" Type="http://schemas.openxmlformats.org/officeDocument/2006/relationships/oleObject" Target="../embeddings/oleObject9.bin"/><Relationship Id="rId4" Type="http://schemas.openxmlformats.org/officeDocument/2006/relationships/image" Target="../media/image9.wmf"/><Relationship Id="rId9" Type="http://schemas.openxmlformats.org/officeDocument/2006/relationships/oleObject" Target="../embeddings/oleObject8.bin"/><Relationship Id="rId14" Type="http://schemas.openxmlformats.org/officeDocument/2006/relationships/oleObject" Target="../embeddings/oleObject1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1.xml"/></Relationships>
</file>

<file path=ppt/slides/_rels/slide7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audio" Target="../media/audio1.wav"/><Relationship Id="rId1" Type="http://schemas.openxmlformats.org/officeDocument/2006/relationships/slideLayout" Target="../slideLayouts/slideLayout74.xml"/><Relationship Id="rId5" Type="http://schemas.openxmlformats.org/officeDocument/2006/relationships/slide" Target="slide1.xml"/><Relationship Id="rId4" Type="http://schemas.openxmlformats.org/officeDocument/2006/relationships/image" Target="../media/image1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7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7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gif"/><Relationship Id="rId5" Type="http://schemas.openxmlformats.org/officeDocument/2006/relationships/image" Target="../media/image14.jpeg"/><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7.jpeg"/><Relationship Id="rId1" Type="http://schemas.openxmlformats.org/officeDocument/2006/relationships/slideLayout" Target="../slideLayouts/slideLayout63.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0.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3.wmf"/><Relationship Id="rId2" Type="http://schemas.openxmlformats.org/officeDocument/2006/relationships/slideLayout" Target="../slideLayouts/slideLayout129.xml"/><Relationship Id="rId1" Type="http://schemas.openxmlformats.org/officeDocument/2006/relationships/vmlDrawing" Target="../drawings/vmlDrawing6.vml"/><Relationship Id="rId6" Type="http://schemas.openxmlformats.org/officeDocument/2006/relationships/image" Target="../media/image20.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18.bin"/><Relationship Id="rId14" Type="http://schemas.openxmlformats.org/officeDocument/2006/relationships/image" Target="../media/image24.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26.wmf"/><Relationship Id="rId2" Type="http://schemas.openxmlformats.org/officeDocument/2006/relationships/slideLayout" Target="../slideLayouts/slideLayout129.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27.png"/><Relationship Id="rId4" Type="http://schemas.openxmlformats.org/officeDocument/2006/relationships/image" Target="../media/image25.emf"/></Relationships>
</file>

<file path=ppt/slides/_rels/slide9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8.emf"/><Relationship Id="rId2" Type="http://schemas.openxmlformats.org/officeDocument/2006/relationships/slideLayout" Target="../slideLayouts/slideLayout129.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31.png"/><Relationship Id="rId4" Type="http://schemas.openxmlformats.org/officeDocument/2006/relationships/image" Target="../media/image30.png"/></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9.xml"/><Relationship Id="rId1" Type="http://schemas.openxmlformats.org/officeDocument/2006/relationships/vmlDrawing" Target="../drawings/vmlDrawing9.vml"/><Relationship Id="rId5" Type="http://schemas.openxmlformats.org/officeDocument/2006/relationships/image" Target="../media/image33.png"/><Relationship Id="rId4" Type="http://schemas.openxmlformats.org/officeDocument/2006/relationships/image" Target="../media/image32.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5.emf"/><Relationship Id="rId5" Type="http://schemas.openxmlformats.org/officeDocument/2006/relationships/oleObject" Target="../embeddings/oleObject26.bin"/><Relationship Id="rId4" Type="http://schemas.openxmlformats.org/officeDocument/2006/relationships/image" Target="../media/image34.e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7.bin"/><Relationship Id="rId7" Type="http://schemas.openxmlformats.org/officeDocument/2006/relationships/image" Target="../media/image38.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36.jpeg"/><Relationship Id="rId4" Type="http://schemas.openxmlformats.org/officeDocument/2006/relationships/image" Target="../media/image37.emf"/><Relationship Id="rId9" Type="http://schemas.openxmlformats.org/officeDocument/2006/relationships/image" Target="../media/image39.emf"/></Relationships>
</file>

<file path=ppt/slides/_rels/slide9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jpeg"/><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emf"/><Relationship Id="rId5" Type="http://schemas.openxmlformats.org/officeDocument/2006/relationships/oleObject" Target="../embeddings/oleObject30.bin"/><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2"/>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63E3DD3-785A-4FEC-AF7B-0602A5434889}" type="datetime1">
              <a:rPr lang="zh-CN" altLang="en-US" sz="1400">
                <a:ea typeface="宋体" pitchFamily="2" charset="-122"/>
              </a:rPr>
              <a:pPr eaLnBrk="1" hangingPunct="1"/>
              <a:t>2019/7/7</a:t>
            </a:fld>
            <a:endParaRPr lang="en-US" altLang="zh-CN" sz="1400">
              <a:ea typeface="宋体" pitchFamily="2" charset="-122"/>
            </a:endParaRPr>
          </a:p>
        </p:txBody>
      </p:sp>
      <p:sp>
        <p:nvSpPr>
          <p:cNvPr id="77827" name="灯片编号占位符 4"/>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816323A7-89C8-400D-8913-570E76BB1DCA}" type="slidenum">
              <a:rPr lang="zh-CN" altLang="en-US" sz="1400">
                <a:ea typeface="宋体" pitchFamily="2" charset="-122"/>
              </a:rPr>
              <a:pPr algn="r" eaLnBrk="1" hangingPunct="1"/>
              <a:t>1</a:t>
            </a:fld>
            <a:endParaRPr lang="en-US" altLang="zh-CN" sz="1400">
              <a:ea typeface="宋体" pitchFamily="2" charset="-122"/>
            </a:endParaRPr>
          </a:p>
        </p:txBody>
      </p:sp>
      <p:sp>
        <p:nvSpPr>
          <p:cNvPr id="77828" name="Rectangle 4"/>
          <p:cNvSpPr>
            <a:spLocks noGrp="1" noChangeArrowheads="1"/>
          </p:cNvSpPr>
          <p:nvPr>
            <p:ph type="title" idx="4294967295"/>
          </p:nvPr>
        </p:nvSpPr>
        <p:spPr>
          <a:xfrm>
            <a:off x="1403350" y="476250"/>
            <a:ext cx="5834063" cy="574675"/>
          </a:xfrm>
        </p:spPr>
        <p:txBody>
          <a:bodyPr/>
          <a:lstStyle/>
          <a:p>
            <a:pPr eaLnBrk="1" hangingPunct="1"/>
            <a:r>
              <a:rPr lang="zh-CN" altLang="en-US" sz="3200" b="1" dirty="0" smtClean="0">
                <a:solidFill>
                  <a:srgbClr val="FFFF00"/>
                </a:solidFill>
                <a:latin typeface="黑体" pitchFamily="49" charset="-122"/>
                <a:ea typeface="黑体" pitchFamily="49" charset="-122"/>
              </a:rPr>
              <a:t>  </a:t>
            </a:r>
            <a:r>
              <a:rPr lang="en-US" altLang="zh-CN" sz="3200" b="1" dirty="0" smtClean="0">
                <a:solidFill>
                  <a:srgbClr val="FFFF00"/>
                </a:solidFill>
                <a:latin typeface="黑体" pitchFamily="49" charset="-122"/>
                <a:ea typeface="黑体" pitchFamily="49" charset="-122"/>
              </a:rPr>
              <a:t>2019</a:t>
            </a:r>
            <a:r>
              <a:rPr lang="zh-CN" altLang="en-US" sz="2800" b="1" dirty="0" smtClean="0">
                <a:solidFill>
                  <a:srgbClr val="FFFF00"/>
                </a:solidFill>
                <a:latin typeface="黑体" pitchFamily="49" charset="-122"/>
                <a:ea typeface="黑体" pitchFamily="49" charset="-122"/>
              </a:rPr>
              <a:t>数学</a:t>
            </a:r>
            <a:r>
              <a:rPr lang="zh-CN" altLang="en-US" sz="2800" b="1" dirty="0" smtClean="0">
                <a:solidFill>
                  <a:srgbClr val="FFFF00"/>
                </a:solidFill>
                <a:latin typeface="黑体" pitchFamily="49" charset="-122"/>
                <a:ea typeface="黑体" pitchFamily="49" charset="-122"/>
              </a:rPr>
              <a:t>建模讲义</a:t>
            </a:r>
          </a:p>
        </p:txBody>
      </p:sp>
      <p:sp>
        <p:nvSpPr>
          <p:cNvPr id="16390" name="AutoShape 6">
            <a:hlinkClick r:id="rId2" action="ppaction://hlinksldjump"/>
          </p:cNvPr>
          <p:cNvSpPr>
            <a:spLocks noChangeArrowheads="1"/>
          </p:cNvSpPr>
          <p:nvPr/>
        </p:nvSpPr>
        <p:spPr bwMode="auto">
          <a:xfrm>
            <a:off x="1763713" y="2492375"/>
            <a:ext cx="4968875" cy="576263"/>
          </a:xfrm>
          <a:prstGeom prst="roundRect">
            <a:avLst>
              <a:gd name="adj" fmla="val 49106"/>
            </a:avLst>
          </a:prstGeom>
          <a:gradFill rotWithShape="1">
            <a:gsLst>
              <a:gs pos="0">
                <a:srgbClr val="00475E"/>
              </a:gs>
              <a:gs pos="50000">
                <a:schemeClr val="accent1"/>
              </a:gs>
              <a:gs pos="100000">
                <a:srgbClr val="00475E"/>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2. CUMCM</a:t>
            </a:r>
            <a:r>
              <a:rPr lang="zh-CN" altLang="en-US" sz="2400" b="1" dirty="0">
                <a:solidFill>
                  <a:schemeClr val="bg1"/>
                </a:solidFill>
                <a:ea typeface="宋体" pitchFamily="2" charset="-122"/>
              </a:rPr>
              <a:t>近几年赛题的剖析   </a:t>
            </a:r>
          </a:p>
        </p:txBody>
      </p:sp>
      <p:sp>
        <p:nvSpPr>
          <p:cNvPr id="16391" name="AutoShape 7">
            <a:hlinkClick r:id="rId2" action="ppaction://hlinksldjump"/>
          </p:cNvPr>
          <p:cNvSpPr>
            <a:spLocks noChangeArrowheads="1"/>
          </p:cNvSpPr>
          <p:nvPr/>
        </p:nvSpPr>
        <p:spPr bwMode="auto">
          <a:xfrm>
            <a:off x="1763713" y="3500438"/>
            <a:ext cx="5040312" cy="576262"/>
          </a:xfrm>
          <a:prstGeom prst="roundRect">
            <a:avLst>
              <a:gd name="adj" fmla="val 49106"/>
            </a:avLst>
          </a:prstGeom>
          <a:gradFill rotWithShape="1">
            <a:gsLst>
              <a:gs pos="0">
                <a:srgbClr val="584E03"/>
              </a:gs>
              <a:gs pos="50000">
                <a:schemeClr val="accent2"/>
              </a:gs>
              <a:gs pos="100000">
                <a:srgbClr val="584E03"/>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18000" anchor="ctr"/>
          <a:lstStyle/>
          <a:p>
            <a:pPr>
              <a:defRPr/>
            </a:pPr>
            <a:r>
              <a:rPr lang="zh-CN" altLang="en-US" sz="2400" b="1" dirty="0">
                <a:solidFill>
                  <a:schemeClr val="bg1"/>
                </a:solidFill>
                <a:ea typeface="宋体" pitchFamily="2" charset="-122"/>
              </a:rPr>
              <a:t>　</a:t>
            </a:r>
            <a:r>
              <a:rPr lang="en-US" altLang="zh-CN" sz="2400" b="1" dirty="0">
                <a:solidFill>
                  <a:schemeClr val="bg1"/>
                </a:solidFill>
                <a:ea typeface="宋体" pitchFamily="2" charset="-122"/>
              </a:rPr>
              <a:t>3. </a:t>
            </a:r>
            <a:r>
              <a:rPr lang="zh-CN" altLang="en-US" sz="2400" b="1" dirty="0">
                <a:solidFill>
                  <a:schemeClr val="bg1"/>
                </a:solidFill>
                <a:ea typeface="宋体" pitchFamily="2" charset="-122"/>
              </a:rPr>
              <a:t>参加数学建模竞赛的方法   </a:t>
            </a:r>
            <a:r>
              <a:rPr lang="zh-CN" altLang="en-US" dirty="0">
                <a:ea typeface="宋体" pitchFamily="2" charset="-122"/>
              </a:rPr>
              <a:t> </a:t>
            </a:r>
          </a:p>
        </p:txBody>
      </p:sp>
      <p:sp>
        <p:nvSpPr>
          <p:cNvPr id="16392" name="AutoShape 9">
            <a:hlinkClick r:id="rId2" action="ppaction://hlinksldjump"/>
          </p:cNvPr>
          <p:cNvSpPr>
            <a:spLocks noChangeArrowheads="1"/>
          </p:cNvSpPr>
          <p:nvPr/>
        </p:nvSpPr>
        <p:spPr bwMode="auto">
          <a:xfrm>
            <a:off x="1835150" y="4508500"/>
            <a:ext cx="5040313" cy="576263"/>
          </a:xfrm>
          <a:prstGeom prst="roundRect">
            <a:avLst>
              <a:gd name="adj" fmla="val 49106"/>
            </a:avLst>
          </a:prstGeom>
          <a:gradFill rotWithShape="1">
            <a:gsLst>
              <a:gs pos="0">
                <a:srgbClr val="004747"/>
              </a:gs>
              <a:gs pos="50000">
                <a:schemeClr val="folHlink"/>
              </a:gs>
              <a:gs pos="100000">
                <a:srgbClr val="004747"/>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4. </a:t>
            </a:r>
            <a:r>
              <a:rPr lang="zh-CN" altLang="en-US" sz="2400" b="1" dirty="0">
                <a:solidFill>
                  <a:schemeClr val="bg1"/>
                </a:solidFill>
                <a:ea typeface="宋体" pitchFamily="2" charset="-122"/>
              </a:rPr>
              <a:t>数学建模竞赛的思维过程    </a:t>
            </a:r>
          </a:p>
        </p:txBody>
      </p:sp>
      <p:sp>
        <p:nvSpPr>
          <p:cNvPr id="16393" name="AutoShape 18">
            <a:hlinkClick r:id="rId2" action="ppaction://hlinksldjump"/>
          </p:cNvPr>
          <p:cNvSpPr>
            <a:spLocks noChangeArrowheads="1"/>
          </p:cNvSpPr>
          <p:nvPr/>
        </p:nvSpPr>
        <p:spPr bwMode="auto">
          <a:xfrm>
            <a:off x="1763713" y="1557338"/>
            <a:ext cx="4968875" cy="576262"/>
          </a:xfrm>
          <a:prstGeom prst="roundRect">
            <a:avLst>
              <a:gd name="adj" fmla="val 49106"/>
            </a:avLst>
          </a:prstGeom>
          <a:gradFill rotWithShape="1">
            <a:gsLst>
              <a:gs pos="0">
                <a:srgbClr val="333C68"/>
              </a:gs>
              <a:gs pos="50000">
                <a:schemeClr val="hlink"/>
              </a:gs>
              <a:gs pos="100000">
                <a:srgbClr val="333C68"/>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1. CUMCM</a:t>
            </a:r>
            <a:r>
              <a:rPr lang="zh-CN" altLang="en-US" sz="2400" b="1" dirty="0">
                <a:solidFill>
                  <a:schemeClr val="bg1"/>
                </a:solidFill>
                <a:ea typeface="宋体" pitchFamily="2" charset="-122"/>
              </a:rPr>
              <a:t>历年赛题的简析    </a:t>
            </a:r>
          </a:p>
        </p:txBody>
      </p:sp>
      <p:sp>
        <p:nvSpPr>
          <p:cNvPr id="16394" name="AutoShape 19">
            <a:hlinkClick r:id="rId2" action="ppaction://hlinksldjump"/>
          </p:cNvPr>
          <p:cNvSpPr>
            <a:spLocks noChangeArrowheads="1"/>
          </p:cNvSpPr>
          <p:nvPr/>
        </p:nvSpPr>
        <p:spPr bwMode="auto">
          <a:xfrm>
            <a:off x="1763713" y="5516563"/>
            <a:ext cx="5040312" cy="576262"/>
          </a:xfrm>
          <a:prstGeom prst="roundRect">
            <a:avLst>
              <a:gd name="adj" fmla="val 49106"/>
            </a:avLst>
          </a:prstGeom>
          <a:gradFill rotWithShape="1">
            <a:gsLst>
              <a:gs pos="0">
                <a:schemeClr val="tx2"/>
              </a:gs>
              <a:gs pos="50000">
                <a:srgbClr val="006600"/>
              </a:gs>
              <a:gs pos="100000">
                <a:schemeClr val="tx2"/>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a:t>
            </a:r>
            <a:r>
              <a:rPr lang="zh-CN" altLang="en-US" sz="2400" b="1" dirty="0">
                <a:solidFill>
                  <a:schemeClr val="bg1"/>
                </a:solidFill>
                <a:ea typeface="宋体" pitchFamily="2" charset="-122"/>
              </a:rPr>
              <a:t>５</a:t>
            </a:r>
            <a:r>
              <a:rPr lang="en-US" altLang="zh-CN" sz="2400" b="1" dirty="0">
                <a:solidFill>
                  <a:schemeClr val="bg1"/>
                </a:solidFill>
                <a:ea typeface="宋体" pitchFamily="2" charset="-122"/>
              </a:rPr>
              <a:t>. </a:t>
            </a:r>
            <a:r>
              <a:rPr lang="zh-CN" altLang="en-US" sz="2400" b="1" dirty="0">
                <a:solidFill>
                  <a:schemeClr val="bg1"/>
                </a:solidFill>
                <a:ea typeface="宋体" pitchFamily="2" charset="-122"/>
              </a:rPr>
              <a:t>数学建模竞赛的策略与实践  </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A382649-DABE-4546-95D8-26B740A9C5A5}" type="datetime1">
              <a:rPr lang="zh-CN" altLang="en-US" sz="1400">
                <a:ea typeface="宋体" pitchFamily="2" charset="-122"/>
              </a:rPr>
              <a:pPr eaLnBrk="1" hangingPunct="1"/>
              <a:t>2019/7/7</a:t>
            </a:fld>
            <a:endParaRPr lang="en-US" altLang="zh-CN" sz="1400">
              <a:ea typeface="宋体" pitchFamily="2" charset="-122"/>
            </a:endParaRPr>
          </a:p>
        </p:txBody>
      </p:sp>
      <p:sp>
        <p:nvSpPr>
          <p:cNvPr id="8704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B2ED5428-DD13-4A1B-AA20-851B0FF7ACE2}" type="slidenum">
              <a:rPr lang="zh-CN" altLang="en-US" sz="1400">
                <a:ea typeface="宋体" pitchFamily="2" charset="-122"/>
              </a:rPr>
              <a:pPr algn="r" eaLnBrk="1" hangingPunct="1"/>
              <a:t>10</a:t>
            </a:fld>
            <a:endParaRPr lang="en-US" altLang="zh-CN" sz="1400">
              <a:ea typeface="宋体" pitchFamily="2" charset="-122"/>
            </a:endParaRPr>
          </a:p>
        </p:txBody>
      </p:sp>
      <p:sp>
        <p:nvSpPr>
          <p:cNvPr id="87044" name="Text Box 2"/>
          <p:cNvSpPr txBox="1">
            <a:spLocks noChangeArrowheads="1"/>
          </p:cNvSpPr>
          <p:nvPr/>
        </p:nvSpPr>
        <p:spPr bwMode="auto">
          <a:xfrm>
            <a:off x="381000" y="1295400"/>
            <a:ext cx="472440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87045" name="Rectangle 3"/>
          <p:cNvSpPr>
            <a:spLocks noChangeArrowheads="1"/>
          </p:cNvSpPr>
          <p:nvPr/>
        </p:nvSpPr>
        <p:spPr bwMode="auto">
          <a:xfrm>
            <a:off x="539750" y="1989138"/>
            <a:ext cx="80645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400" b="1">
                <a:solidFill>
                  <a:srgbClr val="0000FF"/>
                </a:solidFill>
                <a:latin typeface="楷体_GB2312" pitchFamily="49" charset="-122"/>
                <a:ea typeface="楷体_GB2312" pitchFamily="49" charset="-122"/>
              </a:rPr>
              <a:t>2008</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sym typeface="Wingdings" pitchFamily="2" charset="2"/>
              </a:rPr>
              <a:t>:</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(A)</a:t>
            </a:r>
            <a:r>
              <a:rPr lang="zh-CN" altLang="en-US" sz="2400" b="1">
                <a:solidFill>
                  <a:srgbClr val="0000FF"/>
                </a:solidFill>
                <a:latin typeface="楷体_GB2312" pitchFamily="49" charset="-122"/>
                <a:ea typeface="楷体_GB2312" pitchFamily="49" charset="-122"/>
                <a:sym typeface="Wingdings" pitchFamily="2" charset="2"/>
              </a:rPr>
              <a:t>数码相机定位问题　　　　（复旦大学</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谭永基）</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(B)</a:t>
            </a:r>
            <a:r>
              <a:rPr lang="zh-CN" altLang="en-US" sz="2400" b="1">
                <a:solidFill>
                  <a:srgbClr val="0000FF"/>
                </a:solidFill>
                <a:latin typeface="楷体_GB2312" pitchFamily="49" charset="-122"/>
                <a:ea typeface="楷体_GB2312" pitchFamily="49" charset="-122"/>
                <a:sym typeface="Wingdings" pitchFamily="2" charset="2"/>
              </a:rPr>
              <a:t>高等教育学费标准探讨问题（北京理工：叶其孝）</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(C)</a:t>
            </a:r>
            <a:r>
              <a:rPr lang="zh-CN" altLang="en-US" sz="2400" b="1">
                <a:solidFill>
                  <a:srgbClr val="0000FF"/>
                </a:solidFill>
                <a:latin typeface="楷体_GB2312" pitchFamily="49" charset="-122"/>
                <a:ea typeface="楷体_GB2312" pitchFamily="49" charset="-122"/>
                <a:sym typeface="Wingdings" pitchFamily="2" charset="2"/>
              </a:rPr>
              <a:t>地面搜索问题  　　　（西北工业大学：肖华勇）</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(D)NBA</a:t>
            </a:r>
            <a:r>
              <a:rPr lang="zh-CN" altLang="en-US" sz="2400" b="1">
                <a:solidFill>
                  <a:srgbClr val="0000FF"/>
                </a:solidFill>
                <a:latin typeface="楷体_GB2312" pitchFamily="49" charset="-122"/>
                <a:ea typeface="楷体_GB2312" pitchFamily="49" charset="-122"/>
                <a:sym typeface="Wingdings" pitchFamily="2" charset="2"/>
              </a:rPr>
              <a:t>赛程的分析与评价问题（清华大学：姜启源）</a:t>
            </a:r>
          </a:p>
        </p:txBody>
      </p:sp>
      <p:sp>
        <p:nvSpPr>
          <p:cNvPr id="87046"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
        <p:nvSpPr>
          <p:cNvPr id="87047" name="Rectangle 5"/>
          <p:cNvSpPr>
            <a:spLocks noChangeArrowheads="1"/>
          </p:cNvSpPr>
          <p:nvPr/>
        </p:nvSpPr>
        <p:spPr bwMode="auto">
          <a:xfrm>
            <a:off x="468313" y="4076700"/>
            <a:ext cx="842486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400" b="1">
                <a:solidFill>
                  <a:srgbClr val="0000FF"/>
                </a:solidFill>
                <a:latin typeface="楷体_GB2312" pitchFamily="49" charset="-122"/>
                <a:ea typeface="楷体_GB2312" pitchFamily="49" charset="-122"/>
              </a:rPr>
              <a:t>2009</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sym typeface="Wingdings" pitchFamily="2" charset="2"/>
              </a:rPr>
              <a:t>:</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(A)</a:t>
            </a:r>
            <a:r>
              <a:rPr lang="zh-CN" altLang="en-US" sz="2400" b="1">
                <a:solidFill>
                  <a:srgbClr val="0000FF"/>
                </a:solidFill>
                <a:latin typeface="楷体_GB2312" pitchFamily="49" charset="-122"/>
                <a:ea typeface="楷体_GB2312" pitchFamily="49" charset="-122"/>
              </a:rPr>
              <a:t>制动器试验台的控制方法问题</a:t>
            </a:r>
            <a:r>
              <a:rPr lang="zh-CN" altLang="en-US" sz="2400" b="1">
                <a:solidFill>
                  <a:srgbClr val="0000FF"/>
                </a:solidFill>
                <a:latin typeface="楷体_GB2312" pitchFamily="49" charset="-122"/>
                <a:ea typeface="楷体_GB2312" pitchFamily="49" charset="-122"/>
                <a:sym typeface="Wingdings" pitchFamily="2" charset="2"/>
              </a:rPr>
              <a:t>（吉林大学</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方沛辰）</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(B)</a:t>
            </a:r>
            <a:r>
              <a:rPr lang="zh-CN" altLang="en-US" sz="2400" b="1">
                <a:solidFill>
                  <a:srgbClr val="0000FF"/>
                </a:solidFill>
                <a:latin typeface="楷体_GB2312" pitchFamily="49" charset="-122"/>
                <a:ea typeface="楷体_GB2312" pitchFamily="49" charset="-122"/>
                <a:sym typeface="Wingdings" pitchFamily="2" charset="2"/>
              </a:rPr>
              <a:t>眼科病床的合理安排问题　　（国防科大</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吴孟达）</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(C)</a:t>
            </a:r>
            <a:r>
              <a:rPr lang="zh-CN" altLang="en-US" sz="2400" b="1">
                <a:solidFill>
                  <a:srgbClr val="0000FF"/>
                </a:solidFill>
                <a:latin typeface="楷体_GB2312" pitchFamily="49" charset="-122"/>
                <a:ea typeface="楷体_GB2312" pitchFamily="49" charset="-122"/>
                <a:sym typeface="Wingdings" pitchFamily="2" charset="2"/>
              </a:rPr>
              <a:t>卫星和飞船的跟踪测控问题　（西安交大：周易仓）</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(D)</a:t>
            </a:r>
            <a:r>
              <a:rPr lang="zh-CN" altLang="en-US" sz="2400" b="1">
                <a:solidFill>
                  <a:srgbClr val="0000FF"/>
                </a:solidFill>
                <a:latin typeface="楷体_GB2312" pitchFamily="49" charset="-122"/>
                <a:ea typeface="楷体_GB2312" pitchFamily="49" charset="-122"/>
                <a:sym typeface="Wingdings" pitchFamily="2" charset="2"/>
              </a:rPr>
              <a:t>会议筹备问题　　（福州大学：王宏健）</a:t>
            </a:r>
          </a:p>
        </p:txBody>
      </p:sp>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323850" y="981075"/>
            <a:ext cx="8248650" cy="2662238"/>
          </a:xfrm>
          <a:prstGeom prst="rect">
            <a:avLst/>
          </a:prstGeom>
          <a:solidFill>
            <a:schemeClr val="accent1">
              <a:alpha val="0"/>
            </a:schemeClr>
          </a:solidFill>
          <a:ln w="31750">
            <a:solidFill>
              <a:srgbClr val="FF0000"/>
            </a:solidFill>
            <a:miter lim="800000"/>
            <a:headEnd/>
            <a:tailEnd/>
          </a:ln>
        </p:spPr>
        <p:txBody>
          <a:bodyPr wrap="none" anchor="ctr"/>
          <a:lstStyle/>
          <a:p>
            <a:endParaRPr lang="zh-CN" altLang="en-US">
              <a:ea typeface="宋体" pitchFamily="2" charset="-122"/>
            </a:endParaRPr>
          </a:p>
        </p:txBody>
      </p:sp>
      <p:sp>
        <p:nvSpPr>
          <p:cNvPr id="13316" name="Rectangle 3"/>
          <p:cNvSpPr>
            <a:spLocks noGrp="1" noChangeArrowheads="1"/>
          </p:cNvSpPr>
          <p:nvPr>
            <p:ph type="title" idx="4294967295"/>
          </p:nvPr>
        </p:nvSpPr>
        <p:spPr>
          <a:xfrm>
            <a:off x="468313" y="0"/>
            <a:ext cx="8675687" cy="1143000"/>
          </a:xfrm>
          <a:blipFill dpi="0" rotWithShape="1">
            <a:blip r:embed="rId3"/>
            <a:srcRect/>
            <a:tile tx="0" ty="0" sx="100000" sy="100000" flip="none" algn="tl"/>
          </a:blipFill>
        </p:spPr>
        <p:txBody>
          <a:bodyPr/>
          <a:lstStyle/>
          <a:p>
            <a:pPr eaLnBrk="1" hangingPunct="1"/>
            <a:r>
              <a:rPr lang="en-US" altLang="zh-CN" smtClean="0">
                <a:solidFill>
                  <a:srgbClr val="FF0000"/>
                </a:solidFill>
                <a:ea typeface="宋体" pitchFamily="2" charset="-122"/>
              </a:rPr>
              <a:t>Matlab</a:t>
            </a:r>
            <a:r>
              <a:rPr lang="zh-CN" altLang="en-US" smtClean="0">
                <a:solidFill>
                  <a:srgbClr val="FF0000"/>
                </a:solidFill>
                <a:ea typeface="宋体" pitchFamily="2" charset="-122"/>
              </a:rPr>
              <a:t>编程求解</a:t>
            </a:r>
            <a:r>
              <a:rPr lang="zh-CN" altLang="en-US" sz="3200" b="1" smtClean="0">
                <a:solidFill>
                  <a:srgbClr val="0000FF"/>
                </a:solidFill>
                <a:ea typeface="宋体" pitchFamily="2" charset="-122"/>
              </a:rPr>
              <a:t>（数值求解：迭代方法）</a:t>
            </a:r>
            <a:endParaRPr lang="zh-CN" altLang="en-US" b="1" smtClean="0">
              <a:solidFill>
                <a:srgbClr val="0000FF"/>
              </a:solidFill>
              <a:ea typeface="宋体" pitchFamily="2" charset="-122"/>
            </a:endParaRPr>
          </a:p>
        </p:txBody>
      </p:sp>
      <p:sp>
        <p:nvSpPr>
          <p:cNvPr id="112644" name="Rectangle 4"/>
          <p:cNvSpPr>
            <a:spLocks noGrp="1" noChangeArrowheads="1"/>
          </p:cNvSpPr>
          <p:nvPr>
            <p:ph type="body" idx="4294967295"/>
          </p:nvPr>
        </p:nvSpPr>
        <p:spPr>
          <a:xfrm>
            <a:off x="395288" y="981075"/>
            <a:ext cx="8229600" cy="4525963"/>
          </a:xfrm>
        </p:spPr>
        <p:txBody>
          <a:bodyPr/>
          <a:lstStyle/>
          <a:p>
            <a:pPr eaLnBrk="1" hangingPunct="1">
              <a:buFontTx/>
              <a:buNone/>
            </a:pPr>
            <a:endParaRPr lang="en-US" altLang="zh-CN" sz="2400" smtClean="0">
              <a:solidFill>
                <a:srgbClr val="0000FF"/>
              </a:solidFill>
              <a:ea typeface="宋体" pitchFamily="2" charset="-122"/>
            </a:endParaRPr>
          </a:p>
          <a:p>
            <a:pPr eaLnBrk="1" hangingPunct="1">
              <a:buFontTx/>
              <a:buNone/>
            </a:pPr>
            <a:endParaRPr lang="en-US" altLang="zh-CN" sz="2400" smtClean="0">
              <a:solidFill>
                <a:srgbClr val="0000FF"/>
              </a:solidFill>
              <a:ea typeface="宋体" pitchFamily="2" charset="-122"/>
            </a:endParaRPr>
          </a:p>
          <a:p>
            <a:pPr eaLnBrk="1" hangingPunct="1">
              <a:buFontTx/>
              <a:buNone/>
            </a:pPr>
            <a:r>
              <a:rPr lang="en-US" altLang="zh-CN" sz="2400" smtClean="0">
                <a:solidFill>
                  <a:srgbClr val="0000FF"/>
                </a:solidFill>
                <a:ea typeface="宋体" pitchFamily="2" charset="-122"/>
              </a:rPr>
              <a:t>function F = myfun1(t)</a:t>
            </a:r>
          </a:p>
          <a:p>
            <a:pPr eaLnBrk="1" hangingPunct="1">
              <a:buFontTx/>
              <a:buNone/>
            </a:pPr>
            <a:r>
              <a:rPr lang="en-US" altLang="zh-CN" sz="2400" smtClean="0">
                <a:solidFill>
                  <a:srgbClr val="0000FF"/>
                </a:solidFill>
                <a:ea typeface="宋体" pitchFamily="2" charset="-122"/>
              </a:rPr>
              <a:t>g=9.8;</a:t>
            </a:r>
          </a:p>
          <a:p>
            <a:pPr eaLnBrk="1" hangingPunct="1">
              <a:buFontTx/>
              <a:buNone/>
            </a:pPr>
            <a:r>
              <a:rPr lang="en-US" altLang="zh-CN" sz="2400" smtClean="0">
                <a:solidFill>
                  <a:srgbClr val="0000FF"/>
                </a:solidFill>
                <a:ea typeface="宋体" pitchFamily="2" charset="-122"/>
              </a:rPr>
              <a:t>k=0.05;</a:t>
            </a:r>
          </a:p>
          <a:p>
            <a:pPr eaLnBrk="1" hangingPunct="1">
              <a:buFontTx/>
              <a:buNone/>
            </a:pPr>
            <a:r>
              <a:rPr lang="en-US" altLang="zh-CN" sz="2400" smtClean="0">
                <a:solidFill>
                  <a:srgbClr val="0000FF"/>
                </a:solidFill>
                <a:ea typeface="宋体" pitchFamily="2" charset="-122"/>
              </a:rPr>
              <a:t>F=340*(3.9-t)*k^2/g-t*k-exp(-k*t)+1;</a:t>
            </a:r>
          </a:p>
          <a:p>
            <a:pPr eaLnBrk="1" hangingPunct="1">
              <a:buFontTx/>
              <a:buNone/>
            </a:pPr>
            <a:endParaRPr lang="en-US" altLang="zh-CN" smtClean="0">
              <a:solidFill>
                <a:srgbClr val="0000FF"/>
              </a:solidFill>
              <a:ea typeface="宋体" pitchFamily="2" charset="-122"/>
            </a:endParaRPr>
          </a:p>
        </p:txBody>
      </p:sp>
      <p:sp>
        <p:nvSpPr>
          <p:cNvPr id="112645" name="Text Box 5"/>
          <p:cNvSpPr txBox="1">
            <a:spLocks noChangeArrowheads="1"/>
          </p:cNvSpPr>
          <p:nvPr/>
        </p:nvSpPr>
        <p:spPr bwMode="auto">
          <a:xfrm>
            <a:off x="323850" y="3751263"/>
            <a:ext cx="8208963" cy="28003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2800">
                <a:solidFill>
                  <a:srgbClr val="0000FF"/>
                </a:solidFill>
                <a:ea typeface="宋体" pitchFamily="2" charset="-122"/>
              </a:rPr>
              <a:t>t0 =    3.6000</a:t>
            </a:r>
          </a:p>
          <a:p>
            <a:pPr eaLnBrk="1" hangingPunct="1"/>
            <a:r>
              <a:rPr lang="en-US" altLang="zh-CN" sz="2800">
                <a:solidFill>
                  <a:srgbClr val="0000FF"/>
                </a:solidFill>
                <a:ea typeface="宋体" pitchFamily="2" charset="-122"/>
              </a:rPr>
              <a:t>[t, fval] = fsolve(@myfun1,t0)</a:t>
            </a:r>
          </a:p>
          <a:p>
            <a:pPr eaLnBrk="1" hangingPunct="1"/>
            <a:r>
              <a:rPr lang="en-US" altLang="zh-CN" sz="3200" b="1">
                <a:solidFill>
                  <a:srgbClr val="FF3300"/>
                </a:solidFill>
                <a:ea typeface="宋体" pitchFamily="2" charset="-122"/>
              </a:rPr>
              <a:t>t =    3.7151</a:t>
            </a:r>
          </a:p>
          <a:p>
            <a:pPr eaLnBrk="1" hangingPunct="1"/>
            <a:r>
              <a:rPr lang="en-US" altLang="zh-CN" sz="2800">
                <a:solidFill>
                  <a:srgbClr val="0000FF"/>
                </a:solidFill>
                <a:ea typeface="宋体" pitchFamily="2" charset="-122"/>
              </a:rPr>
              <a:t>fval = -2.8481e-011</a:t>
            </a:r>
          </a:p>
          <a:p>
            <a:pPr eaLnBrk="1" hangingPunct="1"/>
            <a:r>
              <a:rPr lang="en-US" altLang="zh-CN" sz="2800">
                <a:solidFill>
                  <a:srgbClr val="0000FF"/>
                </a:solidFill>
                <a:ea typeface="宋体" pitchFamily="2" charset="-122"/>
              </a:rPr>
              <a:t>h=340*(3.9-t)</a:t>
            </a:r>
          </a:p>
          <a:p>
            <a:pPr eaLnBrk="1" hangingPunct="1"/>
            <a:r>
              <a:rPr lang="en-US" altLang="zh-CN" sz="3200" b="1">
                <a:solidFill>
                  <a:srgbClr val="FF3300"/>
                </a:solidFill>
                <a:ea typeface="宋体" pitchFamily="2" charset="-122"/>
              </a:rPr>
              <a:t>h = 62.8720   </a:t>
            </a:r>
            <a:r>
              <a:rPr lang="en-US" altLang="zh-CN" sz="3200" b="1">
                <a:solidFill>
                  <a:srgbClr val="0000FF"/>
                </a:solidFill>
                <a:ea typeface="宋体" pitchFamily="2" charset="-122"/>
              </a:rPr>
              <a:t>【</a:t>
            </a:r>
            <a:r>
              <a:rPr lang="zh-CN" altLang="en-US" sz="3200" b="1">
                <a:solidFill>
                  <a:srgbClr val="0000FF"/>
                </a:solidFill>
                <a:ea typeface="宋体" pitchFamily="2" charset="-122"/>
              </a:rPr>
              <a:t>与前面六次多项式结果近似</a:t>
            </a:r>
            <a:r>
              <a:rPr lang="en-US" altLang="zh-CN" sz="3200" b="1">
                <a:solidFill>
                  <a:srgbClr val="0000FF"/>
                </a:solidFill>
                <a:ea typeface="宋体" pitchFamily="2" charset="-122"/>
              </a:rPr>
              <a:t>】</a:t>
            </a:r>
          </a:p>
        </p:txBody>
      </p:sp>
      <p:graphicFrame>
        <p:nvGraphicFramePr>
          <p:cNvPr id="112646" name="Object 6"/>
          <p:cNvGraphicFramePr>
            <a:graphicFrameLocks noChangeAspect="1"/>
          </p:cNvGraphicFramePr>
          <p:nvPr/>
        </p:nvGraphicFramePr>
        <p:xfrm>
          <a:off x="428625" y="1000125"/>
          <a:ext cx="4649788" cy="895350"/>
        </p:xfrm>
        <a:graphic>
          <a:graphicData uri="http://schemas.openxmlformats.org/presentationml/2006/ole">
            <mc:AlternateContent xmlns:mc="http://schemas.openxmlformats.org/markup-compatibility/2006">
              <mc:Choice xmlns:v="urn:schemas-microsoft-com:vml" Requires="v">
                <p:oleObj spid="_x0000_s13328" r:id="rId4" imgW="1903320" imgH="356400" progId="Equation.DSMT4">
                  <p:embed/>
                </p:oleObj>
              </mc:Choice>
              <mc:Fallback>
                <p:oleObj r:id="rId4" imgW="1903320" imgH="3564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000125"/>
                        <a:ext cx="464978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646"/>
                                        </p:tgtEl>
                                        <p:attrNameLst>
                                          <p:attrName>style.visibility</p:attrName>
                                        </p:attrNameLst>
                                      </p:cBhvr>
                                      <p:to>
                                        <p:strVal val="visible"/>
                                      </p:to>
                                    </p:set>
                                    <p:animEffect transition="in" filter="box(in)">
                                      <p:cBhvr>
                                        <p:cTn id="7" dur="500"/>
                                        <p:tgtEl>
                                          <p:spTgt spid="1126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44">
                                            <p:txEl>
                                              <p:pRg st="2" end="2"/>
                                            </p:txEl>
                                          </p:spTgt>
                                        </p:tgtEl>
                                        <p:attrNameLst>
                                          <p:attrName>style.visibility</p:attrName>
                                        </p:attrNameLst>
                                      </p:cBhvr>
                                      <p:to>
                                        <p:strVal val="visible"/>
                                      </p:to>
                                    </p:set>
                                    <p:animEffect transition="in" filter="box(in)">
                                      <p:cBhvr>
                                        <p:cTn id="12" dur="500"/>
                                        <p:tgtEl>
                                          <p:spTgt spid="11264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644">
                                            <p:txEl>
                                              <p:pRg st="3" end="3"/>
                                            </p:txEl>
                                          </p:spTgt>
                                        </p:tgtEl>
                                        <p:attrNameLst>
                                          <p:attrName>style.visibility</p:attrName>
                                        </p:attrNameLst>
                                      </p:cBhvr>
                                      <p:to>
                                        <p:strVal val="visible"/>
                                      </p:to>
                                    </p:set>
                                    <p:animEffect transition="in" filter="box(in)">
                                      <p:cBhvr>
                                        <p:cTn id="17" dur="500"/>
                                        <p:tgtEl>
                                          <p:spTgt spid="11264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2644">
                                            <p:txEl>
                                              <p:pRg st="4" end="4"/>
                                            </p:txEl>
                                          </p:spTgt>
                                        </p:tgtEl>
                                        <p:attrNameLst>
                                          <p:attrName>style.visibility</p:attrName>
                                        </p:attrNameLst>
                                      </p:cBhvr>
                                      <p:to>
                                        <p:strVal val="visible"/>
                                      </p:to>
                                    </p:set>
                                    <p:animEffect transition="in" filter="box(in)">
                                      <p:cBhvr>
                                        <p:cTn id="22" dur="500"/>
                                        <p:tgtEl>
                                          <p:spTgt spid="11264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2644">
                                            <p:txEl>
                                              <p:pRg st="5" end="5"/>
                                            </p:txEl>
                                          </p:spTgt>
                                        </p:tgtEl>
                                        <p:attrNameLst>
                                          <p:attrName>style.visibility</p:attrName>
                                        </p:attrNameLst>
                                      </p:cBhvr>
                                      <p:to>
                                        <p:strVal val="visible"/>
                                      </p:to>
                                    </p:set>
                                    <p:animEffect transition="in" filter="box(in)">
                                      <p:cBhvr>
                                        <p:cTn id="27" dur="500"/>
                                        <p:tgtEl>
                                          <p:spTgt spid="11264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2645"/>
                                        </p:tgtEl>
                                        <p:attrNameLst>
                                          <p:attrName>style.visibility</p:attrName>
                                        </p:attrNameLst>
                                      </p:cBhvr>
                                      <p:to>
                                        <p:strVal val="visible"/>
                                      </p:to>
                                    </p:set>
                                    <p:animEffect transition="in" filter="box(in)">
                                      <p:cBhvr>
                                        <p:cTn id="32"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build="p" autoUpdateAnimBg="0"/>
      <p:bldP spid="112645"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en-US" altLang="zh-CN" b="1" smtClean="0">
                <a:solidFill>
                  <a:srgbClr val="FF0000"/>
                </a:solidFill>
                <a:ea typeface="宋体" pitchFamily="2" charset="-122"/>
              </a:rPr>
              <a:t>【3.7,3.8]</a:t>
            </a:r>
            <a:r>
              <a:rPr lang="zh-CN" altLang="en-US" b="1" smtClean="0">
                <a:solidFill>
                  <a:srgbClr val="FF0000"/>
                </a:solidFill>
                <a:ea typeface="宋体" pitchFamily="2" charset="-122"/>
              </a:rPr>
              <a:t>搜索法  </a:t>
            </a:r>
            <a:r>
              <a:rPr lang="zh-CN" altLang="en-US" sz="2800" b="1" smtClean="0">
                <a:solidFill>
                  <a:srgbClr val="FF0000"/>
                </a:solidFill>
                <a:ea typeface="宋体" pitchFamily="2" charset="-122"/>
              </a:rPr>
              <a:t>（八仙过海，各显神通</a:t>
            </a:r>
            <a:r>
              <a:rPr lang="zh-CN" altLang="en-US" sz="2800" b="1" smtClean="0">
                <a:solidFill>
                  <a:srgbClr val="0000FF"/>
                </a:solidFill>
                <a:ea typeface="宋体" pitchFamily="2" charset="-122"/>
              </a:rPr>
              <a:t>）</a:t>
            </a:r>
            <a:endParaRPr lang="zh-CN" altLang="en-US" b="1" smtClean="0">
              <a:solidFill>
                <a:srgbClr val="0000FF"/>
              </a:solidFill>
              <a:ea typeface="宋体" pitchFamily="2" charset="-122"/>
            </a:endParaRPr>
          </a:p>
        </p:txBody>
      </p:sp>
      <p:sp>
        <p:nvSpPr>
          <p:cNvPr id="14340" name="Rectangle 3"/>
          <p:cNvSpPr>
            <a:spLocks noGrp="1" noChangeArrowheads="1"/>
          </p:cNvSpPr>
          <p:nvPr>
            <p:ph type="body" idx="4294967295"/>
          </p:nvPr>
        </p:nvSpPr>
        <p:spPr>
          <a:xfrm>
            <a:off x="395288" y="1341438"/>
            <a:ext cx="8280400" cy="5256212"/>
          </a:xfrm>
          <a:ln w="28575">
            <a:solidFill>
              <a:srgbClr val="FF0000"/>
            </a:solidFill>
            <a:miter lim="800000"/>
            <a:headEnd/>
            <a:tailEnd/>
          </a:ln>
        </p:spPr>
        <p:txBody>
          <a:bodyPr/>
          <a:lstStyle/>
          <a:p>
            <a:pPr eaLnBrk="1" hangingPunct="1">
              <a:lnSpc>
                <a:spcPct val="80000"/>
              </a:lnSpc>
              <a:buFontTx/>
              <a:buNone/>
            </a:pPr>
            <a:r>
              <a:rPr lang="en-US" altLang="zh-CN" sz="2000" b="1" smtClean="0">
                <a:ea typeface="宋体" pitchFamily="2" charset="-122"/>
              </a:rPr>
              <a:t>a=3.7;</a:t>
            </a:r>
          </a:p>
          <a:p>
            <a:pPr eaLnBrk="1" hangingPunct="1">
              <a:lnSpc>
                <a:spcPct val="80000"/>
              </a:lnSpc>
              <a:buFontTx/>
              <a:buNone/>
            </a:pPr>
            <a:r>
              <a:rPr lang="en-US" altLang="zh-CN" sz="2000" b="1" smtClean="0">
                <a:ea typeface="宋体" pitchFamily="2" charset="-122"/>
              </a:rPr>
              <a:t>b=3.8;</a:t>
            </a:r>
          </a:p>
          <a:p>
            <a:pPr eaLnBrk="1" hangingPunct="1">
              <a:lnSpc>
                <a:spcPct val="80000"/>
              </a:lnSpc>
              <a:buFontTx/>
              <a:buNone/>
            </a:pPr>
            <a:r>
              <a:rPr lang="en-US" altLang="zh-CN" sz="2000" b="1" smtClean="0">
                <a:ea typeface="宋体" pitchFamily="2" charset="-122"/>
              </a:rPr>
              <a:t>x=a+(b-a)*[0:0.0001:1];</a:t>
            </a:r>
          </a:p>
          <a:p>
            <a:pPr eaLnBrk="1" hangingPunct="1">
              <a:lnSpc>
                <a:spcPct val="80000"/>
              </a:lnSpc>
              <a:buFontTx/>
              <a:buNone/>
            </a:pPr>
            <a:r>
              <a:rPr lang="en-US" altLang="zh-CN" sz="2000" b="1" smtClean="0">
                <a:ea typeface="宋体" pitchFamily="2" charset="-122"/>
              </a:rPr>
              <a:t>t1=[];</a:t>
            </a:r>
          </a:p>
          <a:p>
            <a:pPr eaLnBrk="1" hangingPunct="1">
              <a:lnSpc>
                <a:spcPct val="80000"/>
              </a:lnSpc>
              <a:buFontTx/>
              <a:buNone/>
            </a:pPr>
            <a:r>
              <a:rPr lang="en-US" altLang="zh-CN" sz="2000" b="1" smtClean="0">
                <a:ea typeface="宋体" pitchFamily="2" charset="-122"/>
              </a:rPr>
              <a:t>fun0=2;</a:t>
            </a:r>
          </a:p>
          <a:p>
            <a:pPr eaLnBrk="1" hangingPunct="1">
              <a:lnSpc>
                <a:spcPct val="80000"/>
              </a:lnSpc>
              <a:buFontTx/>
              <a:buNone/>
            </a:pPr>
            <a:r>
              <a:rPr lang="en-US" altLang="zh-CN" sz="2000" b="1" smtClean="0">
                <a:ea typeface="宋体" pitchFamily="2" charset="-122"/>
              </a:rPr>
              <a:t>for i=1:length(x);</a:t>
            </a:r>
          </a:p>
          <a:p>
            <a:pPr eaLnBrk="1" hangingPunct="1">
              <a:lnSpc>
                <a:spcPct val="80000"/>
              </a:lnSpc>
              <a:buFontTx/>
              <a:buNone/>
            </a:pPr>
            <a:r>
              <a:rPr lang="en-US" altLang="zh-CN" sz="2000" b="1" smtClean="0">
                <a:ea typeface="宋体" pitchFamily="2" charset="-122"/>
              </a:rPr>
              <a:t>    fun1=myfun1(x(1));</a:t>
            </a:r>
          </a:p>
          <a:p>
            <a:pPr eaLnBrk="1" hangingPunct="1">
              <a:lnSpc>
                <a:spcPct val="80000"/>
              </a:lnSpc>
              <a:buFontTx/>
              <a:buNone/>
            </a:pPr>
            <a:r>
              <a:rPr lang="en-US" altLang="zh-CN" sz="2000" b="1" smtClean="0">
                <a:ea typeface="宋体" pitchFamily="2" charset="-122"/>
              </a:rPr>
              <a:t>    if abs(fun1)&lt;fun0;</a:t>
            </a:r>
          </a:p>
          <a:p>
            <a:pPr eaLnBrk="1" hangingPunct="1">
              <a:lnSpc>
                <a:spcPct val="80000"/>
              </a:lnSpc>
              <a:buFontTx/>
              <a:buNone/>
            </a:pPr>
            <a:r>
              <a:rPr lang="en-US" altLang="zh-CN" sz="2000" b="1" smtClean="0">
                <a:ea typeface="宋体" pitchFamily="2" charset="-122"/>
              </a:rPr>
              <a:t>        fun0=abs(fun1);</a:t>
            </a:r>
          </a:p>
          <a:p>
            <a:pPr eaLnBrk="1" hangingPunct="1">
              <a:lnSpc>
                <a:spcPct val="80000"/>
              </a:lnSpc>
              <a:buFontTx/>
              <a:buNone/>
            </a:pPr>
            <a:r>
              <a:rPr lang="en-US" altLang="zh-CN" sz="2000" b="1" smtClean="0">
                <a:ea typeface="宋体" pitchFamily="2" charset="-122"/>
              </a:rPr>
              <a:t>        t1=[t1;x(i),abs(fun1)];</a:t>
            </a:r>
          </a:p>
          <a:p>
            <a:pPr eaLnBrk="1" hangingPunct="1">
              <a:lnSpc>
                <a:spcPct val="80000"/>
              </a:lnSpc>
              <a:buFontTx/>
              <a:buNone/>
            </a:pPr>
            <a:r>
              <a:rPr lang="en-US" altLang="zh-CN" sz="2000" b="1" smtClean="0">
                <a:ea typeface="宋体" pitchFamily="2" charset="-122"/>
              </a:rPr>
              <a:t>    end</a:t>
            </a:r>
          </a:p>
          <a:p>
            <a:pPr eaLnBrk="1" hangingPunct="1">
              <a:lnSpc>
                <a:spcPct val="80000"/>
              </a:lnSpc>
              <a:buFontTx/>
              <a:buNone/>
            </a:pPr>
            <a:r>
              <a:rPr lang="en-US" altLang="zh-CN" sz="2000" b="1" smtClean="0">
                <a:ea typeface="宋体" pitchFamily="2" charset="-122"/>
              </a:rPr>
              <a:t> end</a:t>
            </a:r>
          </a:p>
          <a:p>
            <a:pPr eaLnBrk="1" hangingPunct="1">
              <a:lnSpc>
                <a:spcPct val="80000"/>
              </a:lnSpc>
              <a:buFontTx/>
              <a:buNone/>
            </a:pPr>
            <a:r>
              <a:rPr lang="en-US" altLang="zh-CN" sz="2000" b="1" smtClean="0">
                <a:ea typeface="宋体" pitchFamily="2" charset="-122"/>
              </a:rPr>
              <a:t>plot(t1(end,1),t1(end,2),'*')</a:t>
            </a:r>
          </a:p>
          <a:p>
            <a:pPr eaLnBrk="1" hangingPunct="1">
              <a:lnSpc>
                <a:spcPct val="80000"/>
              </a:lnSpc>
              <a:buFontTx/>
              <a:buNone/>
            </a:pPr>
            <a:r>
              <a:rPr lang="en-US" altLang="zh-CN" sz="2000" b="1" smtClean="0">
                <a:ea typeface="宋体" pitchFamily="2" charset="-122"/>
              </a:rPr>
              <a:t>text(t1(end,1)+0.2,t1(end,2),['t=',num2str(t1(end,1))],'FontSize',18);</a:t>
            </a:r>
          </a:p>
          <a:p>
            <a:pPr eaLnBrk="1" hangingPunct="1">
              <a:lnSpc>
                <a:spcPct val="80000"/>
              </a:lnSpc>
              <a:buFontTx/>
              <a:buNone/>
            </a:pPr>
            <a:r>
              <a:rPr lang="en-US" altLang="zh-CN" sz="2000" b="1" smtClean="0">
                <a:ea typeface="宋体" pitchFamily="2" charset="-122"/>
              </a:rPr>
              <a:t>format long;</a:t>
            </a:r>
          </a:p>
          <a:p>
            <a:pPr eaLnBrk="1" hangingPunct="1">
              <a:lnSpc>
                <a:spcPct val="80000"/>
              </a:lnSpc>
              <a:buFontTx/>
              <a:buNone/>
            </a:pPr>
            <a:r>
              <a:rPr lang="en-US" altLang="zh-CN" sz="2000" b="1" smtClean="0">
                <a:ea typeface="宋体" pitchFamily="2" charset="-122"/>
              </a:rPr>
              <a:t>h=340*(3.9-t1(end,1))</a:t>
            </a:r>
          </a:p>
          <a:p>
            <a:pPr eaLnBrk="1" hangingPunct="1">
              <a:lnSpc>
                <a:spcPct val="80000"/>
              </a:lnSpc>
              <a:buFontTx/>
              <a:buNone/>
            </a:pPr>
            <a:r>
              <a:rPr lang="en-US" altLang="zh-CN" sz="2000" b="1" smtClean="0">
                <a:ea typeface="宋体" pitchFamily="2" charset="-122"/>
              </a:rPr>
              <a:t>text(t1(end,1)+0.2,t1(end,2)+0.4,['h=',num2str(h)],'FontSize',18)</a:t>
            </a:r>
          </a:p>
          <a:p>
            <a:pPr eaLnBrk="1" hangingPunct="1">
              <a:lnSpc>
                <a:spcPct val="80000"/>
              </a:lnSpc>
              <a:buFontTx/>
              <a:buNone/>
            </a:pPr>
            <a:endParaRPr lang="en-US" altLang="zh-CN" sz="2000" b="1" smtClean="0">
              <a:ea typeface="宋体" pitchFamily="2" charset="-122"/>
            </a:endParaRPr>
          </a:p>
          <a:p>
            <a:pPr eaLnBrk="1" hangingPunct="1">
              <a:lnSpc>
                <a:spcPct val="80000"/>
              </a:lnSpc>
            </a:pPr>
            <a:endParaRPr lang="en-US" altLang="zh-CN" sz="2000" b="1" smtClean="0">
              <a:ea typeface="宋体" pitchFamily="2" charset="-122"/>
            </a:endParaRPr>
          </a:p>
        </p:txBody>
      </p:sp>
      <p:graphicFrame>
        <p:nvGraphicFramePr>
          <p:cNvPr id="14338" name="Object 4"/>
          <p:cNvGraphicFramePr>
            <a:graphicFrameLocks noChangeAspect="1"/>
          </p:cNvGraphicFramePr>
          <p:nvPr/>
        </p:nvGraphicFramePr>
        <p:xfrm>
          <a:off x="3714750" y="1857375"/>
          <a:ext cx="4649788" cy="895350"/>
        </p:xfrm>
        <a:graphic>
          <a:graphicData uri="http://schemas.openxmlformats.org/presentationml/2006/ole">
            <mc:AlternateContent xmlns:mc="http://schemas.openxmlformats.org/markup-compatibility/2006">
              <mc:Choice xmlns:v="urn:schemas-microsoft-com:vml" Requires="v">
                <p:oleObj spid="_x0000_s14350" r:id="rId3" imgW="1903320" imgH="356400" progId="Equation.DSMT4">
                  <p:embed/>
                </p:oleObj>
              </mc:Choice>
              <mc:Fallback>
                <p:oleObj r:id="rId3" imgW="1903320" imgH="356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857375"/>
                        <a:ext cx="464978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95288" y="1341438"/>
            <a:ext cx="8424862" cy="5040312"/>
          </a:xfrm>
          <a:ln w="34925">
            <a:solidFill>
              <a:srgbClr val="FF0000"/>
            </a:solidFill>
            <a:miter lim="800000"/>
            <a:headEnd/>
            <a:tailEnd/>
          </a:ln>
        </p:spPr>
      </p:pic>
      <p:sp>
        <p:nvSpPr>
          <p:cNvPr id="166915" name="Rectangle 2"/>
          <p:cNvSpPr>
            <a:spLocks noGrp="1" noChangeArrowheads="1"/>
          </p:cNvSpPr>
          <p:nvPr>
            <p:ph type="title" idx="4294967295"/>
          </p:nvPr>
        </p:nvSpPr>
        <p:spPr>
          <a:xfrm>
            <a:off x="1042988" y="333375"/>
            <a:ext cx="6629400" cy="868363"/>
          </a:xfrm>
          <a:blipFill dpi="0" rotWithShape="1">
            <a:blip r:embed="rId3"/>
            <a:srcRect/>
            <a:tile tx="0" ty="0" sx="100000" sy="100000" flip="none" algn="tl"/>
          </a:blipFill>
        </p:spPr>
        <p:txBody>
          <a:bodyPr/>
          <a:lstStyle/>
          <a:p>
            <a:pPr eaLnBrk="1" hangingPunct="1"/>
            <a:r>
              <a:rPr lang="en-US" altLang="zh-CN" b="1" smtClean="0">
                <a:solidFill>
                  <a:srgbClr val="FF0000"/>
                </a:solidFill>
                <a:ea typeface="宋体" pitchFamily="2" charset="-122"/>
              </a:rPr>
              <a:t>[3.7 3.8]   </a:t>
            </a:r>
            <a:r>
              <a:rPr lang="zh-CN" altLang="en-US" b="1" smtClean="0">
                <a:solidFill>
                  <a:srgbClr val="FF0000"/>
                </a:solidFill>
                <a:ea typeface="宋体" pitchFamily="2" charset="-122"/>
              </a:rPr>
              <a:t>搜索结果</a:t>
            </a:r>
          </a:p>
        </p:txBody>
      </p:sp>
      <p:sp>
        <p:nvSpPr>
          <p:cNvPr id="166916" name="Text Box 5"/>
          <p:cNvSpPr txBox="1">
            <a:spLocks noChangeArrowheads="1"/>
          </p:cNvSpPr>
          <p:nvPr/>
        </p:nvSpPr>
        <p:spPr bwMode="auto">
          <a:xfrm>
            <a:off x="3111500" y="2354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ea typeface="宋体" pitchFamily="2" charset="-122"/>
            </a:endParaRPr>
          </a:p>
        </p:txBody>
      </p:sp>
      <p:sp>
        <p:nvSpPr>
          <p:cNvPr id="166917" name="Text Box 6"/>
          <p:cNvSpPr txBox="1">
            <a:spLocks noChangeArrowheads="1"/>
          </p:cNvSpPr>
          <p:nvPr/>
        </p:nvSpPr>
        <p:spPr bwMode="auto">
          <a:xfrm>
            <a:off x="2268538" y="2335213"/>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4000" b="1">
                <a:solidFill>
                  <a:srgbClr val="FF3300"/>
                </a:solidFill>
                <a:ea typeface="华文琥珀" pitchFamily="2" charset="-122"/>
              </a:rPr>
              <a:t>绝对误差图</a:t>
            </a:r>
          </a:p>
        </p:txBody>
      </p:sp>
      <p:sp>
        <p:nvSpPr>
          <p:cNvPr id="166918" name="Line 7"/>
          <p:cNvSpPr>
            <a:spLocks noChangeShapeType="1"/>
          </p:cNvSpPr>
          <p:nvPr/>
        </p:nvSpPr>
        <p:spPr bwMode="auto">
          <a:xfrm flipH="1">
            <a:off x="1258888" y="4192588"/>
            <a:ext cx="3384550" cy="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042988" y="260350"/>
            <a:ext cx="6629400" cy="868363"/>
          </a:xfrm>
          <a:blipFill dpi="0" rotWithShape="1">
            <a:blip r:embed="rId3"/>
            <a:srcRect/>
            <a:tile tx="0" ty="0" sx="100000" sy="100000" flip="none" algn="tl"/>
          </a:blipFill>
        </p:spPr>
        <p:txBody>
          <a:bodyPr/>
          <a:lstStyle/>
          <a:p>
            <a:pPr eaLnBrk="1" hangingPunct="1"/>
            <a:r>
              <a:rPr lang="zh-CN" altLang="en-US" sz="3200" b="1" u="sng" smtClean="0">
                <a:solidFill>
                  <a:srgbClr val="0000FF"/>
                </a:solidFill>
                <a:ea typeface="华文行楷" pitchFamily="2" charset="-122"/>
              </a:rPr>
              <a:t>随机搜索方法 </a:t>
            </a:r>
            <a:r>
              <a:rPr lang="zh-CN" altLang="en-US" sz="3200" b="1" u="sng" smtClean="0">
                <a:solidFill>
                  <a:srgbClr val="FF0000"/>
                </a:solidFill>
                <a:ea typeface="华文行楷" pitchFamily="2" charset="-122"/>
              </a:rPr>
              <a:t>（蒙特卡罗方法）</a:t>
            </a:r>
          </a:p>
        </p:txBody>
      </p:sp>
      <p:sp>
        <p:nvSpPr>
          <p:cNvPr id="15364" name="Rectangle 3"/>
          <p:cNvSpPr>
            <a:spLocks noGrp="1" noChangeArrowheads="1"/>
          </p:cNvSpPr>
          <p:nvPr>
            <p:ph type="body" idx="4294967295"/>
          </p:nvPr>
        </p:nvSpPr>
        <p:spPr>
          <a:xfrm>
            <a:off x="457200" y="1600200"/>
            <a:ext cx="8362950" cy="4924425"/>
          </a:xfrm>
          <a:ln w="31750">
            <a:solidFill>
              <a:srgbClr val="FF0000"/>
            </a:solidFill>
            <a:miter lim="800000"/>
            <a:headEnd/>
            <a:tailEnd/>
          </a:ln>
        </p:spPr>
        <p:txBody>
          <a:bodyPr/>
          <a:lstStyle/>
          <a:p>
            <a:pPr eaLnBrk="1" hangingPunct="1">
              <a:lnSpc>
                <a:spcPct val="80000"/>
              </a:lnSpc>
              <a:buFontTx/>
              <a:buNone/>
            </a:pPr>
            <a:r>
              <a:rPr lang="en-US" altLang="zh-CN" sz="1800" b="1" smtClean="0">
                <a:ea typeface="宋体" pitchFamily="2" charset="-122"/>
              </a:rPr>
              <a:t>a=3.7;</a:t>
            </a:r>
          </a:p>
          <a:p>
            <a:pPr eaLnBrk="1" hangingPunct="1">
              <a:lnSpc>
                <a:spcPct val="80000"/>
              </a:lnSpc>
              <a:buFontTx/>
              <a:buNone/>
            </a:pPr>
            <a:r>
              <a:rPr lang="en-US" altLang="zh-CN" sz="1800" b="1" smtClean="0">
                <a:ea typeface="宋体" pitchFamily="2" charset="-122"/>
              </a:rPr>
              <a:t>b=3.8;</a:t>
            </a:r>
          </a:p>
          <a:p>
            <a:pPr eaLnBrk="1" hangingPunct="1">
              <a:lnSpc>
                <a:spcPct val="80000"/>
              </a:lnSpc>
              <a:buFontTx/>
              <a:buNone/>
            </a:pPr>
            <a:r>
              <a:rPr lang="en-US" altLang="zh-CN" sz="1800" b="1" smtClean="0">
                <a:ea typeface="宋体" pitchFamily="2" charset="-122"/>
              </a:rPr>
              <a:t>x=a+(b-a)*rand(100000,1);</a:t>
            </a:r>
          </a:p>
          <a:p>
            <a:pPr eaLnBrk="1" hangingPunct="1">
              <a:lnSpc>
                <a:spcPct val="80000"/>
              </a:lnSpc>
              <a:buFontTx/>
              <a:buNone/>
            </a:pPr>
            <a:r>
              <a:rPr lang="en-US" altLang="zh-CN" sz="1800" b="1" smtClean="0">
                <a:ea typeface="宋体" pitchFamily="2" charset="-122"/>
              </a:rPr>
              <a:t>t1=[];</a:t>
            </a:r>
          </a:p>
          <a:p>
            <a:pPr eaLnBrk="1" hangingPunct="1">
              <a:lnSpc>
                <a:spcPct val="80000"/>
              </a:lnSpc>
              <a:buFontTx/>
              <a:buNone/>
            </a:pPr>
            <a:r>
              <a:rPr lang="en-US" altLang="zh-CN" sz="1800" b="1" smtClean="0">
                <a:ea typeface="宋体" pitchFamily="2" charset="-122"/>
              </a:rPr>
              <a:t>fun0=2;</a:t>
            </a:r>
          </a:p>
          <a:p>
            <a:pPr eaLnBrk="1" hangingPunct="1">
              <a:lnSpc>
                <a:spcPct val="80000"/>
              </a:lnSpc>
              <a:buFontTx/>
              <a:buNone/>
            </a:pPr>
            <a:r>
              <a:rPr lang="en-US" altLang="zh-CN" sz="1800" b="1" smtClean="0">
                <a:ea typeface="宋体" pitchFamily="2" charset="-122"/>
              </a:rPr>
              <a:t>for i=1:length(x);</a:t>
            </a:r>
          </a:p>
          <a:p>
            <a:pPr eaLnBrk="1" hangingPunct="1">
              <a:lnSpc>
                <a:spcPct val="80000"/>
              </a:lnSpc>
              <a:buFontTx/>
              <a:buNone/>
            </a:pPr>
            <a:r>
              <a:rPr lang="en-US" altLang="zh-CN" sz="1800" b="1" smtClean="0">
                <a:ea typeface="宋体" pitchFamily="2" charset="-122"/>
              </a:rPr>
              <a:t>    fun1=myfun1(x(i));</a:t>
            </a:r>
          </a:p>
          <a:p>
            <a:pPr eaLnBrk="1" hangingPunct="1">
              <a:lnSpc>
                <a:spcPct val="80000"/>
              </a:lnSpc>
              <a:buFontTx/>
              <a:buNone/>
            </a:pPr>
            <a:r>
              <a:rPr lang="en-US" altLang="zh-CN" sz="1800" b="1" smtClean="0">
                <a:ea typeface="宋体" pitchFamily="2" charset="-122"/>
              </a:rPr>
              <a:t>    if abs(fun1)&lt;fun0;</a:t>
            </a:r>
          </a:p>
          <a:p>
            <a:pPr eaLnBrk="1" hangingPunct="1">
              <a:lnSpc>
                <a:spcPct val="80000"/>
              </a:lnSpc>
              <a:buFontTx/>
              <a:buNone/>
            </a:pPr>
            <a:r>
              <a:rPr lang="en-US" altLang="zh-CN" sz="1800" b="1" smtClean="0">
                <a:ea typeface="宋体" pitchFamily="2" charset="-122"/>
              </a:rPr>
              <a:t>        fun0=abs(fun1);</a:t>
            </a:r>
          </a:p>
          <a:p>
            <a:pPr eaLnBrk="1" hangingPunct="1">
              <a:lnSpc>
                <a:spcPct val="80000"/>
              </a:lnSpc>
              <a:buFontTx/>
              <a:buNone/>
            </a:pPr>
            <a:r>
              <a:rPr lang="en-US" altLang="zh-CN" sz="1800" b="1" smtClean="0">
                <a:ea typeface="宋体" pitchFamily="2" charset="-122"/>
              </a:rPr>
              <a:t>        t1=[t1;x(i),abs(fun1)];</a:t>
            </a:r>
          </a:p>
          <a:p>
            <a:pPr eaLnBrk="1" hangingPunct="1">
              <a:lnSpc>
                <a:spcPct val="80000"/>
              </a:lnSpc>
              <a:buFontTx/>
              <a:buNone/>
            </a:pPr>
            <a:r>
              <a:rPr lang="en-US" altLang="zh-CN" sz="1800" b="1" smtClean="0">
                <a:ea typeface="宋体" pitchFamily="2" charset="-122"/>
              </a:rPr>
              <a:t>    end</a:t>
            </a:r>
          </a:p>
          <a:p>
            <a:pPr eaLnBrk="1" hangingPunct="1">
              <a:lnSpc>
                <a:spcPct val="80000"/>
              </a:lnSpc>
              <a:buFontTx/>
              <a:buNone/>
            </a:pPr>
            <a:r>
              <a:rPr lang="en-US" altLang="zh-CN" sz="1800" b="1" smtClean="0">
                <a:ea typeface="宋体" pitchFamily="2" charset="-122"/>
              </a:rPr>
              <a:t> end</a:t>
            </a:r>
          </a:p>
          <a:p>
            <a:pPr eaLnBrk="1" hangingPunct="1">
              <a:lnSpc>
                <a:spcPct val="80000"/>
              </a:lnSpc>
              <a:buFontTx/>
              <a:buNone/>
            </a:pPr>
            <a:r>
              <a:rPr lang="en-US" altLang="zh-CN" sz="1800" b="1" smtClean="0">
                <a:ea typeface="宋体" pitchFamily="2" charset="-122"/>
              </a:rPr>
              <a:t>plot(t1(end,1),t1(end,2),'*')</a:t>
            </a:r>
          </a:p>
          <a:p>
            <a:pPr eaLnBrk="1" hangingPunct="1">
              <a:lnSpc>
                <a:spcPct val="80000"/>
              </a:lnSpc>
              <a:buFontTx/>
              <a:buNone/>
            </a:pPr>
            <a:r>
              <a:rPr lang="en-US" altLang="zh-CN" sz="1800" b="1" smtClean="0">
                <a:ea typeface="宋体" pitchFamily="2" charset="-122"/>
              </a:rPr>
              <a:t>text(t1(end,1)+0.2,t1(end,2),['t=',num2str(t1(end,1))],'FontSize',18);</a:t>
            </a:r>
          </a:p>
          <a:p>
            <a:pPr eaLnBrk="1" hangingPunct="1">
              <a:lnSpc>
                <a:spcPct val="80000"/>
              </a:lnSpc>
              <a:buFontTx/>
              <a:buNone/>
            </a:pPr>
            <a:r>
              <a:rPr lang="en-US" altLang="zh-CN" sz="1800" b="1" smtClean="0">
                <a:ea typeface="宋体" pitchFamily="2" charset="-122"/>
              </a:rPr>
              <a:t>format long;</a:t>
            </a:r>
          </a:p>
          <a:p>
            <a:pPr eaLnBrk="1" hangingPunct="1">
              <a:lnSpc>
                <a:spcPct val="80000"/>
              </a:lnSpc>
              <a:buFontTx/>
              <a:buNone/>
            </a:pPr>
            <a:r>
              <a:rPr lang="en-US" altLang="zh-CN" sz="1800" b="1" smtClean="0">
                <a:ea typeface="宋体" pitchFamily="2" charset="-122"/>
              </a:rPr>
              <a:t>h=340*(3.9-t1(end,1))</a:t>
            </a:r>
          </a:p>
          <a:p>
            <a:pPr eaLnBrk="1" hangingPunct="1">
              <a:lnSpc>
                <a:spcPct val="80000"/>
              </a:lnSpc>
              <a:buFontTx/>
              <a:buNone/>
            </a:pPr>
            <a:r>
              <a:rPr lang="en-US" altLang="zh-CN" sz="1800" b="1" smtClean="0">
                <a:ea typeface="宋体" pitchFamily="2" charset="-122"/>
              </a:rPr>
              <a:t>text(t1(end,1)+0.2,t1(end,2)+0.4,['h=',num2str(h)],'FontSize',18)</a:t>
            </a:r>
          </a:p>
          <a:p>
            <a:pPr eaLnBrk="1" hangingPunct="1">
              <a:lnSpc>
                <a:spcPct val="80000"/>
              </a:lnSpc>
              <a:buFontTx/>
              <a:buNone/>
            </a:pPr>
            <a:endParaRPr lang="en-US" altLang="zh-CN" sz="1800" b="1" smtClean="0">
              <a:ea typeface="宋体" pitchFamily="2" charset="-122"/>
            </a:endParaRPr>
          </a:p>
        </p:txBody>
      </p:sp>
      <p:graphicFrame>
        <p:nvGraphicFramePr>
          <p:cNvPr id="15362" name="Object 4"/>
          <p:cNvGraphicFramePr>
            <a:graphicFrameLocks noChangeAspect="1"/>
          </p:cNvGraphicFramePr>
          <p:nvPr/>
        </p:nvGraphicFramePr>
        <p:xfrm>
          <a:off x="3643313" y="2071688"/>
          <a:ext cx="4649787" cy="895350"/>
        </p:xfrm>
        <a:graphic>
          <a:graphicData uri="http://schemas.openxmlformats.org/presentationml/2006/ole">
            <mc:AlternateContent xmlns:mc="http://schemas.openxmlformats.org/markup-compatibility/2006">
              <mc:Choice xmlns:v="urn:schemas-microsoft-com:vml" Requires="v">
                <p:oleObj spid="_x0000_s15374" r:id="rId4" imgW="1903320" imgH="356400" progId="Equation.DSMT4">
                  <p:embed/>
                </p:oleObj>
              </mc:Choice>
              <mc:Fallback>
                <p:oleObj r:id="rId4" imgW="1903320" imgH="356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3313" y="2071688"/>
                        <a:ext cx="46497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p:txBody>
          <a:bodyPr/>
          <a:lstStyle/>
          <a:p>
            <a:pPr eaLnBrk="1" hangingPunct="1"/>
            <a:endParaRPr lang="zh-CN" altLang="en-US" smtClean="0">
              <a:ea typeface="宋体" pitchFamily="2" charset="-122"/>
            </a:endParaRPr>
          </a:p>
        </p:txBody>
      </p:sp>
      <p:pic>
        <p:nvPicPr>
          <p:cNvPr id="167939"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23850" y="260350"/>
            <a:ext cx="8569325" cy="5616575"/>
          </a:xfrm>
        </p:spPr>
      </p:pic>
      <p:sp>
        <p:nvSpPr>
          <p:cNvPr id="167940" name="Text Box 4"/>
          <p:cNvSpPr txBox="1">
            <a:spLocks noChangeArrowheads="1"/>
          </p:cNvSpPr>
          <p:nvPr/>
        </p:nvSpPr>
        <p:spPr bwMode="auto">
          <a:xfrm>
            <a:off x="1979613" y="1484313"/>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4000" b="1">
                <a:solidFill>
                  <a:srgbClr val="FF3300"/>
                </a:solidFill>
                <a:ea typeface="华文琥珀" pitchFamily="2" charset="-122"/>
              </a:rPr>
              <a:t>绝对误差图</a:t>
            </a:r>
          </a:p>
        </p:txBody>
      </p:sp>
      <p:sp>
        <p:nvSpPr>
          <p:cNvPr id="167941" name="Line 5"/>
          <p:cNvSpPr>
            <a:spLocks noChangeShapeType="1"/>
          </p:cNvSpPr>
          <p:nvPr/>
        </p:nvSpPr>
        <p:spPr bwMode="auto">
          <a:xfrm>
            <a:off x="1547813" y="3429000"/>
            <a:ext cx="3168650" cy="0"/>
          </a:xfrm>
          <a:prstGeom prst="line">
            <a:avLst/>
          </a:prstGeom>
          <a:noFill/>
          <a:ln w="952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idx="4294967295"/>
          </p:nvPr>
        </p:nvSpPr>
        <p:spPr>
          <a:xfrm>
            <a:off x="1150938" y="214313"/>
            <a:ext cx="7793037" cy="1462087"/>
          </a:xfrm>
        </p:spPr>
        <p:txBody>
          <a:bodyPr/>
          <a:lstStyle/>
          <a:p>
            <a:pPr eaLnBrk="1" hangingPunct="1"/>
            <a:r>
              <a:rPr lang="zh-CN" altLang="en-US" b="1" smtClean="0">
                <a:solidFill>
                  <a:srgbClr val="FF3300"/>
                </a:solidFill>
                <a:latin typeface="黑体" pitchFamily="49" charset="-122"/>
                <a:ea typeface="黑体" pitchFamily="49" charset="-122"/>
              </a:rPr>
              <a:t>再想一想</a:t>
            </a:r>
          </a:p>
        </p:txBody>
      </p:sp>
      <p:sp>
        <p:nvSpPr>
          <p:cNvPr id="16390" name="Rectangle 3"/>
          <p:cNvSpPr>
            <a:spLocks noGrp="1" noChangeArrowheads="1"/>
          </p:cNvSpPr>
          <p:nvPr>
            <p:ph type="body" sz="half" idx="4294967295"/>
          </p:nvPr>
        </p:nvSpPr>
        <p:spPr>
          <a:xfrm>
            <a:off x="1182688" y="2017713"/>
            <a:ext cx="3810000" cy="4114800"/>
          </a:xfrm>
        </p:spPr>
        <p:txBody>
          <a:bodyPr/>
          <a:lstStyle/>
          <a:p>
            <a:pPr eaLnBrk="1" hangingPunct="1">
              <a:buFontTx/>
              <a:buNone/>
            </a:pPr>
            <a:r>
              <a:rPr lang="en-US" altLang="zh-CN" sz="2800" smtClean="0">
                <a:ea typeface="宋体" pitchFamily="2" charset="-122"/>
              </a:rPr>
              <a:t> </a:t>
            </a:r>
          </a:p>
        </p:txBody>
      </p:sp>
      <p:graphicFrame>
        <p:nvGraphicFramePr>
          <p:cNvPr id="117764" name="Object 6"/>
          <p:cNvGraphicFramePr>
            <a:graphicFrameLocks noGrp="1" noChangeAspect="1"/>
          </p:cNvGraphicFramePr>
          <p:nvPr>
            <p:ph sz="quarter" idx="4294967295"/>
          </p:nvPr>
        </p:nvGraphicFramePr>
        <p:xfrm>
          <a:off x="857250" y="1357313"/>
          <a:ext cx="7262813" cy="1087437"/>
        </p:xfrm>
        <a:graphic>
          <a:graphicData uri="http://schemas.openxmlformats.org/presentationml/2006/ole">
            <mc:AlternateContent xmlns:mc="http://schemas.openxmlformats.org/markup-compatibility/2006">
              <mc:Choice xmlns:v="urn:schemas-microsoft-com:vml" Requires="v">
                <p:oleObj spid="_x0000_s16418" r:id="rId3" imgW="10555920" imgH="1584720" progId="Word.Document.8">
                  <p:embed/>
                </p:oleObj>
              </mc:Choice>
              <mc:Fallback>
                <p:oleObj r:id="rId3" imgW="10555920" imgH="158472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357313"/>
                        <a:ext cx="7262813"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765" name="Object 11"/>
          <p:cNvGraphicFramePr>
            <a:graphicFrameLocks noChangeAspect="1"/>
          </p:cNvGraphicFramePr>
          <p:nvPr/>
        </p:nvGraphicFramePr>
        <p:xfrm>
          <a:off x="714375" y="2928938"/>
          <a:ext cx="7831138" cy="1895475"/>
        </p:xfrm>
        <a:graphic>
          <a:graphicData uri="http://schemas.openxmlformats.org/presentationml/2006/ole">
            <mc:AlternateContent xmlns:mc="http://schemas.openxmlformats.org/markup-compatibility/2006">
              <mc:Choice xmlns:v="urn:schemas-microsoft-com:vml" Requires="v">
                <p:oleObj spid="_x0000_s16419" r:id="rId5" imgW="10632600" imgH="2575440" progId="Word.Document.8">
                  <p:embed/>
                </p:oleObj>
              </mc:Choice>
              <mc:Fallback>
                <p:oleObj r:id="rId5" imgW="10632600" imgH="2575440" progId="Word.Document.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928938"/>
                        <a:ext cx="78311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766" name="Object 12"/>
          <p:cNvGraphicFramePr>
            <a:graphicFrameLocks noChangeAspect="1"/>
          </p:cNvGraphicFramePr>
          <p:nvPr/>
        </p:nvGraphicFramePr>
        <p:xfrm>
          <a:off x="642938" y="5214938"/>
          <a:ext cx="7872412" cy="860425"/>
        </p:xfrm>
        <a:graphic>
          <a:graphicData uri="http://schemas.openxmlformats.org/presentationml/2006/ole">
            <mc:AlternateContent xmlns:mc="http://schemas.openxmlformats.org/markup-compatibility/2006">
              <mc:Choice xmlns:v="urn:schemas-microsoft-com:vml" Requires="v">
                <p:oleObj spid="_x0000_s16420" r:id="rId7" imgW="10447200" imgH="1145520" progId="Word.Document.8">
                  <p:embed/>
                </p:oleObj>
              </mc:Choice>
              <mc:Fallback>
                <p:oleObj r:id="rId7" imgW="10447200" imgH="1145520" progId="Word.Document.8">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8" y="5214938"/>
                        <a:ext cx="78724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checkerboard(across)">
                                      <p:cBhvr>
                                        <p:cTn id="7" dur="500"/>
                                        <p:tgtEl>
                                          <p:spTgt spid="117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17765"/>
                                        </p:tgtEl>
                                        <p:attrNameLst>
                                          <p:attrName>style.visibility</p:attrName>
                                        </p:attrNameLst>
                                      </p:cBhvr>
                                      <p:to>
                                        <p:strVal val="visible"/>
                                      </p:to>
                                    </p:set>
                                    <p:anim calcmode="lin" valueType="num">
                                      <p:cBhvr>
                                        <p:cTn id="12" dur="1000" fill="hold"/>
                                        <p:tgtEl>
                                          <p:spTgt spid="117765"/>
                                        </p:tgtEl>
                                        <p:attrNameLst>
                                          <p:attrName>ppt_w</p:attrName>
                                        </p:attrNameLst>
                                      </p:cBhvr>
                                      <p:tavLst>
                                        <p:tav tm="0">
                                          <p:val>
                                            <p:strVal val="#ppt_w*0.70"/>
                                          </p:val>
                                        </p:tav>
                                        <p:tav tm="100000">
                                          <p:val>
                                            <p:strVal val="#ppt_w"/>
                                          </p:val>
                                        </p:tav>
                                      </p:tavLst>
                                    </p:anim>
                                    <p:anim calcmode="lin" valueType="num">
                                      <p:cBhvr>
                                        <p:cTn id="13" dur="1000" fill="hold"/>
                                        <p:tgtEl>
                                          <p:spTgt spid="117765"/>
                                        </p:tgtEl>
                                        <p:attrNameLst>
                                          <p:attrName>ppt_h</p:attrName>
                                        </p:attrNameLst>
                                      </p:cBhvr>
                                      <p:tavLst>
                                        <p:tav tm="0">
                                          <p:val>
                                            <p:strVal val="#ppt_h"/>
                                          </p:val>
                                        </p:tav>
                                        <p:tav tm="100000">
                                          <p:val>
                                            <p:strVal val="#ppt_h"/>
                                          </p:val>
                                        </p:tav>
                                      </p:tavLst>
                                    </p:anim>
                                    <p:animEffect transition="in" filter="fade">
                                      <p:cBhvr>
                                        <p:cTn id="14" dur="1000"/>
                                        <p:tgtEl>
                                          <p:spTgt spid="11776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117766"/>
                                        </p:tgtEl>
                                        <p:attrNameLst>
                                          <p:attrName>style.visibility</p:attrName>
                                        </p:attrNameLst>
                                      </p:cBhvr>
                                      <p:to>
                                        <p:strVal val="visible"/>
                                      </p:to>
                                    </p:set>
                                    <p:anim calcmode="lin" valueType="num">
                                      <p:cBhvr>
                                        <p:cTn id="19" dur="1000" fill="hold"/>
                                        <p:tgtEl>
                                          <p:spTgt spid="117766"/>
                                        </p:tgtEl>
                                        <p:attrNameLst>
                                          <p:attrName>ppt_w</p:attrName>
                                        </p:attrNameLst>
                                      </p:cBhvr>
                                      <p:tavLst>
                                        <p:tav tm="0">
                                          <p:val>
                                            <p:strVal val="#ppt_w*0.70"/>
                                          </p:val>
                                        </p:tav>
                                        <p:tav tm="100000">
                                          <p:val>
                                            <p:strVal val="#ppt_w"/>
                                          </p:val>
                                        </p:tav>
                                      </p:tavLst>
                                    </p:anim>
                                    <p:anim calcmode="lin" valueType="num">
                                      <p:cBhvr>
                                        <p:cTn id="20" dur="1000" fill="hold"/>
                                        <p:tgtEl>
                                          <p:spTgt spid="117766"/>
                                        </p:tgtEl>
                                        <p:attrNameLst>
                                          <p:attrName>ppt_h</p:attrName>
                                        </p:attrNameLst>
                                      </p:cBhvr>
                                      <p:tavLst>
                                        <p:tav tm="0">
                                          <p:val>
                                            <p:strVal val="#ppt_h"/>
                                          </p:val>
                                        </p:tav>
                                        <p:tav tm="100000">
                                          <p:val>
                                            <p:strVal val="#ppt_h"/>
                                          </p:val>
                                        </p:tav>
                                      </p:tavLst>
                                    </p:anim>
                                    <p:animEffect transition="in" filter="fade">
                                      <p:cBhvr>
                                        <p:cTn id="21" dur="1000"/>
                                        <p:tgtEl>
                                          <p:spTgt spid="117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idx="4294967295"/>
          </p:nvPr>
        </p:nvSpPr>
        <p:spPr>
          <a:xfrm>
            <a:off x="1331913" y="260350"/>
            <a:ext cx="6629400" cy="868363"/>
          </a:xfrm>
          <a:blipFill dpi="0" rotWithShape="1">
            <a:blip r:embed="rId2"/>
            <a:srcRect/>
            <a:tile tx="0" ty="0" sx="100000" sy="100000" flip="none" algn="tl"/>
          </a:blipFill>
        </p:spPr>
        <p:txBody>
          <a:bodyPr/>
          <a:lstStyle/>
          <a:p>
            <a:pPr eaLnBrk="1" hangingPunct="1"/>
            <a:r>
              <a:rPr lang="zh-CN" altLang="en-US" sz="3200" b="1" smtClean="0">
                <a:solidFill>
                  <a:srgbClr val="FF0000"/>
                </a:solidFill>
                <a:ea typeface="华文琥珀" pitchFamily="2" charset="-122"/>
              </a:rPr>
              <a:t>简单问题</a:t>
            </a:r>
            <a:r>
              <a:rPr lang="en-US" altLang="zh-CN" sz="3200" b="1" smtClean="0">
                <a:solidFill>
                  <a:srgbClr val="FF0000"/>
                </a:solidFill>
                <a:ea typeface="华文琥珀" pitchFamily="2" charset="-122"/>
              </a:rPr>
              <a:t>——</a:t>
            </a:r>
            <a:r>
              <a:rPr lang="zh-CN" altLang="en-US" sz="3200" b="1" smtClean="0">
                <a:solidFill>
                  <a:srgbClr val="FF0000"/>
                </a:solidFill>
                <a:ea typeface="华文琥珀" pitchFamily="2" charset="-122"/>
              </a:rPr>
              <a:t>山高的估算</a:t>
            </a:r>
          </a:p>
        </p:txBody>
      </p:sp>
      <p:sp>
        <p:nvSpPr>
          <p:cNvPr id="168963" name="Rectangle 3"/>
          <p:cNvSpPr>
            <a:spLocks noGrp="1" noChangeArrowheads="1"/>
          </p:cNvSpPr>
          <p:nvPr>
            <p:ph type="body" idx="4294967295"/>
          </p:nvPr>
        </p:nvSpPr>
        <p:spPr/>
        <p:txBody>
          <a:bodyPr/>
          <a:lstStyle/>
          <a:p>
            <a:pPr eaLnBrk="1" hangingPunct="1">
              <a:lnSpc>
                <a:spcPct val="80000"/>
              </a:lnSpc>
            </a:pPr>
            <a:r>
              <a:rPr lang="zh-CN" altLang="en-US" sz="2800" b="1" smtClean="0">
                <a:solidFill>
                  <a:srgbClr val="0000FF"/>
                </a:solidFill>
                <a:ea typeface="宋体" pitchFamily="2" charset="-122"/>
              </a:rPr>
              <a:t>数学建模</a:t>
            </a:r>
          </a:p>
          <a:p>
            <a:pPr eaLnBrk="1" hangingPunct="1">
              <a:lnSpc>
                <a:spcPct val="80000"/>
              </a:lnSpc>
            </a:pPr>
            <a:r>
              <a:rPr lang="zh-CN" altLang="en-US" sz="2800" b="1" smtClean="0">
                <a:solidFill>
                  <a:srgbClr val="0000FF"/>
                </a:solidFill>
                <a:ea typeface="宋体" pitchFamily="2" charset="-122"/>
              </a:rPr>
              <a:t>微积分（高等数学）</a:t>
            </a:r>
          </a:p>
          <a:p>
            <a:pPr eaLnBrk="1" hangingPunct="1">
              <a:lnSpc>
                <a:spcPct val="80000"/>
              </a:lnSpc>
            </a:pPr>
            <a:r>
              <a:rPr lang="zh-CN" altLang="en-US" sz="2800" b="1" smtClean="0">
                <a:solidFill>
                  <a:srgbClr val="0000FF"/>
                </a:solidFill>
                <a:ea typeface="宋体" pitchFamily="2" charset="-122"/>
              </a:rPr>
              <a:t>常微分方程</a:t>
            </a:r>
          </a:p>
          <a:p>
            <a:pPr eaLnBrk="1" hangingPunct="1">
              <a:lnSpc>
                <a:spcPct val="80000"/>
              </a:lnSpc>
            </a:pPr>
            <a:r>
              <a:rPr lang="zh-CN" altLang="en-US" sz="2800" b="1" smtClean="0">
                <a:solidFill>
                  <a:srgbClr val="0000FF"/>
                </a:solidFill>
                <a:ea typeface="宋体" pitchFamily="2" charset="-122"/>
              </a:rPr>
              <a:t>数值分析</a:t>
            </a:r>
          </a:p>
          <a:p>
            <a:pPr eaLnBrk="1" hangingPunct="1">
              <a:lnSpc>
                <a:spcPct val="80000"/>
              </a:lnSpc>
            </a:pPr>
            <a:r>
              <a:rPr lang="zh-CN" altLang="en-US" sz="2800" b="1" smtClean="0">
                <a:solidFill>
                  <a:srgbClr val="0000FF"/>
                </a:solidFill>
                <a:ea typeface="宋体" pitchFamily="2" charset="-122"/>
              </a:rPr>
              <a:t>最优化理论与算法</a:t>
            </a:r>
          </a:p>
          <a:p>
            <a:pPr eaLnBrk="1" hangingPunct="1">
              <a:lnSpc>
                <a:spcPct val="80000"/>
              </a:lnSpc>
            </a:pPr>
            <a:r>
              <a:rPr lang="zh-CN" altLang="en-US" sz="2800" b="1" smtClean="0">
                <a:solidFill>
                  <a:srgbClr val="0000FF"/>
                </a:solidFill>
                <a:ea typeface="宋体" pitchFamily="2" charset="-122"/>
              </a:rPr>
              <a:t>概率论与数理统计</a:t>
            </a:r>
          </a:p>
          <a:p>
            <a:pPr eaLnBrk="1" hangingPunct="1">
              <a:lnSpc>
                <a:spcPct val="80000"/>
              </a:lnSpc>
            </a:pPr>
            <a:r>
              <a:rPr lang="zh-CN" altLang="en-US" sz="2800" b="1" smtClean="0">
                <a:solidFill>
                  <a:srgbClr val="0000FF"/>
                </a:solidFill>
                <a:ea typeface="宋体" pitchFamily="2" charset="-122"/>
              </a:rPr>
              <a:t>计算机语言、编程</a:t>
            </a:r>
          </a:p>
          <a:p>
            <a:pPr eaLnBrk="1" hangingPunct="1">
              <a:lnSpc>
                <a:spcPct val="80000"/>
              </a:lnSpc>
            </a:pPr>
            <a:r>
              <a:rPr lang="zh-CN" altLang="en-US" sz="2800" b="1" smtClean="0">
                <a:solidFill>
                  <a:srgbClr val="0000FF"/>
                </a:solidFill>
                <a:ea typeface="宋体" pitchFamily="2" charset="-122"/>
              </a:rPr>
              <a:t>计算机模拟</a:t>
            </a:r>
          </a:p>
          <a:p>
            <a:pPr eaLnBrk="1" hangingPunct="1">
              <a:lnSpc>
                <a:spcPct val="80000"/>
              </a:lnSpc>
            </a:pPr>
            <a:r>
              <a:rPr lang="zh-CN" altLang="en-US" sz="2800" b="1" smtClean="0">
                <a:solidFill>
                  <a:srgbClr val="0000FF"/>
                </a:solidFill>
                <a:ea typeface="宋体" pitchFamily="2" charset="-122"/>
              </a:rPr>
              <a:t>数学软件</a:t>
            </a:r>
          </a:p>
          <a:p>
            <a:pPr eaLnBrk="1" hangingPunct="1">
              <a:lnSpc>
                <a:spcPct val="80000"/>
              </a:lnSpc>
            </a:pPr>
            <a:r>
              <a:rPr lang="zh-CN" altLang="en-US" sz="2800" b="1" smtClean="0">
                <a:solidFill>
                  <a:srgbClr val="0000FF"/>
                </a:solidFill>
                <a:ea typeface="宋体" pitchFamily="2" charset="-122"/>
              </a:rPr>
              <a:t> </a:t>
            </a:r>
            <a:r>
              <a:rPr lang="en-US" altLang="zh-CN" sz="2800" b="1" smtClean="0">
                <a:solidFill>
                  <a:srgbClr val="0000FF"/>
                </a:solidFill>
                <a:ea typeface="宋体" pitchFamily="2" charset="-122"/>
              </a:rPr>
              <a:t>……………………</a:t>
            </a:r>
          </a:p>
        </p:txBody>
      </p:sp>
      <p:sp>
        <p:nvSpPr>
          <p:cNvPr id="168964" name="Text Box 4"/>
          <p:cNvSpPr txBox="1">
            <a:spLocks noChangeArrowheads="1"/>
          </p:cNvSpPr>
          <p:nvPr/>
        </p:nvSpPr>
        <p:spPr bwMode="auto">
          <a:xfrm>
            <a:off x="4787900" y="2420938"/>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3600" b="1">
                <a:solidFill>
                  <a:srgbClr val="0000FF"/>
                </a:solidFill>
                <a:ea typeface="华文琥珀" pitchFamily="2" charset="-122"/>
              </a:rPr>
              <a:t>涉及数学内容</a:t>
            </a:r>
          </a:p>
        </p:txBody>
      </p:sp>
    </p:spTree>
  </p:cSld>
  <p:clrMapOvr>
    <a:masterClrMapping/>
  </p:clrMapOvr>
  <p:transition>
    <p:rand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日期占位符 2"/>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B4E61E4-24AC-40CC-8EB8-48B08B8C07BD}" type="datetime1">
              <a:rPr lang="zh-CN" altLang="en-US" sz="1400">
                <a:ea typeface="宋体" pitchFamily="2" charset="-122"/>
              </a:rPr>
              <a:pPr eaLnBrk="1" hangingPunct="1"/>
              <a:t>2019/7/7</a:t>
            </a:fld>
            <a:endParaRPr lang="en-US" altLang="zh-CN" sz="1400">
              <a:ea typeface="宋体" pitchFamily="2" charset="-122"/>
            </a:endParaRPr>
          </a:p>
        </p:txBody>
      </p:sp>
      <p:sp>
        <p:nvSpPr>
          <p:cNvPr id="169987" name="灯片编号占位符 4"/>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632C2FB-D378-4310-B622-E496005A1A4E}" type="slidenum">
              <a:rPr lang="zh-CN" altLang="en-US" sz="1400">
                <a:ea typeface="宋体" pitchFamily="2" charset="-122"/>
              </a:rPr>
              <a:pPr algn="r" eaLnBrk="1" hangingPunct="1"/>
              <a:t>107</a:t>
            </a:fld>
            <a:endParaRPr lang="en-US" altLang="zh-CN" sz="1400">
              <a:ea typeface="宋体" pitchFamily="2" charset="-122"/>
            </a:endParaRPr>
          </a:p>
        </p:txBody>
      </p:sp>
      <p:sp>
        <p:nvSpPr>
          <p:cNvPr id="169988" name="Rectangle 4"/>
          <p:cNvSpPr>
            <a:spLocks noGrp="1" noChangeArrowheads="1"/>
          </p:cNvSpPr>
          <p:nvPr>
            <p:ph type="title" idx="4294967295"/>
          </p:nvPr>
        </p:nvSpPr>
        <p:spPr>
          <a:xfrm>
            <a:off x="1403350" y="476250"/>
            <a:ext cx="5834063" cy="574675"/>
          </a:xfrm>
        </p:spPr>
        <p:txBody>
          <a:bodyPr/>
          <a:lstStyle/>
          <a:p>
            <a:pPr eaLnBrk="1" hangingPunct="1"/>
            <a:r>
              <a:rPr lang="zh-CN" altLang="en-US" sz="3200" b="1" smtClean="0">
                <a:solidFill>
                  <a:srgbClr val="FFFF00"/>
                </a:solidFill>
                <a:latin typeface="黑体" pitchFamily="49" charset="-122"/>
                <a:ea typeface="黑体" pitchFamily="49" charset="-122"/>
              </a:rPr>
              <a:t>  </a:t>
            </a:r>
            <a:r>
              <a:rPr lang="en-US" altLang="zh-CN" sz="3200" b="1" smtClean="0">
                <a:solidFill>
                  <a:srgbClr val="FFFF00"/>
                </a:solidFill>
                <a:latin typeface="黑体" pitchFamily="49" charset="-122"/>
                <a:ea typeface="黑体" pitchFamily="49" charset="-122"/>
              </a:rPr>
              <a:t>2014</a:t>
            </a:r>
            <a:r>
              <a:rPr lang="zh-CN" altLang="en-US" sz="2800" b="1" smtClean="0">
                <a:solidFill>
                  <a:srgbClr val="FFFF00"/>
                </a:solidFill>
                <a:latin typeface="黑体" pitchFamily="49" charset="-122"/>
                <a:ea typeface="黑体" pitchFamily="49" charset="-122"/>
              </a:rPr>
              <a:t>数学建模讲义</a:t>
            </a:r>
          </a:p>
        </p:txBody>
      </p:sp>
      <p:sp>
        <p:nvSpPr>
          <p:cNvPr id="16393" name="AutoShape 18">
            <a:hlinkClick r:id="rId2" action="ppaction://hlinksldjump"/>
          </p:cNvPr>
          <p:cNvSpPr>
            <a:spLocks noChangeArrowheads="1"/>
          </p:cNvSpPr>
          <p:nvPr/>
        </p:nvSpPr>
        <p:spPr bwMode="auto">
          <a:xfrm>
            <a:off x="1785938" y="2857500"/>
            <a:ext cx="4968875" cy="576263"/>
          </a:xfrm>
          <a:prstGeom prst="roundRect">
            <a:avLst>
              <a:gd name="adj" fmla="val 49106"/>
            </a:avLst>
          </a:prstGeom>
          <a:gradFill rotWithShape="1">
            <a:gsLst>
              <a:gs pos="0">
                <a:srgbClr val="333C68"/>
              </a:gs>
              <a:gs pos="50000">
                <a:schemeClr val="hlink"/>
              </a:gs>
              <a:gs pos="100000">
                <a:srgbClr val="333C68"/>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6. </a:t>
            </a:r>
            <a:r>
              <a:rPr lang="zh-CN" altLang="en-US" sz="2400" b="1" dirty="0">
                <a:solidFill>
                  <a:schemeClr val="bg1"/>
                </a:solidFill>
                <a:ea typeface="宋体" pitchFamily="2" charset="-122"/>
              </a:rPr>
              <a:t>统计建模案例</a:t>
            </a:r>
          </a:p>
        </p:txBody>
      </p:sp>
    </p:spTree>
  </p:cSld>
  <p:clrMapOvr>
    <a:masterClrMapping/>
  </p:clrMapOvr>
  <p:transition>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827088" y="404813"/>
            <a:ext cx="7345362" cy="792162"/>
          </a:xfrm>
        </p:spPr>
        <p:txBody>
          <a:bodyPr/>
          <a:lstStyle/>
          <a:p>
            <a:pPr eaLnBrk="1" hangingPunct="1"/>
            <a:r>
              <a:rPr lang="zh-CN" altLang="en-US" b="1" smtClean="0"/>
              <a:t>统计建模</a:t>
            </a:r>
            <a:endParaRPr lang="ko-KR" altLang="en-US" b="1" smtClean="0">
              <a:ea typeface="宋体" pitchFamily="2" charset="-122"/>
            </a:endParaRPr>
          </a:p>
        </p:txBody>
      </p:sp>
      <p:sp>
        <p:nvSpPr>
          <p:cNvPr id="112643" name="Rectangle 3"/>
          <p:cNvSpPr>
            <a:spLocks noGrp="1" noChangeArrowheads="1"/>
          </p:cNvSpPr>
          <p:nvPr>
            <p:ph idx="1"/>
          </p:nvPr>
        </p:nvSpPr>
        <p:spPr>
          <a:xfrm>
            <a:off x="468313" y="1887538"/>
            <a:ext cx="8207375" cy="4565650"/>
          </a:xfrm>
        </p:spPr>
        <p:txBody>
          <a:bodyPr/>
          <a:lstStyle/>
          <a:p>
            <a:pPr eaLnBrk="1" hangingPunct="1"/>
            <a:r>
              <a:rPr lang="zh-CN" altLang="en-US" sz="3600" dirty="0" smtClean="0"/>
              <a:t>统计建模是以计算机统计分析软件为工具，利用各种统计分析方法对</a:t>
            </a:r>
            <a:r>
              <a:rPr lang="zh-CN" altLang="en-US" sz="3600" dirty="0" smtClean="0">
                <a:solidFill>
                  <a:srgbClr val="FF0000"/>
                </a:solidFill>
              </a:rPr>
              <a:t>批量数据</a:t>
            </a:r>
            <a:r>
              <a:rPr lang="zh-CN" altLang="en-US" sz="3600" dirty="0" smtClean="0"/>
              <a:t>建立统计模型和探索处理的过程，用于揭示数据背后的因素，诠释社会经济现象，或对经济和社会发展作出预测或判断。</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755650" y="404813"/>
            <a:ext cx="7488238" cy="720725"/>
          </a:xfrm>
        </p:spPr>
        <p:txBody>
          <a:bodyPr rtlCol="0">
            <a:normAutofit fontScale="90000"/>
          </a:bodyPr>
          <a:lstStyle/>
          <a:p>
            <a:pPr eaLnBrk="1" fontAlgn="auto" hangingPunct="1">
              <a:spcAft>
                <a:spcPts val="0"/>
              </a:spcAft>
              <a:defRPr/>
            </a:pPr>
            <a:r>
              <a:rPr lang="zh-CN" altLang="en-US" smtClean="0">
                <a:latin typeface="宋体" pitchFamily="2" charset="-122"/>
              </a:rPr>
              <a:t>统计建模</a:t>
            </a:r>
          </a:p>
        </p:txBody>
      </p:sp>
      <p:sp>
        <p:nvSpPr>
          <p:cNvPr id="113667" name="Rectangle 3"/>
          <p:cNvSpPr>
            <a:spLocks noGrp="1" noChangeArrowheads="1"/>
          </p:cNvSpPr>
          <p:nvPr>
            <p:ph idx="1"/>
          </p:nvPr>
        </p:nvSpPr>
        <p:spPr>
          <a:xfrm>
            <a:off x="468313" y="1819275"/>
            <a:ext cx="8207375" cy="4633913"/>
          </a:xfrm>
        </p:spPr>
        <p:txBody>
          <a:bodyPr/>
          <a:lstStyle/>
          <a:p>
            <a:pPr eaLnBrk="1" hangingPunct="1">
              <a:lnSpc>
                <a:spcPct val="80000"/>
              </a:lnSpc>
            </a:pPr>
            <a:r>
              <a:rPr lang="zh-CN" altLang="en-US" sz="3600" smtClean="0"/>
              <a:t>随着计算机和网络技术的快速普及和广泛发展，我们面对着数据和信息爆炸的挑战，如何迅速有效地将数据提升为信息、知识和智能，是统计工作者面临的重要课题。而统计建模将统计方法、计算机技术完美结合，带动以数据分析为导向的统计思维，发现和挖掘数据背后的规律，为经济社会的发展提供更好更多的统计信息。</a:t>
            </a:r>
            <a:r>
              <a:rPr lang="zh-CN" altLang="en-US" smtClean="0"/>
              <a:t/>
            </a:r>
            <a:br>
              <a:rPr lang="zh-CN" altLang="en-US" smtClean="0"/>
            </a:br>
            <a:endParaRPr lang="zh-CN" altLang="en-US"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FFADD79-E676-4820-B62A-BD0B3BA27BC9}" type="datetime1">
              <a:rPr lang="zh-CN" altLang="en-US" sz="1400">
                <a:ea typeface="宋体" pitchFamily="2" charset="-122"/>
              </a:rPr>
              <a:pPr eaLnBrk="1" hangingPunct="1"/>
              <a:t>2019/7/7</a:t>
            </a:fld>
            <a:endParaRPr lang="en-US" altLang="zh-CN" sz="1400">
              <a:ea typeface="宋体" pitchFamily="2" charset="-122"/>
            </a:endParaRPr>
          </a:p>
        </p:txBody>
      </p:sp>
      <p:sp>
        <p:nvSpPr>
          <p:cNvPr id="8806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D169DD59-2D66-4C34-BAF1-C61189FFC44F}" type="slidenum">
              <a:rPr lang="zh-CN" altLang="en-US" sz="1400">
                <a:ea typeface="宋体" pitchFamily="2" charset="-122"/>
              </a:rPr>
              <a:pPr algn="r" eaLnBrk="1" hangingPunct="1"/>
              <a:t>11</a:t>
            </a:fld>
            <a:endParaRPr lang="en-US" altLang="zh-CN" sz="1400">
              <a:ea typeface="宋体" pitchFamily="2" charset="-122"/>
            </a:endParaRPr>
          </a:p>
        </p:txBody>
      </p:sp>
      <p:sp>
        <p:nvSpPr>
          <p:cNvPr id="88068" name="Text Box 4"/>
          <p:cNvSpPr txBox="1">
            <a:spLocks noChangeArrowheads="1"/>
          </p:cNvSpPr>
          <p:nvPr/>
        </p:nvSpPr>
        <p:spPr bwMode="auto">
          <a:xfrm>
            <a:off x="381000" y="1295400"/>
            <a:ext cx="472440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88069" name="Rectangle 5"/>
          <p:cNvSpPr>
            <a:spLocks noChangeArrowheads="1"/>
          </p:cNvSpPr>
          <p:nvPr/>
        </p:nvSpPr>
        <p:spPr bwMode="auto">
          <a:xfrm>
            <a:off x="539750" y="1989138"/>
            <a:ext cx="8064500"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a:solidFill>
                  <a:srgbClr val="0000FF"/>
                </a:solidFill>
                <a:latin typeface="楷体_GB2312" pitchFamily="49" charset="-122"/>
                <a:ea typeface="楷体_GB2312" pitchFamily="49" charset="-122"/>
              </a:rPr>
              <a:t>2010</a:t>
            </a:r>
            <a:r>
              <a:rPr lang="zh-CN" altLang="en-US" sz="2800" b="1">
                <a:solidFill>
                  <a:srgbClr val="0000FF"/>
                </a:solidFill>
                <a:latin typeface="楷体_GB2312" pitchFamily="49" charset="-122"/>
                <a:ea typeface="楷体_GB2312" pitchFamily="49" charset="-122"/>
              </a:rPr>
              <a:t>年</a:t>
            </a:r>
            <a:r>
              <a:rPr lang="en-US" altLang="zh-CN" sz="2800" b="1">
                <a:solidFill>
                  <a:srgbClr val="0000FF"/>
                </a:solidFill>
                <a:latin typeface="楷体_GB2312" pitchFamily="49" charset="-122"/>
                <a:ea typeface="楷体_GB2312" pitchFamily="49" charset="-122"/>
                <a:sym typeface="Wingdings" pitchFamily="2" charset="2"/>
              </a:rPr>
              <a:t>:</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(A</a:t>
            </a:r>
            <a:r>
              <a:rPr lang="zh-CN" altLang="en-US" sz="2800" b="1">
                <a:solidFill>
                  <a:srgbClr val="0000FF"/>
                </a:solidFill>
                <a:latin typeface="楷体_GB2312" pitchFamily="49" charset="-122"/>
                <a:ea typeface="楷体_GB2312" pitchFamily="49" charset="-122"/>
                <a:sym typeface="Wingdings" pitchFamily="2" charset="2"/>
              </a:rPr>
              <a:t>）储油罐的变位识别与罐容表标定问题</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zh-CN" altLang="en-US" sz="2800" b="1">
                <a:solidFill>
                  <a:srgbClr val="FF0066"/>
                </a:solidFill>
                <a:latin typeface="楷体_GB2312" pitchFamily="49" charset="-122"/>
                <a:ea typeface="楷体_GB2312" pitchFamily="49" charset="-122"/>
                <a:sym typeface="Wingdings" pitchFamily="2" charset="2"/>
              </a:rPr>
              <a:t>（信息工程大学</a:t>
            </a:r>
            <a:r>
              <a:rPr lang="en-US" altLang="zh-CN" sz="2800" b="1">
                <a:solidFill>
                  <a:srgbClr val="FF0066"/>
                </a:solidFill>
                <a:latin typeface="楷体_GB2312" pitchFamily="49" charset="-122"/>
                <a:ea typeface="楷体_GB2312" pitchFamily="49" charset="-122"/>
                <a:sym typeface="Wingdings" pitchFamily="2" charset="2"/>
              </a:rPr>
              <a:t>:</a:t>
            </a:r>
            <a:r>
              <a:rPr lang="zh-CN" altLang="en-US" sz="2800" b="1">
                <a:solidFill>
                  <a:srgbClr val="FF0066"/>
                </a:solidFill>
                <a:latin typeface="楷体_GB2312" pitchFamily="49" charset="-122"/>
                <a:ea typeface="楷体_GB2312" pitchFamily="49" charset="-122"/>
                <a:sym typeface="Wingdings" pitchFamily="2" charset="2"/>
              </a:rPr>
              <a:t>韩中庚）</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(B)2010</a:t>
            </a:r>
            <a:r>
              <a:rPr lang="zh-CN" altLang="en-US" sz="2800" b="1">
                <a:solidFill>
                  <a:srgbClr val="0000FF"/>
                </a:solidFill>
                <a:latin typeface="楷体_GB2312" pitchFamily="49" charset="-122"/>
                <a:ea typeface="楷体_GB2312" pitchFamily="49" charset="-122"/>
                <a:sym typeface="Wingdings" pitchFamily="2" charset="2"/>
              </a:rPr>
              <a:t>年上海世博会影响力的定量评估问题             </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IBM</a:t>
            </a:r>
            <a:r>
              <a:rPr lang="zh-CN" altLang="en-US" sz="2800" b="1">
                <a:solidFill>
                  <a:srgbClr val="0000FF"/>
                </a:solidFill>
                <a:latin typeface="楷体_GB2312" pitchFamily="49" charset="-122"/>
                <a:ea typeface="楷体_GB2312" pitchFamily="49" charset="-122"/>
                <a:sym typeface="Wingdings" pitchFamily="2" charset="2"/>
              </a:rPr>
              <a:t>中国研究院：杨力平）</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(C)</a:t>
            </a:r>
            <a:r>
              <a:rPr lang="zh-CN" altLang="en-US" sz="2800" b="1">
                <a:solidFill>
                  <a:srgbClr val="0000FF"/>
                </a:solidFill>
                <a:latin typeface="楷体_GB2312" pitchFamily="49" charset="-122"/>
                <a:ea typeface="楷体_GB2312" pitchFamily="49" charset="-122"/>
                <a:sym typeface="Wingdings" pitchFamily="2" charset="2"/>
              </a:rPr>
              <a:t>输油管的布置问题</a:t>
            </a:r>
          </a:p>
          <a:p>
            <a:pPr eaLnBrk="0" hangingPunct="0"/>
            <a:r>
              <a:rPr lang="zh-CN" altLang="en-US" sz="2800" b="1">
                <a:solidFill>
                  <a:srgbClr val="0000FF"/>
                </a:solidFill>
                <a:latin typeface="楷体_GB2312" pitchFamily="49" charset="-122"/>
                <a:ea typeface="楷体_GB2312" pitchFamily="49" charset="-122"/>
                <a:sym typeface="Wingdings" pitchFamily="2" charset="2"/>
              </a:rPr>
              <a:t>                    （上海海事大学：丁颂康）</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(D)</a:t>
            </a:r>
            <a:r>
              <a:rPr lang="zh-CN" altLang="en-US" sz="2800" b="1">
                <a:solidFill>
                  <a:srgbClr val="0000FF"/>
                </a:solidFill>
                <a:latin typeface="楷体_GB2312" pitchFamily="49" charset="-122"/>
                <a:ea typeface="楷体_GB2312" pitchFamily="49" charset="-122"/>
                <a:sym typeface="Wingdings" pitchFamily="2" charset="2"/>
              </a:rPr>
              <a:t>对学生宿舍设计方案的评价问题</a:t>
            </a:r>
          </a:p>
          <a:p>
            <a:pPr eaLnBrk="0" hangingPunct="0"/>
            <a:r>
              <a:rPr lang="zh-CN" altLang="en-US" sz="2800" b="1">
                <a:solidFill>
                  <a:srgbClr val="0000FF"/>
                </a:solidFill>
                <a:latin typeface="楷体_GB2312" pitchFamily="49" charset="-122"/>
                <a:ea typeface="楷体_GB2312" pitchFamily="49" charset="-122"/>
                <a:sym typeface="Wingdings" pitchFamily="2" charset="2"/>
              </a:rPr>
              <a:t>                        （贵州大学：陈叔平）</a:t>
            </a:r>
          </a:p>
        </p:txBody>
      </p:sp>
      <p:sp>
        <p:nvSpPr>
          <p:cNvPr id="88070" name="Rectangle 6"/>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smtClean="0"/>
              <a:t>统计建模的一个案例</a:t>
            </a:r>
          </a:p>
        </p:txBody>
      </p:sp>
      <p:sp>
        <p:nvSpPr>
          <p:cNvPr id="167939" name="AutoShape 3"/>
          <p:cNvSpPr>
            <a:spLocks noGrp="1" noChangeAspect="1" noChangeArrowheads="1"/>
          </p:cNvSpPr>
          <p:nvPr>
            <p:ph idx="1"/>
          </p:nvPr>
        </p:nvSpPr>
        <p:spPr/>
        <p:txBody>
          <a:bodyPr/>
          <a:lstStyle/>
          <a:p>
            <a:pPr eaLnBrk="1" hangingPunct="1"/>
            <a:r>
              <a:rPr lang="zh-CN" altLang="en-US" sz="3600" smtClean="0"/>
              <a:t>案例：从交通事故数据能够得到什么结论？</a:t>
            </a:r>
          </a:p>
          <a:p>
            <a:pPr eaLnBrk="1" hangingPunct="1"/>
            <a:r>
              <a:rPr lang="zh-CN" altLang="en-US" sz="3600" smtClean="0"/>
              <a:t>基本数据：各省市自治区改革开放以来的交通事故数据。</a:t>
            </a:r>
          </a:p>
          <a:p>
            <a:pPr eaLnBrk="1" hangingPunct="1"/>
            <a:r>
              <a:rPr lang="zh-CN" altLang="en-US" sz="3600" smtClean="0"/>
              <a:t>附加数据：各省市自治区相应年份的经济资料，包括各种道路的里程、各种机动车的保有数等。</a:t>
            </a:r>
            <a:r>
              <a:rPr lang="zh-CN" altLang="en-US"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67939">
                                            <p:txEl>
                                              <p:pRg st="2" end="2"/>
                                            </p:txEl>
                                          </p:spTgt>
                                        </p:tgtEl>
                                        <p:attrNameLst>
                                          <p:attrName>style.visibility</p:attrName>
                                        </p:attrNameLst>
                                      </p:cBhvr>
                                      <p:to>
                                        <p:strVal val="visible"/>
                                      </p:to>
                                    </p:set>
                                    <p:animEffect transition="in" filter="blinds(horizontal)">
                                      <p:cBhvr>
                                        <p:cTn id="19" dur="500"/>
                                        <p:tgtEl>
                                          <p:spTgt spid="167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smtClean="0"/>
              <a:t>案例（续）</a:t>
            </a:r>
          </a:p>
        </p:txBody>
      </p:sp>
      <p:sp>
        <p:nvSpPr>
          <p:cNvPr id="174083" name="Rectangle 3"/>
          <p:cNvSpPr>
            <a:spLocks noGrp="1" noChangeArrowheads="1"/>
          </p:cNvSpPr>
          <p:nvPr>
            <p:ph idx="1"/>
          </p:nvPr>
        </p:nvSpPr>
        <p:spPr/>
        <p:txBody>
          <a:bodyPr/>
          <a:lstStyle/>
          <a:p>
            <a:pPr eaLnBrk="1" hangingPunct="1">
              <a:lnSpc>
                <a:spcPct val="80000"/>
              </a:lnSpc>
            </a:pPr>
            <a:r>
              <a:rPr lang="zh-CN" altLang="en-US" sz="2800" smtClean="0"/>
              <a:t>基本数据应该包括机动车（货运，大客车、小轿车、农用车和工程车等）、非机动车（自行车、三轮车）、其他（如电动、加力自行车和机动三轮车，虽然可能非法）、残疾人车、兽力车、行人等等；数据也应该包括事故等级，事故个数、死亡人数、财产损失、受伤人数等；肇事者的职业、年龄、驾龄、教育程度、是否酒后驾车（很重要！）、是否疲劳驾车、是否打手机、车速、路况（街道、普通公路、等级公路、高速公路）、事故时间段等等（这些都是交管部门的标准记录）。数据应该覆盖至少</a:t>
            </a:r>
            <a:r>
              <a:rPr lang="en-US" altLang="zh-CN" sz="2800" smtClean="0"/>
              <a:t>10</a:t>
            </a:r>
            <a:r>
              <a:rPr lang="zh-CN" altLang="en-US" sz="2800" smtClean="0"/>
              <a:t>年（最好有月度数据）。</a:t>
            </a:r>
            <a:r>
              <a:rPr lang="zh-CN" altLang="en-US" sz="1400" smtClean="0"/>
              <a:t> </a:t>
            </a:r>
          </a:p>
        </p:txBody>
      </p:sp>
    </p:spTree>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smtClean="0"/>
              <a:t>案例（续）</a:t>
            </a:r>
          </a:p>
        </p:txBody>
      </p:sp>
      <p:sp>
        <p:nvSpPr>
          <p:cNvPr id="169987" name="Rectangle 3"/>
          <p:cNvSpPr>
            <a:spLocks noGrp="1" noChangeArrowheads="1"/>
          </p:cNvSpPr>
          <p:nvPr>
            <p:ph idx="1"/>
          </p:nvPr>
        </p:nvSpPr>
        <p:spPr/>
        <p:txBody>
          <a:bodyPr rtlCol="0">
            <a:normAutofit lnSpcReduction="10000"/>
          </a:bodyPr>
          <a:lstStyle/>
          <a:p>
            <a:pPr eaLnBrk="1" fontAlgn="auto" hangingPunct="1">
              <a:spcAft>
                <a:spcPts val="0"/>
              </a:spcAft>
              <a:defRPr/>
            </a:pPr>
            <a:r>
              <a:rPr lang="zh-CN" altLang="en-US" sz="4000" smtClean="0"/>
              <a:t>问题：</a:t>
            </a:r>
          </a:p>
          <a:p>
            <a:pPr eaLnBrk="1" fontAlgn="auto" hangingPunct="1">
              <a:spcAft>
                <a:spcPts val="0"/>
              </a:spcAft>
              <a:buFont typeface="Wingdings" pitchFamily="2" charset="2"/>
              <a:buNone/>
              <a:defRPr/>
            </a:pPr>
            <a:r>
              <a:rPr lang="en-US" altLang="zh-CN" sz="3600" smtClean="0"/>
              <a:t>  1.</a:t>
            </a:r>
            <a:r>
              <a:rPr lang="zh-CN" altLang="en-US" sz="3600" smtClean="0"/>
              <a:t>找出各种车辆的各种事故的概率（及影响因素）、这些事故数量的影响变量（比如年龄因素、是否喝酒、山区或闹市区、时间段、何种道路、车辆种类，等等）。</a:t>
            </a:r>
            <a:br>
              <a:rPr lang="zh-CN" altLang="en-US" sz="3600" smtClean="0"/>
            </a:br>
            <a:r>
              <a:rPr lang="zh-CN" altLang="en-US" sz="3600" smtClean="0"/>
              <a:t/>
            </a:r>
            <a:br>
              <a:rPr lang="zh-CN" altLang="en-US" sz="3600" smtClean="0"/>
            </a:br>
            <a:r>
              <a:rPr lang="zh-CN" altLang="en-US"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9987">
                                            <p:txEl>
                                              <p:pRg st="1" end="1"/>
                                            </p:txEl>
                                          </p:spTgt>
                                        </p:tgtEl>
                                        <p:attrNameLst>
                                          <p:attrName>style.visibility</p:attrName>
                                        </p:attrNameLst>
                                      </p:cBhvr>
                                      <p:to>
                                        <p:strVal val="visible"/>
                                      </p:to>
                                    </p:set>
                                    <p:anim calcmode="lin" valueType="num">
                                      <p:cBhvr additive="base">
                                        <p:cTn id="13" dur="500" fill="hold"/>
                                        <p:tgtEl>
                                          <p:spTgt spid="169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99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smtClean="0"/>
              <a:t>案例（续）</a:t>
            </a:r>
          </a:p>
        </p:txBody>
      </p:sp>
      <p:sp>
        <p:nvSpPr>
          <p:cNvPr id="171011" name="Rectangle 3"/>
          <p:cNvSpPr>
            <a:spLocks noGrp="1" noChangeArrowheads="1"/>
          </p:cNvSpPr>
          <p:nvPr>
            <p:ph idx="1"/>
          </p:nvPr>
        </p:nvSpPr>
        <p:spPr/>
        <p:txBody>
          <a:bodyPr/>
          <a:lstStyle/>
          <a:p>
            <a:pPr eaLnBrk="1" hangingPunct="1">
              <a:buFont typeface="Wingdings" pitchFamily="2" charset="2"/>
              <a:buNone/>
            </a:pPr>
            <a:r>
              <a:rPr lang="en-US" altLang="zh-CN" sz="3600" smtClean="0"/>
              <a:t>2.</a:t>
            </a:r>
            <a:r>
              <a:rPr lang="zh-CN" altLang="en-US" sz="3600" smtClean="0"/>
              <a:t>找出在什么因素（变量）下最容易出事、什么因素（变量）下最容易造成重大人身伤害、什么因素（变量）造成财产损失最大。</a:t>
            </a:r>
            <a:endParaRPr lang="en-US" altLang="zh-CN" sz="360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smtClean="0"/>
              <a:t>案例（续）</a:t>
            </a:r>
          </a:p>
        </p:txBody>
      </p:sp>
      <p:sp>
        <p:nvSpPr>
          <p:cNvPr id="172035" name="Rectangle 3"/>
          <p:cNvSpPr>
            <a:spLocks noGrp="1" noChangeArrowheads="1"/>
          </p:cNvSpPr>
          <p:nvPr>
            <p:ph idx="1"/>
          </p:nvPr>
        </p:nvSpPr>
        <p:spPr/>
        <p:txBody>
          <a:bodyPr rtlCol="0">
            <a:normAutofit fontScale="92500"/>
          </a:bodyPr>
          <a:lstStyle/>
          <a:p>
            <a:pPr eaLnBrk="1" fontAlgn="auto" hangingPunct="1">
              <a:spcAft>
                <a:spcPts val="0"/>
              </a:spcAft>
              <a:buFont typeface="Wingdings" pitchFamily="2" charset="2"/>
              <a:buNone/>
              <a:defRPr/>
            </a:pPr>
            <a:r>
              <a:rPr lang="en-US" altLang="zh-CN" sz="3600" dirty="0" smtClean="0"/>
              <a:t>3.</a:t>
            </a:r>
            <a:r>
              <a:rPr lang="zh-CN" altLang="en-US" sz="3600" dirty="0" smtClean="0"/>
              <a:t>找出各省市自治区事故的各自特点，并且按照事故模式把各省市自治区分类，同时按照经济分类进行比较。说明交通事故与经济发展之间的关系。</a:t>
            </a:r>
          </a:p>
          <a:p>
            <a:pPr eaLnBrk="1" fontAlgn="auto" hangingPunct="1">
              <a:spcAft>
                <a:spcPts val="0"/>
              </a:spcAft>
              <a:buFont typeface="Wingdings" pitchFamily="2" charset="2"/>
              <a:buNone/>
              <a:defRPr/>
            </a:pPr>
            <a:r>
              <a:rPr lang="en-US" altLang="zh-CN" sz="3600" dirty="0" smtClean="0"/>
              <a:t>4.</a:t>
            </a:r>
            <a:r>
              <a:rPr lang="zh-CN" altLang="en-US" sz="3600" dirty="0" smtClean="0"/>
              <a:t>找出各地和全国事故的趋势，以及这些趋势与经济（包括道路里程、机动车数量等）之间的关系，并且对未来事故进行预测。</a:t>
            </a:r>
            <a:br>
              <a:rPr lang="zh-CN" altLang="en-US" sz="3600" dirty="0" smtClean="0"/>
            </a:br>
            <a:endParaRPr lang="zh-CN" altLang="en-US" sz="36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mtClean="0"/>
              <a:t>案例（续）</a:t>
            </a:r>
          </a:p>
        </p:txBody>
      </p:sp>
      <p:sp>
        <p:nvSpPr>
          <p:cNvPr id="173059" name="Rectangle 3"/>
          <p:cNvSpPr>
            <a:spLocks noGrp="1" noChangeArrowheads="1"/>
          </p:cNvSpPr>
          <p:nvPr>
            <p:ph idx="1"/>
          </p:nvPr>
        </p:nvSpPr>
        <p:spPr/>
        <p:txBody>
          <a:bodyPr/>
          <a:lstStyle/>
          <a:p>
            <a:pPr eaLnBrk="1" hangingPunct="1"/>
            <a:r>
              <a:rPr lang="zh-CN" altLang="en-US" sz="3600" smtClean="0"/>
              <a:t>要求：</a:t>
            </a:r>
          </a:p>
          <a:p>
            <a:pPr eaLnBrk="1" hangingPunct="1">
              <a:buFont typeface="Wingdings" pitchFamily="2" charset="2"/>
              <a:buNone/>
            </a:pPr>
            <a:r>
              <a:rPr lang="zh-CN" altLang="en-US" sz="3600" smtClean="0"/>
              <a:t>  一切根据数据。任何所采用的统计方法要说明条件和假定。任何输出的结果要有说明和解释。</a:t>
            </a:r>
            <a:r>
              <a:rPr lang="zh-CN" altLang="en-US"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755650" y="260350"/>
            <a:ext cx="7488238" cy="1008063"/>
          </a:xfrm>
        </p:spPr>
        <p:txBody>
          <a:bodyPr/>
          <a:lstStyle/>
          <a:p>
            <a:pPr eaLnBrk="1" hangingPunct="1"/>
            <a:r>
              <a:rPr lang="zh-CN" altLang="en-US" smtClean="0">
                <a:latin typeface="宋体" pitchFamily="2" charset="-122"/>
              </a:rPr>
              <a:t>统计建模特点</a:t>
            </a:r>
          </a:p>
        </p:txBody>
      </p:sp>
      <p:sp>
        <p:nvSpPr>
          <p:cNvPr id="175107" name="Rectangle 3"/>
          <p:cNvSpPr>
            <a:spLocks noGrp="1" noChangeArrowheads="1"/>
          </p:cNvSpPr>
          <p:nvPr>
            <p:ph idx="1"/>
          </p:nvPr>
        </p:nvSpPr>
        <p:spPr/>
        <p:txBody>
          <a:bodyPr rtlCol="0">
            <a:normAutofit lnSpcReduction="10000"/>
          </a:bodyPr>
          <a:lstStyle/>
          <a:p>
            <a:pPr eaLnBrk="1" fontAlgn="auto" hangingPunct="1">
              <a:lnSpc>
                <a:spcPct val="90000"/>
              </a:lnSpc>
              <a:spcAft>
                <a:spcPts val="0"/>
              </a:spcAft>
              <a:defRPr/>
            </a:pPr>
            <a:r>
              <a:rPr lang="zh-CN" altLang="en-US" sz="3600" smtClean="0"/>
              <a:t>在一定意义上，统计建模是一种命题作文，它有以下几个特点：</a:t>
            </a:r>
            <a:br>
              <a:rPr lang="zh-CN" altLang="en-US" sz="3600" smtClean="0"/>
            </a:br>
            <a:r>
              <a:rPr lang="zh-CN" altLang="en-US" sz="3600" smtClean="0"/>
              <a:t>    一是统计建模从经济社会发展的实际情况出发，找出事物发展的趋势和规律，如果脱离了这一点，统计建模也就失去了意义。</a:t>
            </a:r>
            <a:br>
              <a:rPr lang="zh-CN" altLang="en-US" sz="3600" smtClean="0"/>
            </a:br>
            <a:r>
              <a:rPr lang="zh-CN" altLang="en-US" sz="3600" smtClean="0"/>
              <a:t>    二是统计建模从数据出发，找出数据之间的联系，用数据说话，数据是统计建模最大的特质。</a:t>
            </a:r>
            <a:br>
              <a:rPr lang="zh-CN" altLang="en-US" sz="3600" smtClean="0"/>
            </a:br>
            <a:r>
              <a:rPr lang="zh-CN" altLang="en-US" smtClean="0"/>
              <a:t>   </a:t>
            </a:r>
          </a:p>
        </p:txBody>
      </p:sp>
    </p:spTree>
  </p:cSld>
  <p:clrMapOvr>
    <a:masterClrMapping/>
  </p:clrMapOvr>
  <p:transition>
    <p:rand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zh-CN" altLang="en-US" smtClean="0"/>
              <a:t>统计建模特点</a:t>
            </a:r>
          </a:p>
        </p:txBody>
      </p:sp>
      <p:sp>
        <p:nvSpPr>
          <p:cNvPr id="180227" name="Rectangle 3"/>
          <p:cNvSpPr>
            <a:spLocks noGrp="1" noChangeArrowheads="1"/>
          </p:cNvSpPr>
          <p:nvPr>
            <p:ph idx="1"/>
          </p:nvPr>
        </p:nvSpPr>
        <p:spPr/>
        <p:txBody>
          <a:bodyPr/>
          <a:lstStyle/>
          <a:p>
            <a:pPr eaLnBrk="1" hangingPunct="1"/>
            <a:r>
              <a:rPr lang="zh-CN" altLang="en-US" sz="3600" smtClean="0"/>
              <a:t>三是统计建模将统计分析方法和计算机技术有效结合，包括收集数据、利用统计分析软件对数据进行分析等。</a:t>
            </a:r>
          </a:p>
          <a:p>
            <a:pPr eaLnBrk="1" hangingPunct="1"/>
            <a:r>
              <a:rPr lang="zh-CN" altLang="en-US" sz="3600" smtClean="0"/>
              <a:t>四是统计建模涉及数据收集、整理、分析等方面，对建模者的能力要求较为全面。</a:t>
            </a:r>
            <a:r>
              <a:rPr lang="zh-CN" altLang="en-US" smtClean="0"/>
              <a:t/>
            </a:r>
            <a:br>
              <a:rPr lang="zh-CN" altLang="en-US" smtClean="0"/>
            </a:br>
            <a:endParaRPr lang="zh-CN" altLang="en-US" smtClean="0"/>
          </a:p>
          <a:p>
            <a:pPr eaLnBrk="1" hangingPunct="1"/>
            <a:endParaRPr lang="zh-CN" altLang="en-US" smtClean="0"/>
          </a:p>
        </p:txBody>
      </p:sp>
    </p:spTree>
  </p:cSld>
  <p:clrMapOvr>
    <a:masterClrMapping/>
  </p:clrMapOvr>
  <p:transition>
    <p:rand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755650" y="260350"/>
            <a:ext cx="7488238" cy="865188"/>
          </a:xfrm>
        </p:spPr>
        <p:txBody>
          <a:bodyPr/>
          <a:lstStyle/>
          <a:p>
            <a:pPr eaLnBrk="1" hangingPunct="1"/>
            <a:r>
              <a:rPr lang="zh-CN" altLang="en-US" smtClean="0"/>
              <a:t>第二部分</a:t>
            </a:r>
          </a:p>
        </p:txBody>
      </p:sp>
      <p:sp>
        <p:nvSpPr>
          <p:cNvPr id="181251" name="Rectangle 3"/>
          <p:cNvSpPr>
            <a:spLocks noGrp="1" noChangeArrowheads="1"/>
          </p:cNvSpPr>
          <p:nvPr>
            <p:ph idx="1"/>
          </p:nvPr>
        </p:nvSpPr>
        <p:spPr/>
        <p:txBody>
          <a:bodyPr/>
          <a:lstStyle/>
          <a:p>
            <a:pPr eaLnBrk="1" hangingPunct="1">
              <a:buFont typeface="Wingdings" pitchFamily="2" charset="2"/>
              <a:buNone/>
            </a:pPr>
            <a:r>
              <a:rPr lang="zh-CN" altLang="en-US" sz="6000" smtClean="0"/>
              <a:t>  </a:t>
            </a:r>
          </a:p>
          <a:p>
            <a:pPr eaLnBrk="1" hangingPunct="1">
              <a:buFont typeface="Wingdings" pitchFamily="2" charset="2"/>
              <a:buNone/>
            </a:pPr>
            <a:r>
              <a:rPr lang="zh-CN" altLang="en-US" sz="6000" smtClean="0"/>
              <a:t>  统计学基础知识简介</a:t>
            </a:r>
          </a:p>
        </p:txBody>
      </p:sp>
    </p:spTree>
  </p:cSld>
  <p:clrMapOvr>
    <a:masterClrMapping/>
  </p:clrMapOvr>
  <p:transition>
    <p:rand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smtClean="0">
                <a:latin typeface="宋体" pitchFamily="2" charset="-122"/>
              </a:rPr>
              <a:t>统计学基础知识简介</a:t>
            </a:r>
            <a:endParaRPr lang="en-US" altLang="zh-CN" smtClean="0">
              <a:latin typeface="宋体" pitchFamily="2" charset="-122"/>
            </a:endParaRPr>
          </a:p>
        </p:txBody>
      </p:sp>
      <p:sp>
        <p:nvSpPr>
          <p:cNvPr id="155651" name="Rectangle 3"/>
          <p:cNvSpPr>
            <a:spLocks noGrp="1" noChangeArrowheads="1"/>
          </p:cNvSpPr>
          <p:nvPr>
            <p:ph idx="1"/>
          </p:nvPr>
        </p:nvSpPr>
        <p:spPr/>
        <p:txBody>
          <a:bodyPr rtlCol="0">
            <a:normAutofit/>
          </a:bodyPr>
          <a:lstStyle/>
          <a:p>
            <a:pPr eaLnBrk="1" fontAlgn="auto" hangingPunct="1">
              <a:spcAft>
                <a:spcPts val="0"/>
              </a:spcAft>
              <a:defRPr/>
            </a:pPr>
            <a:r>
              <a:rPr kumimoji="1" lang="zh-CN" altLang="en-US" sz="3600" smtClean="0">
                <a:solidFill>
                  <a:schemeClr val="hlink"/>
                </a:solidFill>
                <a:latin typeface="宋体" pitchFamily="2" charset="-122"/>
              </a:rPr>
              <a:t>统计</a:t>
            </a:r>
            <a:r>
              <a:rPr kumimoji="1" lang="zh-CN" altLang="en-US" sz="3600" smtClean="0">
                <a:solidFill>
                  <a:schemeClr val="hlink"/>
                </a:solidFill>
                <a:effectLst>
                  <a:outerShdw blurRad="38100" dist="38100" dir="2700000" algn="tl">
                    <a:srgbClr val="000000"/>
                  </a:outerShdw>
                </a:effectLst>
                <a:latin typeface="宋体" pitchFamily="2" charset="-122"/>
              </a:rPr>
              <a:t>是“认识社会的最有力的武器之一”</a:t>
            </a:r>
            <a:r>
              <a:rPr kumimoji="1" lang="en-US" altLang="zh-CN" sz="3600" smtClean="0">
                <a:solidFill>
                  <a:schemeClr val="hlink"/>
                </a:solidFill>
                <a:effectLst>
                  <a:outerShdw blurRad="38100" dist="38100" dir="2700000" algn="tl">
                    <a:srgbClr val="000000"/>
                  </a:outerShdw>
                </a:effectLst>
                <a:latin typeface="宋体" pitchFamily="2" charset="-122"/>
              </a:rPr>
              <a:t>——</a:t>
            </a:r>
            <a:r>
              <a:rPr kumimoji="1" lang="zh-CN" altLang="en-US" sz="3600" smtClean="0">
                <a:solidFill>
                  <a:schemeClr val="hlink"/>
                </a:solidFill>
                <a:effectLst>
                  <a:outerShdw blurRad="38100" dist="38100" dir="2700000" algn="tl">
                    <a:srgbClr val="000000"/>
                  </a:outerShdw>
                </a:effectLst>
                <a:latin typeface="宋体" pitchFamily="2" charset="-122"/>
              </a:rPr>
              <a:t>列宁</a:t>
            </a:r>
          </a:p>
          <a:p>
            <a:pPr eaLnBrk="1" fontAlgn="auto" hangingPunct="1">
              <a:spcAft>
                <a:spcPts val="0"/>
              </a:spcAft>
              <a:defRPr/>
            </a:pPr>
            <a:r>
              <a:rPr kumimoji="1" lang="zh-CN" altLang="en-US" sz="3600" smtClean="0">
                <a:solidFill>
                  <a:schemeClr val="hlink"/>
                </a:solidFill>
                <a:effectLst>
                  <a:outerShdw blurRad="38100" dist="38100" dir="2700000" algn="tl">
                    <a:srgbClr val="000000"/>
                  </a:outerShdw>
                </a:effectLst>
                <a:latin typeface="宋体" pitchFamily="2" charset="-122"/>
              </a:rPr>
              <a:t>什么是统计学？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55651">
                                            <p:txEl>
                                              <p:pRg st="1" end="1"/>
                                            </p:txEl>
                                          </p:spTgt>
                                        </p:tgtEl>
                                        <p:attrNameLst>
                                          <p:attrName>style.visibility</p:attrName>
                                        </p:attrNameLst>
                                      </p:cBhvr>
                                      <p:to>
                                        <p:strVal val="visible"/>
                                      </p:to>
                                    </p:set>
                                    <p:animEffect transition="in" filter="wipe(down)">
                                      <p:cBhvr>
                                        <p:cTn id="7" dur="580">
                                          <p:stCondLst>
                                            <p:cond delay="0"/>
                                          </p:stCondLst>
                                        </p:cTn>
                                        <p:tgtEl>
                                          <p:spTgt spid="155651">
                                            <p:txEl>
                                              <p:pRg st="1" end="1"/>
                                            </p:txEl>
                                          </p:spTgt>
                                        </p:tgtEl>
                                      </p:cBhvr>
                                    </p:animEffect>
                                    <p:anim calcmode="lin" valueType="num">
                                      <p:cBhvr>
                                        <p:cTn id="8" dur="1822" tmFilter="0,0; 0.14,0.36; 0.43,0.73; 0.71,0.91; 1.0,1.0">
                                          <p:stCondLst>
                                            <p:cond delay="0"/>
                                          </p:stCondLst>
                                        </p:cTn>
                                        <p:tgtEl>
                                          <p:spTgt spid="155651">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5651">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5651">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5651">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5651">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5651">
                                            <p:txEl>
                                              <p:pRg st="1" end="1"/>
                                            </p:txEl>
                                          </p:spTgt>
                                        </p:tgtEl>
                                      </p:cBhvr>
                                      <p:to x="100000" y="60000"/>
                                    </p:animScale>
                                    <p:animScale>
                                      <p:cBhvr>
                                        <p:cTn id="14" dur="166" decel="50000">
                                          <p:stCondLst>
                                            <p:cond delay="676"/>
                                          </p:stCondLst>
                                        </p:cTn>
                                        <p:tgtEl>
                                          <p:spTgt spid="155651">
                                            <p:txEl>
                                              <p:pRg st="1" end="1"/>
                                            </p:txEl>
                                          </p:spTgt>
                                        </p:tgtEl>
                                      </p:cBhvr>
                                      <p:to x="100000" y="100000"/>
                                    </p:animScale>
                                    <p:animScale>
                                      <p:cBhvr>
                                        <p:cTn id="15" dur="26">
                                          <p:stCondLst>
                                            <p:cond delay="1312"/>
                                          </p:stCondLst>
                                        </p:cTn>
                                        <p:tgtEl>
                                          <p:spTgt spid="155651">
                                            <p:txEl>
                                              <p:pRg st="1" end="1"/>
                                            </p:txEl>
                                          </p:spTgt>
                                        </p:tgtEl>
                                      </p:cBhvr>
                                      <p:to x="100000" y="80000"/>
                                    </p:animScale>
                                    <p:animScale>
                                      <p:cBhvr>
                                        <p:cTn id="16" dur="166" decel="50000">
                                          <p:stCondLst>
                                            <p:cond delay="1338"/>
                                          </p:stCondLst>
                                        </p:cTn>
                                        <p:tgtEl>
                                          <p:spTgt spid="155651">
                                            <p:txEl>
                                              <p:pRg st="1" end="1"/>
                                            </p:txEl>
                                          </p:spTgt>
                                        </p:tgtEl>
                                      </p:cBhvr>
                                      <p:to x="100000" y="100000"/>
                                    </p:animScale>
                                    <p:animScale>
                                      <p:cBhvr>
                                        <p:cTn id="17" dur="26">
                                          <p:stCondLst>
                                            <p:cond delay="1642"/>
                                          </p:stCondLst>
                                        </p:cTn>
                                        <p:tgtEl>
                                          <p:spTgt spid="155651">
                                            <p:txEl>
                                              <p:pRg st="1" end="1"/>
                                            </p:txEl>
                                          </p:spTgt>
                                        </p:tgtEl>
                                      </p:cBhvr>
                                      <p:to x="100000" y="90000"/>
                                    </p:animScale>
                                    <p:animScale>
                                      <p:cBhvr>
                                        <p:cTn id="18" dur="166" decel="50000">
                                          <p:stCondLst>
                                            <p:cond delay="1668"/>
                                          </p:stCondLst>
                                        </p:cTn>
                                        <p:tgtEl>
                                          <p:spTgt spid="155651">
                                            <p:txEl>
                                              <p:pRg st="1" end="1"/>
                                            </p:txEl>
                                          </p:spTgt>
                                        </p:tgtEl>
                                      </p:cBhvr>
                                      <p:to x="100000" y="100000"/>
                                    </p:animScale>
                                    <p:animScale>
                                      <p:cBhvr>
                                        <p:cTn id="19" dur="26">
                                          <p:stCondLst>
                                            <p:cond delay="1808"/>
                                          </p:stCondLst>
                                        </p:cTn>
                                        <p:tgtEl>
                                          <p:spTgt spid="155651">
                                            <p:txEl>
                                              <p:pRg st="1" end="1"/>
                                            </p:txEl>
                                          </p:spTgt>
                                        </p:tgtEl>
                                      </p:cBhvr>
                                      <p:to x="100000" y="95000"/>
                                    </p:animScale>
                                    <p:animScale>
                                      <p:cBhvr>
                                        <p:cTn id="20" dur="166" decel="50000">
                                          <p:stCondLst>
                                            <p:cond delay="1834"/>
                                          </p:stCondLst>
                                        </p:cTn>
                                        <p:tgtEl>
                                          <p:spTgt spid="15565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4AC8119-7727-498E-A786-CA5C1509CDAD}" type="datetime1">
              <a:rPr lang="zh-CN" altLang="en-US" sz="1400">
                <a:ea typeface="宋体" pitchFamily="2" charset="-122"/>
              </a:rPr>
              <a:pPr eaLnBrk="1" hangingPunct="1"/>
              <a:t>2019/7/7</a:t>
            </a:fld>
            <a:endParaRPr lang="en-US" altLang="zh-CN" sz="1400">
              <a:ea typeface="宋体" pitchFamily="2" charset="-122"/>
            </a:endParaRPr>
          </a:p>
        </p:txBody>
      </p:sp>
      <p:sp>
        <p:nvSpPr>
          <p:cNvPr id="8909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AE0E002-D60D-482B-9451-AFF8E56FFDEF}" type="slidenum">
              <a:rPr lang="zh-CN" altLang="en-US" sz="1400">
                <a:ea typeface="宋体" pitchFamily="2" charset="-122"/>
              </a:rPr>
              <a:pPr algn="r" eaLnBrk="1" hangingPunct="1"/>
              <a:t>12</a:t>
            </a:fld>
            <a:endParaRPr lang="en-US" altLang="zh-CN" sz="1400">
              <a:ea typeface="宋体" pitchFamily="2" charset="-122"/>
            </a:endParaRPr>
          </a:p>
        </p:txBody>
      </p:sp>
      <p:sp>
        <p:nvSpPr>
          <p:cNvPr id="89092" name="Rectangle 4"/>
          <p:cNvSpPr>
            <a:spLocks noChangeArrowheads="1"/>
          </p:cNvSpPr>
          <p:nvPr/>
        </p:nvSpPr>
        <p:spPr bwMode="auto">
          <a:xfrm>
            <a:off x="250825" y="1844675"/>
            <a:ext cx="86042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a:solidFill>
                  <a:srgbClr val="0000FF"/>
                </a:solidFill>
                <a:latin typeface="楷体_GB2312" pitchFamily="49" charset="-122"/>
                <a:ea typeface="楷体_GB2312" pitchFamily="49" charset="-122"/>
              </a:rPr>
              <a:t>2011</a:t>
            </a:r>
            <a:r>
              <a:rPr lang="zh-CN" altLang="en-US" sz="2800" b="1">
                <a:solidFill>
                  <a:srgbClr val="0000FF"/>
                </a:solidFill>
                <a:latin typeface="楷体_GB2312" pitchFamily="49" charset="-122"/>
                <a:ea typeface="楷体_GB2312" pitchFamily="49" charset="-122"/>
              </a:rPr>
              <a:t>年</a:t>
            </a:r>
            <a:r>
              <a:rPr lang="en-US" altLang="zh-CN" sz="2800" b="1">
                <a:solidFill>
                  <a:srgbClr val="0000FF"/>
                </a:solidFill>
                <a:latin typeface="楷体_GB2312" pitchFamily="49" charset="-122"/>
                <a:ea typeface="楷体_GB2312" pitchFamily="49" charset="-122"/>
                <a:sym typeface="Wingdings" pitchFamily="2" charset="2"/>
              </a:rPr>
              <a:t>:</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(A</a:t>
            </a:r>
            <a:r>
              <a:rPr lang="zh-CN" altLang="en-US" sz="2800" b="1">
                <a:solidFill>
                  <a:srgbClr val="0000FF"/>
                </a:solidFill>
                <a:latin typeface="楷体_GB2312" pitchFamily="49" charset="-122"/>
                <a:ea typeface="楷体_GB2312" pitchFamily="49" charset="-122"/>
                <a:sym typeface="Wingdings" pitchFamily="2" charset="2"/>
              </a:rPr>
              <a:t>）城市表层土壤重金属污染分析问题</a:t>
            </a:r>
          </a:p>
          <a:p>
            <a:pPr eaLnBrk="0" hangingPunct="0"/>
            <a:r>
              <a:rPr lang="zh-CN" altLang="en-US" sz="2800" b="1">
                <a:solidFill>
                  <a:srgbClr val="0000FF"/>
                </a:solidFill>
                <a:latin typeface="楷体_GB2312" pitchFamily="49" charset="-122"/>
                <a:ea typeface="楷体_GB2312" pitchFamily="49" charset="-122"/>
                <a:sym typeface="Wingdings" pitchFamily="2" charset="2"/>
              </a:rPr>
              <a:t>                       （山东理工大学：李功胜）</a:t>
            </a:r>
          </a:p>
          <a:p>
            <a:pPr eaLnBrk="0" hangingPunct="0"/>
            <a:r>
              <a:rPr lang="zh-CN" altLang="en-US" b="1">
                <a:solidFill>
                  <a:srgbClr val="0000FF"/>
                </a:solidFill>
                <a:ea typeface="宋体" pitchFamily="2" charset="-122"/>
                <a:sym typeface="Wingdings" pitchFamily="2" charset="2"/>
              </a:rPr>
              <a:t>                                                                 </a:t>
            </a:r>
            <a:r>
              <a:rPr lang="zh-CN" altLang="en-US" sz="2800" b="1">
                <a:solidFill>
                  <a:srgbClr val="0000FF"/>
                </a:solidFill>
                <a:latin typeface="楷体_GB2312" pitchFamily="49" charset="-122"/>
                <a:ea typeface="楷体_GB2312" pitchFamily="49" charset="-122"/>
                <a:sym typeface="Wingdings" pitchFamily="2" charset="2"/>
              </a:rPr>
              <a:t>（复旦大学</a:t>
            </a:r>
            <a:r>
              <a:rPr lang="en-US" altLang="zh-CN" sz="2800" b="1">
                <a:solidFill>
                  <a:srgbClr val="0000FF"/>
                </a:solidFill>
                <a:latin typeface="楷体_GB2312" pitchFamily="49" charset="-122"/>
                <a:ea typeface="楷体_GB2312" pitchFamily="49" charset="-122"/>
                <a:sym typeface="Wingdings" pitchFamily="2" charset="2"/>
              </a:rPr>
              <a:t>:</a:t>
            </a:r>
            <a:r>
              <a:rPr lang="zh-CN" altLang="en-US" sz="2800" b="1">
                <a:solidFill>
                  <a:srgbClr val="0000FF"/>
                </a:solidFill>
                <a:latin typeface="楷体_GB2312" pitchFamily="49" charset="-122"/>
                <a:ea typeface="楷体_GB2312" pitchFamily="49" charset="-122"/>
                <a:sym typeface="Wingdings" pitchFamily="2" charset="2"/>
              </a:rPr>
              <a:t>蔡志杰）</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(B)</a:t>
            </a:r>
            <a:r>
              <a:rPr lang="zh-CN" altLang="en-US" sz="2800" b="1">
                <a:solidFill>
                  <a:srgbClr val="0000FF"/>
                </a:solidFill>
                <a:latin typeface="楷体_GB2312" pitchFamily="49" charset="-122"/>
                <a:ea typeface="楷体_GB2312" pitchFamily="49" charset="-122"/>
                <a:sym typeface="Wingdings" pitchFamily="2" charset="2"/>
              </a:rPr>
              <a:t>交巡警服务平台的设置与调度问题             </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zh-CN" altLang="en-US" sz="2800" b="1">
                <a:solidFill>
                  <a:srgbClr val="FF0066"/>
                </a:solidFill>
                <a:latin typeface="楷体_GB2312" pitchFamily="49" charset="-122"/>
                <a:ea typeface="楷体_GB2312" pitchFamily="49" charset="-122"/>
                <a:sym typeface="Wingdings" pitchFamily="2" charset="2"/>
              </a:rPr>
              <a:t>（信息工程大学</a:t>
            </a:r>
            <a:r>
              <a:rPr lang="en-US" altLang="zh-CN" sz="2800" b="1">
                <a:solidFill>
                  <a:srgbClr val="FF0066"/>
                </a:solidFill>
                <a:latin typeface="楷体_GB2312" pitchFamily="49" charset="-122"/>
                <a:ea typeface="楷体_GB2312" pitchFamily="49" charset="-122"/>
                <a:sym typeface="Wingdings" pitchFamily="2" charset="2"/>
              </a:rPr>
              <a:t>:</a:t>
            </a:r>
            <a:r>
              <a:rPr lang="zh-CN" altLang="en-US" sz="2800" b="1">
                <a:solidFill>
                  <a:srgbClr val="FF0066"/>
                </a:solidFill>
                <a:latin typeface="楷体_GB2312" pitchFamily="49" charset="-122"/>
                <a:ea typeface="楷体_GB2312" pitchFamily="49" charset="-122"/>
                <a:sym typeface="Wingdings" pitchFamily="2" charset="2"/>
              </a:rPr>
              <a:t>韩中庚）</a:t>
            </a:r>
          </a:p>
          <a:p>
            <a:pPr eaLnBrk="0" hangingPunct="0"/>
            <a:r>
              <a:rPr lang="zh-CN" altLang="en-US" sz="2800" b="1">
                <a:solidFill>
                  <a:srgbClr val="FF0066"/>
                </a:solidFill>
                <a:latin typeface="楷体_GB2312" pitchFamily="49" charset="-122"/>
                <a:ea typeface="楷体_GB2312" pitchFamily="49" charset="-122"/>
                <a:sym typeface="Wingdings" pitchFamily="2" charset="2"/>
              </a:rPr>
              <a:t>                        </a:t>
            </a:r>
            <a:r>
              <a:rPr lang="zh-CN" altLang="en-US" sz="2800" b="1">
                <a:solidFill>
                  <a:srgbClr val="0000FF"/>
                </a:solidFill>
                <a:latin typeface="楷体_GB2312" pitchFamily="49" charset="-122"/>
                <a:ea typeface="楷体_GB2312" pitchFamily="49" charset="-122"/>
                <a:sym typeface="Wingdings" pitchFamily="2" charset="2"/>
              </a:rPr>
              <a:t>（后勤工程学院：但 琦）</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(C)</a:t>
            </a:r>
            <a:r>
              <a:rPr lang="zh-CN" altLang="en-US" sz="2800" b="1">
                <a:solidFill>
                  <a:srgbClr val="0000FF"/>
                </a:solidFill>
                <a:latin typeface="楷体_GB2312" pitchFamily="49" charset="-122"/>
                <a:ea typeface="楷体_GB2312" pitchFamily="49" charset="-122"/>
                <a:sym typeface="Wingdings" pitchFamily="2" charset="2"/>
              </a:rPr>
              <a:t>企业退休职工养老金制度的改革问题 </a:t>
            </a:r>
          </a:p>
          <a:p>
            <a:pPr eaLnBrk="0" hangingPunct="0"/>
            <a:r>
              <a:rPr lang="zh-CN" altLang="en-US" sz="2800" b="1">
                <a:solidFill>
                  <a:srgbClr val="0000FF"/>
                </a:solidFill>
                <a:latin typeface="楷体_GB2312" pitchFamily="49" charset="-122"/>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a:t>
            </a:r>
            <a:r>
              <a:rPr lang="zh-CN" altLang="en-US" sz="2800" b="1">
                <a:solidFill>
                  <a:srgbClr val="0000FF"/>
                </a:solidFill>
                <a:latin typeface="楷体_GB2312" pitchFamily="49" charset="-122"/>
                <a:ea typeface="楷体_GB2312" pitchFamily="49" charset="-122"/>
                <a:sym typeface="Wingdings" pitchFamily="2" charset="2"/>
              </a:rPr>
              <a:t>济南大学</a:t>
            </a:r>
            <a:r>
              <a:rPr lang="en-US" altLang="zh-CN" sz="2800" b="1">
                <a:solidFill>
                  <a:srgbClr val="0000FF"/>
                </a:solidFill>
                <a:latin typeface="楷体_GB2312" pitchFamily="49" charset="-122"/>
                <a:ea typeface="楷体_GB2312" pitchFamily="49" charset="-122"/>
                <a:sym typeface="Wingdings" pitchFamily="2" charset="2"/>
              </a:rPr>
              <a:t>:</a:t>
            </a:r>
            <a:r>
              <a:rPr lang="zh-CN" altLang="en-US" sz="2800" b="1">
                <a:solidFill>
                  <a:srgbClr val="0000FF"/>
                </a:solidFill>
                <a:latin typeface="楷体_GB2312" pitchFamily="49" charset="-122"/>
                <a:ea typeface="楷体_GB2312" pitchFamily="49" charset="-122"/>
                <a:sym typeface="Wingdings" pitchFamily="2" charset="2"/>
              </a:rPr>
              <a:t>许振宇</a:t>
            </a:r>
            <a:r>
              <a:rPr lang="en-US" altLang="zh-CN" sz="2800" b="1">
                <a:solidFill>
                  <a:srgbClr val="0000FF"/>
                </a:solidFill>
                <a:latin typeface="楷体_GB2312" pitchFamily="49" charset="-122"/>
                <a:ea typeface="楷体_GB2312" pitchFamily="49" charset="-122"/>
                <a:sym typeface="Wingdings" pitchFamily="2" charset="2"/>
              </a:rPr>
              <a:t>)</a:t>
            </a:r>
            <a:br>
              <a:rPr lang="en-US" altLang="zh-CN" sz="2800" b="1">
                <a:solidFill>
                  <a:srgbClr val="0000FF"/>
                </a:solidFill>
                <a:latin typeface="楷体_GB2312" pitchFamily="49" charset="-122"/>
                <a:ea typeface="楷体_GB2312" pitchFamily="49" charset="-122"/>
                <a:sym typeface="Wingdings" pitchFamily="2" charset="2"/>
              </a:rPr>
            </a:br>
            <a:r>
              <a:rPr lang="en-US" altLang="zh-CN" sz="2800" b="1">
                <a:solidFill>
                  <a:srgbClr val="0000FF"/>
                </a:solidFill>
                <a:latin typeface="Courier New" pitchFamily="49" charset="0"/>
                <a:ea typeface="楷体_GB2312" pitchFamily="49" charset="-122"/>
                <a:sym typeface="Wingdings" pitchFamily="2" charset="2"/>
              </a:rPr>
              <a:t> </a:t>
            </a:r>
            <a:r>
              <a:rPr lang="en-US" altLang="zh-CN" sz="2800" b="1">
                <a:solidFill>
                  <a:srgbClr val="0000FF"/>
                </a:solidFill>
                <a:latin typeface="楷体_GB2312" pitchFamily="49" charset="-122"/>
                <a:ea typeface="楷体_GB2312" pitchFamily="49" charset="-122"/>
                <a:sym typeface="Wingdings" pitchFamily="2" charset="2"/>
              </a:rPr>
              <a:t> (D)</a:t>
            </a:r>
            <a:r>
              <a:rPr lang="zh-CN" altLang="en-US" sz="2800" b="1">
                <a:solidFill>
                  <a:srgbClr val="0000FF"/>
                </a:solidFill>
                <a:latin typeface="楷体_GB2312" pitchFamily="49" charset="-122"/>
                <a:ea typeface="楷体_GB2312" pitchFamily="49" charset="-122"/>
                <a:sym typeface="Wingdings" pitchFamily="2" charset="2"/>
              </a:rPr>
              <a:t>天然肠衣搭配问题 （复旦大学</a:t>
            </a:r>
            <a:r>
              <a:rPr lang="en-US" altLang="zh-CN" sz="2800" b="1">
                <a:solidFill>
                  <a:srgbClr val="0000FF"/>
                </a:solidFill>
                <a:latin typeface="楷体_GB2312" pitchFamily="49" charset="-122"/>
                <a:ea typeface="楷体_GB2312" pitchFamily="49" charset="-122"/>
                <a:sym typeface="Wingdings" pitchFamily="2" charset="2"/>
              </a:rPr>
              <a:t>:</a:t>
            </a:r>
            <a:r>
              <a:rPr lang="zh-CN" altLang="en-US" sz="2800" b="1">
                <a:solidFill>
                  <a:srgbClr val="0000FF"/>
                </a:solidFill>
                <a:latin typeface="楷体_GB2312" pitchFamily="49" charset="-122"/>
                <a:ea typeface="楷体_GB2312" pitchFamily="49" charset="-122"/>
                <a:sym typeface="Wingdings" pitchFamily="2" charset="2"/>
              </a:rPr>
              <a:t>陆立强） </a:t>
            </a:r>
          </a:p>
        </p:txBody>
      </p:sp>
      <p:sp>
        <p:nvSpPr>
          <p:cNvPr id="89093" name="Text Box 5"/>
          <p:cNvSpPr txBox="1">
            <a:spLocks noChangeArrowheads="1"/>
          </p:cNvSpPr>
          <p:nvPr/>
        </p:nvSpPr>
        <p:spPr bwMode="auto">
          <a:xfrm>
            <a:off x="381000" y="1295400"/>
            <a:ext cx="472440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89094" name="Rectangle 6"/>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zh-CN" altLang="en-US" smtClean="0"/>
              <a:t>一封统计学博士的情书</a:t>
            </a:r>
          </a:p>
        </p:txBody>
      </p:sp>
      <p:sp>
        <p:nvSpPr>
          <p:cNvPr id="177155" name="Rectangle 3"/>
          <p:cNvSpPr>
            <a:spLocks noGrp="1" noChangeArrowheads="1"/>
          </p:cNvSpPr>
          <p:nvPr>
            <p:ph idx="1"/>
          </p:nvPr>
        </p:nvSpPr>
        <p:spPr/>
        <p:txBody>
          <a:bodyPr/>
          <a:lstStyle/>
          <a:p>
            <a:pPr eaLnBrk="1" hangingPunct="1">
              <a:buFont typeface="Wingdings" pitchFamily="2" charset="2"/>
              <a:buNone/>
            </a:pPr>
            <a:r>
              <a:rPr kumimoji="1" lang="zh-CN" altLang="en-US" b="1" smtClean="0"/>
              <a:t>  亲爱的莲：</a:t>
            </a:r>
          </a:p>
          <a:p>
            <a:pPr eaLnBrk="1" hangingPunct="1">
              <a:buFont typeface="Wingdings" pitchFamily="2" charset="2"/>
              <a:buNone/>
            </a:pPr>
            <a:r>
              <a:rPr kumimoji="1" lang="zh-CN" altLang="en-US" b="1" smtClean="0"/>
              <a:t>        我们的感情，在组织的亲切关怀下、在领导的亲自过问下，一年来正沿着健康的道路蓬勃发展。这主要表现在：</a:t>
            </a:r>
          </a:p>
          <a:p>
            <a:pPr eaLnBrk="1" hangingPunct="1">
              <a:buFont typeface="Wingdings" pitchFamily="2" charset="2"/>
              <a:buNone/>
            </a:pPr>
            <a:r>
              <a:rPr kumimoji="1" lang="zh-CN" altLang="en-US" b="1" smtClean="0"/>
              <a:t> （一）我们共通信</a:t>
            </a:r>
            <a:r>
              <a:rPr kumimoji="1" lang="en-US" altLang="zh-CN" b="1" smtClean="0"/>
              <a:t>121</a:t>
            </a:r>
            <a:r>
              <a:rPr kumimoji="1" lang="zh-CN" altLang="en-US" b="1" smtClean="0"/>
              <a:t>封，平均</a:t>
            </a:r>
            <a:r>
              <a:rPr kumimoji="1" lang="en-US" altLang="zh-CN" b="1" smtClean="0"/>
              <a:t>3.01</a:t>
            </a:r>
            <a:r>
              <a:rPr kumimoji="1" lang="zh-CN" altLang="en-US" b="1" smtClean="0"/>
              <a:t>天一封。其中你给我的信</a:t>
            </a:r>
            <a:r>
              <a:rPr kumimoji="1" lang="en-US" altLang="zh-CN" b="1" smtClean="0"/>
              <a:t>51</a:t>
            </a:r>
            <a:r>
              <a:rPr kumimoji="1" lang="zh-CN" altLang="en-US" b="1" smtClean="0"/>
              <a:t>封，占</a:t>
            </a:r>
            <a:r>
              <a:rPr kumimoji="1" lang="en-US" altLang="zh-CN" b="1" smtClean="0"/>
              <a:t>42.1%</a:t>
            </a:r>
            <a:r>
              <a:rPr kumimoji="1" lang="zh-CN" altLang="en-US" b="1" smtClean="0"/>
              <a:t>；我给你的信</a:t>
            </a:r>
            <a:r>
              <a:rPr kumimoji="1" lang="en-US" altLang="zh-CN" b="1" smtClean="0"/>
              <a:t>70</a:t>
            </a:r>
            <a:r>
              <a:rPr kumimoji="1" lang="zh-CN" altLang="en-US" b="1" smtClean="0"/>
              <a:t>封，占</a:t>
            </a:r>
            <a:r>
              <a:rPr kumimoji="1" lang="en-US" altLang="zh-CN" b="1" smtClean="0"/>
              <a:t>57.9%</a:t>
            </a:r>
            <a:r>
              <a:rPr kumimoji="1" lang="zh-CN" altLang="en-US" b="1" smtClean="0"/>
              <a:t>。每封信平均</a:t>
            </a:r>
            <a:r>
              <a:rPr kumimoji="1" lang="en-US" altLang="zh-CN" b="1" smtClean="0"/>
              <a:t>1502</a:t>
            </a:r>
            <a:r>
              <a:rPr kumimoji="1" lang="zh-CN" altLang="en-US" b="1" smtClean="0"/>
              <a:t>字，最长的达</a:t>
            </a:r>
            <a:r>
              <a:rPr kumimoji="1" lang="en-US" altLang="zh-CN" b="1" smtClean="0"/>
              <a:t>5215</a:t>
            </a:r>
            <a:r>
              <a:rPr kumimoji="1" lang="zh-CN" altLang="en-US" b="1" smtClean="0"/>
              <a:t>字，最短的也有</a:t>
            </a:r>
            <a:r>
              <a:rPr kumimoji="1" lang="en-US" altLang="zh-CN" b="1" smtClean="0"/>
              <a:t>624</a:t>
            </a:r>
            <a:r>
              <a:rPr kumimoji="1" lang="zh-CN" altLang="en-US" b="1" smtClean="0"/>
              <a:t>字。</a:t>
            </a:r>
          </a:p>
          <a:p>
            <a:pPr eaLnBrk="1" hangingPunct="1">
              <a:buFont typeface="Wingdings" pitchFamily="2" charset="2"/>
              <a:buNone/>
            </a:pPr>
            <a:endParaRPr lang="zh-CN" altLang="en-US" sz="200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wipe(down)">
                                      <p:cBhvr>
                                        <p:cTn id="7" dur="580">
                                          <p:stCondLst>
                                            <p:cond delay="0"/>
                                          </p:stCondLst>
                                        </p:cTn>
                                        <p:tgtEl>
                                          <p:spTgt spid="177155">
                                            <p:txEl>
                                              <p:pRg st="0" end="0"/>
                                            </p:txEl>
                                          </p:spTgt>
                                        </p:tgtEl>
                                      </p:cBhvr>
                                    </p:animEffect>
                                    <p:anim calcmode="lin" valueType="num">
                                      <p:cBhvr>
                                        <p:cTn id="8" dur="1822" tmFilter="0,0; 0.14,0.36; 0.43,0.73; 0.71,0.91; 1.0,1.0">
                                          <p:stCondLst>
                                            <p:cond delay="0"/>
                                          </p:stCondLst>
                                        </p:cTn>
                                        <p:tgtEl>
                                          <p:spTgt spid="1771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71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71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71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71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7155">
                                            <p:txEl>
                                              <p:pRg st="0" end="0"/>
                                            </p:txEl>
                                          </p:spTgt>
                                        </p:tgtEl>
                                      </p:cBhvr>
                                      <p:to x="100000" y="60000"/>
                                    </p:animScale>
                                    <p:animScale>
                                      <p:cBhvr>
                                        <p:cTn id="14" dur="166" decel="50000">
                                          <p:stCondLst>
                                            <p:cond delay="676"/>
                                          </p:stCondLst>
                                        </p:cTn>
                                        <p:tgtEl>
                                          <p:spTgt spid="177155">
                                            <p:txEl>
                                              <p:pRg st="0" end="0"/>
                                            </p:txEl>
                                          </p:spTgt>
                                        </p:tgtEl>
                                      </p:cBhvr>
                                      <p:to x="100000" y="100000"/>
                                    </p:animScale>
                                    <p:animScale>
                                      <p:cBhvr>
                                        <p:cTn id="15" dur="26">
                                          <p:stCondLst>
                                            <p:cond delay="1312"/>
                                          </p:stCondLst>
                                        </p:cTn>
                                        <p:tgtEl>
                                          <p:spTgt spid="177155">
                                            <p:txEl>
                                              <p:pRg st="0" end="0"/>
                                            </p:txEl>
                                          </p:spTgt>
                                        </p:tgtEl>
                                      </p:cBhvr>
                                      <p:to x="100000" y="80000"/>
                                    </p:animScale>
                                    <p:animScale>
                                      <p:cBhvr>
                                        <p:cTn id="16" dur="166" decel="50000">
                                          <p:stCondLst>
                                            <p:cond delay="1338"/>
                                          </p:stCondLst>
                                        </p:cTn>
                                        <p:tgtEl>
                                          <p:spTgt spid="177155">
                                            <p:txEl>
                                              <p:pRg st="0" end="0"/>
                                            </p:txEl>
                                          </p:spTgt>
                                        </p:tgtEl>
                                      </p:cBhvr>
                                      <p:to x="100000" y="100000"/>
                                    </p:animScale>
                                    <p:animScale>
                                      <p:cBhvr>
                                        <p:cTn id="17" dur="26">
                                          <p:stCondLst>
                                            <p:cond delay="1642"/>
                                          </p:stCondLst>
                                        </p:cTn>
                                        <p:tgtEl>
                                          <p:spTgt spid="177155">
                                            <p:txEl>
                                              <p:pRg st="0" end="0"/>
                                            </p:txEl>
                                          </p:spTgt>
                                        </p:tgtEl>
                                      </p:cBhvr>
                                      <p:to x="100000" y="90000"/>
                                    </p:animScale>
                                    <p:animScale>
                                      <p:cBhvr>
                                        <p:cTn id="18" dur="166" decel="50000">
                                          <p:stCondLst>
                                            <p:cond delay="1668"/>
                                          </p:stCondLst>
                                        </p:cTn>
                                        <p:tgtEl>
                                          <p:spTgt spid="177155">
                                            <p:txEl>
                                              <p:pRg st="0" end="0"/>
                                            </p:txEl>
                                          </p:spTgt>
                                        </p:tgtEl>
                                      </p:cBhvr>
                                      <p:to x="100000" y="100000"/>
                                    </p:animScale>
                                    <p:animScale>
                                      <p:cBhvr>
                                        <p:cTn id="19" dur="26">
                                          <p:stCondLst>
                                            <p:cond delay="1808"/>
                                          </p:stCondLst>
                                        </p:cTn>
                                        <p:tgtEl>
                                          <p:spTgt spid="177155">
                                            <p:txEl>
                                              <p:pRg st="0" end="0"/>
                                            </p:txEl>
                                          </p:spTgt>
                                        </p:tgtEl>
                                      </p:cBhvr>
                                      <p:to x="100000" y="95000"/>
                                    </p:animScale>
                                    <p:animScale>
                                      <p:cBhvr>
                                        <p:cTn id="20" dur="166" decel="50000">
                                          <p:stCondLst>
                                            <p:cond delay="1834"/>
                                          </p:stCondLst>
                                        </p:cTn>
                                        <p:tgtEl>
                                          <p:spTgt spid="177155">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77155">
                                            <p:txEl>
                                              <p:pRg st="1" end="1"/>
                                            </p:txEl>
                                          </p:spTgt>
                                        </p:tgtEl>
                                        <p:attrNameLst>
                                          <p:attrName>style.visibility</p:attrName>
                                        </p:attrNameLst>
                                      </p:cBhvr>
                                      <p:to>
                                        <p:strVal val="visible"/>
                                      </p:to>
                                    </p:set>
                                    <p:animEffect transition="in" filter="wipe(down)">
                                      <p:cBhvr>
                                        <p:cTn id="23" dur="580">
                                          <p:stCondLst>
                                            <p:cond delay="0"/>
                                          </p:stCondLst>
                                        </p:cTn>
                                        <p:tgtEl>
                                          <p:spTgt spid="177155">
                                            <p:txEl>
                                              <p:pRg st="1" end="1"/>
                                            </p:txEl>
                                          </p:spTgt>
                                        </p:tgtEl>
                                      </p:cBhvr>
                                    </p:animEffect>
                                    <p:anim calcmode="lin" valueType="num">
                                      <p:cBhvr>
                                        <p:cTn id="24" dur="1822" tmFilter="0,0; 0.14,0.36; 0.43,0.73; 0.71,0.91; 1.0,1.0">
                                          <p:stCondLst>
                                            <p:cond delay="0"/>
                                          </p:stCondLst>
                                        </p:cTn>
                                        <p:tgtEl>
                                          <p:spTgt spid="177155">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77155">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77155">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77155">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77155">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77155">
                                            <p:txEl>
                                              <p:pRg st="1" end="1"/>
                                            </p:txEl>
                                          </p:spTgt>
                                        </p:tgtEl>
                                      </p:cBhvr>
                                      <p:to x="100000" y="60000"/>
                                    </p:animScale>
                                    <p:animScale>
                                      <p:cBhvr>
                                        <p:cTn id="30" dur="166" decel="50000">
                                          <p:stCondLst>
                                            <p:cond delay="676"/>
                                          </p:stCondLst>
                                        </p:cTn>
                                        <p:tgtEl>
                                          <p:spTgt spid="177155">
                                            <p:txEl>
                                              <p:pRg st="1" end="1"/>
                                            </p:txEl>
                                          </p:spTgt>
                                        </p:tgtEl>
                                      </p:cBhvr>
                                      <p:to x="100000" y="100000"/>
                                    </p:animScale>
                                    <p:animScale>
                                      <p:cBhvr>
                                        <p:cTn id="31" dur="26">
                                          <p:stCondLst>
                                            <p:cond delay="1312"/>
                                          </p:stCondLst>
                                        </p:cTn>
                                        <p:tgtEl>
                                          <p:spTgt spid="177155">
                                            <p:txEl>
                                              <p:pRg st="1" end="1"/>
                                            </p:txEl>
                                          </p:spTgt>
                                        </p:tgtEl>
                                      </p:cBhvr>
                                      <p:to x="100000" y="80000"/>
                                    </p:animScale>
                                    <p:animScale>
                                      <p:cBhvr>
                                        <p:cTn id="32" dur="166" decel="50000">
                                          <p:stCondLst>
                                            <p:cond delay="1338"/>
                                          </p:stCondLst>
                                        </p:cTn>
                                        <p:tgtEl>
                                          <p:spTgt spid="177155">
                                            <p:txEl>
                                              <p:pRg st="1" end="1"/>
                                            </p:txEl>
                                          </p:spTgt>
                                        </p:tgtEl>
                                      </p:cBhvr>
                                      <p:to x="100000" y="100000"/>
                                    </p:animScale>
                                    <p:animScale>
                                      <p:cBhvr>
                                        <p:cTn id="33" dur="26">
                                          <p:stCondLst>
                                            <p:cond delay="1642"/>
                                          </p:stCondLst>
                                        </p:cTn>
                                        <p:tgtEl>
                                          <p:spTgt spid="177155">
                                            <p:txEl>
                                              <p:pRg st="1" end="1"/>
                                            </p:txEl>
                                          </p:spTgt>
                                        </p:tgtEl>
                                      </p:cBhvr>
                                      <p:to x="100000" y="90000"/>
                                    </p:animScale>
                                    <p:animScale>
                                      <p:cBhvr>
                                        <p:cTn id="34" dur="166" decel="50000">
                                          <p:stCondLst>
                                            <p:cond delay="1668"/>
                                          </p:stCondLst>
                                        </p:cTn>
                                        <p:tgtEl>
                                          <p:spTgt spid="177155">
                                            <p:txEl>
                                              <p:pRg st="1" end="1"/>
                                            </p:txEl>
                                          </p:spTgt>
                                        </p:tgtEl>
                                      </p:cBhvr>
                                      <p:to x="100000" y="100000"/>
                                    </p:animScale>
                                    <p:animScale>
                                      <p:cBhvr>
                                        <p:cTn id="35" dur="26">
                                          <p:stCondLst>
                                            <p:cond delay="1808"/>
                                          </p:stCondLst>
                                        </p:cTn>
                                        <p:tgtEl>
                                          <p:spTgt spid="177155">
                                            <p:txEl>
                                              <p:pRg st="1" end="1"/>
                                            </p:txEl>
                                          </p:spTgt>
                                        </p:tgtEl>
                                      </p:cBhvr>
                                      <p:to x="100000" y="95000"/>
                                    </p:animScale>
                                    <p:animScale>
                                      <p:cBhvr>
                                        <p:cTn id="36" dur="166" decel="50000">
                                          <p:stCondLst>
                                            <p:cond delay="1834"/>
                                          </p:stCondLst>
                                        </p:cTn>
                                        <p:tgtEl>
                                          <p:spTgt spid="177155">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77155">
                                            <p:txEl>
                                              <p:pRg st="2" end="2"/>
                                            </p:txEl>
                                          </p:spTgt>
                                        </p:tgtEl>
                                        <p:attrNameLst>
                                          <p:attrName>style.visibility</p:attrName>
                                        </p:attrNameLst>
                                      </p:cBhvr>
                                      <p:to>
                                        <p:strVal val="visible"/>
                                      </p:to>
                                    </p:set>
                                    <p:animEffect transition="in" filter="wipe(down)">
                                      <p:cBhvr>
                                        <p:cTn id="39" dur="580">
                                          <p:stCondLst>
                                            <p:cond delay="0"/>
                                          </p:stCondLst>
                                        </p:cTn>
                                        <p:tgtEl>
                                          <p:spTgt spid="177155">
                                            <p:txEl>
                                              <p:pRg st="2" end="2"/>
                                            </p:txEl>
                                          </p:spTgt>
                                        </p:tgtEl>
                                      </p:cBhvr>
                                    </p:animEffect>
                                    <p:anim calcmode="lin" valueType="num">
                                      <p:cBhvr>
                                        <p:cTn id="40" dur="1822" tmFilter="0,0; 0.14,0.36; 0.43,0.73; 0.71,0.91; 1.0,1.0">
                                          <p:stCondLst>
                                            <p:cond delay="0"/>
                                          </p:stCondLst>
                                        </p:cTn>
                                        <p:tgtEl>
                                          <p:spTgt spid="177155">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77155">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77155">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77155">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77155">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77155">
                                            <p:txEl>
                                              <p:pRg st="2" end="2"/>
                                            </p:txEl>
                                          </p:spTgt>
                                        </p:tgtEl>
                                      </p:cBhvr>
                                      <p:to x="100000" y="60000"/>
                                    </p:animScale>
                                    <p:animScale>
                                      <p:cBhvr>
                                        <p:cTn id="46" dur="166" decel="50000">
                                          <p:stCondLst>
                                            <p:cond delay="676"/>
                                          </p:stCondLst>
                                        </p:cTn>
                                        <p:tgtEl>
                                          <p:spTgt spid="177155">
                                            <p:txEl>
                                              <p:pRg st="2" end="2"/>
                                            </p:txEl>
                                          </p:spTgt>
                                        </p:tgtEl>
                                      </p:cBhvr>
                                      <p:to x="100000" y="100000"/>
                                    </p:animScale>
                                    <p:animScale>
                                      <p:cBhvr>
                                        <p:cTn id="47" dur="26">
                                          <p:stCondLst>
                                            <p:cond delay="1312"/>
                                          </p:stCondLst>
                                        </p:cTn>
                                        <p:tgtEl>
                                          <p:spTgt spid="177155">
                                            <p:txEl>
                                              <p:pRg st="2" end="2"/>
                                            </p:txEl>
                                          </p:spTgt>
                                        </p:tgtEl>
                                      </p:cBhvr>
                                      <p:to x="100000" y="80000"/>
                                    </p:animScale>
                                    <p:animScale>
                                      <p:cBhvr>
                                        <p:cTn id="48" dur="166" decel="50000">
                                          <p:stCondLst>
                                            <p:cond delay="1338"/>
                                          </p:stCondLst>
                                        </p:cTn>
                                        <p:tgtEl>
                                          <p:spTgt spid="177155">
                                            <p:txEl>
                                              <p:pRg st="2" end="2"/>
                                            </p:txEl>
                                          </p:spTgt>
                                        </p:tgtEl>
                                      </p:cBhvr>
                                      <p:to x="100000" y="100000"/>
                                    </p:animScale>
                                    <p:animScale>
                                      <p:cBhvr>
                                        <p:cTn id="49" dur="26">
                                          <p:stCondLst>
                                            <p:cond delay="1642"/>
                                          </p:stCondLst>
                                        </p:cTn>
                                        <p:tgtEl>
                                          <p:spTgt spid="177155">
                                            <p:txEl>
                                              <p:pRg st="2" end="2"/>
                                            </p:txEl>
                                          </p:spTgt>
                                        </p:tgtEl>
                                      </p:cBhvr>
                                      <p:to x="100000" y="90000"/>
                                    </p:animScale>
                                    <p:animScale>
                                      <p:cBhvr>
                                        <p:cTn id="50" dur="166" decel="50000">
                                          <p:stCondLst>
                                            <p:cond delay="1668"/>
                                          </p:stCondLst>
                                        </p:cTn>
                                        <p:tgtEl>
                                          <p:spTgt spid="177155">
                                            <p:txEl>
                                              <p:pRg st="2" end="2"/>
                                            </p:txEl>
                                          </p:spTgt>
                                        </p:tgtEl>
                                      </p:cBhvr>
                                      <p:to x="100000" y="100000"/>
                                    </p:animScale>
                                    <p:animScale>
                                      <p:cBhvr>
                                        <p:cTn id="51" dur="26">
                                          <p:stCondLst>
                                            <p:cond delay="1808"/>
                                          </p:stCondLst>
                                        </p:cTn>
                                        <p:tgtEl>
                                          <p:spTgt spid="177155">
                                            <p:txEl>
                                              <p:pRg st="2" end="2"/>
                                            </p:txEl>
                                          </p:spTgt>
                                        </p:tgtEl>
                                      </p:cBhvr>
                                      <p:to x="100000" y="95000"/>
                                    </p:animScale>
                                    <p:animScale>
                                      <p:cBhvr>
                                        <p:cTn id="52" dur="166" decel="50000">
                                          <p:stCondLst>
                                            <p:cond delay="1834"/>
                                          </p:stCondLst>
                                        </p:cTn>
                                        <p:tgtEl>
                                          <p:spTgt spid="17715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smtClean="0"/>
              <a:t>情书（续）</a:t>
            </a:r>
          </a:p>
        </p:txBody>
      </p:sp>
      <p:sp>
        <p:nvSpPr>
          <p:cNvPr id="178179" name="Rectangle 3"/>
          <p:cNvSpPr>
            <a:spLocks noGrp="1" noChangeArrowheads="1"/>
          </p:cNvSpPr>
          <p:nvPr>
            <p:ph idx="1"/>
          </p:nvPr>
        </p:nvSpPr>
        <p:spPr/>
        <p:txBody>
          <a:bodyPr rtlCol="0">
            <a:normAutofit lnSpcReduction="10000"/>
          </a:bodyPr>
          <a:lstStyle/>
          <a:p>
            <a:pPr eaLnBrk="1" fontAlgn="auto" hangingPunct="1">
              <a:lnSpc>
                <a:spcPct val="90000"/>
              </a:lnSpc>
              <a:spcAft>
                <a:spcPts val="0"/>
              </a:spcAft>
              <a:buFont typeface="Wingdings" pitchFamily="2" charset="2"/>
              <a:buNone/>
              <a:defRPr/>
            </a:pPr>
            <a:r>
              <a:rPr kumimoji="1" lang="zh-CN" altLang="en-US" sz="2000" b="1" smtClean="0"/>
              <a:t>  </a:t>
            </a:r>
            <a:r>
              <a:rPr kumimoji="1" lang="zh-CN" altLang="en-US" b="1" smtClean="0"/>
              <a:t>（二）约会共</a:t>
            </a:r>
            <a:r>
              <a:rPr kumimoji="1" lang="en-US" altLang="zh-CN" b="1" smtClean="0"/>
              <a:t>98</a:t>
            </a:r>
            <a:r>
              <a:rPr kumimoji="1" lang="zh-CN" altLang="en-US" b="1" smtClean="0"/>
              <a:t>次，平均</a:t>
            </a:r>
            <a:r>
              <a:rPr kumimoji="1" lang="en-US" altLang="zh-CN" b="1" smtClean="0"/>
              <a:t>3.7</a:t>
            </a:r>
            <a:r>
              <a:rPr kumimoji="1" lang="zh-CN" altLang="en-US" b="1" smtClean="0"/>
              <a:t>天一次。其中你主动约我</a:t>
            </a:r>
            <a:r>
              <a:rPr kumimoji="1" lang="en-US" altLang="zh-CN" b="1" smtClean="0"/>
              <a:t>38</a:t>
            </a:r>
            <a:r>
              <a:rPr kumimoji="1" lang="zh-CN" altLang="en-US" b="1" smtClean="0"/>
              <a:t>次，占</a:t>
            </a:r>
            <a:r>
              <a:rPr kumimoji="1" lang="en-US" altLang="zh-CN" b="1" smtClean="0"/>
              <a:t>38.7%</a:t>
            </a:r>
            <a:r>
              <a:rPr kumimoji="1" lang="zh-CN" altLang="en-US" b="1" smtClean="0"/>
              <a:t>；我主动约你</a:t>
            </a:r>
            <a:r>
              <a:rPr kumimoji="1" lang="en-US" altLang="zh-CN" b="1" smtClean="0"/>
              <a:t>60</a:t>
            </a:r>
            <a:r>
              <a:rPr kumimoji="1" lang="zh-CN" altLang="en-US" b="1" smtClean="0"/>
              <a:t>次，占</a:t>
            </a:r>
            <a:r>
              <a:rPr kumimoji="1" lang="en-US" altLang="zh-CN" b="1" smtClean="0"/>
              <a:t>61.3%</a:t>
            </a:r>
            <a:r>
              <a:rPr kumimoji="1" lang="zh-CN" altLang="en-US" b="1" smtClean="0"/>
              <a:t>。每次约会平均</a:t>
            </a:r>
            <a:r>
              <a:rPr kumimoji="1" lang="en-US" altLang="zh-CN" b="1" smtClean="0"/>
              <a:t>3.8</a:t>
            </a:r>
            <a:r>
              <a:rPr kumimoji="1" lang="zh-CN" altLang="en-US" b="1" smtClean="0"/>
              <a:t>小时</a:t>
            </a:r>
            <a:r>
              <a:rPr kumimoji="1" lang="en-US" altLang="zh-CN" b="1" smtClean="0"/>
              <a:t>,</a:t>
            </a:r>
            <a:r>
              <a:rPr kumimoji="1" lang="zh-CN" altLang="en-US" b="1" smtClean="0"/>
              <a:t>最长达</a:t>
            </a:r>
            <a:r>
              <a:rPr kumimoji="1" lang="en-US" altLang="zh-CN" b="1" smtClean="0"/>
              <a:t>6.4</a:t>
            </a:r>
            <a:r>
              <a:rPr kumimoji="1" lang="zh-CN" altLang="en-US" b="1" smtClean="0"/>
              <a:t>小时，最短的也有</a:t>
            </a:r>
            <a:r>
              <a:rPr kumimoji="1" lang="en-US" altLang="zh-CN" b="1" smtClean="0"/>
              <a:t>1.6</a:t>
            </a:r>
            <a:r>
              <a:rPr kumimoji="1" lang="zh-CN" altLang="en-US" b="1" smtClean="0"/>
              <a:t>小时。</a:t>
            </a:r>
          </a:p>
          <a:p>
            <a:pPr eaLnBrk="1" fontAlgn="auto" hangingPunct="1">
              <a:lnSpc>
                <a:spcPct val="90000"/>
              </a:lnSpc>
              <a:spcAft>
                <a:spcPts val="0"/>
              </a:spcAft>
              <a:buFont typeface="Wingdings" pitchFamily="2" charset="2"/>
              <a:buNone/>
              <a:defRPr/>
            </a:pPr>
            <a:r>
              <a:rPr kumimoji="1" lang="zh-CN" altLang="en-US" b="1" smtClean="0"/>
              <a:t>  （三）我到你家看望你父母</a:t>
            </a:r>
            <a:r>
              <a:rPr kumimoji="1" lang="en-US" altLang="zh-CN" b="1" smtClean="0"/>
              <a:t>38</a:t>
            </a:r>
            <a:r>
              <a:rPr kumimoji="1" lang="zh-CN" altLang="en-US" b="1" smtClean="0"/>
              <a:t>次，平均每 </a:t>
            </a:r>
            <a:r>
              <a:rPr kumimoji="1" lang="en-US" altLang="zh-CN" b="1" smtClean="0"/>
              <a:t>9.4</a:t>
            </a:r>
            <a:r>
              <a:rPr kumimoji="1" lang="zh-CN" altLang="en-US" b="1" smtClean="0"/>
              <a:t>天一次；你到我家看望我父母</a:t>
            </a:r>
            <a:r>
              <a:rPr kumimoji="1" lang="en-US" altLang="zh-CN" b="1" smtClean="0"/>
              <a:t>36</a:t>
            </a:r>
            <a:r>
              <a:rPr kumimoji="1" lang="zh-CN" altLang="en-US" b="1" smtClean="0"/>
              <a:t>次，平均</a:t>
            </a:r>
            <a:r>
              <a:rPr kumimoji="1" lang="en-US" altLang="zh-CN" b="1" smtClean="0"/>
              <a:t>10</a:t>
            </a:r>
            <a:r>
              <a:rPr kumimoji="1" lang="zh-CN" altLang="en-US" b="1" smtClean="0"/>
              <a:t>天一次。以上充分证明一年来的交往我们已形成了恋爱的共识，我们爱情的主流是互相了解、互相关心、互相帮助，是平等互利的。 </a:t>
            </a:r>
          </a:p>
          <a:p>
            <a:pPr eaLnBrk="1" fontAlgn="auto" hangingPunct="1">
              <a:lnSpc>
                <a:spcPct val="90000"/>
              </a:lnSpc>
              <a:spcAft>
                <a:spcPts val="0"/>
              </a:spcAft>
              <a:buFont typeface="Wingdings" pitchFamily="2" charset="2"/>
              <a:buNone/>
              <a:defRPr/>
            </a:pPr>
            <a:endParaRPr lang="zh-CN" altLang="en-US"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 calcmode="lin" valueType="num">
                                      <p:cBhvr additive="base">
                                        <p:cTn id="7" dur="500" fill="hold"/>
                                        <p:tgtEl>
                                          <p:spTgt spid="17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178179">
                                            <p:txEl>
                                              <p:pRg st="1" end="1"/>
                                            </p:txEl>
                                          </p:spTgt>
                                        </p:tgtEl>
                                        <p:attrNameLst>
                                          <p:attrName>style.visibility</p:attrName>
                                        </p:attrNameLst>
                                      </p:cBhvr>
                                      <p:to>
                                        <p:strVal val="visible"/>
                                      </p:to>
                                    </p:set>
                                    <p:anim calcmode="lin" valueType="num">
                                      <p:cBhvr>
                                        <p:cTn id="13" dur="1000" fill="hold"/>
                                        <p:tgtEl>
                                          <p:spTgt spid="178179">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178179">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17817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78179">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zh-CN" altLang="en-US" smtClean="0"/>
              <a:t>情书（续）</a:t>
            </a:r>
          </a:p>
        </p:txBody>
      </p:sp>
      <p:sp>
        <p:nvSpPr>
          <p:cNvPr id="179203" name="Rectangle 3"/>
          <p:cNvSpPr>
            <a:spLocks noGrp="1" noChangeArrowheads="1"/>
          </p:cNvSpPr>
          <p:nvPr>
            <p:ph idx="1"/>
          </p:nvPr>
        </p:nvSpPr>
        <p:spPr>
          <a:xfrm>
            <a:off x="179388" y="1341438"/>
            <a:ext cx="8713787" cy="5111750"/>
          </a:xfrm>
        </p:spPr>
        <p:txBody>
          <a:bodyPr/>
          <a:lstStyle/>
          <a:p>
            <a:pPr eaLnBrk="1" hangingPunct="1">
              <a:buFont typeface="Wingdings" pitchFamily="2" charset="2"/>
              <a:buNone/>
            </a:pPr>
            <a:r>
              <a:rPr kumimoji="1" lang="zh-CN" altLang="en-US" sz="3600" b="1" smtClean="0">
                <a:latin typeface="宋体" pitchFamily="2" charset="-122"/>
              </a:rPr>
              <a:t>     当然，任何事物都是一分为二的，缺点的存在是不可避免的。我们二人虽然都是积极的，但从以上的数据看，发展还不太平衡，积极性还存在一定的差距，这是前进中的缺点。相信在新的一年里，我们一定会发扬成绩、克服缺点、携手前进，开创我们爱情的新局面。因此，我提出三点意见供你参考：</a:t>
            </a:r>
          </a:p>
          <a:p>
            <a:pPr eaLnBrk="1" hangingPunct="1">
              <a:buFont typeface="Wingdings" pitchFamily="2" charset="2"/>
              <a:buNone/>
            </a:pPr>
            <a:r>
              <a:rPr kumimoji="1" lang="zh-CN" altLang="en-US" b="1" smtClean="0">
                <a:latin typeface="宋体" pitchFamily="2" charset="-122"/>
              </a:rPr>
              <a:t>        </a:t>
            </a:r>
            <a:endParaRPr lang="zh-CN" altLang="en-US" smtClean="0">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diamond(in)">
                                      <p:cBhvr>
                                        <p:cTn id="7" dur="2000"/>
                                        <p:tgtEl>
                                          <p:spTgt spid="1792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smtClean="0"/>
              <a:t>情书（续）</a:t>
            </a:r>
          </a:p>
        </p:txBody>
      </p:sp>
      <p:sp>
        <p:nvSpPr>
          <p:cNvPr id="180227" name="Rectangle 3"/>
          <p:cNvSpPr>
            <a:spLocks noGrp="1" noChangeArrowheads="1"/>
          </p:cNvSpPr>
          <p:nvPr>
            <p:ph idx="1"/>
          </p:nvPr>
        </p:nvSpPr>
        <p:spPr>
          <a:xfrm>
            <a:off x="250825" y="1341438"/>
            <a:ext cx="8713788" cy="5111750"/>
          </a:xfrm>
        </p:spPr>
        <p:txBody>
          <a:bodyPr/>
          <a:lstStyle/>
          <a:p>
            <a:pPr eaLnBrk="1" hangingPunct="1">
              <a:lnSpc>
                <a:spcPct val="90000"/>
              </a:lnSpc>
              <a:buFont typeface="Wingdings" pitchFamily="2" charset="2"/>
              <a:buNone/>
            </a:pPr>
            <a:r>
              <a:rPr kumimoji="1" lang="zh-CN" altLang="en-US" sz="3600" b="1" smtClean="0"/>
              <a:t>    （一）要围绕一个“爱”字，</a:t>
            </a:r>
          </a:p>
          <a:p>
            <a:pPr eaLnBrk="1" hangingPunct="1">
              <a:lnSpc>
                <a:spcPct val="90000"/>
              </a:lnSpc>
              <a:buFont typeface="Wingdings" pitchFamily="2" charset="2"/>
              <a:buNone/>
            </a:pPr>
            <a:r>
              <a:rPr kumimoji="1" lang="zh-CN" altLang="en-US" sz="3600" b="1" smtClean="0"/>
              <a:t>    （二）要狠抓一个“亲”字，</a:t>
            </a:r>
          </a:p>
          <a:p>
            <a:pPr eaLnBrk="1" hangingPunct="1">
              <a:lnSpc>
                <a:spcPct val="90000"/>
              </a:lnSpc>
              <a:buFont typeface="Wingdings" pitchFamily="2" charset="2"/>
              <a:buNone/>
            </a:pPr>
            <a:r>
              <a:rPr kumimoji="1" lang="zh-CN" altLang="en-US" sz="3600" b="1" smtClean="0"/>
              <a:t>    （三）要落实一个“合”字。</a:t>
            </a:r>
          </a:p>
          <a:p>
            <a:pPr eaLnBrk="1" hangingPunct="1">
              <a:lnSpc>
                <a:spcPct val="90000"/>
              </a:lnSpc>
              <a:buFont typeface="Wingdings" pitchFamily="2" charset="2"/>
              <a:buNone/>
            </a:pPr>
            <a:r>
              <a:rPr kumimoji="1" lang="zh-CN" altLang="en-US" sz="3600" b="1" smtClean="0"/>
              <a:t>        让我们弘扬团结拼搏的精神，共同振兴我们的爱情，争取达到一个新高度，登上一个新台阶。本着“我们的婚事我们办，办好婚事为我们”的精神，共创辉煌。</a:t>
            </a:r>
          </a:p>
          <a:p>
            <a:pPr eaLnBrk="1" hangingPunct="1">
              <a:lnSpc>
                <a:spcPct val="90000"/>
              </a:lnSpc>
              <a:buFont typeface="Wingdings" pitchFamily="2" charset="2"/>
              <a:buNone/>
            </a:pPr>
            <a:r>
              <a:rPr kumimoji="1" lang="zh-CN" altLang="en-US" sz="3600" b="1" smtClean="0"/>
              <a:t>                                      你的憨哥</a:t>
            </a:r>
          </a:p>
          <a:p>
            <a:pPr eaLnBrk="1" hangingPunct="1">
              <a:lnSpc>
                <a:spcPct val="90000"/>
              </a:lnSpc>
              <a:buFont typeface="Wingdings" pitchFamily="2" charset="2"/>
              <a:buNone/>
            </a:pPr>
            <a:endParaRPr lang="zh-CN" altLang="en-US"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heel(4)">
                                      <p:cBhvr>
                                        <p:cTn id="7" dur="2000"/>
                                        <p:tgtEl>
                                          <p:spTgt spid="180227">
                                            <p:txEl>
                                              <p:pRg st="0" end="0"/>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heel(4)">
                                      <p:cBhvr>
                                        <p:cTn id="10" dur="2000"/>
                                        <p:tgtEl>
                                          <p:spTgt spid="180227">
                                            <p:txEl>
                                              <p:pRg st="1" end="1"/>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180227">
                                            <p:txEl>
                                              <p:pRg st="2" end="2"/>
                                            </p:txEl>
                                          </p:spTgt>
                                        </p:tgtEl>
                                        <p:attrNameLst>
                                          <p:attrName>style.visibility</p:attrName>
                                        </p:attrNameLst>
                                      </p:cBhvr>
                                      <p:to>
                                        <p:strVal val="visible"/>
                                      </p:to>
                                    </p:set>
                                    <p:animEffect transition="in" filter="wheel(4)">
                                      <p:cBhvr>
                                        <p:cTn id="13" dur="2000"/>
                                        <p:tgtEl>
                                          <p:spTgt spid="180227">
                                            <p:txEl>
                                              <p:pRg st="2" end="2"/>
                                            </p:txEl>
                                          </p:spTgt>
                                        </p:tgtEl>
                                      </p:cBhvr>
                                    </p:animEffect>
                                  </p:childTnLst>
                                </p:cTn>
                              </p:par>
                              <p:par>
                                <p:cTn id="14" presetID="21" presetClass="entr" presetSubtype="4" fill="hold" nodeType="withEffect">
                                  <p:stCondLst>
                                    <p:cond delay="0"/>
                                  </p:stCondLst>
                                  <p:childTnLst>
                                    <p:set>
                                      <p:cBhvr>
                                        <p:cTn id="15" dur="1" fill="hold">
                                          <p:stCondLst>
                                            <p:cond delay="0"/>
                                          </p:stCondLst>
                                        </p:cTn>
                                        <p:tgtEl>
                                          <p:spTgt spid="180227">
                                            <p:txEl>
                                              <p:pRg st="3" end="3"/>
                                            </p:txEl>
                                          </p:spTgt>
                                        </p:tgtEl>
                                        <p:attrNameLst>
                                          <p:attrName>style.visibility</p:attrName>
                                        </p:attrNameLst>
                                      </p:cBhvr>
                                      <p:to>
                                        <p:strVal val="visible"/>
                                      </p:to>
                                    </p:set>
                                    <p:animEffect transition="in" filter="wheel(4)">
                                      <p:cBhvr>
                                        <p:cTn id="16" dur="2000"/>
                                        <p:tgtEl>
                                          <p:spTgt spid="180227">
                                            <p:txEl>
                                              <p:pRg st="3" end="3"/>
                                            </p:txEl>
                                          </p:spTgt>
                                        </p:tgtEl>
                                      </p:cBhvr>
                                    </p:animEffect>
                                  </p:childTnLst>
                                </p:cTn>
                              </p:par>
                              <p:par>
                                <p:cTn id="17" presetID="21" presetClass="entr" presetSubtype="4" fill="hold" nodeType="withEffect">
                                  <p:stCondLst>
                                    <p:cond delay="0"/>
                                  </p:stCondLst>
                                  <p:childTnLst>
                                    <p:set>
                                      <p:cBhvr>
                                        <p:cTn id="18" dur="1" fill="hold">
                                          <p:stCondLst>
                                            <p:cond delay="0"/>
                                          </p:stCondLst>
                                        </p:cTn>
                                        <p:tgtEl>
                                          <p:spTgt spid="180227">
                                            <p:txEl>
                                              <p:pRg st="4" end="4"/>
                                            </p:txEl>
                                          </p:spTgt>
                                        </p:tgtEl>
                                        <p:attrNameLst>
                                          <p:attrName>style.visibility</p:attrName>
                                        </p:attrNameLst>
                                      </p:cBhvr>
                                      <p:to>
                                        <p:strVal val="visible"/>
                                      </p:to>
                                    </p:set>
                                    <p:animEffect transition="in" filter="wheel(4)">
                                      <p:cBhvr>
                                        <p:cTn id="19" dur="2000"/>
                                        <p:tgtEl>
                                          <p:spTgt spid="180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4"/>
          <p:cNvSpPr>
            <a:spLocks noGrp="1" noChangeArrowheads="1"/>
          </p:cNvSpPr>
          <p:nvPr>
            <p:ph type="title" idx="4294967295"/>
          </p:nvPr>
        </p:nvSpPr>
        <p:spPr>
          <a:xfrm>
            <a:off x="0" y="260350"/>
            <a:ext cx="7772400" cy="936625"/>
          </a:xfrm>
        </p:spPr>
        <p:txBody>
          <a:bodyPr lIns="92075" tIns="46038" rIns="92075" bIns="46038"/>
          <a:lstStyle/>
          <a:p>
            <a:pPr eaLnBrk="1" hangingPunct="1"/>
            <a:r>
              <a:rPr lang="zh-CN" altLang="en-US" smtClean="0"/>
              <a:t>数字游戏</a:t>
            </a:r>
          </a:p>
        </p:txBody>
      </p:sp>
      <p:sp>
        <p:nvSpPr>
          <p:cNvPr id="363525" name="Rectangle 5"/>
          <p:cNvSpPr>
            <a:spLocks noGrp="1" noChangeArrowheads="1"/>
          </p:cNvSpPr>
          <p:nvPr>
            <p:ph type="body" sz="half" idx="4294967295"/>
          </p:nvPr>
        </p:nvSpPr>
        <p:spPr>
          <a:xfrm>
            <a:off x="754063" y="1196975"/>
            <a:ext cx="8389937" cy="5329238"/>
          </a:xfrm>
        </p:spPr>
        <p:txBody>
          <a:bodyPr/>
          <a:lstStyle/>
          <a:p>
            <a:pPr eaLnBrk="1" hangingPunct="1">
              <a:lnSpc>
                <a:spcPct val="90000"/>
              </a:lnSpc>
              <a:buFont typeface="Wingdings" pitchFamily="2" charset="2"/>
              <a:buNone/>
            </a:pPr>
            <a:r>
              <a:rPr lang="en-US" altLang="zh-CN" sz="2400" b="1" smtClean="0"/>
              <a:t>3.5</a:t>
            </a:r>
          </a:p>
          <a:p>
            <a:pPr eaLnBrk="1" hangingPunct="1">
              <a:lnSpc>
                <a:spcPct val="90000"/>
              </a:lnSpc>
              <a:buFont typeface="Wingdings" pitchFamily="2" charset="2"/>
              <a:buNone/>
            </a:pPr>
            <a:r>
              <a:rPr lang="en-US" altLang="zh-CN" sz="2400" b="1" smtClean="0"/>
              <a:t>2≦x≦3</a:t>
            </a:r>
          </a:p>
          <a:p>
            <a:pPr eaLnBrk="1" hangingPunct="1">
              <a:lnSpc>
                <a:spcPct val="90000"/>
              </a:lnSpc>
              <a:buFont typeface="Wingdings" pitchFamily="2" charset="2"/>
              <a:buNone/>
            </a:pPr>
            <a:r>
              <a:rPr lang="en-US" altLang="zh-CN" sz="2400" b="1" smtClean="0"/>
              <a:t>333 555</a:t>
            </a:r>
          </a:p>
          <a:p>
            <a:pPr eaLnBrk="1" hangingPunct="1">
              <a:lnSpc>
                <a:spcPct val="90000"/>
              </a:lnSpc>
              <a:buFont typeface="Wingdings" pitchFamily="2" charset="2"/>
              <a:buNone/>
            </a:pPr>
            <a:r>
              <a:rPr lang="en-US" altLang="zh-CN" sz="2400" b="1" smtClean="0"/>
              <a:t>12345609</a:t>
            </a:r>
          </a:p>
          <a:p>
            <a:pPr eaLnBrk="1" hangingPunct="1">
              <a:lnSpc>
                <a:spcPct val="90000"/>
              </a:lnSpc>
              <a:buFont typeface="Wingdings" pitchFamily="2" charset="2"/>
              <a:buNone/>
            </a:pPr>
            <a:r>
              <a:rPr lang="en-US" altLang="zh-CN" sz="2400" b="1" smtClean="0"/>
              <a:t>1256789</a:t>
            </a:r>
          </a:p>
          <a:p>
            <a:pPr eaLnBrk="1" hangingPunct="1">
              <a:lnSpc>
                <a:spcPct val="90000"/>
              </a:lnSpc>
              <a:buFont typeface="Wingdings" pitchFamily="2" charset="2"/>
              <a:buNone/>
            </a:pPr>
            <a:r>
              <a:rPr lang="en-US" altLang="zh-CN" sz="2400" b="1" smtClean="0"/>
              <a:t>5   10</a:t>
            </a:r>
          </a:p>
          <a:p>
            <a:pPr eaLnBrk="1" hangingPunct="1">
              <a:lnSpc>
                <a:spcPct val="90000"/>
              </a:lnSpc>
              <a:buFont typeface="Wingdings" pitchFamily="2" charset="2"/>
              <a:buNone/>
            </a:pPr>
            <a:r>
              <a:rPr lang="en-US" altLang="zh-CN" sz="2400" b="1" smtClean="0"/>
              <a:t>9</a:t>
            </a:r>
            <a:r>
              <a:rPr lang="zh-CN" altLang="en-US" sz="2400" b="1" smtClean="0"/>
              <a:t>寸</a:t>
            </a:r>
            <a:r>
              <a:rPr lang="en-US" altLang="zh-CN" sz="2400" b="1" smtClean="0"/>
              <a:t>+1</a:t>
            </a:r>
            <a:r>
              <a:rPr lang="zh-CN" altLang="en-US" sz="2400" b="1" smtClean="0"/>
              <a:t>寸</a:t>
            </a:r>
            <a:r>
              <a:rPr lang="en-US" altLang="zh-CN" sz="2400" b="1" smtClean="0"/>
              <a:t>=1</a:t>
            </a:r>
            <a:r>
              <a:rPr lang="zh-CN" altLang="en-US" sz="2400" b="1" smtClean="0"/>
              <a:t>尺</a:t>
            </a:r>
          </a:p>
          <a:p>
            <a:pPr eaLnBrk="1" hangingPunct="1">
              <a:lnSpc>
                <a:spcPct val="90000"/>
              </a:lnSpc>
              <a:buFont typeface="Wingdings" pitchFamily="2" charset="2"/>
              <a:buNone/>
            </a:pPr>
            <a:r>
              <a:rPr lang="en-US" altLang="zh-CN" sz="2400" b="1" smtClean="0"/>
              <a:t>40÷6</a:t>
            </a:r>
          </a:p>
          <a:p>
            <a:pPr eaLnBrk="1" hangingPunct="1">
              <a:lnSpc>
                <a:spcPct val="90000"/>
              </a:lnSpc>
              <a:buFont typeface="Wingdings" pitchFamily="2" charset="2"/>
              <a:buNone/>
            </a:pPr>
            <a:r>
              <a:rPr lang="zh-CN" altLang="en-US" sz="2400" b="1" smtClean="0"/>
              <a:t>二四六八</a:t>
            </a:r>
          </a:p>
          <a:p>
            <a:pPr eaLnBrk="1" hangingPunct="1">
              <a:lnSpc>
                <a:spcPct val="90000"/>
              </a:lnSpc>
              <a:buFont typeface="Wingdings" pitchFamily="2" charset="2"/>
              <a:buNone/>
            </a:pPr>
            <a:r>
              <a:rPr lang="en-US" altLang="zh-CN" sz="2400" b="1" smtClean="0"/>
              <a:t>0000</a:t>
            </a:r>
          </a:p>
          <a:p>
            <a:pPr eaLnBrk="1" hangingPunct="1">
              <a:lnSpc>
                <a:spcPct val="90000"/>
              </a:lnSpc>
              <a:buFont typeface="Wingdings" pitchFamily="2" charset="2"/>
              <a:buNone/>
            </a:pPr>
            <a:r>
              <a:rPr lang="en-US" altLang="zh-CN" sz="2400" b="1" smtClean="0"/>
              <a:t>1×1=1</a:t>
            </a:r>
          </a:p>
          <a:p>
            <a:pPr eaLnBrk="1" hangingPunct="1">
              <a:lnSpc>
                <a:spcPct val="90000"/>
              </a:lnSpc>
              <a:buFont typeface="Wingdings" pitchFamily="2" charset="2"/>
              <a:buNone/>
            </a:pPr>
            <a:r>
              <a:rPr lang="en-US" altLang="zh-CN" sz="2400" b="1" smtClean="0"/>
              <a:t>1000</a:t>
            </a:r>
            <a:r>
              <a:rPr lang="zh-CN" altLang="en-US" sz="2400" b="1" smtClean="0"/>
              <a:t>的二次方</a:t>
            </a:r>
            <a:r>
              <a:rPr lang="en-US" altLang="zh-CN" sz="2400" b="1" smtClean="0"/>
              <a:t>=100×100×100</a:t>
            </a:r>
          </a:p>
        </p:txBody>
      </p:sp>
      <p:sp>
        <p:nvSpPr>
          <p:cNvPr id="363526" name="Rectangle 6"/>
          <p:cNvSpPr>
            <a:spLocks noGrp="1" noChangeArrowheads="1"/>
          </p:cNvSpPr>
          <p:nvPr>
            <p:ph type="body" sz="half" idx="4294967295"/>
          </p:nvPr>
        </p:nvSpPr>
        <p:spPr>
          <a:xfrm>
            <a:off x="6838950" y="1196975"/>
            <a:ext cx="2305050" cy="4970463"/>
          </a:xfrm>
        </p:spPr>
        <p:txBody>
          <a:bodyPr/>
          <a:lstStyle/>
          <a:p>
            <a:pPr eaLnBrk="1" hangingPunct="1">
              <a:lnSpc>
                <a:spcPct val="90000"/>
              </a:lnSpc>
              <a:buFont typeface="Wingdings" pitchFamily="2" charset="2"/>
              <a:buNone/>
            </a:pPr>
            <a:r>
              <a:rPr lang="zh-CN" altLang="en-US" sz="2400" b="1" smtClean="0">
                <a:latin typeface="宋体" pitchFamily="2" charset="-122"/>
              </a:rPr>
              <a:t>（不三不四）</a:t>
            </a:r>
          </a:p>
          <a:p>
            <a:pPr eaLnBrk="1" hangingPunct="1">
              <a:lnSpc>
                <a:spcPct val="90000"/>
              </a:lnSpc>
              <a:buFont typeface="Wingdings" pitchFamily="2" charset="2"/>
              <a:buNone/>
            </a:pPr>
            <a:r>
              <a:rPr lang="zh-CN" altLang="en-US" sz="2400" b="1" smtClean="0">
                <a:latin typeface="宋体" pitchFamily="2" charset="-122"/>
              </a:rPr>
              <a:t>（接二连三） </a:t>
            </a:r>
          </a:p>
          <a:p>
            <a:pPr eaLnBrk="1" hangingPunct="1">
              <a:lnSpc>
                <a:spcPct val="90000"/>
              </a:lnSpc>
              <a:buFont typeface="Wingdings" pitchFamily="2" charset="2"/>
              <a:buNone/>
            </a:pPr>
            <a:r>
              <a:rPr lang="zh-CN" altLang="en-US" sz="2400" b="1" smtClean="0">
                <a:latin typeface="宋体" pitchFamily="2" charset="-122"/>
              </a:rPr>
              <a:t>（三五成群）</a:t>
            </a:r>
          </a:p>
          <a:p>
            <a:pPr eaLnBrk="1" hangingPunct="1">
              <a:lnSpc>
                <a:spcPct val="90000"/>
              </a:lnSpc>
              <a:buFont typeface="Wingdings" pitchFamily="2" charset="2"/>
              <a:buNone/>
            </a:pPr>
            <a:r>
              <a:rPr lang="zh-CN" altLang="en-US" sz="2400" b="1" smtClean="0">
                <a:latin typeface="宋体" pitchFamily="2" charset="-122"/>
              </a:rPr>
              <a:t>（七零八落） </a:t>
            </a:r>
          </a:p>
          <a:p>
            <a:pPr eaLnBrk="1" hangingPunct="1">
              <a:lnSpc>
                <a:spcPct val="90000"/>
              </a:lnSpc>
              <a:buFont typeface="Wingdings" pitchFamily="2" charset="2"/>
              <a:buNone/>
            </a:pPr>
            <a:r>
              <a:rPr lang="zh-CN" altLang="en-US" sz="2400" b="1" smtClean="0">
                <a:latin typeface="宋体" pitchFamily="2" charset="-122"/>
              </a:rPr>
              <a:t>（丢三落四）</a:t>
            </a:r>
          </a:p>
          <a:p>
            <a:pPr eaLnBrk="1" hangingPunct="1">
              <a:lnSpc>
                <a:spcPct val="90000"/>
              </a:lnSpc>
              <a:buFont typeface="Wingdings" pitchFamily="2" charset="2"/>
              <a:buNone/>
            </a:pPr>
            <a:r>
              <a:rPr lang="zh-CN" altLang="en-US" sz="2400" b="1" smtClean="0">
                <a:latin typeface="宋体" pitchFamily="2" charset="-122"/>
              </a:rPr>
              <a:t>（一五一十）</a:t>
            </a:r>
          </a:p>
          <a:p>
            <a:pPr eaLnBrk="1" hangingPunct="1">
              <a:lnSpc>
                <a:spcPct val="90000"/>
              </a:lnSpc>
              <a:buFont typeface="Wingdings" pitchFamily="2" charset="2"/>
              <a:buNone/>
            </a:pPr>
            <a:r>
              <a:rPr lang="zh-CN" altLang="en-US" sz="2400" b="1" smtClean="0">
                <a:latin typeface="宋体" pitchFamily="2" charset="-122"/>
              </a:rPr>
              <a:t>（得寸进尺）</a:t>
            </a:r>
          </a:p>
          <a:p>
            <a:pPr eaLnBrk="1" hangingPunct="1">
              <a:lnSpc>
                <a:spcPct val="90000"/>
              </a:lnSpc>
              <a:buFont typeface="Wingdings" pitchFamily="2" charset="2"/>
              <a:buNone/>
            </a:pPr>
            <a:r>
              <a:rPr lang="zh-CN" altLang="en-US" sz="2400" b="1" smtClean="0">
                <a:latin typeface="宋体" pitchFamily="2" charset="-122"/>
              </a:rPr>
              <a:t>（陆续不断）</a:t>
            </a:r>
          </a:p>
          <a:p>
            <a:pPr eaLnBrk="1" hangingPunct="1">
              <a:lnSpc>
                <a:spcPct val="90000"/>
              </a:lnSpc>
              <a:buFont typeface="Wingdings" pitchFamily="2" charset="2"/>
              <a:buNone/>
            </a:pPr>
            <a:r>
              <a:rPr lang="zh-CN" altLang="en-US" sz="2400" b="1" smtClean="0">
                <a:latin typeface="宋体" pitchFamily="2" charset="-122"/>
              </a:rPr>
              <a:t>（无独有偶）</a:t>
            </a:r>
          </a:p>
          <a:p>
            <a:pPr eaLnBrk="1" hangingPunct="1">
              <a:lnSpc>
                <a:spcPct val="90000"/>
              </a:lnSpc>
              <a:buFont typeface="Wingdings" pitchFamily="2" charset="2"/>
              <a:buNone/>
            </a:pPr>
            <a:r>
              <a:rPr lang="zh-CN" altLang="en-US" sz="2400" b="1" smtClean="0">
                <a:latin typeface="宋体" pitchFamily="2" charset="-122"/>
              </a:rPr>
              <a:t>（挂万漏一）</a:t>
            </a:r>
          </a:p>
          <a:p>
            <a:pPr eaLnBrk="1" hangingPunct="1">
              <a:lnSpc>
                <a:spcPct val="90000"/>
              </a:lnSpc>
              <a:buFont typeface="Wingdings" pitchFamily="2" charset="2"/>
              <a:buNone/>
            </a:pPr>
            <a:r>
              <a:rPr lang="zh-CN" altLang="en-US" sz="2400" b="1" smtClean="0">
                <a:latin typeface="宋体" pitchFamily="2" charset="-122"/>
              </a:rPr>
              <a:t>（一成不变）</a:t>
            </a:r>
          </a:p>
          <a:p>
            <a:pPr eaLnBrk="1" hangingPunct="1">
              <a:lnSpc>
                <a:spcPct val="90000"/>
              </a:lnSpc>
              <a:buFont typeface="Wingdings" pitchFamily="2" charset="2"/>
              <a:buNone/>
            </a:pPr>
            <a:r>
              <a:rPr lang="zh-CN" altLang="en-US" sz="2400" b="1" smtClean="0">
                <a:latin typeface="宋体" pitchFamily="2" charset="-122"/>
              </a:rPr>
              <a:t>（千方百计）</a:t>
            </a:r>
            <a:endParaRPr lang="zh-CN" altLang="en-US" sz="2400" smtClean="0">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3525">
                                            <p:txEl>
                                              <p:pRg st="0" end="0"/>
                                            </p:txEl>
                                          </p:spTgt>
                                        </p:tgtEl>
                                        <p:attrNameLst>
                                          <p:attrName>style.visibility</p:attrName>
                                        </p:attrNameLst>
                                      </p:cBhvr>
                                      <p:to>
                                        <p:strVal val="visible"/>
                                      </p:to>
                                    </p:set>
                                    <p:anim calcmode="lin" valueType="num">
                                      <p:cBhvr additive="base">
                                        <p:cTn id="7" dur="500" fill="hold"/>
                                        <p:tgtEl>
                                          <p:spTgt spid="3635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63525">
                                            <p:txEl>
                                              <p:pRg st="1" end="1"/>
                                            </p:txEl>
                                          </p:spTgt>
                                        </p:tgtEl>
                                        <p:attrNameLst>
                                          <p:attrName>style.visibility</p:attrName>
                                        </p:attrNameLst>
                                      </p:cBhvr>
                                      <p:to>
                                        <p:strVal val="visible"/>
                                      </p:to>
                                    </p:set>
                                    <p:anim calcmode="lin" valueType="num">
                                      <p:cBhvr additive="base">
                                        <p:cTn id="11" dur="500" fill="hold"/>
                                        <p:tgtEl>
                                          <p:spTgt spid="36352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6352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63525">
                                            <p:txEl>
                                              <p:pRg st="2" end="2"/>
                                            </p:txEl>
                                          </p:spTgt>
                                        </p:tgtEl>
                                        <p:attrNameLst>
                                          <p:attrName>style.visibility</p:attrName>
                                        </p:attrNameLst>
                                      </p:cBhvr>
                                      <p:to>
                                        <p:strVal val="visible"/>
                                      </p:to>
                                    </p:set>
                                    <p:anim calcmode="lin" valueType="num">
                                      <p:cBhvr additive="base">
                                        <p:cTn id="15" dur="500" fill="hold"/>
                                        <p:tgtEl>
                                          <p:spTgt spid="36352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6352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63525">
                                            <p:txEl>
                                              <p:pRg st="3" end="3"/>
                                            </p:txEl>
                                          </p:spTgt>
                                        </p:tgtEl>
                                        <p:attrNameLst>
                                          <p:attrName>style.visibility</p:attrName>
                                        </p:attrNameLst>
                                      </p:cBhvr>
                                      <p:to>
                                        <p:strVal val="visible"/>
                                      </p:to>
                                    </p:set>
                                    <p:anim calcmode="lin" valueType="num">
                                      <p:cBhvr additive="base">
                                        <p:cTn id="19" dur="500" fill="hold"/>
                                        <p:tgtEl>
                                          <p:spTgt spid="36352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352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63525">
                                            <p:txEl>
                                              <p:pRg st="4" end="4"/>
                                            </p:txEl>
                                          </p:spTgt>
                                        </p:tgtEl>
                                        <p:attrNameLst>
                                          <p:attrName>style.visibility</p:attrName>
                                        </p:attrNameLst>
                                      </p:cBhvr>
                                      <p:to>
                                        <p:strVal val="visible"/>
                                      </p:to>
                                    </p:set>
                                    <p:anim calcmode="lin" valueType="num">
                                      <p:cBhvr additive="base">
                                        <p:cTn id="23" dur="500" fill="hold"/>
                                        <p:tgtEl>
                                          <p:spTgt spid="36352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352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63525">
                                            <p:txEl>
                                              <p:pRg st="5" end="5"/>
                                            </p:txEl>
                                          </p:spTgt>
                                        </p:tgtEl>
                                        <p:attrNameLst>
                                          <p:attrName>style.visibility</p:attrName>
                                        </p:attrNameLst>
                                      </p:cBhvr>
                                      <p:to>
                                        <p:strVal val="visible"/>
                                      </p:to>
                                    </p:set>
                                    <p:anim calcmode="lin" valueType="num">
                                      <p:cBhvr additive="base">
                                        <p:cTn id="27" dur="500" fill="hold"/>
                                        <p:tgtEl>
                                          <p:spTgt spid="36352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6352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63525">
                                            <p:txEl>
                                              <p:pRg st="6" end="6"/>
                                            </p:txEl>
                                          </p:spTgt>
                                        </p:tgtEl>
                                        <p:attrNameLst>
                                          <p:attrName>style.visibility</p:attrName>
                                        </p:attrNameLst>
                                      </p:cBhvr>
                                      <p:to>
                                        <p:strVal val="visible"/>
                                      </p:to>
                                    </p:set>
                                    <p:anim calcmode="lin" valueType="num">
                                      <p:cBhvr additive="base">
                                        <p:cTn id="31" dur="500" fill="hold"/>
                                        <p:tgtEl>
                                          <p:spTgt spid="36352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352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63525">
                                            <p:txEl>
                                              <p:pRg st="7" end="7"/>
                                            </p:txEl>
                                          </p:spTgt>
                                        </p:tgtEl>
                                        <p:attrNameLst>
                                          <p:attrName>style.visibility</p:attrName>
                                        </p:attrNameLst>
                                      </p:cBhvr>
                                      <p:to>
                                        <p:strVal val="visible"/>
                                      </p:to>
                                    </p:set>
                                    <p:anim calcmode="lin" valueType="num">
                                      <p:cBhvr additive="base">
                                        <p:cTn id="35" dur="500" fill="hold"/>
                                        <p:tgtEl>
                                          <p:spTgt spid="363525">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3525">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363525">
                                            <p:txEl>
                                              <p:pRg st="8" end="8"/>
                                            </p:txEl>
                                          </p:spTgt>
                                        </p:tgtEl>
                                        <p:attrNameLst>
                                          <p:attrName>style.visibility</p:attrName>
                                        </p:attrNameLst>
                                      </p:cBhvr>
                                      <p:to>
                                        <p:strVal val="visible"/>
                                      </p:to>
                                    </p:set>
                                    <p:anim calcmode="lin" valueType="num">
                                      <p:cBhvr additive="base">
                                        <p:cTn id="39" dur="500" fill="hold"/>
                                        <p:tgtEl>
                                          <p:spTgt spid="363525">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63525">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363525">
                                            <p:txEl>
                                              <p:pRg st="9" end="9"/>
                                            </p:txEl>
                                          </p:spTgt>
                                        </p:tgtEl>
                                        <p:attrNameLst>
                                          <p:attrName>style.visibility</p:attrName>
                                        </p:attrNameLst>
                                      </p:cBhvr>
                                      <p:to>
                                        <p:strVal val="visible"/>
                                      </p:to>
                                    </p:set>
                                    <p:anim calcmode="lin" valueType="num">
                                      <p:cBhvr additive="base">
                                        <p:cTn id="43" dur="500" fill="hold"/>
                                        <p:tgtEl>
                                          <p:spTgt spid="363525">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3525">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363525">
                                            <p:txEl>
                                              <p:pRg st="10" end="10"/>
                                            </p:txEl>
                                          </p:spTgt>
                                        </p:tgtEl>
                                        <p:attrNameLst>
                                          <p:attrName>style.visibility</p:attrName>
                                        </p:attrNameLst>
                                      </p:cBhvr>
                                      <p:to>
                                        <p:strVal val="visible"/>
                                      </p:to>
                                    </p:set>
                                    <p:anim calcmode="lin" valueType="num">
                                      <p:cBhvr additive="base">
                                        <p:cTn id="47" dur="500" fill="hold"/>
                                        <p:tgtEl>
                                          <p:spTgt spid="363525">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63525">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63525">
                                            <p:txEl>
                                              <p:pRg st="11" end="11"/>
                                            </p:txEl>
                                          </p:spTgt>
                                        </p:tgtEl>
                                        <p:attrNameLst>
                                          <p:attrName>style.visibility</p:attrName>
                                        </p:attrNameLst>
                                      </p:cBhvr>
                                      <p:to>
                                        <p:strVal val="visible"/>
                                      </p:to>
                                    </p:set>
                                    <p:anim calcmode="lin" valueType="num">
                                      <p:cBhvr additive="base">
                                        <p:cTn id="51" dur="500" fill="hold"/>
                                        <p:tgtEl>
                                          <p:spTgt spid="363525">
                                            <p:txEl>
                                              <p:pRg st="11" end="1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352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363526">
                                            <p:txEl>
                                              <p:pRg st="0" end="0"/>
                                            </p:txEl>
                                          </p:spTgt>
                                        </p:tgtEl>
                                        <p:attrNameLst>
                                          <p:attrName>style.visibility</p:attrName>
                                        </p:attrNameLst>
                                      </p:cBhvr>
                                      <p:to>
                                        <p:strVal val="visible"/>
                                      </p:to>
                                    </p:set>
                                    <p:anim calcmode="lin" valueType="num">
                                      <p:cBhvr additive="base">
                                        <p:cTn id="57" dur="500" fill="hold"/>
                                        <p:tgtEl>
                                          <p:spTgt spid="363526">
                                            <p:txEl>
                                              <p:pRg st="0" end="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635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363526">
                                            <p:txEl>
                                              <p:pRg st="1" end="1"/>
                                            </p:txEl>
                                          </p:spTgt>
                                        </p:tgtEl>
                                        <p:attrNameLst>
                                          <p:attrName>style.visibility</p:attrName>
                                        </p:attrNameLst>
                                      </p:cBhvr>
                                      <p:to>
                                        <p:strVal val="visible"/>
                                      </p:to>
                                    </p:set>
                                    <p:anim calcmode="lin" valueType="num">
                                      <p:cBhvr additive="base">
                                        <p:cTn id="63" dur="500" fill="hold"/>
                                        <p:tgtEl>
                                          <p:spTgt spid="363526">
                                            <p:txEl>
                                              <p:pRg st="1" end="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635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363526">
                                            <p:txEl>
                                              <p:pRg st="2" end="2"/>
                                            </p:txEl>
                                          </p:spTgt>
                                        </p:tgtEl>
                                        <p:attrNameLst>
                                          <p:attrName>style.visibility</p:attrName>
                                        </p:attrNameLst>
                                      </p:cBhvr>
                                      <p:to>
                                        <p:strVal val="visible"/>
                                      </p:to>
                                    </p:set>
                                    <p:anim calcmode="lin" valueType="num">
                                      <p:cBhvr additive="base">
                                        <p:cTn id="69" dur="500" fill="hold"/>
                                        <p:tgtEl>
                                          <p:spTgt spid="363526">
                                            <p:txEl>
                                              <p:pRg st="2" end="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3635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363526">
                                            <p:txEl>
                                              <p:pRg st="3" end="3"/>
                                            </p:txEl>
                                          </p:spTgt>
                                        </p:tgtEl>
                                        <p:attrNameLst>
                                          <p:attrName>style.visibility</p:attrName>
                                        </p:attrNameLst>
                                      </p:cBhvr>
                                      <p:to>
                                        <p:strVal val="visible"/>
                                      </p:to>
                                    </p:set>
                                    <p:anim calcmode="lin" valueType="num">
                                      <p:cBhvr additive="base">
                                        <p:cTn id="75" dur="500" fill="hold"/>
                                        <p:tgtEl>
                                          <p:spTgt spid="363526">
                                            <p:txEl>
                                              <p:pRg st="3" end="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3635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nodeType="clickEffect">
                                  <p:stCondLst>
                                    <p:cond delay="0"/>
                                  </p:stCondLst>
                                  <p:childTnLst>
                                    <p:set>
                                      <p:cBhvr>
                                        <p:cTn id="80" dur="1" fill="hold">
                                          <p:stCondLst>
                                            <p:cond delay="0"/>
                                          </p:stCondLst>
                                        </p:cTn>
                                        <p:tgtEl>
                                          <p:spTgt spid="363526">
                                            <p:txEl>
                                              <p:pRg st="4" end="4"/>
                                            </p:txEl>
                                          </p:spTgt>
                                        </p:tgtEl>
                                        <p:attrNameLst>
                                          <p:attrName>style.visibility</p:attrName>
                                        </p:attrNameLst>
                                      </p:cBhvr>
                                      <p:to>
                                        <p:strVal val="visible"/>
                                      </p:to>
                                    </p:set>
                                    <p:anim calcmode="lin" valueType="num">
                                      <p:cBhvr additive="base">
                                        <p:cTn id="81" dur="500" fill="hold"/>
                                        <p:tgtEl>
                                          <p:spTgt spid="363526">
                                            <p:txEl>
                                              <p:pRg st="4" end="4"/>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3635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nodeType="clickEffect">
                                  <p:stCondLst>
                                    <p:cond delay="0"/>
                                  </p:stCondLst>
                                  <p:childTnLst>
                                    <p:set>
                                      <p:cBhvr>
                                        <p:cTn id="86" dur="1" fill="hold">
                                          <p:stCondLst>
                                            <p:cond delay="0"/>
                                          </p:stCondLst>
                                        </p:cTn>
                                        <p:tgtEl>
                                          <p:spTgt spid="363526">
                                            <p:txEl>
                                              <p:pRg st="5" end="5"/>
                                            </p:txEl>
                                          </p:spTgt>
                                        </p:tgtEl>
                                        <p:attrNameLst>
                                          <p:attrName>style.visibility</p:attrName>
                                        </p:attrNameLst>
                                      </p:cBhvr>
                                      <p:to>
                                        <p:strVal val="visible"/>
                                      </p:to>
                                    </p:set>
                                    <p:anim calcmode="lin" valueType="num">
                                      <p:cBhvr additive="base">
                                        <p:cTn id="87" dur="500" fill="hold"/>
                                        <p:tgtEl>
                                          <p:spTgt spid="363526">
                                            <p:txEl>
                                              <p:pRg st="5" end="5"/>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3635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nodeType="clickEffect">
                                  <p:stCondLst>
                                    <p:cond delay="0"/>
                                  </p:stCondLst>
                                  <p:childTnLst>
                                    <p:set>
                                      <p:cBhvr>
                                        <p:cTn id="92" dur="1" fill="hold">
                                          <p:stCondLst>
                                            <p:cond delay="0"/>
                                          </p:stCondLst>
                                        </p:cTn>
                                        <p:tgtEl>
                                          <p:spTgt spid="363526">
                                            <p:txEl>
                                              <p:pRg st="6" end="6"/>
                                            </p:txEl>
                                          </p:spTgt>
                                        </p:tgtEl>
                                        <p:attrNameLst>
                                          <p:attrName>style.visibility</p:attrName>
                                        </p:attrNameLst>
                                      </p:cBhvr>
                                      <p:to>
                                        <p:strVal val="visible"/>
                                      </p:to>
                                    </p:set>
                                    <p:anim calcmode="lin" valueType="num">
                                      <p:cBhvr additive="base">
                                        <p:cTn id="93" dur="500" fill="hold"/>
                                        <p:tgtEl>
                                          <p:spTgt spid="363526">
                                            <p:txEl>
                                              <p:pRg st="6" end="6"/>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36352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2" fill="hold" nodeType="clickEffect">
                                  <p:stCondLst>
                                    <p:cond delay="0"/>
                                  </p:stCondLst>
                                  <p:childTnLst>
                                    <p:set>
                                      <p:cBhvr>
                                        <p:cTn id="98" dur="1" fill="hold">
                                          <p:stCondLst>
                                            <p:cond delay="0"/>
                                          </p:stCondLst>
                                        </p:cTn>
                                        <p:tgtEl>
                                          <p:spTgt spid="363526">
                                            <p:txEl>
                                              <p:pRg st="7" end="7"/>
                                            </p:txEl>
                                          </p:spTgt>
                                        </p:tgtEl>
                                        <p:attrNameLst>
                                          <p:attrName>style.visibility</p:attrName>
                                        </p:attrNameLst>
                                      </p:cBhvr>
                                      <p:to>
                                        <p:strVal val="visible"/>
                                      </p:to>
                                    </p:set>
                                    <p:anim calcmode="lin" valueType="num">
                                      <p:cBhvr additive="base">
                                        <p:cTn id="99" dur="500" fill="hold"/>
                                        <p:tgtEl>
                                          <p:spTgt spid="363526">
                                            <p:txEl>
                                              <p:pRg st="7" end="7"/>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36352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2" fill="hold" nodeType="clickEffect">
                                  <p:stCondLst>
                                    <p:cond delay="0"/>
                                  </p:stCondLst>
                                  <p:childTnLst>
                                    <p:set>
                                      <p:cBhvr>
                                        <p:cTn id="104" dur="1" fill="hold">
                                          <p:stCondLst>
                                            <p:cond delay="0"/>
                                          </p:stCondLst>
                                        </p:cTn>
                                        <p:tgtEl>
                                          <p:spTgt spid="363526">
                                            <p:txEl>
                                              <p:pRg st="8" end="8"/>
                                            </p:txEl>
                                          </p:spTgt>
                                        </p:tgtEl>
                                        <p:attrNameLst>
                                          <p:attrName>style.visibility</p:attrName>
                                        </p:attrNameLst>
                                      </p:cBhvr>
                                      <p:to>
                                        <p:strVal val="visible"/>
                                      </p:to>
                                    </p:set>
                                    <p:anim calcmode="lin" valueType="num">
                                      <p:cBhvr additive="base">
                                        <p:cTn id="105" dur="500" fill="hold"/>
                                        <p:tgtEl>
                                          <p:spTgt spid="363526">
                                            <p:txEl>
                                              <p:pRg st="8" end="8"/>
                                            </p:txEl>
                                          </p:spTgt>
                                        </p:tgtEl>
                                        <p:attrNameLst>
                                          <p:attrName>ppt_x</p:attrName>
                                        </p:attrNameLst>
                                      </p:cBhvr>
                                      <p:tavLst>
                                        <p:tav tm="0">
                                          <p:val>
                                            <p:strVal val="1+#ppt_w/2"/>
                                          </p:val>
                                        </p:tav>
                                        <p:tav tm="100000">
                                          <p:val>
                                            <p:strVal val="#ppt_x"/>
                                          </p:val>
                                        </p:tav>
                                      </p:tavLst>
                                    </p:anim>
                                    <p:anim calcmode="lin" valueType="num">
                                      <p:cBhvr additive="base">
                                        <p:cTn id="106" dur="500" fill="hold"/>
                                        <p:tgtEl>
                                          <p:spTgt spid="36352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2" fill="hold" nodeType="clickEffect">
                                  <p:stCondLst>
                                    <p:cond delay="0"/>
                                  </p:stCondLst>
                                  <p:childTnLst>
                                    <p:set>
                                      <p:cBhvr>
                                        <p:cTn id="110" dur="1" fill="hold">
                                          <p:stCondLst>
                                            <p:cond delay="0"/>
                                          </p:stCondLst>
                                        </p:cTn>
                                        <p:tgtEl>
                                          <p:spTgt spid="363526">
                                            <p:txEl>
                                              <p:pRg st="9" end="9"/>
                                            </p:txEl>
                                          </p:spTgt>
                                        </p:tgtEl>
                                        <p:attrNameLst>
                                          <p:attrName>style.visibility</p:attrName>
                                        </p:attrNameLst>
                                      </p:cBhvr>
                                      <p:to>
                                        <p:strVal val="visible"/>
                                      </p:to>
                                    </p:set>
                                    <p:anim calcmode="lin" valueType="num">
                                      <p:cBhvr additive="base">
                                        <p:cTn id="111" dur="500" fill="hold"/>
                                        <p:tgtEl>
                                          <p:spTgt spid="363526">
                                            <p:txEl>
                                              <p:pRg st="9" end="9"/>
                                            </p:txEl>
                                          </p:spTgt>
                                        </p:tgtEl>
                                        <p:attrNameLst>
                                          <p:attrName>ppt_x</p:attrName>
                                        </p:attrNameLst>
                                      </p:cBhvr>
                                      <p:tavLst>
                                        <p:tav tm="0">
                                          <p:val>
                                            <p:strVal val="1+#ppt_w/2"/>
                                          </p:val>
                                        </p:tav>
                                        <p:tav tm="100000">
                                          <p:val>
                                            <p:strVal val="#ppt_x"/>
                                          </p:val>
                                        </p:tav>
                                      </p:tavLst>
                                    </p:anim>
                                    <p:anim calcmode="lin" valueType="num">
                                      <p:cBhvr additive="base">
                                        <p:cTn id="112" dur="500" fill="hold"/>
                                        <p:tgtEl>
                                          <p:spTgt spid="36352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2" fill="hold" nodeType="clickEffect">
                                  <p:stCondLst>
                                    <p:cond delay="0"/>
                                  </p:stCondLst>
                                  <p:childTnLst>
                                    <p:set>
                                      <p:cBhvr>
                                        <p:cTn id="116" dur="1" fill="hold">
                                          <p:stCondLst>
                                            <p:cond delay="0"/>
                                          </p:stCondLst>
                                        </p:cTn>
                                        <p:tgtEl>
                                          <p:spTgt spid="363526">
                                            <p:txEl>
                                              <p:pRg st="10" end="10"/>
                                            </p:txEl>
                                          </p:spTgt>
                                        </p:tgtEl>
                                        <p:attrNameLst>
                                          <p:attrName>style.visibility</p:attrName>
                                        </p:attrNameLst>
                                      </p:cBhvr>
                                      <p:to>
                                        <p:strVal val="visible"/>
                                      </p:to>
                                    </p:set>
                                    <p:anim calcmode="lin" valueType="num">
                                      <p:cBhvr additive="base">
                                        <p:cTn id="117" dur="500" fill="hold"/>
                                        <p:tgtEl>
                                          <p:spTgt spid="363526">
                                            <p:txEl>
                                              <p:pRg st="10" end="1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36352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2" fill="hold" nodeType="clickEffect">
                                  <p:stCondLst>
                                    <p:cond delay="0"/>
                                  </p:stCondLst>
                                  <p:childTnLst>
                                    <p:set>
                                      <p:cBhvr>
                                        <p:cTn id="122" dur="1" fill="hold">
                                          <p:stCondLst>
                                            <p:cond delay="0"/>
                                          </p:stCondLst>
                                        </p:cTn>
                                        <p:tgtEl>
                                          <p:spTgt spid="363526">
                                            <p:txEl>
                                              <p:pRg st="11" end="11"/>
                                            </p:txEl>
                                          </p:spTgt>
                                        </p:tgtEl>
                                        <p:attrNameLst>
                                          <p:attrName>style.visibility</p:attrName>
                                        </p:attrNameLst>
                                      </p:cBhvr>
                                      <p:to>
                                        <p:strVal val="visible"/>
                                      </p:to>
                                    </p:set>
                                    <p:anim calcmode="lin" valueType="num">
                                      <p:cBhvr additive="base">
                                        <p:cTn id="123" dur="500" fill="hold"/>
                                        <p:tgtEl>
                                          <p:spTgt spid="363526">
                                            <p:txEl>
                                              <p:pRg st="11" end="11"/>
                                            </p:txEl>
                                          </p:spTgt>
                                        </p:tgtEl>
                                        <p:attrNameLst>
                                          <p:attrName>ppt_x</p:attrName>
                                        </p:attrNameLst>
                                      </p:cBhvr>
                                      <p:tavLst>
                                        <p:tav tm="0">
                                          <p:val>
                                            <p:strVal val="1+#ppt_w/2"/>
                                          </p:val>
                                        </p:tav>
                                        <p:tav tm="100000">
                                          <p:val>
                                            <p:strVal val="#ppt_x"/>
                                          </p:val>
                                        </p:tav>
                                      </p:tavLst>
                                    </p:anim>
                                    <p:anim calcmode="lin" valueType="num">
                                      <p:cBhvr additive="base">
                                        <p:cTn id="124" dur="500" fill="hold"/>
                                        <p:tgtEl>
                                          <p:spTgt spid="36352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a:xfrm>
            <a:off x="0" y="1773238"/>
            <a:ext cx="7772400" cy="1450975"/>
          </a:xfrm>
        </p:spPr>
        <p:txBody>
          <a:bodyPr lIns="92075" tIns="46038" rIns="92075" bIns="46038" rtlCol="0">
            <a:normAutofit fontScale="90000"/>
          </a:bodyPr>
          <a:lstStyle/>
          <a:p>
            <a:pPr eaLnBrk="1" fontAlgn="auto" hangingPunct="1">
              <a:spcAft>
                <a:spcPts val="0"/>
              </a:spcAft>
              <a:defRPr/>
            </a:pPr>
            <a:r>
              <a:rPr lang="en-US" altLang="zh-CN" sz="3600" dirty="0" smtClean="0">
                <a:effectLst>
                  <a:outerShdw blurRad="38100" dist="38100" dir="2700000" algn="tl">
                    <a:srgbClr val="000000"/>
                  </a:outerShdw>
                </a:effectLst>
              </a:rPr>
              <a:t>     </a:t>
            </a:r>
            <a:r>
              <a:rPr lang="zh-CN" altLang="en-US" sz="3600" b="1" dirty="0" smtClean="0">
                <a:solidFill>
                  <a:schemeClr val="tx2"/>
                </a:solidFill>
                <a:effectLst>
                  <a:outerShdw blurRad="38100" dist="38100" dir="2700000" algn="tl">
                    <a:srgbClr val="000000"/>
                  </a:outerShdw>
                </a:effectLst>
              </a:rPr>
              <a:t>统计学是一门收集、整理和分析数据的方法科学，其目的是探索数据的内在数量规律性，以达到对客观事物的科学认识。</a:t>
            </a:r>
          </a:p>
        </p:txBody>
      </p:sp>
      <p:sp>
        <p:nvSpPr>
          <p:cNvPr id="229379" name="Rectangle 3"/>
          <p:cNvSpPr>
            <a:spLocks noGrp="1" noChangeArrowheads="1"/>
          </p:cNvSpPr>
          <p:nvPr>
            <p:ph type="body" idx="4294967295"/>
          </p:nvPr>
        </p:nvSpPr>
        <p:spPr>
          <a:xfrm>
            <a:off x="3708400" y="3500438"/>
            <a:ext cx="5435600" cy="2376487"/>
          </a:xfrm>
        </p:spPr>
        <p:txBody>
          <a:bodyPr rtlCol="0">
            <a:normAutofit lnSpcReduction="10000"/>
          </a:bodyPr>
          <a:lstStyle/>
          <a:p>
            <a:pPr eaLnBrk="1" fontAlgn="auto" hangingPunct="1">
              <a:lnSpc>
                <a:spcPct val="90000"/>
              </a:lnSpc>
              <a:spcAft>
                <a:spcPts val="0"/>
              </a:spcAft>
              <a:defRPr/>
            </a:pPr>
            <a:r>
              <a:rPr lang="zh-CN" altLang="en-US" b="1" smtClean="0"/>
              <a:t>数据搜集：例如，调查与试验</a:t>
            </a:r>
          </a:p>
          <a:p>
            <a:pPr eaLnBrk="1" fontAlgn="auto" hangingPunct="1">
              <a:lnSpc>
                <a:spcPct val="90000"/>
              </a:lnSpc>
              <a:spcAft>
                <a:spcPts val="0"/>
              </a:spcAft>
              <a:defRPr/>
            </a:pPr>
            <a:r>
              <a:rPr lang="zh-CN" altLang="en-US" b="1" smtClean="0"/>
              <a:t>数据整理：例如，分组 </a:t>
            </a:r>
          </a:p>
          <a:p>
            <a:pPr eaLnBrk="1" fontAlgn="auto" hangingPunct="1">
              <a:lnSpc>
                <a:spcPct val="90000"/>
              </a:lnSpc>
              <a:spcAft>
                <a:spcPts val="0"/>
              </a:spcAft>
              <a:defRPr/>
            </a:pPr>
            <a:r>
              <a:rPr lang="zh-CN" altLang="en-US" b="1" smtClean="0"/>
              <a:t>数据展示：例如，图和表</a:t>
            </a:r>
          </a:p>
          <a:p>
            <a:pPr eaLnBrk="1" fontAlgn="auto" hangingPunct="1">
              <a:lnSpc>
                <a:spcPct val="90000"/>
              </a:lnSpc>
              <a:spcAft>
                <a:spcPts val="0"/>
              </a:spcAft>
              <a:defRPr/>
            </a:pPr>
            <a:r>
              <a:rPr lang="zh-CN" altLang="en-US" b="1" smtClean="0"/>
              <a:t>数据分析：例如，回归分析</a:t>
            </a:r>
          </a:p>
        </p:txBody>
      </p:sp>
      <p:pic>
        <p:nvPicPr>
          <p:cNvPr id="229380" name="Picture 4" descr="BS0206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3644900"/>
            <a:ext cx="27432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7" name="Rectangle 5"/>
          <p:cNvSpPr>
            <a:spLocks noChangeArrowheads="1"/>
          </p:cNvSpPr>
          <p:nvPr/>
        </p:nvSpPr>
        <p:spPr bwMode="auto">
          <a:xfrm>
            <a:off x="755650" y="260350"/>
            <a:ext cx="7488238" cy="792163"/>
          </a:xfrm>
          <a:prstGeom prst="rect">
            <a:avLst/>
          </a:prstGeom>
          <a:noFill/>
          <a:ln w="9525">
            <a:noFill/>
            <a:miter lim="800000"/>
            <a:headEnd/>
            <a:tailEnd/>
          </a:ln>
          <a:effectLst>
            <a:outerShdw dist="35921" dir="2700000" algn="ctr" rotWithShape="0">
              <a:srgbClr val="000000">
                <a:alpha val="50000"/>
              </a:srgbClr>
            </a:outerShdw>
          </a:effectLst>
        </p:spPr>
        <p:txBody>
          <a:bodyPr anchor="ctr"/>
          <a:lstStyle/>
          <a:p>
            <a:pPr algn="ctr">
              <a:defRPr/>
            </a:pPr>
            <a:r>
              <a:rPr lang="zh-CN" altLang="en-US" sz="4400" b="1" dirty="0">
                <a:solidFill>
                  <a:schemeClr val="tx2"/>
                </a:solidFill>
              </a:rPr>
              <a:t>统计学基础知识简介</a:t>
            </a:r>
            <a:endParaRPr lang="en-US" altLang="zh-CN" sz="4400" b="1" dirty="0">
              <a:solidFill>
                <a:schemeClr val="tx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randombar(horizontal)">
                                      <p:cBhvr>
                                        <p:cTn id="7" dur="600">
                                          <p:stCondLst>
                                            <p:cond delay="0"/>
                                          </p:stCondLst>
                                        </p:cTn>
                                        <p:tgtEl>
                                          <p:spTgt spid="229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9379">
                                            <p:txEl>
                                              <p:pRg st="0" end="0"/>
                                            </p:txEl>
                                          </p:spTgt>
                                        </p:tgtEl>
                                        <p:attrNameLst>
                                          <p:attrName>style.visibility</p:attrName>
                                        </p:attrNameLst>
                                      </p:cBhvr>
                                      <p:to>
                                        <p:strVal val="visible"/>
                                      </p:to>
                                    </p:set>
                                    <p:animEffect transition="in" filter="randombar(horizontal)">
                                      <p:cBhvr>
                                        <p:cTn id="12" dur="500"/>
                                        <p:tgtEl>
                                          <p:spTgt spid="2293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29379">
                                            <p:txEl>
                                              <p:pRg st="1" end="1"/>
                                            </p:txEl>
                                          </p:spTgt>
                                        </p:tgtEl>
                                        <p:attrNameLst>
                                          <p:attrName>style.visibility</p:attrName>
                                        </p:attrNameLst>
                                      </p:cBhvr>
                                      <p:to>
                                        <p:strVal val="visible"/>
                                      </p:to>
                                    </p:set>
                                    <p:animEffect transition="in" filter="randombar(horizontal)">
                                      <p:cBhvr>
                                        <p:cTn id="17" dur="500"/>
                                        <p:tgtEl>
                                          <p:spTgt spid="2293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29379">
                                            <p:txEl>
                                              <p:pRg st="2" end="2"/>
                                            </p:txEl>
                                          </p:spTgt>
                                        </p:tgtEl>
                                        <p:attrNameLst>
                                          <p:attrName>style.visibility</p:attrName>
                                        </p:attrNameLst>
                                      </p:cBhvr>
                                      <p:to>
                                        <p:strVal val="visible"/>
                                      </p:to>
                                    </p:set>
                                    <p:animEffect transition="in" filter="randombar(horizontal)">
                                      <p:cBhvr>
                                        <p:cTn id="22" dur="500"/>
                                        <p:tgtEl>
                                          <p:spTgt spid="22937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29379">
                                            <p:txEl>
                                              <p:pRg st="3" end="3"/>
                                            </p:txEl>
                                          </p:spTgt>
                                        </p:tgtEl>
                                        <p:attrNameLst>
                                          <p:attrName>style.visibility</p:attrName>
                                        </p:attrNameLst>
                                      </p:cBhvr>
                                      <p:to>
                                        <p:strVal val="visible"/>
                                      </p:to>
                                    </p:set>
                                    <p:animEffect transition="in" filter="randombar(horizontal)">
                                      <p:cBhvr>
                                        <p:cTn id="27" dur="500"/>
                                        <p:tgtEl>
                                          <p:spTgt spid="229379">
                                            <p:txEl>
                                              <p:pRg st="3" end="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29380"/>
                                        </p:tgtEl>
                                        <p:attrNameLst>
                                          <p:attrName>style.visibility</p:attrName>
                                        </p:attrNameLst>
                                      </p:cBhvr>
                                      <p:to>
                                        <p:strVal val="visible"/>
                                      </p:to>
                                    </p:set>
                                    <p:animEffect transition="in" filter="dissolve">
                                      <p:cBhvr>
                                        <p:cTn id="30" dur="5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P spid="229379"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a:xfrm>
            <a:off x="2514600" y="274638"/>
            <a:ext cx="6629400" cy="868362"/>
          </a:xfrm>
        </p:spPr>
        <p:txBody>
          <a:bodyPr lIns="92075" tIns="46038" rIns="92075" bIns="46038" rtlCol="0">
            <a:normAutofit/>
          </a:bodyPr>
          <a:lstStyle/>
          <a:p>
            <a:pPr eaLnBrk="1" fontAlgn="auto" hangingPunct="1">
              <a:spcAft>
                <a:spcPts val="0"/>
              </a:spcAft>
              <a:defRPr/>
            </a:pPr>
            <a:r>
              <a:rPr lang="zh-CN" altLang="en-US" smtClean="0">
                <a:effectLst>
                  <a:outerShdw blurRad="38100" dist="38100" dir="2700000" algn="tl">
                    <a:srgbClr val="000000"/>
                  </a:outerShdw>
                </a:effectLst>
              </a:rPr>
              <a:t>统计学基本方法</a:t>
            </a:r>
          </a:p>
        </p:txBody>
      </p:sp>
      <p:sp>
        <p:nvSpPr>
          <p:cNvPr id="231427" name="Rectangle 3"/>
          <p:cNvSpPr>
            <a:spLocks noGrp="1" noChangeArrowheads="1"/>
          </p:cNvSpPr>
          <p:nvPr>
            <p:ph type="body" idx="4294967295"/>
          </p:nvPr>
        </p:nvSpPr>
        <p:spPr>
          <a:xfrm>
            <a:off x="0" y="1981200"/>
            <a:ext cx="7772400" cy="4687888"/>
          </a:xfrm>
        </p:spPr>
        <p:txBody>
          <a:bodyPr/>
          <a:lstStyle/>
          <a:p>
            <a:pPr eaLnBrk="1" hangingPunct="1">
              <a:buFont typeface="Wingdings" pitchFamily="2" charset="2"/>
              <a:buNone/>
            </a:pPr>
            <a:endParaRPr lang="en-US" altLang="zh-CN" b="1" smtClean="0"/>
          </a:p>
          <a:p>
            <a:pPr eaLnBrk="1" hangingPunct="1">
              <a:buFont typeface="Wingdings" pitchFamily="2" charset="2"/>
              <a:buNone/>
            </a:pPr>
            <a:r>
              <a:rPr lang="en-US" altLang="zh-CN" sz="2800" smtClean="0"/>
              <a:t>      </a:t>
            </a:r>
            <a:r>
              <a:rPr lang="en-US" altLang="zh-CN" b="1" smtClean="0"/>
              <a:t>3. </a:t>
            </a:r>
            <a:r>
              <a:rPr lang="zh-CN" altLang="en-US" b="1" smtClean="0"/>
              <a:t>统计描述：</a:t>
            </a:r>
          </a:p>
          <a:p>
            <a:pPr eaLnBrk="1" hangingPunct="1">
              <a:buFont typeface="Wingdings" pitchFamily="2" charset="2"/>
              <a:buNone/>
            </a:pPr>
            <a:r>
              <a:rPr lang="zh-CN" altLang="en-US" sz="2800" smtClean="0"/>
              <a:t>     </a:t>
            </a:r>
            <a:r>
              <a:rPr lang="zh-CN" altLang="en-US" sz="2800" b="1" smtClean="0">
                <a:solidFill>
                  <a:srgbClr val="FF9900"/>
                </a:solidFill>
              </a:rPr>
              <a:t>描述数据特征，</a:t>
            </a:r>
          </a:p>
          <a:p>
            <a:pPr eaLnBrk="1" hangingPunct="1">
              <a:buFont typeface="Wingdings" pitchFamily="2" charset="2"/>
              <a:buNone/>
            </a:pPr>
            <a:r>
              <a:rPr lang="zh-CN" altLang="en-US" sz="2800" b="1" smtClean="0">
                <a:solidFill>
                  <a:srgbClr val="FF9900"/>
                </a:solidFill>
              </a:rPr>
              <a:t>     找出数据的基本规律</a:t>
            </a:r>
          </a:p>
          <a:p>
            <a:pPr eaLnBrk="1" hangingPunct="1">
              <a:buFont typeface="Wingdings" pitchFamily="2" charset="2"/>
              <a:buNone/>
            </a:pPr>
            <a:endParaRPr lang="zh-CN" altLang="en-US" sz="2800" b="1" smtClean="0">
              <a:solidFill>
                <a:srgbClr val="FF9900"/>
              </a:solidFill>
            </a:endParaRPr>
          </a:p>
          <a:p>
            <a:pPr eaLnBrk="1" hangingPunct="1">
              <a:buFont typeface="Wingdings" pitchFamily="2" charset="2"/>
              <a:buNone/>
            </a:pPr>
            <a:endParaRPr lang="zh-CN" altLang="en-US" sz="2800" b="1" smtClean="0">
              <a:solidFill>
                <a:srgbClr val="FF9900"/>
              </a:solidFill>
            </a:endParaRPr>
          </a:p>
          <a:p>
            <a:pPr eaLnBrk="1" hangingPunct="1">
              <a:buFont typeface="Wingdings" pitchFamily="2" charset="2"/>
              <a:buNone/>
            </a:pPr>
            <a:endParaRPr lang="zh-CN" altLang="en-US" sz="2800" b="1" smtClean="0">
              <a:solidFill>
                <a:srgbClr val="FF9900"/>
              </a:solidFill>
            </a:endParaRPr>
          </a:p>
          <a:p>
            <a:pPr eaLnBrk="1" hangingPunct="1">
              <a:buFont typeface="Wingdings" pitchFamily="2" charset="2"/>
              <a:buNone/>
            </a:pPr>
            <a:r>
              <a:rPr lang="zh-CN" altLang="en-US" sz="2800" smtClean="0"/>
              <a:t>   </a:t>
            </a:r>
            <a:r>
              <a:rPr lang="zh-CN" altLang="en-US" sz="2800" b="1" smtClean="0">
                <a:solidFill>
                  <a:srgbClr val="FF9900"/>
                </a:solidFill>
              </a:rPr>
              <a:t>是指用一个或一系列样本的结果去估计总体可能的结果的过程。</a:t>
            </a:r>
          </a:p>
        </p:txBody>
      </p:sp>
      <p:sp>
        <p:nvSpPr>
          <p:cNvPr id="1741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kumimoji="1" lang="zh-CN" altLang="en-US" sz="2400">
              <a:solidFill>
                <a:srgbClr val="F0F0F0"/>
              </a:solidFill>
              <a:latin typeface="Times New Roman" pitchFamily="18" charset="0"/>
            </a:endParaRPr>
          </a:p>
        </p:txBody>
      </p:sp>
      <p:sp>
        <p:nvSpPr>
          <p:cNvPr id="174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kumimoji="1" lang="zh-CN" altLang="en-US" sz="2400">
              <a:solidFill>
                <a:srgbClr val="F0F0F0"/>
              </a:solidFill>
              <a:latin typeface="Times New Roman" pitchFamily="18" charset="0"/>
            </a:endParaRPr>
          </a:p>
        </p:txBody>
      </p:sp>
      <p:graphicFrame>
        <p:nvGraphicFramePr>
          <p:cNvPr id="231430" name="Object 6"/>
          <p:cNvGraphicFramePr>
            <a:graphicFrameLocks noChangeAspect="1"/>
          </p:cNvGraphicFramePr>
          <p:nvPr/>
        </p:nvGraphicFramePr>
        <p:xfrm>
          <a:off x="971550" y="4005263"/>
          <a:ext cx="3860800" cy="1295400"/>
        </p:xfrm>
        <a:graphic>
          <a:graphicData uri="http://schemas.openxmlformats.org/presentationml/2006/ole">
            <mc:AlternateContent xmlns:mc="http://schemas.openxmlformats.org/markup-compatibility/2006">
              <mc:Choice xmlns:v="urn:schemas-microsoft-com:vml" Requires="v">
                <p:oleObj spid="_x0000_s17456" name="Equation" r:id="rId3" imgW="1447172" imgH="482391" progId="Equation.DSMT4">
                  <p:embed/>
                </p:oleObj>
              </mc:Choice>
              <mc:Fallback>
                <p:oleObj name="Equation" r:id="rId3" imgW="1447172" imgH="482391"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005263"/>
                        <a:ext cx="38608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5048250" y="2060575"/>
            <a:ext cx="4095750" cy="3640138"/>
            <a:chOff x="2880" y="1104"/>
            <a:chExt cx="2580" cy="2293"/>
          </a:xfrm>
        </p:grpSpPr>
        <p:grpSp>
          <p:nvGrpSpPr>
            <p:cNvPr id="17417" name="Group 8"/>
            <p:cNvGrpSpPr>
              <a:grpSpLocks/>
            </p:cNvGrpSpPr>
            <p:nvPr/>
          </p:nvGrpSpPr>
          <p:grpSpPr bwMode="auto">
            <a:xfrm>
              <a:off x="2880" y="1104"/>
              <a:ext cx="2352" cy="1938"/>
              <a:chOff x="2880" y="1104"/>
              <a:chExt cx="2352" cy="1938"/>
            </a:xfrm>
          </p:grpSpPr>
          <p:sp>
            <p:nvSpPr>
              <p:cNvPr id="231433" name="Rectangle 9"/>
              <p:cNvSpPr>
                <a:spLocks noChangeArrowheads="1"/>
              </p:cNvSpPr>
              <p:nvPr/>
            </p:nvSpPr>
            <p:spPr bwMode="auto">
              <a:xfrm>
                <a:off x="2976" y="2544"/>
                <a:ext cx="230" cy="30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pPr eaLnBrk="0" hangingPunct="0"/>
                <a:r>
                  <a:rPr kumimoji="1" lang="en-US" altLang="zh-CN" sz="2600" b="1">
                    <a:solidFill>
                      <a:srgbClr val="F0F0F0"/>
                    </a:solidFill>
                    <a:effectLst>
                      <a:outerShdw blurRad="38100" dist="38100" dir="2700000" algn="tl">
                        <a:srgbClr val="C0C0C0"/>
                      </a:outerShdw>
                    </a:effectLst>
                  </a:rPr>
                  <a:t>0</a:t>
                </a:r>
              </a:p>
            </p:txBody>
          </p:sp>
          <p:sp>
            <p:nvSpPr>
              <p:cNvPr id="231434" name="Rectangle 10"/>
              <p:cNvSpPr>
                <a:spLocks noChangeArrowheads="1"/>
              </p:cNvSpPr>
              <p:nvPr/>
            </p:nvSpPr>
            <p:spPr bwMode="auto">
              <a:xfrm>
                <a:off x="2880" y="2016"/>
                <a:ext cx="346" cy="30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pPr eaLnBrk="0" hangingPunct="0">
                  <a:defRPr/>
                </a:pPr>
                <a:r>
                  <a:rPr kumimoji="1" lang="en-US" altLang="zh-CN" sz="2600" b="1">
                    <a:solidFill>
                      <a:srgbClr val="F0F0F0"/>
                    </a:solidFill>
                    <a:effectLst>
                      <a:outerShdw blurRad="38100" dist="38100" dir="2700000" algn="tl">
                        <a:srgbClr val="000000"/>
                      </a:outerShdw>
                    </a:effectLst>
                    <a:latin typeface="Arial" charset="0"/>
                  </a:rPr>
                  <a:t>25</a:t>
                </a:r>
              </a:p>
            </p:txBody>
          </p:sp>
          <p:sp>
            <p:nvSpPr>
              <p:cNvPr id="231435" name="Rectangle 11"/>
              <p:cNvSpPr>
                <a:spLocks noChangeArrowheads="1"/>
              </p:cNvSpPr>
              <p:nvPr/>
            </p:nvSpPr>
            <p:spPr bwMode="auto">
              <a:xfrm>
                <a:off x="2880" y="1392"/>
                <a:ext cx="346" cy="30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pPr eaLnBrk="0" hangingPunct="0">
                  <a:defRPr/>
                </a:pPr>
                <a:r>
                  <a:rPr kumimoji="1" lang="en-US" altLang="zh-CN" sz="2600" b="1">
                    <a:solidFill>
                      <a:srgbClr val="F0F0F0"/>
                    </a:solidFill>
                    <a:effectLst>
                      <a:outerShdw blurRad="38100" dist="38100" dir="2700000" algn="tl">
                        <a:srgbClr val="000000"/>
                      </a:outerShdw>
                    </a:effectLst>
                    <a:latin typeface="Arial" charset="0"/>
                  </a:rPr>
                  <a:t>50</a:t>
                </a:r>
              </a:p>
            </p:txBody>
          </p:sp>
          <p:grpSp>
            <p:nvGrpSpPr>
              <p:cNvPr id="17424" name="Group 12"/>
              <p:cNvGrpSpPr>
                <a:grpSpLocks/>
              </p:cNvGrpSpPr>
              <p:nvPr/>
            </p:nvGrpSpPr>
            <p:grpSpPr bwMode="auto">
              <a:xfrm>
                <a:off x="3396" y="2736"/>
                <a:ext cx="1768" cy="306"/>
                <a:chOff x="3492" y="2736"/>
                <a:chExt cx="1902" cy="306"/>
              </a:xfrm>
            </p:grpSpPr>
            <p:sp>
              <p:nvSpPr>
                <p:cNvPr id="231437" name="Rectangle 13"/>
                <p:cNvSpPr>
                  <a:spLocks noChangeArrowheads="1"/>
                </p:cNvSpPr>
                <p:nvPr/>
              </p:nvSpPr>
              <p:spPr bwMode="auto">
                <a:xfrm>
                  <a:off x="3492" y="2736"/>
                  <a:ext cx="422" cy="30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pPr eaLnBrk="0" hangingPunct="0">
                    <a:defRPr/>
                  </a:pPr>
                  <a:r>
                    <a:rPr kumimoji="1" lang="en-US" altLang="zh-CN" sz="2600" b="1">
                      <a:solidFill>
                        <a:srgbClr val="F0F0F0"/>
                      </a:solidFill>
                      <a:effectLst>
                        <a:outerShdw blurRad="38100" dist="38100" dir="2700000" algn="tl">
                          <a:srgbClr val="000000"/>
                        </a:outerShdw>
                      </a:effectLst>
                      <a:latin typeface="Arial" charset="0"/>
                    </a:rPr>
                    <a:t>Q1</a:t>
                  </a:r>
                </a:p>
              </p:txBody>
            </p:sp>
            <p:sp>
              <p:nvSpPr>
                <p:cNvPr id="231438" name="Rectangle 14"/>
                <p:cNvSpPr>
                  <a:spLocks noChangeArrowheads="1"/>
                </p:cNvSpPr>
                <p:nvPr/>
              </p:nvSpPr>
              <p:spPr bwMode="auto">
                <a:xfrm>
                  <a:off x="3984" y="2736"/>
                  <a:ext cx="424" cy="30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pPr eaLnBrk="0" hangingPunct="0">
                    <a:defRPr/>
                  </a:pPr>
                  <a:r>
                    <a:rPr kumimoji="1" lang="en-US" altLang="zh-CN" sz="2600" b="1">
                      <a:solidFill>
                        <a:srgbClr val="F0F0F0"/>
                      </a:solidFill>
                      <a:effectLst>
                        <a:outerShdw blurRad="38100" dist="38100" dir="2700000" algn="tl">
                          <a:srgbClr val="000000"/>
                        </a:outerShdw>
                      </a:effectLst>
                      <a:latin typeface="Arial" charset="0"/>
                    </a:rPr>
                    <a:t>Q2</a:t>
                  </a:r>
                </a:p>
              </p:txBody>
            </p:sp>
            <p:sp>
              <p:nvSpPr>
                <p:cNvPr id="231439" name="Rectangle 15"/>
                <p:cNvSpPr>
                  <a:spLocks noChangeArrowheads="1"/>
                </p:cNvSpPr>
                <p:nvPr/>
              </p:nvSpPr>
              <p:spPr bwMode="auto">
                <a:xfrm>
                  <a:off x="4480" y="2736"/>
                  <a:ext cx="425" cy="30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pPr eaLnBrk="0" hangingPunct="0">
                    <a:defRPr/>
                  </a:pPr>
                  <a:r>
                    <a:rPr kumimoji="1" lang="en-US" altLang="zh-CN" sz="2600" b="1">
                      <a:solidFill>
                        <a:srgbClr val="F0F0F0"/>
                      </a:solidFill>
                      <a:effectLst>
                        <a:outerShdw blurRad="38100" dist="38100" dir="2700000" algn="tl">
                          <a:srgbClr val="000000"/>
                        </a:outerShdw>
                      </a:effectLst>
                      <a:latin typeface="Arial" charset="0"/>
                    </a:rPr>
                    <a:t>Q3</a:t>
                  </a:r>
                </a:p>
              </p:txBody>
            </p:sp>
            <p:sp>
              <p:nvSpPr>
                <p:cNvPr id="231440" name="Rectangle 16"/>
                <p:cNvSpPr>
                  <a:spLocks noChangeArrowheads="1"/>
                </p:cNvSpPr>
                <p:nvPr/>
              </p:nvSpPr>
              <p:spPr bwMode="auto">
                <a:xfrm>
                  <a:off x="4972" y="2736"/>
                  <a:ext cx="422" cy="30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pPr eaLnBrk="0" hangingPunct="0">
                    <a:defRPr/>
                  </a:pPr>
                  <a:r>
                    <a:rPr kumimoji="1" lang="en-US" altLang="zh-CN" sz="2600" b="1">
                      <a:solidFill>
                        <a:srgbClr val="F0F0F0"/>
                      </a:solidFill>
                      <a:effectLst>
                        <a:outerShdw blurRad="38100" dist="38100" dir="2700000" algn="tl">
                          <a:srgbClr val="000000"/>
                        </a:outerShdw>
                      </a:effectLst>
                      <a:latin typeface="Arial" charset="0"/>
                    </a:rPr>
                    <a:t>Q4</a:t>
                  </a:r>
                </a:p>
              </p:txBody>
            </p:sp>
          </p:grpSp>
          <p:sp>
            <p:nvSpPr>
              <p:cNvPr id="231441" name="Rectangle 17"/>
              <p:cNvSpPr>
                <a:spLocks noChangeArrowheads="1"/>
              </p:cNvSpPr>
              <p:nvPr/>
            </p:nvSpPr>
            <p:spPr bwMode="auto">
              <a:xfrm>
                <a:off x="2880" y="1104"/>
                <a:ext cx="348" cy="334"/>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pPr eaLnBrk="0" hangingPunct="0">
                  <a:defRPr/>
                </a:pPr>
                <a:r>
                  <a:rPr kumimoji="1" lang="zh-CN" altLang="en-US" sz="2900" b="1">
                    <a:solidFill>
                      <a:srgbClr val="F0F0F0"/>
                    </a:solidFill>
                    <a:effectLst>
                      <a:outerShdw blurRad="38100" dist="38100" dir="2700000" algn="tl">
                        <a:srgbClr val="C0C0C0"/>
                      </a:outerShdw>
                    </a:effectLst>
                  </a:rPr>
                  <a:t>￥</a:t>
                </a:r>
              </a:p>
            </p:txBody>
          </p:sp>
          <p:sp>
            <p:nvSpPr>
              <p:cNvPr id="231442" name="Line 18"/>
              <p:cNvSpPr>
                <a:spLocks noChangeShapeType="1"/>
              </p:cNvSpPr>
              <p:nvPr/>
            </p:nvSpPr>
            <p:spPr bwMode="auto">
              <a:xfrm>
                <a:off x="3264" y="1248"/>
                <a:ext cx="0" cy="1488"/>
              </a:xfrm>
              <a:prstGeom prst="line">
                <a:avLst/>
              </a:prstGeom>
              <a:noFill/>
              <a:ln w="28575">
                <a:solidFill>
                  <a:schemeClr val="tx1"/>
                </a:solidFill>
                <a:round/>
                <a:headEnd type="triangle" w="med" len="med"/>
                <a:tailEnd/>
              </a:ln>
              <a:effectLst>
                <a:outerShdw dist="35921" dir="2700000" algn="ctr" rotWithShape="0">
                  <a:schemeClr val="bg2"/>
                </a:outerShdw>
              </a:effectLst>
            </p:spPr>
            <p:txBody>
              <a:bodyPr/>
              <a:lstStyle/>
              <a:p>
                <a:pPr>
                  <a:defRPr/>
                </a:pPr>
                <a:endParaRPr kumimoji="1" lang="zh-CN" altLang="en-US" sz="2400">
                  <a:solidFill>
                    <a:srgbClr val="F0F0F0"/>
                  </a:solidFill>
                  <a:latin typeface="Times New Roman" pitchFamily="18" charset="0"/>
                </a:endParaRPr>
              </a:p>
            </p:txBody>
          </p:sp>
          <p:sp>
            <p:nvSpPr>
              <p:cNvPr id="231443" name="Line 19"/>
              <p:cNvSpPr>
                <a:spLocks noChangeShapeType="1"/>
              </p:cNvSpPr>
              <p:nvPr/>
            </p:nvSpPr>
            <p:spPr bwMode="auto">
              <a:xfrm>
                <a:off x="3216" y="2688"/>
                <a:ext cx="2016" cy="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a:lstStyle/>
              <a:p>
                <a:pPr>
                  <a:defRPr/>
                </a:pPr>
                <a:endParaRPr kumimoji="1" lang="zh-CN" altLang="en-US" sz="2400">
                  <a:solidFill>
                    <a:srgbClr val="F0F0F0"/>
                  </a:solidFill>
                  <a:latin typeface="Times New Roman" pitchFamily="18" charset="0"/>
                </a:endParaRPr>
              </a:p>
            </p:txBody>
          </p:sp>
          <p:sp>
            <p:nvSpPr>
              <p:cNvPr id="231444" name="Rectangle 20"/>
              <p:cNvSpPr>
                <a:spLocks noChangeArrowheads="1"/>
              </p:cNvSpPr>
              <p:nvPr/>
            </p:nvSpPr>
            <p:spPr bwMode="auto">
              <a:xfrm>
                <a:off x="3456" y="2160"/>
                <a:ext cx="288" cy="528"/>
              </a:xfrm>
              <a:prstGeom prst="rect">
                <a:avLst/>
              </a:prstGeom>
              <a:solidFill>
                <a:srgbClr val="FF9966"/>
              </a:solidFill>
              <a:ln w="12700">
                <a:solidFill>
                  <a:schemeClr val="tx1"/>
                </a:solidFill>
                <a:miter lim="800000"/>
                <a:headEnd/>
                <a:tailEnd/>
              </a:ln>
              <a:effectLst>
                <a:outerShdw dist="74053" dir="19742175" algn="ctr" rotWithShape="0">
                  <a:schemeClr val="bg2"/>
                </a:outerShdw>
              </a:effectLst>
            </p:spPr>
            <p:txBody>
              <a:bodyPr wrap="none" anchor="ctr"/>
              <a:lstStyle/>
              <a:p>
                <a:pPr>
                  <a:defRPr/>
                </a:pPr>
                <a:endParaRPr kumimoji="1" lang="zh-CN" altLang="en-US" sz="2400">
                  <a:solidFill>
                    <a:srgbClr val="F0F0F0"/>
                  </a:solidFill>
                  <a:latin typeface="Times New Roman" pitchFamily="18" charset="0"/>
                </a:endParaRPr>
              </a:p>
            </p:txBody>
          </p:sp>
          <p:sp>
            <p:nvSpPr>
              <p:cNvPr id="231445" name="Rectangle 21"/>
              <p:cNvSpPr>
                <a:spLocks noChangeArrowheads="1"/>
              </p:cNvSpPr>
              <p:nvPr/>
            </p:nvSpPr>
            <p:spPr bwMode="auto">
              <a:xfrm>
                <a:off x="3888" y="1920"/>
                <a:ext cx="288" cy="768"/>
              </a:xfrm>
              <a:prstGeom prst="rect">
                <a:avLst/>
              </a:prstGeom>
              <a:solidFill>
                <a:srgbClr val="FF9966"/>
              </a:solidFill>
              <a:ln w="12700">
                <a:solidFill>
                  <a:schemeClr val="tx1"/>
                </a:solidFill>
                <a:miter lim="800000"/>
                <a:headEnd/>
                <a:tailEnd/>
              </a:ln>
              <a:effectLst>
                <a:outerShdw dist="74053" dir="19742175" algn="ctr" rotWithShape="0">
                  <a:schemeClr val="bg2"/>
                </a:outerShdw>
              </a:effectLst>
            </p:spPr>
            <p:txBody>
              <a:bodyPr wrap="none" anchor="ctr"/>
              <a:lstStyle/>
              <a:p>
                <a:pPr>
                  <a:defRPr/>
                </a:pPr>
                <a:endParaRPr kumimoji="1" lang="zh-CN" altLang="en-US" sz="2400">
                  <a:solidFill>
                    <a:srgbClr val="F0F0F0"/>
                  </a:solidFill>
                  <a:latin typeface="Times New Roman" pitchFamily="18" charset="0"/>
                </a:endParaRPr>
              </a:p>
            </p:txBody>
          </p:sp>
          <p:sp>
            <p:nvSpPr>
              <p:cNvPr id="231446" name="Rectangle 22"/>
              <p:cNvSpPr>
                <a:spLocks noChangeArrowheads="1"/>
              </p:cNvSpPr>
              <p:nvPr/>
            </p:nvSpPr>
            <p:spPr bwMode="auto">
              <a:xfrm>
                <a:off x="4320" y="1536"/>
                <a:ext cx="288" cy="1152"/>
              </a:xfrm>
              <a:prstGeom prst="rect">
                <a:avLst/>
              </a:prstGeom>
              <a:solidFill>
                <a:srgbClr val="FF9966"/>
              </a:solidFill>
              <a:ln w="12700">
                <a:solidFill>
                  <a:schemeClr val="tx1"/>
                </a:solidFill>
                <a:miter lim="800000"/>
                <a:headEnd/>
                <a:tailEnd/>
              </a:ln>
              <a:effectLst>
                <a:outerShdw dist="74053" dir="19742175" algn="ctr" rotWithShape="0">
                  <a:schemeClr val="bg2"/>
                </a:outerShdw>
              </a:effectLst>
            </p:spPr>
            <p:txBody>
              <a:bodyPr wrap="none" anchor="ctr"/>
              <a:lstStyle/>
              <a:p>
                <a:pPr>
                  <a:defRPr/>
                </a:pPr>
                <a:endParaRPr kumimoji="1" lang="zh-CN" altLang="en-US" sz="2400">
                  <a:solidFill>
                    <a:srgbClr val="F0F0F0"/>
                  </a:solidFill>
                  <a:latin typeface="Times New Roman" pitchFamily="18" charset="0"/>
                </a:endParaRPr>
              </a:p>
            </p:txBody>
          </p:sp>
          <p:sp>
            <p:nvSpPr>
              <p:cNvPr id="231447" name="Rectangle 23"/>
              <p:cNvSpPr>
                <a:spLocks noChangeArrowheads="1"/>
              </p:cNvSpPr>
              <p:nvPr/>
            </p:nvSpPr>
            <p:spPr bwMode="auto">
              <a:xfrm>
                <a:off x="4752" y="2208"/>
                <a:ext cx="288" cy="480"/>
              </a:xfrm>
              <a:prstGeom prst="rect">
                <a:avLst/>
              </a:prstGeom>
              <a:solidFill>
                <a:srgbClr val="FF9966"/>
              </a:solidFill>
              <a:ln w="12700">
                <a:solidFill>
                  <a:schemeClr val="tx1"/>
                </a:solidFill>
                <a:miter lim="800000"/>
                <a:headEnd/>
                <a:tailEnd/>
              </a:ln>
              <a:effectLst>
                <a:outerShdw dist="74053" dir="19742175" algn="ctr" rotWithShape="0">
                  <a:schemeClr val="bg2"/>
                </a:outerShdw>
              </a:effectLst>
            </p:spPr>
            <p:txBody>
              <a:bodyPr wrap="none" anchor="ctr"/>
              <a:lstStyle/>
              <a:p>
                <a:pPr>
                  <a:defRPr/>
                </a:pPr>
                <a:endParaRPr kumimoji="1" lang="zh-CN" altLang="en-US" sz="2400">
                  <a:solidFill>
                    <a:srgbClr val="F0F0F0"/>
                  </a:solidFill>
                  <a:latin typeface="Times New Roman" pitchFamily="18" charset="0"/>
                </a:endParaRPr>
              </a:p>
            </p:txBody>
          </p:sp>
          <p:sp>
            <p:nvSpPr>
              <p:cNvPr id="17432" name="Line 24"/>
              <p:cNvSpPr>
                <a:spLocks noChangeShapeType="1"/>
              </p:cNvSpPr>
              <p:nvPr/>
            </p:nvSpPr>
            <p:spPr bwMode="auto">
              <a:xfrm>
                <a:off x="3216" y="2160"/>
                <a:ext cx="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Line 25"/>
              <p:cNvSpPr>
                <a:spLocks noChangeShapeType="1"/>
              </p:cNvSpPr>
              <p:nvPr/>
            </p:nvSpPr>
            <p:spPr bwMode="auto">
              <a:xfrm>
                <a:off x="3216" y="1536"/>
                <a:ext cx="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18" name="Group 26"/>
            <p:cNvGrpSpPr>
              <a:grpSpLocks/>
            </p:cNvGrpSpPr>
            <p:nvPr/>
          </p:nvGrpSpPr>
          <p:grpSpPr bwMode="auto">
            <a:xfrm>
              <a:off x="2928" y="3072"/>
              <a:ext cx="2532" cy="325"/>
              <a:chOff x="2928" y="3072"/>
              <a:chExt cx="2532" cy="325"/>
            </a:xfrm>
          </p:grpSpPr>
          <p:sp>
            <p:nvSpPr>
              <p:cNvPr id="231451" name="Rectangle 27"/>
              <p:cNvSpPr>
                <a:spLocks noChangeArrowheads="1"/>
              </p:cNvSpPr>
              <p:nvPr/>
            </p:nvSpPr>
            <p:spPr bwMode="auto">
              <a:xfrm>
                <a:off x="2928" y="3072"/>
                <a:ext cx="2532" cy="325"/>
              </a:xfrm>
              <a:prstGeom prst="rect">
                <a:avLst/>
              </a:prstGeom>
              <a:noFill/>
              <a:ln w="12700">
                <a:noFill/>
                <a:miter lim="800000"/>
                <a:headEnd/>
                <a:tailEnd/>
              </a:ln>
              <a:effectLst>
                <a:outerShdw dist="35921" dir="2700000" algn="ctr" rotWithShape="0">
                  <a:schemeClr val="bg2"/>
                </a:outerShdw>
              </a:effectLst>
            </p:spPr>
            <p:txBody>
              <a:bodyPr lIns="90488" tIns="44450" rIns="90488" bIns="44450">
                <a:spAutoFit/>
              </a:bodyPr>
              <a:lstStyle/>
              <a:p>
                <a:pPr algn="ctr" eaLnBrk="0" hangingPunct="0">
                  <a:spcBef>
                    <a:spcPct val="50000"/>
                  </a:spcBef>
                  <a:defRPr/>
                </a:pPr>
                <a:r>
                  <a:rPr kumimoji="1" lang="en-US" altLang="zh-CN" b="1" i="1">
                    <a:solidFill>
                      <a:srgbClr val="F0F0F0"/>
                    </a:solidFill>
                    <a:effectLst>
                      <a:outerShdw blurRad="38100" dist="38100" dir="2700000" algn="tl">
                        <a:srgbClr val="000000"/>
                      </a:outerShdw>
                    </a:effectLst>
                    <a:latin typeface="Times New Roman" pitchFamily="18" charset="0"/>
                  </a:rPr>
                  <a:t>x</a:t>
                </a:r>
                <a:r>
                  <a:rPr kumimoji="1" lang="en-US" altLang="zh-CN" b="1">
                    <a:solidFill>
                      <a:srgbClr val="F0F0F0"/>
                    </a:solidFill>
                    <a:effectLst>
                      <a:outerShdw blurRad="38100" dist="38100" dir="2700000" algn="tl">
                        <a:srgbClr val="000000"/>
                      </a:outerShdw>
                    </a:effectLst>
                    <a:latin typeface="Arial" charset="0"/>
                  </a:rPr>
                  <a:t> = 30   </a:t>
                </a:r>
                <a:r>
                  <a:rPr kumimoji="1" lang="en-US" altLang="zh-CN" b="1" i="1">
                    <a:solidFill>
                      <a:srgbClr val="F0F0F0"/>
                    </a:solidFill>
                    <a:effectLst>
                      <a:outerShdw blurRad="38100" dist="38100" dir="2700000" algn="tl">
                        <a:srgbClr val="000000"/>
                      </a:outerShdw>
                    </a:effectLst>
                    <a:latin typeface="Times New Roman" pitchFamily="18" charset="0"/>
                  </a:rPr>
                  <a:t>s</a:t>
                </a:r>
                <a:r>
                  <a:rPr kumimoji="1" lang="en-US" altLang="zh-CN" sz="2000" b="1" baseline="30000">
                    <a:solidFill>
                      <a:srgbClr val="F0F0F0"/>
                    </a:solidFill>
                    <a:effectLst>
                      <a:outerShdw blurRad="38100" dist="38100" dir="2700000" algn="tl">
                        <a:srgbClr val="000000"/>
                      </a:outerShdw>
                    </a:effectLst>
                    <a:latin typeface="Arial" charset="0"/>
                  </a:rPr>
                  <a:t>2</a:t>
                </a:r>
                <a:r>
                  <a:rPr kumimoji="1" lang="en-US" altLang="zh-CN" b="1">
                    <a:solidFill>
                      <a:srgbClr val="F0F0F0"/>
                    </a:solidFill>
                    <a:effectLst>
                      <a:outerShdw blurRad="38100" dist="38100" dir="2700000" algn="tl">
                        <a:srgbClr val="000000"/>
                      </a:outerShdw>
                    </a:effectLst>
                    <a:latin typeface="Arial" charset="0"/>
                  </a:rPr>
                  <a:t> = 105</a:t>
                </a:r>
              </a:p>
            </p:txBody>
          </p:sp>
          <p:sp>
            <p:nvSpPr>
              <p:cNvPr id="17420" name="Line 28"/>
              <p:cNvSpPr>
                <a:spLocks noChangeShapeType="1"/>
              </p:cNvSpPr>
              <p:nvPr/>
            </p:nvSpPr>
            <p:spPr bwMode="auto">
              <a:xfrm>
                <a:off x="3408" y="3168"/>
                <a:ext cx="96" cy="0"/>
              </a:xfrm>
              <a:prstGeom prst="line">
                <a:avLst/>
              </a:prstGeom>
              <a:noFill/>
              <a:ln w="19050">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231454" name="Object 30"/>
          <p:cNvGraphicFramePr>
            <a:graphicFrameLocks noChangeAspect="1"/>
          </p:cNvGraphicFramePr>
          <p:nvPr/>
        </p:nvGraphicFramePr>
        <p:xfrm>
          <a:off x="900113" y="1268413"/>
          <a:ext cx="3836987" cy="1295400"/>
        </p:xfrm>
        <a:graphic>
          <a:graphicData uri="http://schemas.openxmlformats.org/presentationml/2006/ole">
            <mc:AlternateContent xmlns:mc="http://schemas.openxmlformats.org/markup-compatibility/2006">
              <mc:Choice xmlns:v="urn:schemas-microsoft-com:vml" Requires="v">
                <p:oleObj spid="_x0000_s17457" name="Equation" r:id="rId5" imgW="1435100" imgH="482600" progId="Equation.DSMT4">
                  <p:embed/>
                </p:oleObj>
              </mc:Choice>
              <mc:Fallback>
                <p:oleObj name="Equation" r:id="rId5" imgW="1435100" imgH="482600"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268413"/>
                        <a:ext cx="3836987"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1454"/>
                                        </p:tgtEl>
                                        <p:attrNameLst>
                                          <p:attrName>style.visibility</p:attrName>
                                        </p:attrNameLst>
                                      </p:cBhvr>
                                      <p:to>
                                        <p:strVal val="visible"/>
                                      </p:to>
                                    </p:set>
                                    <p:anim calcmode="lin" valueType="num">
                                      <p:cBhvr additive="base">
                                        <p:cTn id="7" dur="500" fill="hold"/>
                                        <p:tgtEl>
                                          <p:spTgt spid="231454"/>
                                        </p:tgtEl>
                                        <p:attrNameLst>
                                          <p:attrName>ppt_x</p:attrName>
                                        </p:attrNameLst>
                                      </p:cBhvr>
                                      <p:tavLst>
                                        <p:tav tm="0">
                                          <p:val>
                                            <p:strVal val="0-#ppt_w/2"/>
                                          </p:val>
                                        </p:tav>
                                        <p:tav tm="100000">
                                          <p:val>
                                            <p:strVal val="#ppt_x"/>
                                          </p:val>
                                        </p:tav>
                                      </p:tavLst>
                                    </p:anim>
                                    <p:anim calcmode="lin" valueType="num">
                                      <p:cBhvr additive="base">
                                        <p:cTn id="8" dur="500" fill="hold"/>
                                        <p:tgtEl>
                                          <p:spTgt spid="2314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1427">
                                            <p:txEl>
                                              <p:pRg st="1" end="1"/>
                                            </p:txEl>
                                          </p:spTgt>
                                        </p:tgtEl>
                                        <p:attrNameLst>
                                          <p:attrName>style.visibility</p:attrName>
                                        </p:attrNameLst>
                                      </p:cBhvr>
                                      <p:to>
                                        <p:strVal val="visible"/>
                                      </p:to>
                                    </p:set>
                                    <p:anim calcmode="lin" valueType="num">
                                      <p:cBhvr additive="base">
                                        <p:cTn id="13" dur="500" fill="hold"/>
                                        <p:tgtEl>
                                          <p:spTgt spid="2314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142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31427">
                                            <p:txEl>
                                              <p:pRg st="2" end="2"/>
                                            </p:txEl>
                                          </p:spTgt>
                                        </p:tgtEl>
                                        <p:attrNameLst>
                                          <p:attrName>style.visibility</p:attrName>
                                        </p:attrNameLst>
                                      </p:cBhvr>
                                      <p:to>
                                        <p:strVal val="visible"/>
                                      </p:to>
                                    </p:set>
                                    <p:anim calcmode="lin" valueType="num">
                                      <p:cBhvr additive="base">
                                        <p:cTn id="17" dur="500" fill="hold"/>
                                        <p:tgtEl>
                                          <p:spTgt spid="23142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3142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31427">
                                            <p:txEl>
                                              <p:pRg st="3" end="3"/>
                                            </p:txEl>
                                          </p:spTgt>
                                        </p:tgtEl>
                                        <p:attrNameLst>
                                          <p:attrName>style.visibility</p:attrName>
                                        </p:attrNameLst>
                                      </p:cBhvr>
                                      <p:to>
                                        <p:strVal val="visible"/>
                                      </p:to>
                                    </p:set>
                                    <p:anim calcmode="lin" valueType="num">
                                      <p:cBhvr additive="base">
                                        <p:cTn id="21" dur="500" fill="hold"/>
                                        <p:tgtEl>
                                          <p:spTgt spid="23142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142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1430"/>
                                        </p:tgtEl>
                                        <p:attrNameLst>
                                          <p:attrName>style.visibility</p:attrName>
                                        </p:attrNameLst>
                                      </p:cBhvr>
                                      <p:to>
                                        <p:strVal val="visible"/>
                                      </p:to>
                                    </p:set>
                                    <p:anim calcmode="lin" valueType="num">
                                      <p:cBhvr additive="base">
                                        <p:cTn id="31" dur="500" fill="hold"/>
                                        <p:tgtEl>
                                          <p:spTgt spid="231430"/>
                                        </p:tgtEl>
                                        <p:attrNameLst>
                                          <p:attrName>ppt_x</p:attrName>
                                        </p:attrNameLst>
                                      </p:cBhvr>
                                      <p:tavLst>
                                        <p:tav tm="0">
                                          <p:val>
                                            <p:strVal val="#ppt_x"/>
                                          </p:val>
                                        </p:tav>
                                        <p:tav tm="100000">
                                          <p:val>
                                            <p:strVal val="#ppt_x"/>
                                          </p:val>
                                        </p:tav>
                                      </p:tavLst>
                                    </p:anim>
                                    <p:anim calcmode="lin" valueType="num">
                                      <p:cBhvr additive="base">
                                        <p:cTn id="32" dur="500" fill="hold"/>
                                        <p:tgtEl>
                                          <p:spTgt spid="23143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1427">
                                            <p:txEl>
                                              <p:pRg st="7" end="7"/>
                                            </p:txEl>
                                          </p:spTgt>
                                        </p:tgtEl>
                                        <p:attrNameLst>
                                          <p:attrName>style.visibility</p:attrName>
                                        </p:attrNameLst>
                                      </p:cBhvr>
                                      <p:to>
                                        <p:strVal val="visible"/>
                                      </p:to>
                                    </p:set>
                                    <p:anim calcmode="lin" valueType="num">
                                      <p:cBhvr additive="base">
                                        <p:cTn id="35" dur="500" fill="hold"/>
                                        <p:tgtEl>
                                          <p:spTgt spid="23142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14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zh-CN" altLang="en-US" smtClean="0">
                <a:latin typeface="宋体" pitchFamily="2" charset="-122"/>
              </a:rPr>
              <a:t>统计学基本方法</a:t>
            </a:r>
          </a:p>
        </p:txBody>
      </p:sp>
      <p:sp>
        <p:nvSpPr>
          <p:cNvPr id="185347" name="Rectangle 3"/>
          <p:cNvSpPr>
            <a:spLocks noGrp="1" noChangeArrowheads="1"/>
          </p:cNvSpPr>
          <p:nvPr>
            <p:ph idx="1"/>
          </p:nvPr>
        </p:nvSpPr>
        <p:spPr/>
        <p:txBody>
          <a:bodyPr rtlCol="0">
            <a:normAutofit fontScale="92500" lnSpcReduction="10000"/>
          </a:bodyPr>
          <a:lstStyle/>
          <a:p>
            <a:pPr eaLnBrk="1" fontAlgn="auto" hangingPunct="1">
              <a:spcAft>
                <a:spcPts val="0"/>
              </a:spcAft>
              <a:defRPr/>
            </a:pPr>
            <a:r>
              <a:rPr kumimoji="1" lang="zh-CN" altLang="en-US" sz="3600" b="1" smtClean="0"/>
              <a:t>回归分析</a:t>
            </a:r>
          </a:p>
          <a:p>
            <a:pPr eaLnBrk="1" fontAlgn="auto" hangingPunct="1">
              <a:spcAft>
                <a:spcPts val="0"/>
              </a:spcAft>
              <a:defRPr/>
            </a:pPr>
            <a:r>
              <a:rPr kumimoji="1" lang="zh-CN" altLang="en-US" sz="3600" b="1" smtClean="0"/>
              <a:t>方差分析 </a:t>
            </a:r>
          </a:p>
          <a:p>
            <a:pPr eaLnBrk="1" fontAlgn="auto" hangingPunct="1">
              <a:spcAft>
                <a:spcPts val="0"/>
              </a:spcAft>
              <a:defRPr/>
            </a:pPr>
            <a:r>
              <a:rPr kumimoji="1" lang="zh-CN" altLang="en-US" sz="3600" b="1" smtClean="0"/>
              <a:t>主成分分析</a:t>
            </a:r>
          </a:p>
          <a:p>
            <a:pPr eaLnBrk="1" fontAlgn="auto" hangingPunct="1">
              <a:spcAft>
                <a:spcPts val="0"/>
              </a:spcAft>
              <a:defRPr/>
            </a:pPr>
            <a:r>
              <a:rPr kumimoji="1" lang="zh-CN" altLang="en-US" sz="3600" b="1" smtClean="0"/>
              <a:t>典型相关分析</a:t>
            </a:r>
          </a:p>
          <a:p>
            <a:pPr eaLnBrk="1" fontAlgn="auto" hangingPunct="1">
              <a:spcAft>
                <a:spcPts val="0"/>
              </a:spcAft>
              <a:defRPr/>
            </a:pPr>
            <a:r>
              <a:rPr kumimoji="1" lang="zh-CN" altLang="en-US" sz="3600" b="1" smtClean="0"/>
              <a:t>聚类分析</a:t>
            </a:r>
          </a:p>
          <a:p>
            <a:pPr eaLnBrk="1" fontAlgn="auto" hangingPunct="1">
              <a:spcAft>
                <a:spcPts val="0"/>
              </a:spcAft>
              <a:defRPr/>
            </a:pPr>
            <a:r>
              <a:rPr kumimoji="1" lang="zh-CN" altLang="en-US" sz="3600" b="1" smtClean="0"/>
              <a:t>判别分析</a:t>
            </a:r>
          </a:p>
          <a:p>
            <a:pPr eaLnBrk="1" fontAlgn="auto" hangingPunct="1">
              <a:spcAft>
                <a:spcPts val="0"/>
              </a:spcAft>
              <a:defRPr/>
            </a:pPr>
            <a:r>
              <a:rPr kumimoji="1" lang="en-US" altLang="zh-CN" sz="3600" b="1" smtClean="0"/>
              <a:t>Bayes</a:t>
            </a:r>
            <a:r>
              <a:rPr kumimoji="1" lang="zh-CN" altLang="en-US" sz="3600" b="1" smtClean="0"/>
              <a:t>分析</a:t>
            </a:r>
          </a:p>
          <a:p>
            <a:pPr eaLnBrk="1" fontAlgn="auto" hangingPunct="1">
              <a:spcAft>
                <a:spcPts val="0"/>
              </a:spcAft>
              <a:defRPr/>
            </a:pPr>
            <a:r>
              <a:rPr kumimoji="1" lang="zh-CN" altLang="en-US" sz="3600" b="1" smtClean="0"/>
              <a:t>时间序列分析 </a:t>
            </a:r>
            <a:r>
              <a:rPr kumimoji="1" lang="en-US" altLang="zh-CN" sz="3600" b="1" smtClean="0"/>
              <a:t>……</a:t>
            </a:r>
            <a:endParaRPr lang="zh-CN" altLang="en-US" sz="360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5347">
                                            <p:txEl>
                                              <p:pRg st="1" end="1"/>
                                            </p:txEl>
                                          </p:spTgt>
                                        </p:tgtEl>
                                        <p:attrNameLst>
                                          <p:attrName>style.visibility</p:attrName>
                                        </p:attrNameLst>
                                      </p:cBhvr>
                                      <p:to>
                                        <p:strVal val="visible"/>
                                      </p:to>
                                    </p:set>
                                    <p:anim calcmode="lin" valueType="num">
                                      <p:cBhvr additive="base">
                                        <p:cTn id="13" dur="500" fill="hold"/>
                                        <p:tgtEl>
                                          <p:spTgt spid="185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5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5347">
                                            <p:txEl>
                                              <p:pRg st="2" end="2"/>
                                            </p:txEl>
                                          </p:spTgt>
                                        </p:tgtEl>
                                        <p:attrNameLst>
                                          <p:attrName>style.visibility</p:attrName>
                                        </p:attrNameLst>
                                      </p:cBhvr>
                                      <p:to>
                                        <p:strVal val="visible"/>
                                      </p:to>
                                    </p:set>
                                    <p:anim calcmode="lin" valueType="num">
                                      <p:cBhvr additive="base">
                                        <p:cTn id="19" dur="500" fill="hold"/>
                                        <p:tgtEl>
                                          <p:spTgt spid="1853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5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5347">
                                            <p:txEl>
                                              <p:pRg st="3" end="3"/>
                                            </p:txEl>
                                          </p:spTgt>
                                        </p:tgtEl>
                                        <p:attrNameLst>
                                          <p:attrName>style.visibility</p:attrName>
                                        </p:attrNameLst>
                                      </p:cBhvr>
                                      <p:to>
                                        <p:strVal val="visible"/>
                                      </p:to>
                                    </p:set>
                                    <p:anim calcmode="lin" valueType="num">
                                      <p:cBhvr additive="base">
                                        <p:cTn id="25" dur="500" fill="hold"/>
                                        <p:tgtEl>
                                          <p:spTgt spid="1853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5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5347">
                                            <p:txEl>
                                              <p:pRg st="4" end="4"/>
                                            </p:txEl>
                                          </p:spTgt>
                                        </p:tgtEl>
                                        <p:attrNameLst>
                                          <p:attrName>style.visibility</p:attrName>
                                        </p:attrNameLst>
                                      </p:cBhvr>
                                      <p:to>
                                        <p:strVal val="visible"/>
                                      </p:to>
                                    </p:set>
                                    <p:anim calcmode="lin" valueType="num">
                                      <p:cBhvr additive="base">
                                        <p:cTn id="31" dur="500" fill="hold"/>
                                        <p:tgtEl>
                                          <p:spTgt spid="1853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5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5347">
                                            <p:txEl>
                                              <p:pRg st="5" end="5"/>
                                            </p:txEl>
                                          </p:spTgt>
                                        </p:tgtEl>
                                        <p:attrNameLst>
                                          <p:attrName>style.visibility</p:attrName>
                                        </p:attrNameLst>
                                      </p:cBhvr>
                                      <p:to>
                                        <p:strVal val="visible"/>
                                      </p:to>
                                    </p:set>
                                    <p:anim calcmode="lin" valueType="num">
                                      <p:cBhvr additive="base">
                                        <p:cTn id="37" dur="500" fill="hold"/>
                                        <p:tgtEl>
                                          <p:spTgt spid="1853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5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85347">
                                            <p:txEl>
                                              <p:pRg st="6" end="6"/>
                                            </p:txEl>
                                          </p:spTgt>
                                        </p:tgtEl>
                                        <p:attrNameLst>
                                          <p:attrName>style.visibility</p:attrName>
                                        </p:attrNameLst>
                                      </p:cBhvr>
                                      <p:to>
                                        <p:strVal val="visible"/>
                                      </p:to>
                                    </p:set>
                                    <p:anim calcmode="lin" valueType="num">
                                      <p:cBhvr additive="base">
                                        <p:cTn id="43" dur="500" fill="hold"/>
                                        <p:tgtEl>
                                          <p:spTgt spid="1853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53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85347">
                                            <p:txEl>
                                              <p:pRg st="7" end="7"/>
                                            </p:txEl>
                                          </p:spTgt>
                                        </p:tgtEl>
                                        <p:attrNameLst>
                                          <p:attrName>style.visibility</p:attrName>
                                        </p:attrNameLst>
                                      </p:cBhvr>
                                      <p:to>
                                        <p:strVal val="visible"/>
                                      </p:to>
                                    </p:set>
                                    <p:anim calcmode="lin" valueType="num">
                                      <p:cBhvr additive="base">
                                        <p:cTn id="49" dur="500" fill="hold"/>
                                        <p:tgtEl>
                                          <p:spTgt spid="1853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53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zh-CN" altLang="en-US" smtClean="0">
                <a:latin typeface="宋体" pitchFamily="2" charset="-122"/>
              </a:rPr>
              <a:t>回归分析</a:t>
            </a:r>
          </a:p>
        </p:txBody>
      </p:sp>
      <p:sp>
        <p:nvSpPr>
          <p:cNvPr id="187395" name="Rectangle 3"/>
          <p:cNvSpPr>
            <a:spLocks noGrp="1" noChangeArrowheads="1"/>
          </p:cNvSpPr>
          <p:nvPr>
            <p:ph idx="1"/>
          </p:nvPr>
        </p:nvSpPr>
        <p:spPr>
          <a:xfrm>
            <a:off x="250825" y="1341438"/>
            <a:ext cx="8497888" cy="5111750"/>
          </a:xfrm>
        </p:spPr>
        <p:txBody>
          <a:bodyPr/>
          <a:lstStyle/>
          <a:p>
            <a:pPr eaLnBrk="1" hangingPunct="1"/>
            <a:r>
              <a:rPr lang="zh-CN" altLang="en-US" sz="3600" smtClean="0"/>
              <a:t>“回归”问题最早来源于生物界，英国生物学家兼统计学家高尔顿发现同一种族中儿子的平均高度介于其父亲的高度与种族平均高度之间。儿子的身高有返归于种族平均身高的趋势，即回归于种族的平均身高。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87395">
                                            <p:txEl>
                                              <p:pRg st="0" end="0"/>
                                            </p:txEl>
                                          </p:spTgt>
                                        </p:tgtEl>
                                        <p:attrNameLst>
                                          <p:attrName>style.visibility</p:attrName>
                                        </p:attrNameLst>
                                      </p:cBhvr>
                                      <p:to>
                                        <p:strVal val="visible"/>
                                      </p:to>
                                    </p:set>
                                    <p:anim calcmode="lin" valueType="num">
                                      <p:cBhvr>
                                        <p:cTn id="7" dur="1000" fill="hold"/>
                                        <p:tgtEl>
                                          <p:spTgt spid="1873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8739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8739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87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zh-CN" altLang="en-US" smtClean="0">
                <a:latin typeface="宋体" pitchFamily="2" charset="-122"/>
              </a:rPr>
              <a:t>回归分析</a:t>
            </a:r>
          </a:p>
        </p:txBody>
      </p:sp>
      <p:sp>
        <p:nvSpPr>
          <p:cNvPr id="188419" name="Rectangle 3"/>
          <p:cNvSpPr>
            <a:spLocks noGrp="1" noChangeArrowheads="1"/>
          </p:cNvSpPr>
          <p:nvPr>
            <p:ph idx="1"/>
          </p:nvPr>
        </p:nvSpPr>
        <p:spPr>
          <a:xfrm>
            <a:off x="323850" y="1341438"/>
            <a:ext cx="8351838" cy="5111750"/>
          </a:xfrm>
        </p:spPr>
        <p:txBody>
          <a:bodyPr/>
          <a:lstStyle/>
          <a:p>
            <a:pPr eaLnBrk="1" hangingPunct="1">
              <a:lnSpc>
                <a:spcPct val="90000"/>
              </a:lnSpc>
            </a:pPr>
            <a:r>
              <a:rPr lang="zh-CN" altLang="en-US" sz="3600" smtClean="0"/>
              <a:t>回归分析是指对具有相关关系的现象，根据其关系形态，选择一个合适的数学模型，用来近似地表示变量间的平均变化关系的一种统计方法。</a:t>
            </a:r>
            <a:endParaRPr lang="zh-CN" altLang="en-US" smtClean="0"/>
          </a:p>
          <a:p>
            <a:pPr eaLnBrk="1" hangingPunct="1">
              <a:lnSpc>
                <a:spcPct val="90000"/>
              </a:lnSpc>
            </a:pPr>
            <a:r>
              <a:rPr lang="zh-CN" altLang="en-US" sz="3600" smtClean="0"/>
              <a:t>回归分析的分类：按照回归模型中变量个数分（一元回归，多元回归）；按照回归曲线的形态分（线性回归，非线性回归）；按照是否要求总体分布类型已知分（参数回归，非参数回归）</a:t>
            </a:r>
          </a:p>
          <a:p>
            <a:pPr eaLnBrk="1" hangingPunct="1">
              <a:lnSpc>
                <a:spcPct val="90000"/>
              </a:lnSpc>
            </a:pPr>
            <a:endParaRPr lang="zh-CN" altLang="en-US"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p:cTn id="7" dur="1000" fill="hold"/>
                                        <p:tgtEl>
                                          <p:spTgt spid="1884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884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841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10" fill="hold" nodeType="clickEffect">
                                  <p:stCondLst>
                                    <p:cond delay="0"/>
                                  </p:stCondLst>
                                  <p:childTnLst>
                                    <p:set>
                                      <p:cBhvr>
                                        <p:cTn id="13" dur="1" fill="hold">
                                          <p:stCondLst>
                                            <p:cond delay="0"/>
                                          </p:stCondLst>
                                        </p:cTn>
                                        <p:tgtEl>
                                          <p:spTgt spid="188419">
                                            <p:txEl>
                                              <p:pRg st="1" end="1"/>
                                            </p:txEl>
                                          </p:spTgt>
                                        </p:tgtEl>
                                        <p:attrNameLst>
                                          <p:attrName>style.visibility</p:attrName>
                                        </p:attrNameLst>
                                      </p:cBhvr>
                                      <p:to>
                                        <p:strVal val="visible"/>
                                      </p:to>
                                    </p:set>
                                    <p:anim calcmode="lin" valueType="num">
                                      <p:cBhvr>
                                        <p:cTn id="14" dur="500" fill="hold"/>
                                        <p:tgtEl>
                                          <p:spTgt spid="18841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8419">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3052113-3021-4300-B326-DFF10F9F6B8E}" type="datetime1">
              <a:rPr lang="zh-CN" altLang="en-US" sz="1400">
                <a:ea typeface="宋体" pitchFamily="2" charset="-122"/>
              </a:rPr>
              <a:pPr eaLnBrk="1" hangingPunct="1"/>
              <a:t>2019/7/7</a:t>
            </a:fld>
            <a:endParaRPr lang="en-US" altLang="zh-CN" sz="1400">
              <a:ea typeface="宋体" pitchFamily="2" charset="-122"/>
            </a:endParaRPr>
          </a:p>
        </p:txBody>
      </p:sp>
      <p:sp>
        <p:nvSpPr>
          <p:cNvPr id="9011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1B0A4081-86C6-48DB-BF7C-1630554CDF8E}" type="slidenum">
              <a:rPr lang="zh-CN" altLang="en-US" sz="1400">
                <a:ea typeface="宋体" pitchFamily="2" charset="-122"/>
              </a:rPr>
              <a:pPr algn="r" eaLnBrk="1" hangingPunct="1"/>
              <a:t>13</a:t>
            </a:fld>
            <a:endParaRPr lang="en-US" altLang="zh-CN" sz="1400">
              <a:ea typeface="宋体" pitchFamily="2" charset="-122"/>
            </a:endParaRPr>
          </a:p>
        </p:txBody>
      </p:sp>
      <p:sp>
        <p:nvSpPr>
          <p:cNvPr id="90116" name="Rectangle 4"/>
          <p:cNvSpPr>
            <a:spLocks noChangeArrowheads="1"/>
          </p:cNvSpPr>
          <p:nvPr/>
        </p:nvSpPr>
        <p:spPr bwMode="auto">
          <a:xfrm>
            <a:off x="250825" y="1844675"/>
            <a:ext cx="8604250" cy="1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dirty="0">
                <a:solidFill>
                  <a:srgbClr val="0000FF"/>
                </a:solidFill>
                <a:latin typeface="楷体_GB2312" pitchFamily="49" charset="-122"/>
                <a:ea typeface="楷体_GB2312" pitchFamily="49" charset="-122"/>
              </a:rPr>
              <a:t>2012</a:t>
            </a:r>
            <a:r>
              <a:rPr lang="zh-CN" altLang="en-US" sz="2800" b="1" dirty="0">
                <a:solidFill>
                  <a:srgbClr val="0000FF"/>
                </a:solidFill>
                <a:latin typeface="楷体_GB2312" pitchFamily="49" charset="-122"/>
                <a:ea typeface="楷体_GB2312" pitchFamily="49" charset="-122"/>
              </a:rPr>
              <a:t>年</a:t>
            </a:r>
            <a:r>
              <a:rPr lang="en-US" altLang="zh-CN" sz="2800" b="1" dirty="0">
                <a:solidFill>
                  <a:srgbClr val="0000FF"/>
                </a:solidFill>
                <a:latin typeface="楷体_GB2312" pitchFamily="49" charset="-122"/>
                <a:ea typeface="楷体_GB2312" pitchFamily="49" charset="-122"/>
                <a:sym typeface="Wingdings" pitchFamily="2" charset="2"/>
              </a:rPr>
              <a:t>:</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(A</a:t>
            </a:r>
            <a:r>
              <a:rPr lang="zh-CN" altLang="en-US" sz="2800" b="1" dirty="0">
                <a:solidFill>
                  <a:srgbClr val="0000FF"/>
                </a:solidFill>
                <a:latin typeface="楷体_GB2312" pitchFamily="49" charset="-122"/>
                <a:ea typeface="楷体_GB2312" pitchFamily="49" charset="-122"/>
                <a:sym typeface="Wingdings" pitchFamily="2" charset="2"/>
              </a:rPr>
              <a:t>）葡萄酒的</a:t>
            </a:r>
            <a:r>
              <a:rPr lang="zh-CN" altLang="en-US" sz="2800" b="1" dirty="0" smtClean="0">
                <a:solidFill>
                  <a:srgbClr val="0000FF"/>
                </a:solidFill>
                <a:latin typeface="楷体_GB2312" pitchFamily="49" charset="-122"/>
                <a:ea typeface="楷体_GB2312" pitchFamily="49" charset="-122"/>
                <a:sym typeface="Wingdings" pitchFamily="2" charset="2"/>
              </a:rPr>
              <a:t>评价                       </a:t>
            </a:r>
            <a:endParaRPr lang="en-US" altLang="zh-CN" sz="2800" b="1" dirty="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(B)</a:t>
            </a:r>
            <a:r>
              <a:rPr lang="zh-CN" altLang="en-US" sz="2800" b="1" dirty="0">
                <a:solidFill>
                  <a:srgbClr val="0000FF"/>
                </a:solidFill>
                <a:latin typeface="楷体_GB2312" pitchFamily="49" charset="-122"/>
                <a:ea typeface="楷体_GB2312" pitchFamily="49" charset="-122"/>
                <a:sym typeface="Wingdings" pitchFamily="2" charset="2"/>
              </a:rPr>
              <a:t>  太阳能小屋设计</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p>
        </p:txBody>
      </p:sp>
      <p:sp>
        <p:nvSpPr>
          <p:cNvPr id="90117" name="Text Box 5"/>
          <p:cNvSpPr txBox="1">
            <a:spLocks noChangeArrowheads="1"/>
          </p:cNvSpPr>
          <p:nvPr/>
        </p:nvSpPr>
        <p:spPr bwMode="auto">
          <a:xfrm>
            <a:off x="381000" y="1295400"/>
            <a:ext cx="472440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90118" name="Rectangle 6"/>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
        <p:nvSpPr>
          <p:cNvPr id="7" name="Rectangle 4"/>
          <p:cNvSpPr>
            <a:spLocks noChangeArrowheads="1"/>
          </p:cNvSpPr>
          <p:nvPr/>
        </p:nvSpPr>
        <p:spPr bwMode="auto">
          <a:xfrm>
            <a:off x="250825" y="3212976"/>
            <a:ext cx="8604250" cy="1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dirty="0">
                <a:solidFill>
                  <a:srgbClr val="0000FF"/>
                </a:solidFill>
                <a:latin typeface="楷体_GB2312" pitchFamily="49" charset="-122"/>
                <a:ea typeface="楷体_GB2312" pitchFamily="49" charset="-122"/>
              </a:rPr>
              <a:t>2013</a:t>
            </a:r>
            <a:r>
              <a:rPr lang="zh-CN" altLang="en-US" sz="2800" b="1" dirty="0">
                <a:solidFill>
                  <a:srgbClr val="0000FF"/>
                </a:solidFill>
                <a:latin typeface="楷体_GB2312" pitchFamily="49" charset="-122"/>
                <a:ea typeface="楷体_GB2312" pitchFamily="49" charset="-122"/>
              </a:rPr>
              <a:t>年</a:t>
            </a:r>
            <a:r>
              <a:rPr lang="en-US" altLang="zh-CN" sz="2800" b="1" dirty="0">
                <a:solidFill>
                  <a:srgbClr val="0000FF"/>
                </a:solidFill>
                <a:latin typeface="楷体_GB2312" pitchFamily="49" charset="-122"/>
                <a:ea typeface="楷体_GB2312" pitchFamily="49" charset="-122"/>
                <a:sym typeface="Wingdings" pitchFamily="2" charset="2"/>
              </a:rPr>
              <a:t>:</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(A</a:t>
            </a:r>
            <a:r>
              <a:rPr lang="zh-CN" altLang="en-US" sz="2800" b="1" dirty="0">
                <a:solidFill>
                  <a:srgbClr val="0000FF"/>
                </a:solidFill>
                <a:latin typeface="楷体_GB2312" pitchFamily="49" charset="-122"/>
                <a:ea typeface="楷体_GB2312" pitchFamily="49" charset="-122"/>
                <a:sym typeface="Wingdings" pitchFamily="2" charset="2"/>
              </a:rPr>
              <a:t>）</a:t>
            </a:r>
            <a:r>
              <a:rPr lang="zh-CN" altLang="en-US" sz="2800" b="1" dirty="0">
                <a:solidFill>
                  <a:srgbClr val="333CFC"/>
                </a:solidFill>
                <a:latin typeface="楷体_GB2312" pitchFamily="49" charset="-122"/>
                <a:ea typeface="楷体_GB2312" pitchFamily="49" charset="-122"/>
                <a:sym typeface="Wingdings" pitchFamily="2" charset="2"/>
              </a:rPr>
              <a:t>车道被占用对城市道路通行能力的</a:t>
            </a:r>
            <a:r>
              <a:rPr lang="zh-CN" altLang="en-US" sz="2800" b="1" dirty="0" smtClean="0">
                <a:solidFill>
                  <a:srgbClr val="333CFC"/>
                </a:solidFill>
                <a:latin typeface="楷体_GB2312" pitchFamily="49" charset="-122"/>
                <a:ea typeface="楷体_GB2312" pitchFamily="49" charset="-122"/>
                <a:sym typeface="Wingdings" pitchFamily="2" charset="2"/>
              </a:rPr>
              <a:t>影响                       </a:t>
            </a:r>
            <a:endParaRPr lang="en-US" altLang="zh-CN" sz="2800" b="1" dirty="0">
              <a:solidFill>
                <a:srgbClr val="333CFC"/>
              </a:solidFill>
              <a:latin typeface="楷体_GB2312" pitchFamily="49" charset="-122"/>
              <a:ea typeface="楷体_GB2312" pitchFamily="49" charset="-122"/>
              <a:sym typeface="Wingdings" pitchFamily="2" charset="2"/>
            </a:endParaRP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(B)  </a:t>
            </a:r>
            <a:r>
              <a:rPr lang="zh-CN" altLang="en-US" sz="2800" b="1" dirty="0">
                <a:solidFill>
                  <a:srgbClr val="0000FF"/>
                </a:solidFill>
                <a:latin typeface="楷体_GB2312" pitchFamily="49" charset="-122"/>
                <a:ea typeface="楷体_GB2312" pitchFamily="49" charset="-122"/>
                <a:sym typeface="Wingdings" pitchFamily="2" charset="2"/>
              </a:rPr>
              <a:t>碎纸片的拼接复原</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p>
        </p:txBody>
      </p:sp>
      <p:sp>
        <p:nvSpPr>
          <p:cNvPr id="8" name="Rectangle 4"/>
          <p:cNvSpPr>
            <a:spLocks noChangeArrowheads="1"/>
          </p:cNvSpPr>
          <p:nvPr/>
        </p:nvSpPr>
        <p:spPr bwMode="auto">
          <a:xfrm>
            <a:off x="278874" y="4658937"/>
            <a:ext cx="8604250" cy="1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dirty="0">
                <a:solidFill>
                  <a:srgbClr val="0000FF"/>
                </a:solidFill>
                <a:latin typeface="楷体_GB2312" pitchFamily="49" charset="-122"/>
                <a:ea typeface="楷体_GB2312" pitchFamily="49" charset="-122"/>
              </a:rPr>
              <a:t>2014</a:t>
            </a:r>
            <a:r>
              <a:rPr lang="zh-CN" altLang="en-US" sz="2800" b="1" dirty="0">
                <a:solidFill>
                  <a:srgbClr val="0000FF"/>
                </a:solidFill>
                <a:latin typeface="楷体_GB2312" pitchFamily="49" charset="-122"/>
                <a:ea typeface="楷体_GB2312" pitchFamily="49" charset="-122"/>
              </a:rPr>
              <a:t>年</a:t>
            </a:r>
            <a:r>
              <a:rPr lang="en-US" altLang="zh-CN" sz="2800" b="1" dirty="0">
                <a:solidFill>
                  <a:srgbClr val="0000FF"/>
                </a:solidFill>
                <a:latin typeface="楷体_GB2312" pitchFamily="49" charset="-122"/>
                <a:ea typeface="楷体_GB2312" pitchFamily="49" charset="-122"/>
                <a:sym typeface="Wingdings" pitchFamily="2" charset="2"/>
              </a:rPr>
              <a:t>:</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(A</a:t>
            </a:r>
            <a:r>
              <a:rPr lang="zh-CN" altLang="en-US" sz="2800" b="1" dirty="0">
                <a:solidFill>
                  <a:srgbClr val="0000FF"/>
                </a:solidFill>
                <a:latin typeface="楷体_GB2312" pitchFamily="49" charset="-122"/>
                <a:ea typeface="楷体_GB2312" pitchFamily="49" charset="-122"/>
                <a:sym typeface="Wingdings" pitchFamily="2" charset="2"/>
              </a:rPr>
              <a:t>）嫦娥三号软着陆轨道设计与控制</a:t>
            </a:r>
            <a:r>
              <a:rPr lang="zh-CN" altLang="en-US" sz="2800" b="1" dirty="0" smtClean="0">
                <a:solidFill>
                  <a:srgbClr val="0000FF"/>
                </a:solidFill>
                <a:latin typeface="楷体_GB2312" pitchFamily="49" charset="-122"/>
                <a:ea typeface="楷体_GB2312" pitchFamily="49" charset="-122"/>
                <a:sym typeface="Wingdings" pitchFamily="2" charset="2"/>
              </a:rPr>
              <a:t>策略                       </a:t>
            </a:r>
            <a:endParaRPr lang="en-US" altLang="zh-CN" sz="2800" b="1" dirty="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(B) </a:t>
            </a:r>
            <a:r>
              <a:rPr lang="zh-CN" altLang="en-US" sz="2800" b="1" dirty="0">
                <a:solidFill>
                  <a:srgbClr val="0000FF"/>
                </a:solidFill>
                <a:latin typeface="楷体_GB2312" pitchFamily="49" charset="-122"/>
                <a:ea typeface="楷体_GB2312" pitchFamily="49" charset="-122"/>
                <a:sym typeface="Wingdings" pitchFamily="2" charset="2"/>
              </a:rPr>
              <a:t>创意平板折叠桌</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p>
        </p:txBody>
      </p:sp>
    </p:spTree>
  </p:cSld>
  <p:clrMapOvr>
    <a:masterClrMapping/>
  </p:clrMapOvr>
  <p:transition>
    <p:random/>
  </p:transition>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4213" y="260350"/>
            <a:ext cx="7772400" cy="647700"/>
          </a:xfrm>
        </p:spPr>
        <p:txBody>
          <a:bodyPr rtlCol="0">
            <a:normAutofit fontScale="90000"/>
          </a:bodyPr>
          <a:lstStyle/>
          <a:p>
            <a:pPr eaLnBrk="1" fontAlgn="auto" hangingPunct="1">
              <a:spcAft>
                <a:spcPts val="0"/>
              </a:spcAft>
              <a:defRPr/>
            </a:pPr>
            <a:r>
              <a:rPr lang="zh-CN" altLang="en-US" smtClean="0">
                <a:latin typeface="楷体_GB2312" pitchFamily="49" charset="-122"/>
                <a:ea typeface="楷体_GB2312" pitchFamily="49" charset="-122"/>
              </a:rPr>
              <a:t>回归分析</a:t>
            </a:r>
          </a:p>
        </p:txBody>
      </p:sp>
      <p:sp>
        <p:nvSpPr>
          <p:cNvPr id="18435" name="Rectangle 3"/>
          <p:cNvSpPr>
            <a:spLocks noGrp="1" noChangeArrowheads="1"/>
          </p:cNvSpPr>
          <p:nvPr>
            <p:ph idx="1"/>
          </p:nvPr>
        </p:nvSpPr>
        <p:spPr>
          <a:xfrm>
            <a:off x="357188" y="1316038"/>
            <a:ext cx="8501062" cy="5256212"/>
          </a:xfrm>
        </p:spPr>
        <p:txBody>
          <a:bodyPr/>
          <a:lstStyle/>
          <a:p>
            <a:pPr eaLnBrk="1" hangingPunct="1">
              <a:lnSpc>
                <a:spcPct val="90000"/>
              </a:lnSpc>
              <a:buClr>
                <a:schemeClr val="tx1"/>
              </a:buClr>
              <a:buFont typeface="Wingdings" pitchFamily="2" charset="2"/>
              <a:buChar char="Ø"/>
            </a:pPr>
            <a:r>
              <a:rPr lang="zh-CN" altLang="en-US" sz="2400" b="1" smtClean="0">
                <a:latin typeface="楷体_GB2312" pitchFamily="49" charset="-122"/>
                <a:ea typeface="楷体_GB2312" pitchFamily="49" charset="-122"/>
              </a:rPr>
              <a:t>回归分析</a:t>
            </a:r>
            <a:r>
              <a:rPr lang="en-US" altLang="zh-CN" sz="2400" b="1" smtClean="0">
                <a:ea typeface="楷体_GB2312" pitchFamily="49" charset="-122"/>
              </a:rPr>
              <a:t>—</a:t>
            </a:r>
            <a:r>
              <a:rPr lang="zh-CN" altLang="en-US" sz="2400" b="1" smtClean="0">
                <a:latin typeface="楷体_GB2312" pitchFamily="49" charset="-122"/>
                <a:ea typeface="楷体_GB2312" pitchFamily="49" charset="-122"/>
              </a:rPr>
              <a:t>对具有相关关系的现象，根据其关系形态，选择一个合适的数学模型，用来近似地表示变量间的平均变化关系的一种统计方法 （一元线性回归、多元线性回归、非线性回归）</a:t>
            </a:r>
            <a:endParaRPr lang="en-US" altLang="zh-CN" sz="2400" b="1" smtClean="0">
              <a:latin typeface="楷体_GB2312" pitchFamily="49" charset="-122"/>
              <a:ea typeface="楷体_GB2312" pitchFamily="49" charset="-122"/>
            </a:endParaRPr>
          </a:p>
          <a:p>
            <a:pPr eaLnBrk="1" hangingPunct="1">
              <a:lnSpc>
                <a:spcPct val="90000"/>
              </a:lnSpc>
              <a:buClr>
                <a:schemeClr val="tx1"/>
              </a:buClr>
              <a:buFont typeface="Wingdings" pitchFamily="2" charset="2"/>
              <a:buChar char="Ø"/>
            </a:pPr>
            <a:r>
              <a:rPr lang="zh-CN" altLang="en-US" sz="2400" b="1" smtClean="0">
                <a:latin typeface="楷体_GB2312" pitchFamily="49" charset="-122"/>
                <a:ea typeface="楷体_GB2312" pitchFamily="49" charset="-122"/>
              </a:rPr>
              <a:t>回归分析在一组数据的基础上研究这样几个问题：</a:t>
            </a:r>
          </a:p>
          <a:p>
            <a:pPr lvl="1" eaLnBrk="1" hangingPunct="1">
              <a:lnSpc>
                <a:spcPct val="90000"/>
              </a:lnSpc>
              <a:buFont typeface="Wingdings" pitchFamily="2" charset="2"/>
              <a:buChar char="Ø"/>
            </a:pPr>
            <a:r>
              <a:rPr lang="zh-CN" altLang="en-US" sz="2400" b="1" smtClean="0">
                <a:latin typeface="楷体_GB2312" pitchFamily="49" charset="-122"/>
                <a:ea typeface="楷体_GB2312" pitchFamily="49" charset="-122"/>
              </a:rPr>
              <a:t>建立因变量与自变量之间的回归模型（经验公式）</a:t>
            </a:r>
          </a:p>
          <a:p>
            <a:pPr lvl="1" eaLnBrk="1" hangingPunct="1">
              <a:lnSpc>
                <a:spcPct val="90000"/>
              </a:lnSpc>
              <a:buFont typeface="Wingdings" pitchFamily="2" charset="2"/>
              <a:buChar char="Ø"/>
            </a:pPr>
            <a:r>
              <a:rPr lang="zh-CN" altLang="en-US" sz="2400" b="1" smtClean="0">
                <a:latin typeface="楷体_GB2312" pitchFamily="49" charset="-122"/>
                <a:ea typeface="楷体_GB2312" pitchFamily="49" charset="-122"/>
              </a:rPr>
              <a:t>对回归模型的可信度进行检验</a:t>
            </a:r>
          </a:p>
          <a:p>
            <a:pPr lvl="1" eaLnBrk="1" hangingPunct="1">
              <a:lnSpc>
                <a:spcPct val="90000"/>
              </a:lnSpc>
              <a:buFont typeface="Wingdings" pitchFamily="2" charset="2"/>
              <a:buChar char="Ø"/>
            </a:pPr>
            <a:r>
              <a:rPr lang="zh-CN" altLang="en-US" sz="2400" b="1" smtClean="0">
                <a:latin typeface="楷体_GB2312" pitchFamily="49" charset="-122"/>
                <a:ea typeface="楷体_GB2312" pitchFamily="49" charset="-122"/>
              </a:rPr>
              <a:t>判断每个自变量对因变量的影响是否显著</a:t>
            </a:r>
          </a:p>
          <a:p>
            <a:pPr lvl="1" eaLnBrk="1" hangingPunct="1">
              <a:lnSpc>
                <a:spcPct val="90000"/>
              </a:lnSpc>
              <a:buFont typeface="Wingdings" pitchFamily="2" charset="2"/>
              <a:buChar char="Ø"/>
            </a:pPr>
            <a:r>
              <a:rPr lang="zh-CN" altLang="en-US" sz="2400" b="1" smtClean="0">
                <a:latin typeface="楷体_GB2312" pitchFamily="49" charset="-122"/>
                <a:ea typeface="楷体_GB2312" pitchFamily="49" charset="-122"/>
              </a:rPr>
              <a:t>判断回归模型是否适合这组数据</a:t>
            </a:r>
          </a:p>
          <a:p>
            <a:pPr lvl="1" eaLnBrk="1" hangingPunct="1">
              <a:lnSpc>
                <a:spcPct val="90000"/>
              </a:lnSpc>
              <a:buFont typeface="Wingdings" pitchFamily="2" charset="2"/>
              <a:buChar char="Ø"/>
            </a:pPr>
            <a:r>
              <a:rPr lang="zh-CN" altLang="en-US" sz="2400" b="1" smtClean="0">
                <a:latin typeface="楷体_GB2312" pitchFamily="49" charset="-122"/>
                <a:ea typeface="楷体_GB2312" pitchFamily="49" charset="-122"/>
              </a:rPr>
              <a:t>利用回归模型对进行预报或控制</a:t>
            </a:r>
          </a:p>
          <a:p>
            <a:pPr eaLnBrk="1" hangingPunct="1">
              <a:lnSpc>
                <a:spcPct val="90000"/>
              </a:lnSpc>
              <a:buClr>
                <a:schemeClr val="tx1"/>
              </a:buClr>
              <a:buFont typeface="Wingdings" pitchFamily="2" charset="2"/>
              <a:buChar char="Ø"/>
            </a:pPr>
            <a:r>
              <a:rPr lang="en-US" altLang="zh-CN" sz="2400" b="1" smtClean="0"/>
              <a:t>[b, bint,r,rint,stats]=regress(Y,X,alpha) </a:t>
            </a:r>
            <a:r>
              <a:rPr lang="zh-CN" altLang="en-US" sz="2400" b="1" smtClean="0"/>
              <a:t>（线性回归）</a:t>
            </a:r>
          </a:p>
          <a:p>
            <a:pPr eaLnBrk="1" hangingPunct="1">
              <a:lnSpc>
                <a:spcPct val="90000"/>
              </a:lnSpc>
              <a:buClr>
                <a:schemeClr val="tx1"/>
              </a:buClr>
              <a:buFont typeface="Wingdings" pitchFamily="2" charset="2"/>
              <a:buChar char="Ø"/>
            </a:pPr>
            <a:r>
              <a:rPr lang="en-US" altLang="zh-CN" sz="2400" b="1" smtClean="0"/>
              <a:t>rstool</a:t>
            </a:r>
            <a:r>
              <a:rPr lang="zh-CN" altLang="en-US" sz="2400" b="1" smtClean="0"/>
              <a:t>（</a:t>
            </a:r>
            <a:r>
              <a:rPr lang="en-US" altLang="zh-CN" sz="2400" b="1" smtClean="0"/>
              <a:t>x</a:t>
            </a:r>
            <a:r>
              <a:rPr lang="zh-CN" altLang="en-US" sz="2400" b="1" smtClean="0"/>
              <a:t>，</a:t>
            </a:r>
            <a:r>
              <a:rPr lang="en-US" altLang="zh-CN" sz="2400" b="1" smtClean="0"/>
              <a:t>y</a:t>
            </a:r>
            <a:r>
              <a:rPr lang="zh-CN" altLang="en-US" sz="2400" b="1" smtClean="0"/>
              <a:t>，’</a:t>
            </a:r>
            <a:r>
              <a:rPr lang="en-US" altLang="zh-CN" sz="2400" b="1" smtClean="0"/>
              <a:t>model’, alpha</a:t>
            </a:r>
            <a:r>
              <a:rPr lang="zh-CN" altLang="en-US" sz="2400" b="1" smtClean="0"/>
              <a:t>）（多元二项式回归）</a:t>
            </a:r>
          </a:p>
          <a:p>
            <a:pPr eaLnBrk="1" hangingPunct="1">
              <a:lnSpc>
                <a:spcPct val="90000"/>
              </a:lnSpc>
              <a:buClr>
                <a:schemeClr val="tx1"/>
              </a:buClr>
              <a:buFont typeface="Wingdings" pitchFamily="2" charset="2"/>
              <a:buChar char="Ø"/>
            </a:pPr>
            <a:r>
              <a:rPr lang="en-US" altLang="zh-CN" sz="2400" b="1" smtClean="0"/>
              <a:t>[beta,r,J]=nlinfit</a:t>
            </a:r>
            <a:r>
              <a:rPr lang="zh-CN" altLang="en-US" sz="2400" b="1" smtClean="0"/>
              <a:t>（</a:t>
            </a:r>
            <a:r>
              <a:rPr lang="en-US" altLang="zh-CN" sz="2400" b="1" smtClean="0"/>
              <a:t>x</a:t>
            </a:r>
            <a:r>
              <a:rPr lang="zh-CN" altLang="en-US" sz="2400" b="1" smtClean="0"/>
              <a:t>，</a:t>
            </a:r>
            <a:r>
              <a:rPr lang="en-US" altLang="zh-CN" sz="2400" b="1" smtClean="0"/>
              <a:t>y</a:t>
            </a:r>
            <a:r>
              <a:rPr lang="zh-CN" altLang="en-US" sz="2400" b="1" smtClean="0"/>
              <a:t>，’</a:t>
            </a:r>
            <a:r>
              <a:rPr lang="en-US" altLang="zh-CN" sz="2400" b="1" smtClean="0"/>
              <a:t>model’,  beta0</a:t>
            </a:r>
            <a:r>
              <a:rPr lang="zh-CN" altLang="en-US" sz="2400" b="1" smtClean="0"/>
              <a:t>）（非线性回归）</a:t>
            </a:r>
            <a:endParaRPr lang="en-US" altLang="zh-CN" sz="2400" b="1"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5" dur="500"/>
                                        <p:tgtEl>
                                          <p:spTgt spid="1843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8" dur="500"/>
                                        <p:tgtEl>
                                          <p:spTgt spid="1843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1" dur="500"/>
                                        <p:tgtEl>
                                          <p:spTgt spid="1843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4" dur="500"/>
                                        <p:tgtEl>
                                          <p:spTgt spid="18435">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27" dur="500"/>
                                        <p:tgtEl>
                                          <p:spTgt spid="1843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32" dur="500"/>
                                        <p:tgtEl>
                                          <p:spTgt spid="1843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7" dur="500"/>
                                        <p:tgtEl>
                                          <p:spTgt spid="1843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42"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228725" y="165100"/>
            <a:ext cx="7772400" cy="620713"/>
          </a:xfrm>
        </p:spPr>
        <p:txBody>
          <a:bodyPr rtlCol="0">
            <a:normAutofit fontScale="90000"/>
          </a:bodyPr>
          <a:lstStyle/>
          <a:p>
            <a:pPr eaLnBrk="1" fontAlgn="auto" hangingPunct="1">
              <a:spcAft>
                <a:spcPts val="0"/>
              </a:spcAft>
              <a:defRPr/>
            </a:pPr>
            <a:r>
              <a:rPr lang="zh-CN" altLang="en-US" smtClean="0">
                <a:latin typeface="楷体_GB2312" pitchFamily="49" charset="-122"/>
                <a:ea typeface="楷体_GB2312" pitchFamily="49" charset="-122"/>
              </a:rPr>
              <a:t>逐步回归分析</a:t>
            </a:r>
          </a:p>
        </p:txBody>
      </p:sp>
      <p:sp>
        <p:nvSpPr>
          <p:cNvPr id="19459" name="Rectangle 3"/>
          <p:cNvSpPr>
            <a:spLocks noGrp="1" noChangeArrowheads="1"/>
          </p:cNvSpPr>
          <p:nvPr>
            <p:ph idx="1"/>
          </p:nvPr>
        </p:nvSpPr>
        <p:spPr>
          <a:xfrm>
            <a:off x="285750" y="1384300"/>
            <a:ext cx="8572500" cy="5688013"/>
          </a:xfrm>
        </p:spPr>
        <p:txBody>
          <a:bodyPr/>
          <a:lstStyle/>
          <a:p>
            <a:pPr eaLnBrk="1" hangingPunct="1">
              <a:buClr>
                <a:schemeClr val="tx1"/>
              </a:buClr>
              <a:buFont typeface="Wingdings" pitchFamily="2" charset="2"/>
              <a:buChar char="Ø"/>
            </a:pPr>
            <a:r>
              <a:rPr lang="zh-CN" altLang="en-US" sz="2800" b="1" smtClean="0">
                <a:latin typeface="楷体_GB2312" pitchFamily="49" charset="-122"/>
                <a:ea typeface="楷体_GB2312" pitchFamily="49" charset="-122"/>
              </a:rPr>
              <a:t>逐步回归分析</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从一个自变量开始，视自变量作用的显著程度，从大到地依次逐个引入回归方程</a:t>
            </a:r>
          </a:p>
          <a:p>
            <a:pPr lvl="1" eaLnBrk="1" hangingPunct="1">
              <a:buFont typeface="Wingdings" pitchFamily="2" charset="2"/>
              <a:buChar char="Ø"/>
            </a:pPr>
            <a:r>
              <a:rPr lang="zh-CN" altLang="en-US" sz="2400" b="1" smtClean="0">
                <a:latin typeface="楷体_GB2312" pitchFamily="49" charset="-122"/>
                <a:ea typeface="楷体_GB2312" pitchFamily="49" charset="-122"/>
              </a:rPr>
              <a:t>当引入的自变量由于后面变量的引入而变得不显著时，要将其剔除掉</a:t>
            </a:r>
          </a:p>
          <a:p>
            <a:pPr lvl="1" eaLnBrk="1" hangingPunct="1">
              <a:buFont typeface="Wingdings" pitchFamily="2" charset="2"/>
              <a:buChar char="Ø"/>
            </a:pPr>
            <a:r>
              <a:rPr lang="zh-CN" altLang="en-US" sz="2400" b="1" smtClean="0">
                <a:latin typeface="楷体_GB2312" pitchFamily="49" charset="-122"/>
                <a:ea typeface="楷体_GB2312" pitchFamily="49" charset="-122"/>
              </a:rPr>
              <a:t> 引入一个自变量或从回归方程中剔除一个自变量，为逐步回归的一步</a:t>
            </a:r>
          </a:p>
          <a:p>
            <a:pPr lvl="1" eaLnBrk="1" hangingPunct="1">
              <a:buFont typeface="Wingdings" pitchFamily="2" charset="2"/>
              <a:buChar char="Ø"/>
            </a:pPr>
            <a:r>
              <a:rPr lang="zh-CN" altLang="en-US" sz="2400" b="1" smtClean="0">
                <a:latin typeface="楷体_GB2312" pitchFamily="49" charset="-122"/>
                <a:ea typeface="楷体_GB2312" pitchFamily="49" charset="-122"/>
              </a:rPr>
              <a:t>对于每一步都要进行值检验，以确保每次引入新的显著性变量前回归方程中只包含对作用显著的变量</a:t>
            </a:r>
          </a:p>
          <a:p>
            <a:pPr lvl="1" eaLnBrk="1" hangingPunct="1">
              <a:buFont typeface="Wingdings" pitchFamily="2" charset="2"/>
              <a:buChar char="Ø"/>
            </a:pPr>
            <a:r>
              <a:rPr lang="zh-CN" altLang="en-US" sz="2400" b="1" smtClean="0">
                <a:latin typeface="楷体_GB2312" pitchFamily="49" charset="-122"/>
                <a:ea typeface="楷体_GB2312" pitchFamily="49" charset="-122"/>
              </a:rPr>
              <a:t>这个过程反复进行，直至既无不显著的变量从回归方程中剔除，又无显著变量可引入回归方程时为止</a:t>
            </a:r>
          </a:p>
          <a:p>
            <a:pPr eaLnBrk="1" hangingPunct="1">
              <a:buClr>
                <a:schemeClr val="tx1"/>
              </a:buClr>
              <a:buFont typeface="Wingdings" pitchFamily="2" charset="2"/>
              <a:buChar char="Ø"/>
            </a:pPr>
            <a:r>
              <a:rPr lang="en-US" altLang="zh-CN" sz="2800" b="1" smtClean="0"/>
              <a:t>stepwise(x,y,inmodel,alpha)</a:t>
            </a:r>
          </a:p>
          <a:p>
            <a:pPr eaLnBrk="1" hangingPunct="1">
              <a:buClr>
                <a:schemeClr val="tx1"/>
              </a:buClr>
              <a:buFont typeface="Wingdings" pitchFamily="2" charset="2"/>
              <a:buChar char="Ø"/>
            </a:pPr>
            <a:r>
              <a:rPr lang="en-US" altLang="zh-CN" sz="2800" b="1" smtClean="0"/>
              <a:t>SPSS,SAS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 calcmode="lin" valueType="num">
                                      <p:cBhvr additive="base">
                                        <p:cTn id="11" dur="500" fill="hold"/>
                                        <p:tgtEl>
                                          <p:spTgt spid="1945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459">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 calcmode="lin" valueType="num">
                                      <p:cBhvr additive="base">
                                        <p:cTn id="15" dur="500" fill="hold"/>
                                        <p:tgtEl>
                                          <p:spTgt spid="1945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9459">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 calcmode="lin" valueType="num">
                                      <p:cBhvr additive="base">
                                        <p:cTn id="23" dur="500" fill="hold"/>
                                        <p:tgtEl>
                                          <p:spTgt spid="1945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945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19459">
                                            <p:txEl>
                                              <p:pRg st="5" end="5"/>
                                            </p:txEl>
                                          </p:spTgt>
                                        </p:tgtEl>
                                        <p:attrNameLst>
                                          <p:attrName>style.visibility</p:attrName>
                                        </p:attrNameLst>
                                      </p:cBhvr>
                                      <p:to>
                                        <p:strVal val="visible"/>
                                      </p:to>
                                    </p:set>
                                    <p:anim calcmode="lin" valueType="num">
                                      <p:cBhvr additive="base">
                                        <p:cTn id="29" dur="500" fill="hold"/>
                                        <p:tgtEl>
                                          <p:spTgt spid="1945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9459">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3" fill="hold" grpId="0" nodeType="clickEffect">
                                  <p:stCondLst>
                                    <p:cond delay="0"/>
                                  </p:stCondLst>
                                  <p:childTnLst>
                                    <p:set>
                                      <p:cBhvr>
                                        <p:cTn id="34" dur="1" fill="hold">
                                          <p:stCondLst>
                                            <p:cond delay="0"/>
                                          </p:stCondLst>
                                        </p:cTn>
                                        <p:tgtEl>
                                          <p:spTgt spid="19459">
                                            <p:txEl>
                                              <p:pRg st="6" end="6"/>
                                            </p:txEl>
                                          </p:spTgt>
                                        </p:tgtEl>
                                        <p:attrNameLst>
                                          <p:attrName>style.visibility</p:attrName>
                                        </p:attrNameLst>
                                      </p:cBhvr>
                                      <p:to>
                                        <p:strVal val="visible"/>
                                      </p:to>
                                    </p:set>
                                    <p:anim calcmode="lin" valueType="num">
                                      <p:cBhvr additive="base">
                                        <p:cTn id="35" dur="500" fill="hold"/>
                                        <p:tgtEl>
                                          <p:spTgt spid="19459">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9459">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smtClean="0">
                <a:latin typeface="宋体" pitchFamily="2" charset="-122"/>
              </a:rPr>
              <a:t>聚类分析</a:t>
            </a:r>
          </a:p>
        </p:txBody>
      </p:sp>
      <p:sp>
        <p:nvSpPr>
          <p:cNvPr id="189443" name="Rectangle 3"/>
          <p:cNvSpPr>
            <a:spLocks noGrp="1" noChangeArrowheads="1"/>
          </p:cNvSpPr>
          <p:nvPr>
            <p:ph idx="1"/>
          </p:nvPr>
        </p:nvSpPr>
        <p:spPr>
          <a:xfrm>
            <a:off x="323850" y="1268413"/>
            <a:ext cx="8351838" cy="5184775"/>
          </a:xfrm>
        </p:spPr>
        <p:txBody>
          <a:bodyPr/>
          <a:lstStyle/>
          <a:p>
            <a:pPr eaLnBrk="1" hangingPunct="1"/>
            <a:r>
              <a:rPr lang="zh-CN" altLang="en-US" smtClean="0"/>
              <a:t>聚类分析是一种数值分类方法。所研究的样本或者变量之间存在程度不同的相似性，要求设法找出一些能够度量它们之间相似程度的统计量作为分类的依据，将相似程度大的样本聚合为一类，把另外一些彼此之间相似程度大的样本聚合为另外一类⋯⋯关系密切的聚合到一个小的分类单位，关系疏远的聚合到一个大的分类单位，直到把所有样品都聚合完毕，把不同的类型一个个划分出来，形成一个由小到大的分类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p:cTn id="7" dur="500" fill="hold"/>
                                        <p:tgtEl>
                                          <p:spTgt spid="1894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944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085850" y="234950"/>
            <a:ext cx="7772400" cy="765175"/>
          </a:xfrm>
        </p:spPr>
        <p:txBody>
          <a:bodyPr/>
          <a:lstStyle/>
          <a:p>
            <a:pPr eaLnBrk="1" hangingPunct="1"/>
            <a:r>
              <a:rPr lang="zh-CN" altLang="en-US" smtClean="0">
                <a:latin typeface="楷体_GB2312" pitchFamily="49" charset="-122"/>
                <a:ea typeface="楷体_GB2312" pitchFamily="49" charset="-122"/>
              </a:rPr>
              <a:t>聚类分析</a:t>
            </a:r>
          </a:p>
        </p:txBody>
      </p:sp>
      <p:sp>
        <p:nvSpPr>
          <p:cNvPr id="22531" name="Rectangle 3"/>
          <p:cNvSpPr>
            <a:spLocks noGrp="1" noChangeArrowheads="1"/>
          </p:cNvSpPr>
          <p:nvPr>
            <p:ph idx="1"/>
          </p:nvPr>
        </p:nvSpPr>
        <p:spPr>
          <a:xfrm>
            <a:off x="685800" y="1243013"/>
            <a:ext cx="7847013" cy="5329237"/>
          </a:xfrm>
        </p:spPr>
        <p:txBody>
          <a:bodyPr/>
          <a:lstStyle/>
          <a:p>
            <a:pPr eaLnBrk="1" hangingPunct="1">
              <a:buClr>
                <a:schemeClr val="tx1"/>
              </a:buClr>
              <a:buFont typeface="Wingdings" pitchFamily="2" charset="2"/>
              <a:buChar char="Ø"/>
            </a:pPr>
            <a:r>
              <a:rPr lang="zh-CN" altLang="en-US" smtClean="0">
                <a:ea typeface="楷体_GB2312" pitchFamily="49" charset="-122"/>
              </a:rPr>
              <a:t>聚类分析</a:t>
            </a:r>
            <a:r>
              <a:rPr lang="en-US" altLang="zh-CN" smtClean="0">
                <a:ea typeface="楷体_GB2312" pitchFamily="49" charset="-122"/>
              </a:rPr>
              <a:t>—</a:t>
            </a:r>
            <a:r>
              <a:rPr lang="zh-CN" altLang="en-US" smtClean="0">
                <a:ea typeface="楷体_GB2312" pitchFamily="49" charset="-122"/>
              </a:rPr>
              <a:t>所研究的样本或者变量之间存在程度不同的相似性，要求设法找出一些能够度量它们之间相似程度的统计量作为分类的依据，再利用这些量将样本或者变量进行分类</a:t>
            </a:r>
          </a:p>
          <a:p>
            <a:pPr eaLnBrk="1" hangingPunct="1">
              <a:buClr>
                <a:schemeClr val="tx1"/>
              </a:buClr>
              <a:buFont typeface="Wingdings" pitchFamily="2" charset="2"/>
              <a:buChar char="Ø"/>
            </a:pPr>
            <a:r>
              <a:rPr lang="zh-CN" altLang="en-US" smtClean="0">
                <a:ea typeface="楷体_GB2312" pitchFamily="49" charset="-122"/>
              </a:rPr>
              <a:t>系统聚类分析</a:t>
            </a:r>
            <a:r>
              <a:rPr lang="en-US" altLang="zh-CN" smtClean="0">
                <a:ea typeface="楷体_GB2312" pitchFamily="49" charset="-122"/>
              </a:rPr>
              <a:t>—</a:t>
            </a:r>
            <a:r>
              <a:rPr lang="zh-CN" altLang="en-US" smtClean="0">
                <a:latin typeface="楷体_GB2312" pitchFamily="49" charset="-122"/>
                <a:ea typeface="楷体_GB2312" pitchFamily="49" charset="-122"/>
              </a:rPr>
              <a:t>将</a:t>
            </a:r>
            <a:r>
              <a:rPr lang="en-US" altLang="zh-CN" i="1" smtClean="0">
                <a:latin typeface="楷体_GB2312" pitchFamily="49" charset="-122"/>
                <a:ea typeface="楷体_GB2312" pitchFamily="49" charset="-122"/>
              </a:rPr>
              <a:t>n</a:t>
            </a:r>
            <a:r>
              <a:rPr lang="zh-CN" altLang="en-US" smtClean="0">
                <a:latin typeface="楷体_GB2312" pitchFamily="49" charset="-122"/>
                <a:ea typeface="楷体_GB2312" pitchFamily="49" charset="-122"/>
              </a:rPr>
              <a:t>个样本或者</a:t>
            </a:r>
            <a:r>
              <a:rPr lang="en-US" altLang="zh-CN" i="1" smtClean="0">
                <a:latin typeface="楷体_GB2312" pitchFamily="49" charset="-122"/>
                <a:ea typeface="楷体_GB2312" pitchFamily="49" charset="-122"/>
              </a:rPr>
              <a:t>n</a:t>
            </a:r>
            <a:r>
              <a:rPr lang="zh-CN" altLang="en-US" smtClean="0">
                <a:latin typeface="楷体_GB2312" pitchFamily="49" charset="-122"/>
                <a:ea typeface="楷体_GB2312" pitchFamily="49" charset="-122"/>
              </a:rPr>
              <a:t>个指标看成</a:t>
            </a:r>
            <a:r>
              <a:rPr lang="en-US" altLang="zh-CN" i="1" smtClean="0">
                <a:latin typeface="楷体_GB2312" pitchFamily="49" charset="-122"/>
                <a:ea typeface="楷体_GB2312" pitchFamily="49" charset="-122"/>
              </a:rPr>
              <a:t>n</a:t>
            </a:r>
            <a:r>
              <a:rPr lang="zh-CN" altLang="en-US" smtClean="0">
                <a:latin typeface="楷体_GB2312" pitchFamily="49" charset="-122"/>
                <a:ea typeface="楷体_GB2312" pitchFamily="49" charset="-122"/>
              </a:rPr>
              <a:t>类，一类包括一个样本或者指标，然后将性质最接近的两类合并成为一个新类，依此类推。最终可以按照需要来决定分多少类，每类有多少样本（指标）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157288" y="269875"/>
            <a:ext cx="7772400" cy="587375"/>
          </a:xfrm>
        </p:spPr>
        <p:txBody>
          <a:bodyPr rtlCol="0">
            <a:normAutofit fontScale="90000"/>
          </a:bodyPr>
          <a:lstStyle/>
          <a:p>
            <a:pPr eaLnBrk="1" fontAlgn="auto" hangingPunct="1">
              <a:spcAft>
                <a:spcPts val="0"/>
              </a:spcAft>
              <a:defRPr/>
            </a:pPr>
            <a:r>
              <a:rPr lang="zh-CN" altLang="en-US" smtClean="0">
                <a:latin typeface="楷体_GB2312" pitchFamily="49" charset="-122"/>
                <a:ea typeface="楷体_GB2312" pitchFamily="49" charset="-122"/>
              </a:rPr>
              <a:t>系统聚类分析步骤</a:t>
            </a:r>
          </a:p>
        </p:txBody>
      </p:sp>
      <p:sp>
        <p:nvSpPr>
          <p:cNvPr id="23555" name="Rectangle 3"/>
          <p:cNvSpPr>
            <a:spLocks noGrp="1" noChangeArrowheads="1"/>
          </p:cNvSpPr>
          <p:nvPr>
            <p:ph idx="1"/>
          </p:nvPr>
        </p:nvSpPr>
        <p:spPr>
          <a:xfrm>
            <a:off x="357188" y="1168400"/>
            <a:ext cx="8429625" cy="5832475"/>
          </a:xfrm>
        </p:spPr>
        <p:txBody>
          <a:bodyPr/>
          <a:lstStyle/>
          <a:p>
            <a:pPr marL="609600" indent="-609600" eaLnBrk="1" hangingPunct="1">
              <a:buFont typeface="Wingdings" pitchFamily="2" charset="2"/>
              <a:buNone/>
            </a:pPr>
            <a:r>
              <a:rPr lang="zh-CN" altLang="en-US" smtClean="0">
                <a:latin typeface="楷体_GB2312" pitchFamily="49" charset="-122"/>
                <a:ea typeface="楷体_GB2312" pitchFamily="49" charset="-122"/>
              </a:rPr>
              <a:t>系统聚类方法步骤：</a:t>
            </a:r>
          </a:p>
          <a:p>
            <a:pPr marL="609600" indent="-609600" eaLnBrk="1" hangingPunct="1">
              <a:buClr>
                <a:schemeClr val="tx1"/>
              </a:buClr>
              <a:buFont typeface="Wingdings" pitchFamily="2" charset="2"/>
              <a:buAutoNum type="arabicPeriod"/>
            </a:pPr>
            <a:r>
              <a:rPr lang="zh-CN" altLang="en-US" smtClean="0">
                <a:latin typeface="楷体_GB2312" pitchFamily="49" charset="-122"/>
                <a:ea typeface="楷体_GB2312" pitchFamily="49" charset="-122"/>
              </a:rPr>
              <a:t>计算</a:t>
            </a:r>
            <a:r>
              <a:rPr lang="en-US" altLang="zh-CN" i="1" smtClean="0">
                <a:latin typeface="楷体_GB2312" pitchFamily="49" charset="-122"/>
                <a:ea typeface="楷体_GB2312" pitchFamily="49" charset="-122"/>
              </a:rPr>
              <a:t>n</a:t>
            </a:r>
            <a:r>
              <a:rPr lang="zh-CN" altLang="en-US" smtClean="0">
                <a:latin typeface="楷体_GB2312" pitchFamily="49" charset="-122"/>
                <a:ea typeface="楷体_GB2312" pitchFamily="49" charset="-122"/>
              </a:rPr>
              <a:t>个样本两两之间的距离</a:t>
            </a:r>
            <a:endParaRPr lang="en-US" altLang="zh-CN" smtClean="0">
              <a:latin typeface="楷体_GB2312" pitchFamily="49" charset="-122"/>
              <a:ea typeface="楷体_GB2312" pitchFamily="49" charset="-122"/>
            </a:endParaRPr>
          </a:p>
          <a:p>
            <a:pPr marL="609600" indent="-609600" eaLnBrk="1" hangingPunct="1">
              <a:buClr>
                <a:schemeClr val="tx1"/>
              </a:buClr>
              <a:buFont typeface="Wingdings" pitchFamily="2" charset="2"/>
              <a:buAutoNum type="arabicPeriod"/>
            </a:pPr>
            <a:r>
              <a:rPr lang="zh-CN" altLang="en-US" smtClean="0">
                <a:latin typeface="楷体_GB2312" pitchFamily="49" charset="-122"/>
                <a:ea typeface="楷体_GB2312" pitchFamily="49" charset="-122"/>
              </a:rPr>
              <a:t>构成</a:t>
            </a:r>
            <a:r>
              <a:rPr lang="en-US" altLang="zh-CN" i="1" smtClean="0">
                <a:latin typeface="楷体_GB2312" pitchFamily="49" charset="-122"/>
                <a:ea typeface="楷体_GB2312" pitchFamily="49" charset="-122"/>
              </a:rPr>
              <a:t>n</a:t>
            </a:r>
            <a:r>
              <a:rPr lang="zh-CN" altLang="en-US" smtClean="0">
                <a:latin typeface="楷体_GB2312" pitchFamily="49" charset="-122"/>
                <a:ea typeface="楷体_GB2312" pitchFamily="49" charset="-122"/>
              </a:rPr>
              <a:t>个类，每类只包含一个样品</a:t>
            </a:r>
          </a:p>
          <a:p>
            <a:pPr marL="609600" indent="-609600" eaLnBrk="1" hangingPunct="1">
              <a:buClr>
                <a:schemeClr val="tx1"/>
              </a:buClr>
              <a:buFont typeface="Wingdings" pitchFamily="2" charset="2"/>
              <a:buAutoNum type="arabicPeriod"/>
            </a:pPr>
            <a:r>
              <a:rPr lang="zh-CN" altLang="en-US" smtClean="0">
                <a:latin typeface="楷体_GB2312" pitchFamily="49" charset="-122"/>
                <a:ea typeface="楷体_GB2312" pitchFamily="49" charset="-122"/>
              </a:rPr>
              <a:t>合并距离最近的两类为一个新类</a:t>
            </a:r>
          </a:p>
          <a:p>
            <a:pPr marL="609600" indent="-609600" eaLnBrk="1" hangingPunct="1">
              <a:buClr>
                <a:schemeClr val="tx1"/>
              </a:buClr>
              <a:buFont typeface="Wingdings" pitchFamily="2" charset="2"/>
              <a:buAutoNum type="arabicPeriod"/>
            </a:pPr>
            <a:r>
              <a:rPr lang="zh-CN" altLang="en-US" smtClean="0">
                <a:latin typeface="楷体_GB2312" pitchFamily="49" charset="-122"/>
                <a:ea typeface="楷体_GB2312" pitchFamily="49" charset="-122"/>
              </a:rPr>
              <a:t>计算新类与当前各类的距离（新类与当前类的距离等于当前类与组合类中包含的类的距离最小值），若类的个数等于</a:t>
            </a: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，转</a:t>
            </a:r>
            <a:r>
              <a:rPr lang="en-US" altLang="zh-CN" smtClean="0">
                <a:latin typeface="楷体_GB2312" pitchFamily="49" charset="-122"/>
                <a:ea typeface="楷体_GB2312" pitchFamily="49" charset="-122"/>
              </a:rPr>
              <a:t>5</a:t>
            </a:r>
            <a:r>
              <a:rPr lang="zh-CN" altLang="en-US" smtClean="0">
                <a:latin typeface="楷体_GB2312" pitchFamily="49" charset="-122"/>
                <a:ea typeface="楷体_GB2312" pitchFamily="49" charset="-122"/>
              </a:rPr>
              <a:t>，否则转</a:t>
            </a:r>
            <a:r>
              <a:rPr lang="en-US" altLang="zh-CN" smtClean="0">
                <a:latin typeface="楷体_GB2312" pitchFamily="49" charset="-122"/>
                <a:ea typeface="楷体_GB2312" pitchFamily="49" charset="-122"/>
              </a:rPr>
              <a:t>3</a:t>
            </a:r>
          </a:p>
          <a:p>
            <a:pPr marL="609600" indent="-609600" eaLnBrk="1" hangingPunct="1">
              <a:buClr>
                <a:schemeClr val="tx1"/>
              </a:buClr>
              <a:buFont typeface="Wingdings" pitchFamily="2" charset="2"/>
              <a:buAutoNum type="arabicPeriod"/>
            </a:pPr>
            <a:r>
              <a:rPr lang="zh-CN" altLang="en-US" smtClean="0">
                <a:latin typeface="楷体_GB2312" pitchFamily="49" charset="-122"/>
                <a:ea typeface="楷体_GB2312" pitchFamily="49" charset="-122"/>
              </a:rPr>
              <a:t>画聚类图</a:t>
            </a:r>
          </a:p>
          <a:p>
            <a:pPr marL="609600" indent="-609600" eaLnBrk="1" hangingPunct="1">
              <a:buClr>
                <a:schemeClr val="tx1"/>
              </a:buClr>
              <a:buFont typeface="Wingdings" pitchFamily="2" charset="2"/>
              <a:buAutoNum type="arabicPeriod"/>
            </a:pPr>
            <a:r>
              <a:rPr lang="zh-CN" altLang="en-US" smtClean="0">
                <a:latin typeface="楷体_GB2312" pitchFamily="49" charset="-122"/>
                <a:ea typeface="楷体_GB2312" pitchFamily="49" charset="-122"/>
              </a:rPr>
              <a:t>决定类的个数和类。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additive="base">
                                        <p:cTn id="31" dur="500" fill="hold"/>
                                        <p:tgtEl>
                                          <p:spTgt spid="235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23555">
                                            <p:txEl>
                                              <p:pRg st="5" end="5"/>
                                            </p:txEl>
                                          </p:spTgt>
                                        </p:tgtEl>
                                        <p:attrNameLst>
                                          <p:attrName>style.visibility</p:attrName>
                                        </p:attrNameLst>
                                      </p:cBhvr>
                                      <p:to>
                                        <p:strVal val="visible"/>
                                      </p:to>
                                    </p:set>
                                    <p:anim calcmode="lin" valueType="num">
                                      <p:cBhvr additive="base">
                                        <p:cTn id="37" dur="500" fill="hold"/>
                                        <p:tgtEl>
                                          <p:spTgt spid="235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23555">
                                            <p:txEl>
                                              <p:pRg st="6" end="6"/>
                                            </p:txEl>
                                          </p:spTgt>
                                        </p:tgtEl>
                                        <p:attrNameLst>
                                          <p:attrName>style.visibility</p:attrName>
                                        </p:attrNameLst>
                                      </p:cBhvr>
                                      <p:to>
                                        <p:strVal val="visible"/>
                                      </p:to>
                                    </p:set>
                                    <p:anim calcmode="lin" valueType="num">
                                      <p:cBhvr additive="base">
                                        <p:cTn id="43" dur="500" fill="hold"/>
                                        <p:tgtEl>
                                          <p:spTgt spid="2355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371600" y="404813"/>
            <a:ext cx="7772400" cy="938212"/>
          </a:xfrm>
        </p:spPr>
        <p:txBody>
          <a:bodyPr/>
          <a:lstStyle/>
          <a:p>
            <a:pPr eaLnBrk="1" hangingPunct="1"/>
            <a:r>
              <a:rPr lang="zh-CN" altLang="en-US" smtClean="0"/>
              <a:t>系统聚类分析用到的函数</a:t>
            </a:r>
          </a:p>
        </p:txBody>
      </p:sp>
      <p:graphicFrame>
        <p:nvGraphicFramePr>
          <p:cNvPr id="378883" name="Group 3"/>
          <p:cNvGraphicFramePr>
            <a:graphicFrameLocks noGrp="1"/>
          </p:cNvGraphicFramePr>
          <p:nvPr/>
        </p:nvGraphicFramePr>
        <p:xfrm>
          <a:off x="1042988" y="1412875"/>
          <a:ext cx="7086600" cy="4846638"/>
        </p:xfrm>
        <a:graphic>
          <a:graphicData uri="http://schemas.openxmlformats.org/drawingml/2006/table">
            <a:tbl>
              <a:tblPr/>
              <a:tblGrid>
                <a:gridCol w="1752600"/>
                <a:gridCol w="5334000"/>
              </a:tblGrid>
              <a:tr h="45723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函  数</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功        能</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3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pdist</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rPr>
                        <a:t>计算观测量两两之间的距离</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8879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squareform </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rPr>
                        <a:t>将距离矩阵从上三角形式转换为方形形式，或从方形形式转换为上三角形式</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3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linkage </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rPr>
                        <a:t>创建系统聚类树</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3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dendrogram </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rPr>
                        <a:t>输出冰柱图</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3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cophenet </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rPr>
                        <a:t>计算</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Cophenetic</a:t>
                      </a:r>
                      <a:r>
                        <a:rPr kumimoji="1" lang="zh-CN" altLang="en-US" sz="2400" b="0" i="0" u="none" strike="noStrike" cap="none" normalizeH="0" baseline="0" smtClean="0">
                          <a:ln>
                            <a:noFill/>
                          </a:ln>
                          <a:solidFill>
                            <a:schemeClr val="tx1"/>
                          </a:solidFill>
                          <a:effectLst/>
                          <a:latin typeface="宋体" pitchFamily="2" charset="-122"/>
                          <a:ea typeface="宋体" pitchFamily="2" charset="-122"/>
                        </a:rPr>
                        <a:t>相关系数</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3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cluster </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rPr>
                        <a:t>根据</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linkage</a:t>
                      </a:r>
                      <a:r>
                        <a:rPr kumimoji="1" lang="zh-CN" altLang="en-US" sz="2400" b="0" i="0" u="none" strike="noStrike" cap="none" normalizeH="0" baseline="0" smtClean="0">
                          <a:ln>
                            <a:noFill/>
                          </a:ln>
                          <a:solidFill>
                            <a:schemeClr val="tx1"/>
                          </a:solidFill>
                          <a:effectLst/>
                          <a:latin typeface="宋体" pitchFamily="2" charset="-122"/>
                          <a:ea typeface="宋体" pitchFamily="2" charset="-122"/>
                        </a:rPr>
                        <a:t>函数的输出创建分类</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3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clusterdata </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rPr>
                        <a:t>根据数据创建分类</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3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inconsistent </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rPr>
                        <a:t>计算聚类树的不连续系数</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random/>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zh-CN" altLang="en-US" smtClean="0">
                <a:latin typeface="宋体" pitchFamily="2" charset="-122"/>
              </a:rPr>
              <a:t>判别分析</a:t>
            </a:r>
          </a:p>
        </p:txBody>
      </p:sp>
      <p:sp>
        <p:nvSpPr>
          <p:cNvPr id="190467" name="Rectangle 3"/>
          <p:cNvSpPr>
            <a:spLocks noGrp="1" noChangeArrowheads="1"/>
          </p:cNvSpPr>
          <p:nvPr>
            <p:ph idx="1"/>
          </p:nvPr>
        </p:nvSpPr>
        <p:spPr>
          <a:xfrm>
            <a:off x="179388" y="1268413"/>
            <a:ext cx="8713787" cy="5184775"/>
          </a:xfrm>
        </p:spPr>
        <p:txBody>
          <a:bodyPr rtlCol="0">
            <a:normAutofit lnSpcReduction="10000"/>
          </a:bodyPr>
          <a:lstStyle/>
          <a:p>
            <a:pPr eaLnBrk="1" fontAlgn="auto" hangingPunct="1">
              <a:lnSpc>
                <a:spcPct val="90000"/>
              </a:lnSpc>
              <a:spcAft>
                <a:spcPts val="0"/>
              </a:spcAft>
              <a:defRPr/>
            </a:pPr>
            <a:r>
              <a:rPr lang="zh-CN" altLang="en-US" dirty="0" smtClean="0"/>
              <a:t>判别分析是在已知研究对象分成若干类型（或组别）并已取得各种类型的一批已知样品的观测数据，在此基础上根据某些准则建立判别式，然后</a:t>
            </a:r>
            <a:r>
              <a:rPr lang="zh-CN" altLang="en-US" b="1" dirty="0" smtClean="0">
                <a:solidFill>
                  <a:srgbClr val="FF0000"/>
                </a:solidFill>
              </a:rPr>
              <a:t>对未知类型的样品进行判别分类</a:t>
            </a:r>
            <a:r>
              <a:rPr lang="zh-CN" altLang="en-US" dirty="0" smtClean="0"/>
              <a:t>。对于聚类分析来说，一批给定样品要划分的类型事先并不知道，正需要通过聚类分析来给以确定类型的。正因为如此，判别分析和聚类分析往往联合起来使用，例如判别分析是要求先知道各类总体情况才能判断新样品的归类，当总体分类不清楚时，可先用聚类分析对原来的一批样品进行分类，然后再用判别分析建立判别式以对新样品进行判别。</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p:cTn id="7" dur="1000" fill="hold"/>
                                        <p:tgtEl>
                                          <p:spTgt spid="190467">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9046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904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371600" y="163513"/>
            <a:ext cx="7772400" cy="836612"/>
          </a:xfrm>
        </p:spPr>
        <p:txBody>
          <a:bodyPr/>
          <a:lstStyle/>
          <a:p>
            <a:pPr eaLnBrk="1" hangingPunct="1"/>
            <a:r>
              <a:rPr lang="zh-CN" altLang="en-US" b="1" smtClean="0">
                <a:ea typeface="楷体_GB2312" pitchFamily="49" charset="-122"/>
              </a:rPr>
              <a:t>判别分析</a:t>
            </a:r>
          </a:p>
        </p:txBody>
      </p:sp>
      <p:sp>
        <p:nvSpPr>
          <p:cNvPr id="24579" name="Rectangle 3"/>
          <p:cNvSpPr>
            <a:spLocks noGrp="1" noChangeArrowheads="1"/>
          </p:cNvSpPr>
          <p:nvPr>
            <p:ph idx="1"/>
          </p:nvPr>
        </p:nvSpPr>
        <p:spPr>
          <a:xfrm>
            <a:off x="250825" y="1314450"/>
            <a:ext cx="8642350" cy="5472113"/>
          </a:xfrm>
        </p:spPr>
        <p:txBody>
          <a:bodyPr/>
          <a:lstStyle/>
          <a:p>
            <a:pPr eaLnBrk="1" hangingPunct="1">
              <a:lnSpc>
                <a:spcPct val="90000"/>
              </a:lnSpc>
              <a:buClr>
                <a:schemeClr val="tx1"/>
              </a:buClr>
              <a:buFont typeface="Wingdings" pitchFamily="2" charset="2"/>
              <a:buChar char="Ø"/>
            </a:pPr>
            <a:r>
              <a:rPr lang="zh-CN" altLang="en-US" sz="2800" smtClean="0">
                <a:latin typeface="楷体_GB2312" pitchFamily="49" charset="-122"/>
                <a:ea typeface="楷体_GB2312" pitchFamily="49" charset="-122"/>
              </a:rPr>
              <a:t>判别分析</a:t>
            </a:r>
            <a:r>
              <a:rPr lang="en-US" altLang="zh-CN" sz="2800" smtClean="0">
                <a:ea typeface="楷体_GB2312" pitchFamily="49" charset="-122"/>
              </a:rPr>
              <a:t>—</a:t>
            </a:r>
            <a:r>
              <a:rPr lang="zh-CN" altLang="en-US" sz="2800" smtClean="0">
                <a:latin typeface="楷体_GB2312" pitchFamily="49" charset="-122"/>
                <a:ea typeface="楷体_GB2312" pitchFamily="49" charset="-122"/>
              </a:rPr>
              <a:t>在已知研究对象分成若干类型，并已取得各种类型的一批已知样品的观测数据，在此基础上根据某些准则建立判别式，然后对未知类型的样品进行判别分类。</a:t>
            </a:r>
          </a:p>
          <a:p>
            <a:pPr eaLnBrk="1" hangingPunct="1">
              <a:lnSpc>
                <a:spcPct val="90000"/>
              </a:lnSpc>
              <a:buClr>
                <a:schemeClr val="tx1"/>
              </a:buClr>
              <a:buFont typeface="Wingdings" pitchFamily="2" charset="2"/>
              <a:buChar char="Ø"/>
            </a:pPr>
            <a:r>
              <a:rPr lang="zh-CN" altLang="en-US" sz="2800" smtClean="0">
                <a:solidFill>
                  <a:srgbClr val="0000FF"/>
                </a:solidFill>
                <a:ea typeface="楷体_GB2312" pitchFamily="49" charset="-122"/>
              </a:rPr>
              <a:t>距离判别法</a:t>
            </a:r>
            <a:r>
              <a:rPr lang="en-US" altLang="zh-CN" sz="2800" smtClean="0">
                <a:ea typeface="楷体_GB2312" pitchFamily="49" charset="-122"/>
              </a:rPr>
              <a:t>—</a:t>
            </a:r>
            <a:r>
              <a:rPr lang="zh-CN" altLang="en-US" sz="2800" smtClean="0">
                <a:ea typeface="楷体_GB2312" pitchFamily="49" charset="-122"/>
              </a:rPr>
              <a:t>首先根据已知分类的数据，分别计算各类的重心，计算新个体到每类的距离，确定最短的距离（欧氏距离、马氏距离）</a:t>
            </a:r>
          </a:p>
          <a:p>
            <a:pPr eaLnBrk="1" hangingPunct="1">
              <a:lnSpc>
                <a:spcPct val="90000"/>
              </a:lnSpc>
              <a:buClr>
                <a:schemeClr val="tx1"/>
              </a:buClr>
              <a:buFont typeface="Wingdings" pitchFamily="2" charset="2"/>
              <a:buChar char="Ø"/>
            </a:pPr>
            <a:r>
              <a:rPr lang="en-US" altLang="zh-CN" sz="2800" smtClean="0">
                <a:solidFill>
                  <a:srgbClr val="0000FF"/>
                </a:solidFill>
                <a:latin typeface="楷体_GB2312" pitchFamily="49" charset="-122"/>
                <a:ea typeface="楷体_GB2312" pitchFamily="49" charset="-122"/>
              </a:rPr>
              <a:t>Fisher</a:t>
            </a:r>
            <a:r>
              <a:rPr lang="zh-CN" altLang="en-US" sz="2800" smtClean="0">
                <a:solidFill>
                  <a:srgbClr val="0000FF"/>
                </a:solidFill>
                <a:latin typeface="楷体_GB2312" pitchFamily="49" charset="-122"/>
                <a:ea typeface="楷体_GB2312" pitchFamily="49" charset="-122"/>
              </a:rPr>
              <a:t>判别法</a:t>
            </a:r>
            <a:r>
              <a:rPr lang="en-US" altLang="zh-CN" sz="2800" smtClean="0">
                <a:ea typeface="楷体_GB2312" pitchFamily="49" charset="-122"/>
              </a:rPr>
              <a:t>—</a:t>
            </a:r>
            <a:r>
              <a:rPr lang="zh-CN" altLang="en-US" sz="2800" smtClean="0">
                <a:latin typeface="楷体_GB2312" pitchFamily="49" charset="-122"/>
                <a:ea typeface="楷体_GB2312" pitchFamily="49" charset="-122"/>
              </a:rPr>
              <a:t>利用已知类别个体的指标构造判别式（同类差别较小、不同类差别较大），按照判别式的值判断新个体的类别</a:t>
            </a:r>
          </a:p>
          <a:p>
            <a:pPr eaLnBrk="1" hangingPunct="1">
              <a:lnSpc>
                <a:spcPct val="90000"/>
              </a:lnSpc>
              <a:buClr>
                <a:schemeClr val="tx1"/>
              </a:buClr>
              <a:buFont typeface="Wingdings" pitchFamily="2" charset="2"/>
              <a:buChar char="Ø"/>
            </a:pPr>
            <a:r>
              <a:rPr lang="en-US" altLang="zh-CN" sz="2800" smtClean="0">
                <a:solidFill>
                  <a:srgbClr val="0000FF"/>
                </a:solidFill>
                <a:latin typeface="楷体_GB2312" pitchFamily="49" charset="-122"/>
                <a:ea typeface="楷体_GB2312" pitchFamily="49" charset="-122"/>
              </a:rPr>
              <a:t>Bayes</a:t>
            </a:r>
            <a:r>
              <a:rPr lang="zh-CN" altLang="en-US" sz="2800" smtClean="0">
                <a:solidFill>
                  <a:srgbClr val="0000FF"/>
                </a:solidFill>
                <a:latin typeface="楷体_GB2312" pitchFamily="49" charset="-122"/>
                <a:ea typeface="楷体_GB2312" pitchFamily="49" charset="-122"/>
              </a:rPr>
              <a:t>判别法</a:t>
            </a:r>
            <a:r>
              <a:rPr lang="en-US" altLang="zh-CN" sz="2800" smtClean="0">
                <a:ea typeface="楷体_GB2312" pitchFamily="49" charset="-122"/>
              </a:rPr>
              <a:t>—</a:t>
            </a:r>
            <a:r>
              <a:rPr lang="zh-CN" altLang="en-US" sz="2800" smtClean="0">
                <a:latin typeface="楷体_GB2312" pitchFamily="49" charset="-122"/>
                <a:ea typeface="楷体_GB2312" pitchFamily="49" charset="-122"/>
              </a:rPr>
              <a:t>计算新给样品属于各总体的条件概率，比较概率的大小，然后将新样品判归为来自概率最大的总体 </a:t>
            </a:r>
            <a:endParaRPr lang="en-US" altLang="zh-CN" sz="2800" smtClean="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371600" y="142875"/>
            <a:ext cx="7772400" cy="1143000"/>
          </a:xfrm>
        </p:spPr>
        <p:txBody>
          <a:bodyPr/>
          <a:lstStyle/>
          <a:p>
            <a:pPr eaLnBrk="1" hangingPunct="1"/>
            <a:r>
              <a:rPr lang="zh-CN" altLang="en-US" smtClean="0"/>
              <a:t>因子分析</a:t>
            </a:r>
          </a:p>
        </p:txBody>
      </p:sp>
      <p:sp>
        <p:nvSpPr>
          <p:cNvPr id="200707" name="Rectangle 3"/>
          <p:cNvSpPr>
            <a:spLocks noGrp="1" noChangeArrowheads="1"/>
          </p:cNvSpPr>
          <p:nvPr>
            <p:ph idx="1"/>
          </p:nvPr>
        </p:nvSpPr>
        <p:spPr>
          <a:xfrm>
            <a:off x="214313" y="1316038"/>
            <a:ext cx="8929687" cy="5256212"/>
          </a:xfrm>
        </p:spPr>
        <p:txBody>
          <a:bodyPr/>
          <a:lstStyle/>
          <a:p>
            <a:pPr eaLnBrk="1" hangingPunct="1">
              <a:buFont typeface="Wingdings" pitchFamily="2" charset="2"/>
              <a:buNone/>
            </a:pPr>
            <a:r>
              <a:rPr lang="zh-CN" altLang="en-US" smtClean="0">
                <a:latin typeface="宋体" pitchFamily="2" charset="-122"/>
              </a:rPr>
              <a:t>因子分析是一种降维方法。需要用模型</a:t>
            </a:r>
            <a:r>
              <a:rPr lang="zh-CN" altLang="en-US" b="1" smtClean="0">
                <a:solidFill>
                  <a:srgbClr val="FF0000"/>
                </a:solidFill>
                <a:latin typeface="宋体" pitchFamily="2" charset="-122"/>
              </a:rPr>
              <a:t>解释数据内部的相关性时</a:t>
            </a:r>
            <a:r>
              <a:rPr lang="zh-CN" altLang="en-US" smtClean="0">
                <a:latin typeface="宋体" pitchFamily="2" charset="-122"/>
              </a:rPr>
              <a:t>，使用因子分析法进行分析。</a:t>
            </a:r>
            <a:r>
              <a:rPr lang="zh-CN" altLang="en-US" smtClean="0"/>
              <a:t> </a:t>
            </a:r>
          </a:p>
          <a:p>
            <a:pPr eaLnBrk="1" hangingPunct="1">
              <a:buFont typeface="Wingdings" pitchFamily="2" charset="2"/>
              <a:buNone/>
            </a:pPr>
            <a:r>
              <a:rPr lang="en-US" altLang="zh-CN" smtClean="0"/>
              <a:t>MATLAB</a:t>
            </a:r>
            <a:r>
              <a:rPr lang="zh-CN" altLang="en-US" smtClean="0"/>
              <a:t>中，用</a:t>
            </a:r>
            <a:r>
              <a:rPr lang="en-US" altLang="zh-CN" smtClean="0"/>
              <a:t>factoran</a:t>
            </a:r>
            <a:r>
              <a:rPr lang="zh-CN" altLang="en-US" smtClean="0"/>
              <a:t>函数进行因子分析。</a:t>
            </a:r>
          </a:p>
          <a:p>
            <a:pPr eaLnBrk="1" hangingPunct="1"/>
            <a:r>
              <a:rPr lang="zh-CN" altLang="en-US" smtClean="0">
                <a:latin typeface="宋体" pitchFamily="2" charset="-122"/>
              </a:rPr>
              <a:t>最近邻法 </a:t>
            </a:r>
          </a:p>
          <a:p>
            <a:pPr eaLnBrk="1" hangingPunct="1">
              <a:buFont typeface="Wingdings" pitchFamily="2" charset="2"/>
              <a:buNone/>
            </a:pPr>
            <a:r>
              <a:rPr lang="zh-CN" altLang="en-US" smtClean="0">
                <a:latin typeface="宋体" pitchFamily="2" charset="-122"/>
              </a:rPr>
              <a:t>      线性插值 </a:t>
            </a:r>
          </a:p>
          <a:p>
            <a:pPr eaLnBrk="1" hangingPunct="1">
              <a:buFont typeface="Wingdings" pitchFamily="2" charset="2"/>
              <a:buNone/>
            </a:pPr>
            <a:r>
              <a:rPr lang="zh-CN" altLang="en-US" smtClean="0">
                <a:latin typeface="宋体" pitchFamily="2" charset="-122"/>
              </a:rPr>
              <a:t>      三次插值 </a:t>
            </a:r>
          </a:p>
          <a:p>
            <a:pPr eaLnBrk="1" hangingPunct="1"/>
            <a:r>
              <a:rPr lang="zh-CN" altLang="en-US" smtClean="0">
                <a:latin typeface="宋体" pitchFamily="2" charset="-122"/>
              </a:rPr>
              <a:t>用</a:t>
            </a:r>
            <a:r>
              <a:rPr lang="en-US" altLang="zh-CN" smtClean="0"/>
              <a:t>interpn</a:t>
            </a:r>
            <a:r>
              <a:rPr lang="zh-CN" altLang="en-US" smtClean="0">
                <a:latin typeface="宋体" pitchFamily="2" charset="-122"/>
              </a:rPr>
              <a:t>函数进行更高维数据的插值</a:t>
            </a:r>
            <a:r>
              <a:rPr lang="zh-CN" altLang="en-US" smtClean="0"/>
              <a:t>，</a:t>
            </a:r>
            <a:r>
              <a:rPr lang="zh-CN" altLang="en-US" smtClean="0">
                <a:latin typeface="宋体" pitchFamily="2" charset="-122"/>
              </a:rPr>
              <a:t>同样有最近邻插值、线性插值和三次插值三种方法。</a:t>
            </a:r>
            <a:r>
              <a:rPr lang="zh-CN" altLang="en-US" smtClean="0"/>
              <a:t> </a:t>
            </a:r>
          </a:p>
        </p:txBody>
      </p:sp>
    </p:spTree>
  </p:cSld>
  <p:clrMapOvr>
    <a:masterClrMapping/>
  </p:clrMapOvr>
  <p:transition>
    <p:random/>
  </p:transition>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0" y="260350"/>
            <a:ext cx="9144000" cy="865188"/>
          </a:xfrm>
        </p:spPr>
        <p:txBody>
          <a:bodyPr/>
          <a:lstStyle/>
          <a:p>
            <a:pPr eaLnBrk="1" hangingPunct="1"/>
            <a:r>
              <a:rPr lang="zh-CN" altLang="en-US" smtClean="0">
                <a:latin typeface="宋体" pitchFamily="2" charset="-122"/>
              </a:rPr>
              <a:t>统计软件</a:t>
            </a:r>
            <a:endParaRPr lang="zh-TW" altLang="en-US" smtClean="0">
              <a:latin typeface="宋体" pitchFamily="2" charset="-122"/>
              <a:ea typeface="宋体" pitchFamily="2" charset="-122"/>
            </a:endParaRPr>
          </a:p>
        </p:txBody>
      </p:sp>
      <p:sp>
        <p:nvSpPr>
          <p:cNvPr id="156675" name="Rectangle 3"/>
          <p:cNvSpPr>
            <a:spLocks noGrp="1" noChangeArrowheads="1"/>
          </p:cNvSpPr>
          <p:nvPr>
            <p:ph idx="1"/>
          </p:nvPr>
        </p:nvSpPr>
        <p:spPr>
          <a:xfrm>
            <a:off x="539750" y="1196975"/>
            <a:ext cx="8135938" cy="4103688"/>
          </a:xfrm>
        </p:spPr>
        <p:txBody>
          <a:bodyPr/>
          <a:lstStyle/>
          <a:p>
            <a:pPr eaLnBrk="1" hangingPunct="1">
              <a:spcBef>
                <a:spcPct val="0"/>
              </a:spcBef>
            </a:pPr>
            <a:r>
              <a:rPr lang="zh-CN" altLang="en-US" sz="3600" smtClean="0">
                <a:latin typeface="宋体" pitchFamily="2" charset="-122"/>
              </a:rPr>
              <a:t>统计软件的种类很多。有些功能齐全，有些价格便宜；有些容易操作，有些需要更多的实践才能掌握。还有些是专门的软件，只处理某一类统计问题。面对太多的选择往往给决策带来困难。这里介绍最常见的几种。</a:t>
            </a:r>
            <a:endParaRPr lang="zh-CN" altLang="en-US" sz="3600" b="1" smtClean="0">
              <a:solidFill>
                <a:srgbClr val="0000FF"/>
              </a:solidFill>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fade">
                                      <p:cBhvr>
                                        <p:cTn id="7" dur="1000"/>
                                        <p:tgtEl>
                                          <p:spTgt spid="156675">
                                            <p:txEl>
                                              <p:pRg st="0" end="0"/>
                                            </p:txEl>
                                          </p:spTgt>
                                        </p:tgtEl>
                                      </p:cBhvr>
                                    </p:animEffect>
                                    <p:anim calcmode="lin" valueType="num">
                                      <p:cBhvr>
                                        <p:cTn id="8" dur="1000" fill="hold"/>
                                        <p:tgtEl>
                                          <p:spTgt spid="156675">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156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13F6570-6E48-421E-AF0A-7070EE8D7D80}" type="datetime1">
              <a:rPr lang="zh-CN" altLang="en-US" sz="1400">
                <a:ea typeface="宋体" pitchFamily="2" charset="-122"/>
              </a:rPr>
              <a:pPr eaLnBrk="1" hangingPunct="1"/>
              <a:t>2019/7/7</a:t>
            </a:fld>
            <a:endParaRPr lang="en-US" altLang="zh-CN" sz="1400">
              <a:ea typeface="宋体" pitchFamily="2" charset="-122"/>
            </a:endParaRPr>
          </a:p>
        </p:txBody>
      </p:sp>
      <p:sp>
        <p:nvSpPr>
          <p:cNvPr id="9113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3DFFA29A-E218-4C9C-9224-200C7F28ACF2}" type="slidenum">
              <a:rPr lang="zh-CN" altLang="en-US" sz="1400">
                <a:ea typeface="宋体" pitchFamily="2" charset="-122"/>
              </a:rPr>
              <a:pPr algn="r" eaLnBrk="1" hangingPunct="1"/>
              <a:t>14</a:t>
            </a:fld>
            <a:endParaRPr lang="en-US" altLang="zh-CN" sz="1400">
              <a:ea typeface="宋体" pitchFamily="2" charset="-122"/>
            </a:endParaRPr>
          </a:p>
        </p:txBody>
      </p:sp>
      <p:sp>
        <p:nvSpPr>
          <p:cNvPr id="91141" name="Text Box 5"/>
          <p:cNvSpPr txBox="1">
            <a:spLocks noChangeArrowheads="1"/>
          </p:cNvSpPr>
          <p:nvPr/>
        </p:nvSpPr>
        <p:spPr bwMode="auto">
          <a:xfrm>
            <a:off x="381000" y="1295400"/>
            <a:ext cx="472440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91142" name="Rectangle 6"/>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
        <p:nvSpPr>
          <p:cNvPr id="8" name="Rectangle 4"/>
          <p:cNvSpPr>
            <a:spLocks noChangeArrowheads="1"/>
          </p:cNvSpPr>
          <p:nvPr/>
        </p:nvSpPr>
        <p:spPr bwMode="auto">
          <a:xfrm>
            <a:off x="268519" y="1988840"/>
            <a:ext cx="8604250" cy="1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dirty="0" smtClean="0">
                <a:solidFill>
                  <a:srgbClr val="0000FF"/>
                </a:solidFill>
                <a:latin typeface="楷体_GB2312" pitchFamily="49" charset="-122"/>
                <a:ea typeface="楷体_GB2312" pitchFamily="49" charset="-122"/>
              </a:rPr>
              <a:t>2015</a:t>
            </a:r>
            <a:r>
              <a:rPr lang="zh-CN" altLang="en-US" sz="2800" b="1" dirty="0" smtClean="0">
                <a:solidFill>
                  <a:srgbClr val="0000FF"/>
                </a:solidFill>
                <a:latin typeface="楷体_GB2312" pitchFamily="49" charset="-122"/>
                <a:ea typeface="楷体_GB2312" pitchFamily="49" charset="-122"/>
              </a:rPr>
              <a:t>年</a:t>
            </a:r>
            <a:r>
              <a:rPr lang="en-US" altLang="zh-CN" sz="2800" b="1" dirty="0">
                <a:solidFill>
                  <a:srgbClr val="0000FF"/>
                </a:solidFill>
                <a:latin typeface="楷体_GB2312" pitchFamily="49" charset="-122"/>
                <a:ea typeface="楷体_GB2312" pitchFamily="49" charset="-122"/>
                <a:sym typeface="Wingdings" pitchFamily="2" charset="2"/>
              </a:rPr>
              <a:t>:</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(A</a:t>
            </a:r>
            <a:r>
              <a:rPr lang="zh-CN" altLang="en-US" sz="2800" b="1" dirty="0" smtClean="0">
                <a:solidFill>
                  <a:srgbClr val="0000FF"/>
                </a:solidFill>
                <a:latin typeface="楷体_GB2312" pitchFamily="49" charset="-122"/>
                <a:ea typeface="楷体_GB2312" pitchFamily="49" charset="-122"/>
                <a:sym typeface="Wingdings" pitchFamily="2" charset="2"/>
              </a:rPr>
              <a:t>）</a:t>
            </a:r>
            <a:r>
              <a:rPr lang="zh-CN" altLang="en-US" sz="2800" b="1" dirty="0" smtClean="0">
                <a:solidFill>
                  <a:srgbClr val="0000FF"/>
                </a:solidFill>
                <a:latin typeface="楷体_GB2312" pitchFamily="49" charset="-122"/>
                <a:ea typeface="楷体_GB2312" pitchFamily="49" charset="-122"/>
                <a:sym typeface="Wingdings" pitchFamily="2" charset="2"/>
              </a:rPr>
              <a:t>计</a:t>
            </a:r>
            <a:r>
              <a:rPr lang="zh-CN" altLang="en-US" sz="2800" b="1" dirty="0">
                <a:solidFill>
                  <a:srgbClr val="0000FF"/>
                </a:solidFill>
                <a:latin typeface="楷体_GB2312" pitchFamily="49" charset="-122"/>
                <a:ea typeface="楷体_GB2312" pitchFamily="49" charset="-122"/>
                <a:sym typeface="Wingdings" pitchFamily="2" charset="2"/>
              </a:rPr>
              <a:t>太阳影子</a:t>
            </a:r>
            <a:r>
              <a:rPr lang="zh-CN" altLang="en-US" sz="2800" b="1" dirty="0" smtClean="0">
                <a:solidFill>
                  <a:srgbClr val="0000FF"/>
                </a:solidFill>
                <a:latin typeface="楷体_GB2312" pitchFamily="49" charset="-122"/>
                <a:ea typeface="楷体_GB2312" pitchFamily="49" charset="-122"/>
                <a:sym typeface="Wingdings" pitchFamily="2" charset="2"/>
              </a:rPr>
              <a:t>定位</a:t>
            </a:r>
            <a:r>
              <a:rPr lang="zh-CN" altLang="en-US" sz="2800" b="1" dirty="0" smtClean="0">
                <a:solidFill>
                  <a:srgbClr val="0000FF"/>
                </a:solidFill>
                <a:latin typeface="楷体_GB2312" pitchFamily="49" charset="-122"/>
                <a:ea typeface="楷体_GB2312" pitchFamily="49" charset="-122"/>
                <a:sym typeface="Wingdings" pitchFamily="2" charset="2"/>
              </a:rPr>
              <a:t>                       </a:t>
            </a:r>
            <a:endParaRPr lang="en-US" altLang="zh-CN" sz="2800" b="1" dirty="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(B) </a:t>
            </a:r>
            <a:r>
              <a:rPr lang="zh-CN" altLang="en-US" sz="2800" b="1" dirty="0" smtClean="0">
                <a:solidFill>
                  <a:srgbClr val="0000FF"/>
                </a:solidFill>
                <a:latin typeface="楷体_GB2312" pitchFamily="49" charset="-122"/>
                <a:ea typeface="楷体_GB2312" pitchFamily="49" charset="-122"/>
                <a:sym typeface="Wingdings" pitchFamily="2" charset="2"/>
              </a:rPr>
              <a:t>“互联网</a:t>
            </a:r>
            <a:r>
              <a:rPr lang="en-US" altLang="zh-CN" sz="2800" b="1" dirty="0" smtClean="0">
                <a:solidFill>
                  <a:srgbClr val="0000FF"/>
                </a:solidFill>
                <a:latin typeface="楷体_GB2312" pitchFamily="49" charset="-122"/>
                <a:ea typeface="楷体_GB2312" pitchFamily="49" charset="-122"/>
                <a:sym typeface="Wingdings" pitchFamily="2" charset="2"/>
              </a:rPr>
              <a:t>+”</a:t>
            </a:r>
            <a:r>
              <a:rPr lang="zh-CN" altLang="en-US" sz="2800" b="1" dirty="0">
                <a:solidFill>
                  <a:srgbClr val="0000FF"/>
                </a:solidFill>
                <a:latin typeface="楷体_GB2312" pitchFamily="49" charset="-122"/>
                <a:ea typeface="楷体_GB2312" pitchFamily="49" charset="-122"/>
                <a:sym typeface="Wingdings" pitchFamily="2" charset="2"/>
              </a:rPr>
              <a:t>时代的出租车资源</a:t>
            </a:r>
            <a:r>
              <a:rPr lang="zh-CN" altLang="en-US" sz="2800" b="1" dirty="0" smtClean="0">
                <a:solidFill>
                  <a:srgbClr val="0000FF"/>
                </a:solidFill>
                <a:latin typeface="楷体_GB2312" pitchFamily="49" charset="-122"/>
                <a:ea typeface="楷体_GB2312" pitchFamily="49" charset="-122"/>
                <a:sym typeface="Wingdings" pitchFamily="2" charset="2"/>
              </a:rPr>
              <a:t>配置</a:t>
            </a:r>
            <a:endParaRPr lang="en-US" altLang="zh-CN" sz="2800" b="1" dirty="0" smtClean="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p>
        </p:txBody>
      </p:sp>
      <p:sp>
        <p:nvSpPr>
          <p:cNvPr id="9" name="Rectangle 4"/>
          <p:cNvSpPr>
            <a:spLocks noChangeArrowheads="1"/>
          </p:cNvSpPr>
          <p:nvPr/>
        </p:nvSpPr>
        <p:spPr bwMode="auto">
          <a:xfrm>
            <a:off x="288230" y="4005064"/>
            <a:ext cx="8604250" cy="138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dirty="0" smtClean="0">
                <a:solidFill>
                  <a:srgbClr val="0000FF"/>
                </a:solidFill>
                <a:latin typeface="楷体_GB2312" pitchFamily="49" charset="-122"/>
                <a:ea typeface="楷体_GB2312" pitchFamily="49" charset="-122"/>
              </a:rPr>
              <a:t>2016</a:t>
            </a:r>
            <a:r>
              <a:rPr lang="zh-CN" altLang="en-US" sz="2800" b="1" dirty="0" smtClean="0">
                <a:solidFill>
                  <a:srgbClr val="0000FF"/>
                </a:solidFill>
                <a:latin typeface="楷体_GB2312" pitchFamily="49" charset="-122"/>
                <a:ea typeface="楷体_GB2312" pitchFamily="49" charset="-122"/>
              </a:rPr>
              <a:t>年</a:t>
            </a:r>
            <a:r>
              <a:rPr lang="en-US" altLang="zh-CN" sz="2800" b="1" dirty="0">
                <a:solidFill>
                  <a:srgbClr val="0000FF"/>
                </a:solidFill>
                <a:latin typeface="楷体_GB2312" pitchFamily="49" charset="-122"/>
                <a:ea typeface="楷体_GB2312" pitchFamily="49" charset="-122"/>
                <a:sym typeface="Wingdings" pitchFamily="2" charset="2"/>
              </a:rPr>
              <a:t>:</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(A</a:t>
            </a:r>
            <a:r>
              <a:rPr lang="zh-CN" altLang="en-US" sz="2800" b="1" dirty="0" smtClean="0">
                <a:solidFill>
                  <a:srgbClr val="0000FF"/>
                </a:solidFill>
                <a:latin typeface="楷体_GB2312" pitchFamily="49" charset="-122"/>
                <a:ea typeface="楷体_GB2312" pitchFamily="49" charset="-122"/>
                <a:sym typeface="Wingdings" pitchFamily="2" charset="2"/>
              </a:rPr>
              <a:t>）</a:t>
            </a:r>
            <a:r>
              <a:rPr lang="zh-CN" altLang="en-US" sz="2800" b="1" dirty="0">
                <a:solidFill>
                  <a:srgbClr val="0000FF"/>
                </a:solidFill>
                <a:latin typeface="楷体_GB2312" pitchFamily="49" charset="-122"/>
                <a:ea typeface="楷体_GB2312" pitchFamily="49" charset="-122"/>
                <a:sym typeface="Wingdings" pitchFamily="2" charset="2"/>
              </a:rPr>
              <a:t>系泊系统的设计</a:t>
            </a:r>
            <a:endParaRPr lang="en-US" altLang="zh-CN" sz="2800" b="1" dirty="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(B</a:t>
            </a:r>
            <a:r>
              <a:rPr lang="en-US" altLang="zh-CN" sz="2800" b="1" dirty="0" smtClean="0">
                <a:solidFill>
                  <a:srgbClr val="0000FF"/>
                </a:solidFill>
                <a:latin typeface="楷体_GB2312" pitchFamily="49" charset="-122"/>
                <a:ea typeface="楷体_GB2312" pitchFamily="49" charset="-122"/>
                <a:sym typeface="Wingdings" pitchFamily="2" charset="2"/>
              </a:rPr>
              <a:t>)</a:t>
            </a:r>
            <a:r>
              <a:rPr lang="zh-CN" altLang="en-US" sz="2800" b="1" dirty="0">
                <a:solidFill>
                  <a:srgbClr val="0000FF"/>
                </a:solidFill>
                <a:latin typeface="楷体_GB2312" pitchFamily="49" charset="-122"/>
                <a:ea typeface="楷体_GB2312" pitchFamily="49" charset="-122"/>
                <a:sym typeface="Wingdings" pitchFamily="2" charset="2"/>
              </a:rPr>
              <a:t>小区开放对道路通行的</a:t>
            </a:r>
            <a:r>
              <a:rPr lang="zh-CN" altLang="en-US" sz="2800" b="1" dirty="0" smtClean="0">
                <a:solidFill>
                  <a:srgbClr val="0000FF"/>
                </a:solidFill>
                <a:latin typeface="楷体_GB2312" pitchFamily="49" charset="-122"/>
                <a:ea typeface="楷体_GB2312" pitchFamily="49" charset="-122"/>
                <a:sym typeface="Wingdings" pitchFamily="2" charset="2"/>
              </a:rPr>
              <a:t>影响</a:t>
            </a:r>
            <a:r>
              <a:rPr lang="zh-CN" altLang="en-US" sz="2800" b="1" dirty="0">
                <a:solidFill>
                  <a:srgbClr val="0000FF"/>
                </a:solidFill>
                <a:latin typeface="楷体_GB2312" pitchFamily="49" charset="-122"/>
                <a:ea typeface="楷体_GB2312" pitchFamily="49" charset="-122"/>
                <a:sym typeface="Wingdings" pitchFamily="2" charset="2"/>
              </a:rPr>
              <a:t>　</a:t>
            </a:r>
          </a:p>
        </p:txBody>
      </p:sp>
    </p:spTree>
  </p:cSld>
  <p:clrMapOvr>
    <a:masterClrMapping/>
  </p:clrMapOvr>
  <p:transition>
    <p:random/>
  </p:transition>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0" y="333375"/>
            <a:ext cx="9144000" cy="792163"/>
          </a:xfrm>
        </p:spPr>
        <p:txBody>
          <a:bodyPr/>
          <a:lstStyle/>
          <a:p>
            <a:pPr eaLnBrk="1" hangingPunct="1"/>
            <a:r>
              <a:rPr lang="zh-CN" altLang="en-US" smtClean="0">
                <a:latin typeface="宋体" pitchFamily="2" charset="-122"/>
              </a:rPr>
              <a:t>统计软件</a:t>
            </a:r>
            <a:endParaRPr lang="zh-TW" altLang="en-US" smtClean="0">
              <a:latin typeface="宋体" pitchFamily="2" charset="-122"/>
              <a:ea typeface="宋体" pitchFamily="2" charset="-122"/>
            </a:endParaRPr>
          </a:p>
        </p:txBody>
      </p:sp>
      <p:sp>
        <p:nvSpPr>
          <p:cNvPr id="157699" name="Rectangle 3"/>
          <p:cNvSpPr>
            <a:spLocks noGrp="1" noChangeArrowheads="1"/>
          </p:cNvSpPr>
          <p:nvPr>
            <p:ph idx="1"/>
          </p:nvPr>
        </p:nvSpPr>
        <p:spPr>
          <a:xfrm>
            <a:off x="539750" y="1268413"/>
            <a:ext cx="8135938" cy="5184775"/>
          </a:xfrm>
        </p:spPr>
        <p:txBody>
          <a:bodyPr/>
          <a:lstStyle/>
          <a:p>
            <a:pPr algn="just" eaLnBrk="1" hangingPunct="1">
              <a:lnSpc>
                <a:spcPct val="90000"/>
              </a:lnSpc>
              <a:spcBef>
                <a:spcPct val="0"/>
              </a:spcBef>
            </a:pPr>
            <a:r>
              <a:rPr lang="en-US" altLang="zh-CN" sz="3600" b="1" smtClean="0">
                <a:solidFill>
                  <a:srgbClr val="FF0000"/>
                </a:solidFill>
              </a:rPr>
              <a:t>SPSS</a:t>
            </a:r>
            <a:r>
              <a:rPr lang="zh-CN" altLang="en-US" sz="3600" b="1" smtClean="0">
                <a:solidFill>
                  <a:srgbClr val="FF0000"/>
                </a:solidFill>
              </a:rPr>
              <a:t>：</a:t>
            </a:r>
            <a:r>
              <a:rPr lang="zh-CN" altLang="en-US" sz="3600" smtClean="0"/>
              <a:t>很受欢迎；容易操作，输出漂亮，功能齐全，价格合理。它也有自己的程序语言，但基本上已经“傻瓜化”。它对于非专业统计工作者是很好的选择。 帮助功能很好。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wipe(down)">
                                      <p:cBhvr>
                                        <p:cTn id="7" dur="500"/>
                                        <p:tgtEl>
                                          <p:spTgt spid="1576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755650" y="404813"/>
            <a:ext cx="7488238" cy="647700"/>
          </a:xfrm>
        </p:spPr>
        <p:txBody>
          <a:bodyPr rtlCol="0">
            <a:normAutofit fontScale="90000"/>
          </a:bodyPr>
          <a:lstStyle/>
          <a:p>
            <a:pPr eaLnBrk="1" fontAlgn="auto" hangingPunct="1">
              <a:spcAft>
                <a:spcPts val="0"/>
              </a:spcAft>
              <a:defRPr/>
            </a:pPr>
            <a:r>
              <a:rPr lang="zh-CN" altLang="en-US" smtClean="0">
                <a:latin typeface="宋体" pitchFamily="2" charset="-122"/>
              </a:rPr>
              <a:t>统计软件</a:t>
            </a:r>
          </a:p>
        </p:txBody>
      </p:sp>
      <p:sp>
        <p:nvSpPr>
          <p:cNvPr id="160771" name="Rectangle 3"/>
          <p:cNvSpPr>
            <a:spLocks noGrp="1" noChangeArrowheads="1"/>
          </p:cNvSpPr>
          <p:nvPr>
            <p:ph idx="1"/>
          </p:nvPr>
        </p:nvSpPr>
        <p:spPr/>
        <p:txBody>
          <a:bodyPr rtlCol="0">
            <a:normAutofit lnSpcReduction="10000"/>
          </a:bodyPr>
          <a:lstStyle/>
          <a:p>
            <a:pPr algn="just" eaLnBrk="1" fontAlgn="auto" hangingPunct="1">
              <a:lnSpc>
                <a:spcPct val="90000"/>
              </a:lnSpc>
              <a:spcBef>
                <a:spcPct val="0"/>
              </a:spcBef>
              <a:spcAft>
                <a:spcPts val="0"/>
              </a:spcAft>
              <a:defRPr/>
            </a:pPr>
            <a:r>
              <a:rPr lang="en-US" altLang="zh-CN" b="1" smtClean="0">
                <a:solidFill>
                  <a:srgbClr val="FF0000"/>
                </a:solidFill>
              </a:rPr>
              <a:t>Excel</a:t>
            </a:r>
            <a:r>
              <a:rPr lang="zh-CN" altLang="en-US" b="1" smtClean="0">
                <a:solidFill>
                  <a:srgbClr val="FF0000"/>
                </a:solidFill>
              </a:rPr>
              <a:t>：</a:t>
            </a:r>
            <a:r>
              <a:rPr lang="zh-CN" altLang="en-US" smtClean="0"/>
              <a:t>严格说来并不是统计软件，但作为数据表格软件，必然有一定统计计算功能。而且凡是有</a:t>
            </a:r>
            <a:r>
              <a:rPr lang="en-US" altLang="zh-CN" smtClean="0"/>
              <a:t>Microsoft Office</a:t>
            </a:r>
            <a:r>
              <a:rPr lang="zh-CN" altLang="en-US" smtClean="0"/>
              <a:t>的计算机，基本上都装有</a:t>
            </a:r>
            <a:r>
              <a:rPr lang="en-US" altLang="zh-CN" smtClean="0"/>
              <a:t>Excel</a:t>
            </a:r>
            <a:r>
              <a:rPr lang="zh-CN" altLang="en-US" smtClean="0"/>
              <a:t>。但要注意，有时在装</a:t>
            </a:r>
            <a:r>
              <a:rPr lang="en-US" altLang="zh-CN" smtClean="0"/>
              <a:t>Office</a:t>
            </a:r>
            <a:r>
              <a:rPr lang="zh-CN" altLang="en-US" smtClean="0"/>
              <a:t>时没有装数据分析的功能，那就必须装了才行。当然，画图功能是都具备的。对于简单分析，</a:t>
            </a:r>
            <a:r>
              <a:rPr lang="en-US" altLang="zh-CN" smtClean="0"/>
              <a:t>Excel</a:t>
            </a:r>
            <a:r>
              <a:rPr lang="zh-CN" altLang="en-US" smtClean="0"/>
              <a:t>还算方便，但随着问题的深入，</a:t>
            </a:r>
            <a:r>
              <a:rPr lang="en-US" altLang="zh-CN" smtClean="0"/>
              <a:t>Excel</a:t>
            </a:r>
            <a:r>
              <a:rPr lang="zh-CN" altLang="en-US" smtClean="0"/>
              <a:t>就不那么“傻瓜”，需要使用函数，甚至根本没有相应的方法了。多数专门一些的统计推断问题还需要其他专门的统计软件来处理。</a:t>
            </a:r>
          </a:p>
          <a:p>
            <a:pPr eaLnBrk="1" fontAlgn="auto" hangingPunct="1">
              <a:lnSpc>
                <a:spcPct val="90000"/>
              </a:lnSpc>
              <a:spcAft>
                <a:spcPts val="0"/>
              </a:spcAft>
              <a:defRPr/>
            </a:pPr>
            <a:endParaRPr lang="zh-CN" altLang="en-US" sz="200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p:cTn id="7" dur="500" fill="hold"/>
                                        <p:tgtEl>
                                          <p:spTgt spid="1607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0771">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60771">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160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0" y="260350"/>
            <a:ext cx="9144000" cy="865188"/>
          </a:xfrm>
        </p:spPr>
        <p:txBody>
          <a:bodyPr/>
          <a:lstStyle/>
          <a:p>
            <a:pPr eaLnBrk="1" hangingPunct="1"/>
            <a:r>
              <a:rPr lang="zh-CN" altLang="en-US" smtClean="0">
                <a:latin typeface="宋体" pitchFamily="2" charset="-122"/>
              </a:rPr>
              <a:t>统计软件</a:t>
            </a:r>
            <a:endParaRPr lang="zh-TW" altLang="en-US" smtClean="0">
              <a:latin typeface="宋体" pitchFamily="2" charset="-122"/>
              <a:ea typeface="宋体" pitchFamily="2" charset="-122"/>
            </a:endParaRPr>
          </a:p>
        </p:txBody>
      </p:sp>
      <p:sp>
        <p:nvSpPr>
          <p:cNvPr id="158723" name="Rectangle 3"/>
          <p:cNvSpPr>
            <a:spLocks noGrp="1" noChangeArrowheads="1"/>
          </p:cNvSpPr>
          <p:nvPr>
            <p:ph idx="1"/>
          </p:nvPr>
        </p:nvSpPr>
        <p:spPr>
          <a:xfrm>
            <a:off x="539750" y="1341438"/>
            <a:ext cx="7993063" cy="5111750"/>
          </a:xfrm>
        </p:spPr>
        <p:txBody>
          <a:bodyPr/>
          <a:lstStyle/>
          <a:p>
            <a:pPr algn="just" eaLnBrk="1" hangingPunct="1">
              <a:spcBef>
                <a:spcPct val="0"/>
              </a:spcBef>
            </a:pPr>
            <a:r>
              <a:rPr lang="en-US" altLang="zh-CN" sz="3600" b="1" smtClean="0">
                <a:solidFill>
                  <a:srgbClr val="FF0000"/>
                </a:solidFill>
              </a:rPr>
              <a:t>SAS</a:t>
            </a:r>
            <a:r>
              <a:rPr lang="zh-CN" altLang="en-US" sz="3600" b="1" smtClean="0">
                <a:solidFill>
                  <a:srgbClr val="FF0000"/>
                </a:solidFill>
              </a:rPr>
              <a:t>：</a:t>
            </a:r>
            <a:r>
              <a:rPr lang="zh-CN" altLang="en-US" sz="3600" smtClean="0"/>
              <a:t>这是功能非常齐全</a:t>
            </a:r>
            <a:r>
              <a:rPr lang="en-US" altLang="zh-CN" sz="3600" smtClean="0"/>
              <a:t>(</a:t>
            </a:r>
            <a:r>
              <a:rPr lang="zh-CN" altLang="en-US" sz="3600" smtClean="0"/>
              <a:t>不如</a:t>
            </a:r>
            <a:r>
              <a:rPr lang="en-US" altLang="zh-CN" sz="3600" smtClean="0"/>
              <a:t>R</a:t>
            </a:r>
            <a:r>
              <a:rPr lang="zh-CN" altLang="en-US" sz="3600" smtClean="0"/>
              <a:t>齐全</a:t>
            </a:r>
            <a:r>
              <a:rPr lang="en-US" altLang="zh-CN" sz="3600" smtClean="0"/>
              <a:t>)</a:t>
            </a:r>
            <a:r>
              <a:rPr lang="zh-CN" altLang="en-US" sz="3600" smtClean="0"/>
              <a:t>的软件；尽管价格相当不菲，许多公司，特别是美国制药公司，还是因为其功能众多和某些美国政府机构认可而使用。尽管现在已经尽量“傻瓜化”</a:t>
            </a:r>
            <a:r>
              <a:rPr lang="en-US" altLang="zh-CN" sz="3600" smtClean="0"/>
              <a:t>(</a:t>
            </a:r>
            <a:r>
              <a:rPr lang="zh-CN" altLang="en-US" sz="3600" smtClean="0"/>
              <a:t>远不如</a:t>
            </a:r>
            <a:r>
              <a:rPr lang="en-US" altLang="zh-CN" sz="3600" smtClean="0"/>
              <a:t>SPSS“</a:t>
            </a:r>
            <a:r>
              <a:rPr lang="zh-CN" altLang="en-US" sz="3600" smtClean="0"/>
              <a:t>傻”</a:t>
            </a:r>
            <a:r>
              <a:rPr lang="en-US" altLang="zh-CN" sz="3600" smtClean="0"/>
              <a:t>)</a:t>
            </a:r>
            <a:r>
              <a:rPr lang="zh-CN" altLang="en-US" sz="3600" smtClean="0"/>
              <a:t>，但仍然需要一定的训练才可以进入。也可以对它编程；帮助系统很差，查寻不易。但对于基本统计课程则不那么方便。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fade">
                                      <p:cBhvr>
                                        <p:cTn id="7" dur="1000"/>
                                        <p:tgtEl>
                                          <p:spTgt spid="158723">
                                            <p:txEl>
                                              <p:pRg st="0" end="0"/>
                                            </p:txEl>
                                          </p:spTgt>
                                        </p:tgtEl>
                                      </p:cBhvr>
                                    </p:animEffect>
                                    <p:anim calcmode="lin" valueType="num">
                                      <p:cBhvr>
                                        <p:cTn id="8" dur="1000" fill="hold"/>
                                        <p:tgtEl>
                                          <p:spTgt spid="1587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87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zh-CN" altLang="en-US" smtClean="0">
                <a:latin typeface="宋体" pitchFamily="2" charset="-122"/>
              </a:rPr>
              <a:t>统计软件</a:t>
            </a:r>
          </a:p>
        </p:txBody>
      </p:sp>
      <p:sp>
        <p:nvSpPr>
          <p:cNvPr id="161795" name="Rectangle 3"/>
          <p:cNvSpPr>
            <a:spLocks noGrp="1" noChangeArrowheads="1"/>
          </p:cNvSpPr>
          <p:nvPr>
            <p:ph idx="1"/>
          </p:nvPr>
        </p:nvSpPr>
        <p:spPr/>
        <p:txBody>
          <a:bodyPr rtlCol="0">
            <a:normAutofit lnSpcReduction="10000"/>
          </a:bodyPr>
          <a:lstStyle/>
          <a:p>
            <a:pPr algn="just" eaLnBrk="1" fontAlgn="auto" hangingPunct="1">
              <a:lnSpc>
                <a:spcPct val="90000"/>
              </a:lnSpc>
              <a:spcBef>
                <a:spcPct val="0"/>
              </a:spcBef>
              <a:spcAft>
                <a:spcPts val="0"/>
              </a:spcAft>
              <a:defRPr/>
            </a:pPr>
            <a:r>
              <a:rPr lang="en-US" altLang="zh-CN" sz="3600" b="1" smtClean="0">
                <a:solidFill>
                  <a:srgbClr val="FF0000"/>
                </a:solidFill>
              </a:rPr>
              <a:t>R</a:t>
            </a:r>
            <a:r>
              <a:rPr lang="zh-CN" altLang="en-US" sz="3600" b="1" smtClean="0">
                <a:solidFill>
                  <a:srgbClr val="FF0000"/>
                </a:solidFill>
              </a:rPr>
              <a:t>软件：</a:t>
            </a:r>
            <a:r>
              <a:rPr lang="zh-CN" altLang="en-US" sz="3600" smtClean="0"/>
              <a:t>这是一个免费的，由志愿者管理的软件。其编程语言与</a:t>
            </a:r>
            <a:r>
              <a:rPr lang="en-US" altLang="zh-CN" sz="3600" smtClean="0"/>
              <a:t>S-plus</a:t>
            </a:r>
            <a:r>
              <a:rPr lang="zh-CN" altLang="en-US" sz="3600" smtClean="0"/>
              <a:t>所基于的</a:t>
            </a:r>
            <a:r>
              <a:rPr lang="en-US" altLang="zh-CN" sz="3600" smtClean="0"/>
              <a:t>S</a:t>
            </a:r>
            <a:r>
              <a:rPr lang="zh-CN" altLang="en-US" sz="3600" smtClean="0"/>
              <a:t>语言一样，很方便。还有不断加入的各个方向统计学家编写的统计软件包。同时从网上可以不断更新和增加有关的软件包和程序。这是发展最快的软件，受到世界上统计师生的欢迎。包括网上程序资源是方法最齐全的软件。是用户量增加最快的统计软件。由于易学，它没有“傻瓜化”。</a:t>
            </a:r>
            <a:endParaRPr lang="zh-CN" altLang="en-US"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fade">
                                      <p:cBhvr>
                                        <p:cTn id="7" dur="1000"/>
                                        <p:tgtEl>
                                          <p:spTgt spid="161795">
                                            <p:txEl>
                                              <p:pRg st="0" end="0"/>
                                            </p:txEl>
                                          </p:spTgt>
                                        </p:tgtEl>
                                      </p:cBhvr>
                                    </p:animEffect>
                                    <p:anim calcmode="lin" valueType="num">
                                      <p:cBhvr>
                                        <p:cTn id="8" dur="10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1795">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1795">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333375"/>
            <a:ext cx="9144000" cy="792163"/>
          </a:xfrm>
        </p:spPr>
        <p:txBody>
          <a:bodyPr/>
          <a:lstStyle/>
          <a:p>
            <a:pPr eaLnBrk="1" hangingPunct="1"/>
            <a:r>
              <a:rPr lang="zh-CN" altLang="en-US" smtClean="0">
                <a:latin typeface="宋体" pitchFamily="2" charset="-122"/>
              </a:rPr>
              <a:t>统计软件</a:t>
            </a:r>
            <a:endParaRPr lang="zh-TW" altLang="en-US" smtClean="0">
              <a:latin typeface="宋体" pitchFamily="2" charset="-122"/>
              <a:ea typeface="宋体" pitchFamily="2" charset="-122"/>
            </a:endParaRPr>
          </a:p>
        </p:txBody>
      </p:sp>
      <p:sp>
        <p:nvSpPr>
          <p:cNvPr id="162819" name="Rectangle 3"/>
          <p:cNvSpPr>
            <a:spLocks noGrp="1" noChangeArrowheads="1"/>
          </p:cNvSpPr>
          <p:nvPr>
            <p:ph idx="1"/>
          </p:nvPr>
        </p:nvSpPr>
        <p:spPr>
          <a:xfrm>
            <a:off x="395288" y="1412875"/>
            <a:ext cx="8064500" cy="5040313"/>
          </a:xfrm>
        </p:spPr>
        <p:txBody>
          <a:bodyPr/>
          <a:lstStyle/>
          <a:p>
            <a:pPr algn="just" eaLnBrk="1" hangingPunct="1">
              <a:lnSpc>
                <a:spcPct val="90000"/>
              </a:lnSpc>
              <a:spcBef>
                <a:spcPct val="0"/>
              </a:spcBef>
            </a:pPr>
            <a:r>
              <a:rPr lang="en-US" altLang="zh-CN" sz="3600" b="1" smtClean="0">
                <a:solidFill>
                  <a:srgbClr val="FF0000"/>
                </a:solidFill>
              </a:rPr>
              <a:t>Minitab</a:t>
            </a:r>
            <a:r>
              <a:rPr lang="zh-CN" altLang="en-US" sz="3600" b="1" smtClean="0">
                <a:solidFill>
                  <a:srgbClr val="FF0000"/>
                </a:solidFill>
              </a:rPr>
              <a:t>：</a:t>
            </a:r>
            <a:r>
              <a:rPr lang="zh-CN" altLang="en-US" sz="3600" smtClean="0"/>
              <a:t>这个软件是很方便的功能强大而又齐全的软件，也已经“傻瓜化”，在我国用的不如</a:t>
            </a:r>
            <a:r>
              <a:rPr lang="en-US" altLang="zh-CN" sz="3600" smtClean="0"/>
              <a:t>SPSS</a:t>
            </a:r>
            <a:r>
              <a:rPr lang="zh-CN" altLang="en-US" sz="3600" smtClean="0"/>
              <a:t>与</a:t>
            </a:r>
            <a:r>
              <a:rPr lang="en-US" altLang="zh-CN" sz="3600" smtClean="0"/>
              <a:t>SAS</a:t>
            </a:r>
            <a:r>
              <a:rPr lang="zh-CN" altLang="en-US" sz="3600" smtClean="0"/>
              <a:t>那么普遍。</a:t>
            </a:r>
          </a:p>
          <a:p>
            <a:pPr algn="just" eaLnBrk="1" hangingPunct="1">
              <a:lnSpc>
                <a:spcPct val="90000"/>
              </a:lnSpc>
              <a:spcBef>
                <a:spcPct val="0"/>
              </a:spcBef>
            </a:pPr>
            <a:r>
              <a:rPr lang="en-US" altLang="zh-CN" sz="3600" b="1" smtClean="0">
                <a:solidFill>
                  <a:srgbClr val="FF0000"/>
                </a:solidFill>
              </a:rPr>
              <a:t>Statistica</a:t>
            </a:r>
            <a:r>
              <a:rPr lang="zh-CN" altLang="en-US" sz="3600" b="1" smtClean="0">
                <a:solidFill>
                  <a:srgbClr val="FF0000"/>
                </a:solidFill>
              </a:rPr>
              <a:t>：</a:t>
            </a:r>
            <a:r>
              <a:rPr lang="zh-CN" altLang="en-US" sz="3600" smtClean="0"/>
              <a:t>也是功能强大而齐全的“傻瓜化”的软件，我国用的也不如</a:t>
            </a:r>
            <a:r>
              <a:rPr lang="en-US" altLang="zh-CN" sz="3600" smtClean="0"/>
              <a:t>SAS</a:t>
            </a:r>
            <a:r>
              <a:rPr lang="zh-CN" altLang="en-US" sz="3600" smtClean="0"/>
              <a:t>与</a:t>
            </a:r>
            <a:r>
              <a:rPr lang="en-US" altLang="zh-CN" sz="3600" smtClean="0"/>
              <a:t>SPSS</a:t>
            </a:r>
            <a:r>
              <a:rPr lang="zh-CN" altLang="en-US" sz="3600" smtClean="0"/>
              <a:t>那么普遍。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down)">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wipe(down)">
                                      <p:cBhvr>
                                        <p:cTn id="12" dur="500"/>
                                        <p:tgtEl>
                                          <p:spTgt spid="162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r>
              <a:rPr lang="zh-CN" altLang="en-US" smtClean="0">
                <a:latin typeface="宋体" pitchFamily="2" charset="-122"/>
              </a:rPr>
              <a:t>统计软件</a:t>
            </a:r>
          </a:p>
        </p:txBody>
      </p:sp>
      <p:sp>
        <p:nvSpPr>
          <p:cNvPr id="164867" name="Rectangle 3"/>
          <p:cNvSpPr>
            <a:spLocks noGrp="1" noChangeArrowheads="1"/>
          </p:cNvSpPr>
          <p:nvPr>
            <p:ph idx="1"/>
          </p:nvPr>
        </p:nvSpPr>
        <p:spPr>
          <a:xfrm>
            <a:off x="323850" y="1341438"/>
            <a:ext cx="8424863" cy="5111750"/>
          </a:xfrm>
        </p:spPr>
        <p:txBody>
          <a:bodyPr/>
          <a:lstStyle/>
          <a:p>
            <a:pPr algn="just" eaLnBrk="1" hangingPunct="1">
              <a:spcBef>
                <a:spcPct val="0"/>
              </a:spcBef>
            </a:pPr>
            <a:r>
              <a:rPr lang="en-US" altLang="zh-CN" sz="3600" b="1" smtClean="0">
                <a:solidFill>
                  <a:srgbClr val="FF0000"/>
                </a:solidFill>
              </a:rPr>
              <a:t>Eviews</a:t>
            </a:r>
            <a:r>
              <a:rPr lang="zh-CN" altLang="en-US" sz="3600" b="1" smtClean="0">
                <a:solidFill>
                  <a:srgbClr val="FF0000"/>
                </a:solidFill>
              </a:rPr>
              <a:t>：</a:t>
            </a:r>
            <a:r>
              <a:rPr lang="zh-CN" altLang="en-US" sz="3600" b="1" smtClean="0"/>
              <a:t>一个主要处理回归和时间序列的经济类软件。</a:t>
            </a:r>
          </a:p>
          <a:p>
            <a:pPr algn="just" eaLnBrk="1" hangingPunct="1">
              <a:spcBef>
                <a:spcPct val="0"/>
              </a:spcBef>
            </a:pPr>
            <a:r>
              <a:rPr lang="en-US" altLang="zh-CN" sz="3600" b="1" smtClean="0">
                <a:solidFill>
                  <a:srgbClr val="FF0000"/>
                </a:solidFill>
              </a:rPr>
              <a:t>FORTRAN</a:t>
            </a:r>
            <a:r>
              <a:rPr lang="zh-CN" altLang="en-US" sz="3600" b="1" smtClean="0">
                <a:solidFill>
                  <a:srgbClr val="FF0000"/>
                </a:solidFill>
              </a:rPr>
              <a:t>：</a:t>
            </a:r>
            <a:r>
              <a:rPr lang="zh-CN" altLang="en-US" sz="3600" b="1" smtClean="0"/>
              <a:t>这是应用于各个领域的历史很长的非常优秀的数学编程软件，功能强大，也有一定的统计软件包。计算速度比这里介绍的都快得多。但需要编程和编译。操作不那么容易。</a:t>
            </a:r>
          </a:p>
          <a:p>
            <a:pPr algn="just" eaLnBrk="1" hangingPunct="1">
              <a:spcBef>
                <a:spcPct val="0"/>
              </a:spcBef>
              <a:buFont typeface="Wingdings" pitchFamily="2" charset="2"/>
              <a:buNone/>
            </a:pPr>
            <a:endParaRPr lang="zh-CN" altLang="en-US" sz="3600" b="1" smtClean="0"/>
          </a:p>
          <a:p>
            <a:pPr eaLnBrk="1" hangingPunct="1"/>
            <a:endParaRPr lang="zh-CN" altLang="en-US" sz="360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fade">
                                      <p:cBhvr>
                                        <p:cTn id="7" dur="1000"/>
                                        <p:tgtEl>
                                          <p:spTgt spid="164867">
                                            <p:txEl>
                                              <p:pRg st="0" end="0"/>
                                            </p:txEl>
                                          </p:spTgt>
                                        </p:tgtEl>
                                      </p:cBhvr>
                                    </p:animEffect>
                                    <p:anim calcmode="lin" valueType="num">
                                      <p:cBhvr>
                                        <p:cTn id="8" dur="10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48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3" presetClass="entr" presetSubtype="0" fill="hold" nodeType="clickEffect">
                                  <p:stCondLst>
                                    <p:cond delay="0"/>
                                  </p:stCondLst>
                                  <p:childTnLst>
                                    <p:set>
                                      <p:cBhvr>
                                        <p:cTn id="13" dur="1" fill="hold">
                                          <p:stCondLst>
                                            <p:cond delay="0"/>
                                          </p:stCondLst>
                                        </p:cTn>
                                        <p:tgtEl>
                                          <p:spTgt spid="164867">
                                            <p:txEl>
                                              <p:pRg st="1" end="1"/>
                                            </p:txEl>
                                          </p:spTgt>
                                        </p:tgtEl>
                                        <p:attrNameLst>
                                          <p:attrName>style.visibility</p:attrName>
                                        </p:attrNameLst>
                                      </p:cBhvr>
                                      <p:to>
                                        <p:strVal val="visible"/>
                                      </p:to>
                                    </p:set>
                                    <p:animEffect transition="in" filter="fade">
                                      <p:cBhvr>
                                        <p:cTn id="14" dur="100"/>
                                        <p:tgtEl>
                                          <p:spTgt spid="164867">
                                            <p:txEl>
                                              <p:pRg st="1" end="1"/>
                                            </p:txEl>
                                          </p:spTgt>
                                        </p:tgtEl>
                                      </p:cBhvr>
                                    </p:animEffect>
                                    <p:anim calcmode="lin" valueType="num">
                                      <p:cBhvr>
                                        <p:cTn id="15" dur="400" fill="hold"/>
                                        <p:tgtEl>
                                          <p:spTgt spid="164867">
                                            <p:txEl>
                                              <p:pRg st="1" end="1"/>
                                            </p:txEl>
                                          </p:spTgt>
                                        </p:tgtEl>
                                        <p:attrNameLst>
                                          <p:attrName>ppt_x</p:attrName>
                                        </p:attrNameLst>
                                      </p:cBhvr>
                                      <p:tavLst>
                                        <p:tav tm="0">
                                          <p:val>
                                            <p:strVal val="#ppt_x"/>
                                          </p:val>
                                        </p:tav>
                                        <p:tav tm="100000">
                                          <p:val>
                                            <p:strVal val="#ppt_x"/>
                                          </p:val>
                                        </p:tav>
                                      </p:tavLst>
                                    </p:anim>
                                    <p:anim calcmode="lin" valueType="num">
                                      <p:cBhvr>
                                        <p:cTn id="16" dur="400" fill="hold"/>
                                        <p:tgtEl>
                                          <p:spTgt spid="164867">
                                            <p:txEl>
                                              <p:pRg st="1" end="1"/>
                                            </p:txEl>
                                          </p:spTgt>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164867">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164867">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r>
              <a:rPr lang="zh-CN" altLang="en-US" smtClean="0">
                <a:latin typeface="宋体" pitchFamily="2" charset="-122"/>
              </a:rPr>
              <a:t>统计软件</a:t>
            </a:r>
          </a:p>
        </p:txBody>
      </p:sp>
      <p:sp>
        <p:nvSpPr>
          <p:cNvPr id="165891" name="Rectangle 3"/>
          <p:cNvSpPr>
            <a:spLocks noGrp="1" noChangeArrowheads="1"/>
          </p:cNvSpPr>
          <p:nvPr>
            <p:ph idx="1"/>
          </p:nvPr>
        </p:nvSpPr>
        <p:spPr/>
        <p:txBody>
          <a:bodyPr/>
          <a:lstStyle/>
          <a:p>
            <a:pPr eaLnBrk="1" hangingPunct="1"/>
            <a:r>
              <a:rPr lang="en-US" altLang="zh-CN" sz="3600" b="1" smtClean="0">
                <a:solidFill>
                  <a:srgbClr val="FF0000"/>
                </a:solidFill>
              </a:rPr>
              <a:t>MATLAB</a:t>
            </a:r>
            <a:r>
              <a:rPr lang="zh-CN" altLang="en-US" sz="3600" b="1" smtClean="0">
                <a:solidFill>
                  <a:srgbClr val="FF0000"/>
                </a:solidFill>
              </a:rPr>
              <a:t>：</a:t>
            </a:r>
            <a:r>
              <a:rPr lang="zh-CN" altLang="en-US" sz="3600" b="1" smtClean="0"/>
              <a:t>这也是应用于各个领域的以编程为主的软件，在工程上应用广泛。编程类似于</a:t>
            </a:r>
            <a:r>
              <a:rPr lang="en-US" altLang="zh-CN" sz="3600" b="1" smtClean="0"/>
              <a:t>S</a:t>
            </a:r>
            <a:r>
              <a:rPr lang="zh-CN" altLang="en-US" sz="3600" b="1" smtClean="0"/>
              <a:t>和</a:t>
            </a:r>
            <a:r>
              <a:rPr lang="en-US" altLang="zh-CN" sz="3600" b="1" smtClean="0"/>
              <a:t>R</a:t>
            </a:r>
            <a:r>
              <a:rPr lang="zh-CN" altLang="en-US" sz="3600" b="1" smtClean="0"/>
              <a:t>。但是统计方法不多。</a:t>
            </a:r>
          </a:p>
          <a:p>
            <a:pPr eaLnBrk="1" hangingPunct="1">
              <a:buFont typeface="Wingdings" pitchFamily="2" charset="2"/>
              <a:buNone/>
            </a:pPr>
            <a:r>
              <a:rPr lang="en-US" altLang="zh-CN" sz="3600" b="1" smtClean="0"/>
              <a:t>  Statistics Toolbox—</a:t>
            </a:r>
            <a:r>
              <a:rPr lang="zh-CN" altLang="en-US" sz="3600" b="1" smtClean="0"/>
              <a:t>统计工具箱</a:t>
            </a:r>
            <a:r>
              <a:rPr lang="zh-CN" altLang="en-US"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fade">
                                      <p:cBhvr>
                                        <p:cTn id="7" dur="770" decel="100000"/>
                                        <p:tgtEl>
                                          <p:spTgt spid="165891">
                                            <p:txEl>
                                              <p:pRg st="0" end="0"/>
                                            </p:txEl>
                                          </p:spTgt>
                                        </p:tgtEl>
                                      </p:cBhvr>
                                    </p:animEffect>
                                    <p:animScale>
                                      <p:cBhvr>
                                        <p:cTn id="8" dur="770" decel="100000"/>
                                        <p:tgtEl>
                                          <p:spTgt spid="165891">
                                            <p:txEl>
                                              <p:pRg st="0" end="0"/>
                                            </p:txEl>
                                          </p:spTgt>
                                        </p:tgtEl>
                                      </p:cBhvr>
                                      <p:from x="10000" y="10000"/>
                                      <p:to x="200000" y="450000"/>
                                    </p:animScale>
                                    <p:animScale>
                                      <p:cBhvr>
                                        <p:cTn id="9" dur="1230" accel="100000" fill="hold">
                                          <p:stCondLst>
                                            <p:cond delay="770"/>
                                          </p:stCondLst>
                                        </p:cTn>
                                        <p:tgtEl>
                                          <p:spTgt spid="165891">
                                            <p:txEl>
                                              <p:pRg st="0" end="0"/>
                                            </p:txEl>
                                          </p:spTgt>
                                        </p:tgtEl>
                                      </p:cBhvr>
                                      <p:from x="200000" y="450000"/>
                                      <p:to x="100000" y="100000"/>
                                    </p:animScale>
                                    <p:set>
                                      <p:cBhvr>
                                        <p:cTn id="10" dur="770" fill="hold"/>
                                        <p:tgtEl>
                                          <p:spTgt spid="165891">
                                            <p:txEl>
                                              <p:pRg st="0" end="0"/>
                                            </p:txEl>
                                          </p:spTgt>
                                        </p:tgtEl>
                                        <p:attrNameLst>
                                          <p:attrName>ppt_x</p:attrName>
                                        </p:attrNameLst>
                                      </p:cBhvr>
                                      <p:to>
                                        <p:strVal val="(0.5)"/>
                                      </p:to>
                                    </p:set>
                                    <p:anim from="(0.5)" to="(#ppt_x)" calcmode="lin" valueType="num">
                                      <p:cBhvr>
                                        <p:cTn id="11" dur="1230" accel="100000" fill="hold">
                                          <p:stCondLst>
                                            <p:cond delay="770"/>
                                          </p:stCondLst>
                                        </p:cTn>
                                        <p:tgtEl>
                                          <p:spTgt spid="165891">
                                            <p:txEl>
                                              <p:pRg st="0" end="0"/>
                                            </p:txEl>
                                          </p:spTgt>
                                        </p:tgtEl>
                                        <p:attrNameLst>
                                          <p:attrName>ppt_x</p:attrName>
                                        </p:attrNameLst>
                                      </p:cBhvr>
                                    </p:anim>
                                    <p:set>
                                      <p:cBhvr>
                                        <p:cTn id="12" dur="770" fill="hold"/>
                                        <p:tgtEl>
                                          <p:spTgt spid="165891">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65891">
                                            <p:txEl>
                                              <p:pRg st="0" end="0"/>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65891">
                                            <p:txEl>
                                              <p:pRg st="1" end="1"/>
                                            </p:txEl>
                                          </p:spTgt>
                                        </p:tgtEl>
                                        <p:attrNameLst>
                                          <p:attrName>style.visibility</p:attrName>
                                        </p:attrNameLst>
                                      </p:cBhvr>
                                      <p:to>
                                        <p:strVal val="visible"/>
                                      </p:to>
                                    </p:set>
                                    <p:animEffect transition="in" filter="fade">
                                      <p:cBhvr>
                                        <p:cTn id="16" dur="770" decel="100000"/>
                                        <p:tgtEl>
                                          <p:spTgt spid="165891">
                                            <p:txEl>
                                              <p:pRg st="1" end="1"/>
                                            </p:txEl>
                                          </p:spTgt>
                                        </p:tgtEl>
                                      </p:cBhvr>
                                    </p:animEffect>
                                    <p:animScale>
                                      <p:cBhvr>
                                        <p:cTn id="17" dur="770" decel="100000"/>
                                        <p:tgtEl>
                                          <p:spTgt spid="165891">
                                            <p:txEl>
                                              <p:pRg st="1" end="1"/>
                                            </p:txEl>
                                          </p:spTgt>
                                        </p:tgtEl>
                                      </p:cBhvr>
                                      <p:from x="10000" y="10000"/>
                                      <p:to x="200000" y="450000"/>
                                    </p:animScale>
                                    <p:animScale>
                                      <p:cBhvr>
                                        <p:cTn id="18" dur="1230" accel="100000" fill="hold">
                                          <p:stCondLst>
                                            <p:cond delay="770"/>
                                          </p:stCondLst>
                                        </p:cTn>
                                        <p:tgtEl>
                                          <p:spTgt spid="165891">
                                            <p:txEl>
                                              <p:pRg st="1" end="1"/>
                                            </p:txEl>
                                          </p:spTgt>
                                        </p:tgtEl>
                                      </p:cBhvr>
                                      <p:from x="200000" y="450000"/>
                                      <p:to x="100000" y="100000"/>
                                    </p:animScale>
                                    <p:set>
                                      <p:cBhvr>
                                        <p:cTn id="19" dur="770" fill="hold"/>
                                        <p:tgtEl>
                                          <p:spTgt spid="165891">
                                            <p:txEl>
                                              <p:pRg st="1" end="1"/>
                                            </p:txEl>
                                          </p:spTgt>
                                        </p:tgtEl>
                                        <p:attrNameLst>
                                          <p:attrName>ppt_x</p:attrName>
                                        </p:attrNameLst>
                                      </p:cBhvr>
                                      <p:to>
                                        <p:strVal val="(0.5)"/>
                                      </p:to>
                                    </p:set>
                                    <p:anim from="(0.5)" to="(#ppt_x)" calcmode="lin" valueType="num">
                                      <p:cBhvr>
                                        <p:cTn id="20" dur="1230" accel="100000" fill="hold">
                                          <p:stCondLst>
                                            <p:cond delay="770"/>
                                          </p:stCondLst>
                                        </p:cTn>
                                        <p:tgtEl>
                                          <p:spTgt spid="165891">
                                            <p:txEl>
                                              <p:pRg st="1" end="1"/>
                                            </p:txEl>
                                          </p:spTgt>
                                        </p:tgtEl>
                                        <p:attrNameLst>
                                          <p:attrName>ppt_x</p:attrName>
                                        </p:attrNameLst>
                                      </p:cBhvr>
                                    </p:anim>
                                    <p:set>
                                      <p:cBhvr>
                                        <p:cTn id="21" dur="770" fill="hold"/>
                                        <p:tgtEl>
                                          <p:spTgt spid="165891">
                                            <p:txEl>
                                              <p:pRg st="1" end="1"/>
                                            </p:txEl>
                                          </p:spTgt>
                                        </p:tgtEl>
                                        <p:attrNameLst>
                                          <p:attrName>ppt_y</p:attrName>
                                        </p:attrNameLst>
                                      </p:cBhvr>
                                      <p:to>
                                        <p:strVal val="(#ppt_y+0.4)"/>
                                      </p:to>
                                    </p:set>
                                    <p:anim from="(#ppt_y+0.4)" to="(#ppt_y)" calcmode="lin" valueType="num">
                                      <p:cBhvr>
                                        <p:cTn id="22" dur="1230" accel="100000" fill="hold">
                                          <p:stCondLst>
                                            <p:cond delay="770"/>
                                          </p:stCondLst>
                                        </p:cTn>
                                        <p:tgtEl>
                                          <p:spTgt spid="165891">
                                            <p:txEl>
                                              <p:pRg st="1" end="1"/>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r>
              <a:rPr lang="zh-CN" altLang="en-US" smtClean="0">
                <a:latin typeface="宋体" pitchFamily="2" charset="-122"/>
              </a:rPr>
              <a:t>统计软件</a:t>
            </a:r>
          </a:p>
        </p:txBody>
      </p:sp>
      <p:sp>
        <p:nvSpPr>
          <p:cNvPr id="165891" name="Rectangle 3"/>
          <p:cNvSpPr>
            <a:spLocks noGrp="1" noChangeArrowheads="1"/>
          </p:cNvSpPr>
          <p:nvPr>
            <p:ph idx="1"/>
          </p:nvPr>
        </p:nvSpPr>
        <p:spPr/>
        <p:txBody>
          <a:bodyPr/>
          <a:lstStyle/>
          <a:p>
            <a:pPr eaLnBrk="1" hangingPunct="1"/>
            <a:r>
              <a:rPr lang="en-US" altLang="zh-CN" sz="3600" b="1" dirty="0" smtClean="0">
                <a:solidFill>
                  <a:srgbClr val="FF0000"/>
                </a:solidFill>
              </a:rPr>
              <a:t>Python</a:t>
            </a:r>
            <a:r>
              <a:rPr lang="zh-CN" altLang="en-US" sz="3600" b="1" dirty="0" smtClean="0">
                <a:solidFill>
                  <a:srgbClr val="FF0000"/>
                </a:solidFill>
              </a:rPr>
              <a:t>：</a:t>
            </a:r>
            <a:endParaRPr lang="en-US" altLang="zh-CN" sz="3600" b="1" dirty="0" smtClean="0">
              <a:solidFill>
                <a:srgbClr val="FF0000"/>
              </a:solidFill>
            </a:endParaRPr>
          </a:p>
          <a:p>
            <a:pPr eaLnBrk="1" hangingPunct="1"/>
            <a:r>
              <a:rPr lang="en-US" altLang="zh-CN" sz="2800" b="1" dirty="0" smtClean="0">
                <a:solidFill>
                  <a:srgbClr val="002060"/>
                </a:solidFill>
              </a:rPr>
              <a:t>Python</a:t>
            </a:r>
            <a:r>
              <a:rPr lang="zh-CN" altLang="en-US" sz="2800" b="1" dirty="0">
                <a:solidFill>
                  <a:srgbClr val="002060"/>
                </a:solidFill>
              </a:rPr>
              <a:t>是一种解释型脚本语言，可以应用于以下</a:t>
            </a:r>
            <a:r>
              <a:rPr lang="zh-CN" altLang="en-US" sz="2800" b="1" dirty="0" smtClean="0">
                <a:solidFill>
                  <a:srgbClr val="002060"/>
                </a:solidFill>
              </a:rPr>
              <a:t>领域</a:t>
            </a:r>
            <a:r>
              <a:rPr lang="en-US" altLang="zh-CN" sz="2800" b="1" dirty="0" smtClean="0">
                <a:solidFill>
                  <a:srgbClr val="002060"/>
                </a:solidFill>
              </a:rPr>
              <a:t>Web </a:t>
            </a:r>
            <a:r>
              <a:rPr lang="zh-CN" altLang="en-US" sz="2800" b="1" dirty="0">
                <a:solidFill>
                  <a:srgbClr val="002060"/>
                </a:solidFill>
              </a:rPr>
              <a:t>和 </a:t>
            </a:r>
            <a:r>
              <a:rPr lang="en-US" altLang="zh-CN" sz="2800" b="1" dirty="0">
                <a:solidFill>
                  <a:srgbClr val="002060"/>
                </a:solidFill>
              </a:rPr>
              <a:t>Internet</a:t>
            </a:r>
            <a:r>
              <a:rPr lang="zh-CN" altLang="en-US" sz="2800" b="1" dirty="0">
                <a:solidFill>
                  <a:srgbClr val="002060"/>
                </a:solidFill>
              </a:rPr>
              <a:t>开发</a:t>
            </a:r>
          </a:p>
          <a:p>
            <a:pPr eaLnBrk="1" hangingPunct="1"/>
            <a:r>
              <a:rPr lang="zh-CN" altLang="en-US" sz="2800" b="1" dirty="0">
                <a:solidFill>
                  <a:srgbClr val="002060"/>
                </a:solidFill>
              </a:rPr>
              <a:t>科学计算和统计</a:t>
            </a:r>
          </a:p>
          <a:p>
            <a:pPr eaLnBrk="1" hangingPunct="1"/>
            <a:r>
              <a:rPr lang="zh-CN" altLang="en-US" sz="2800" b="1" dirty="0">
                <a:solidFill>
                  <a:srgbClr val="002060"/>
                </a:solidFill>
              </a:rPr>
              <a:t>教育</a:t>
            </a:r>
          </a:p>
          <a:p>
            <a:pPr eaLnBrk="1" hangingPunct="1"/>
            <a:r>
              <a:rPr lang="zh-CN" altLang="en-US" sz="2800" b="1" dirty="0">
                <a:solidFill>
                  <a:srgbClr val="002060"/>
                </a:solidFill>
              </a:rPr>
              <a:t>桌面界面开发</a:t>
            </a:r>
          </a:p>
          <a:p>
            <a:pPr eaLnBrk="1" hangingPunct="1"/>
            <a:r>
              <a:rPr lang="zh-CN" altLang="en-US" sz="2800" b="1" dirty="0">
                <a:solidFill>
                  <a:srgbClr val="002060"/>
                </a:solidFill>
              </a:rPr>
              <a:t>软件开发</a:t>
            </a:r>
          </a:p>
          <a:p>
            <a:pPr eaLnBrk="1" hangingPunct="1"/>
            <a:r>
              <a:rPr lang="zh-CN" altLang="en-US" sz="2800" b="1" dirty="0">
                <a:solidFill>
                  <a:srgbClr val="002060"/>
                </a:solidFill>
              </a:rPr>
              <a:t>后端开发</a:t>
            </a:r>
            <a:endParaRPr lang="zh-CN" altLang="en-US" sz="2800" dirty="0" smtClean="0">
              <a:solidFill>
                <a:srgbClr val="002060"/>
              </a:solidFill>
            </a:endParaRPr>
          </a:p>
        </p:txBody>
      </p:sp>
      <p:pic>
        <p:nvPicPr>
          <p:cNvPr id="62466" name="Picture 2" descr="C:\Users\Administrator\Pictures\61XB8TSfXD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2852936"/>
            <a:ext cx="35283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0135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fade">
                                      <p:cBhvr>
                                        <p:cTn id="7" dur="770" decel="100000"/>
                                        <p:tgtEl>
                                          <p:spTgt spid="165891">
                                            <p:txEl>
                                              <p:pRg st="0" end="0"/>
                                            </p:txEl>
                                          </p:spTgt>
                                        </p:tgtEl>
                                      </p:cBhvr>
                                    </p:animEffect>
                                    <p:animScale>
                                      <p:cBhvr>
                                        <p:cTn id="8" dur="770" decel="100000"/>
                                        <p:tgtEl>
                                          <p:spTgt spid="165891">
                                            <p:txEl>
                                              <p:pRg st="0" end="0"/>
                                            </p:txEl>
                                          </p:spTgt>
                                        </p:tgtEl>
                                      </p:cBhvr>
                                      <p:from x="10000" y="10000"/>
                                      <p:to x="200000" y="450000"/>
                                    </p:animScale>
                                    <p:animScale>
                                      <p:cBhvr>
                                        <p:cTn id="9" dur="1230" accel="100000" fill="hold">
                                          <p:stCondLst>
                                            <p:cond delay="770"/>
                                          </p:stCondLst>
                                        </p:cTn>
                                        <p:tgtEl>
                                          <p:spTgt spid="165891">
                                            <p:txEl>
                                              <p:pRg st="0" end="0"/>
                                            </p:txEl>
                                          </p:spTgt>
                                        </p:tgtEl>
                                      </p:cBhvr>
                                      <p:from x="200000" y="450000"/>
                                      <p:to x="100000" y="100000"/>
                                    </p:animScale>
                                    <p:set>
                                      <p:cBhvr>
                                        <p:cTn id="10" dur="770" fill="hold"/>
                                        <p:tgtEl>
                                          <p:spTgt spid="165891">
                                            <p:txEl>
                                              <p:pRg st="0" end="0"/>
                                            </p:txEl>
                                          </p:spTgt>
                                        </p:tgtEl>
                                        <p:attrNameLst>
                                          <p:attrName>ppt_x</p:attrName>
                                        </p:attrNameLst>
                                      </p:cBhvr>
                                      <p:to>
                                        <p:strVal val="(0.5)"/>
                                      </p:to>
                                    </p:set>
                                    <p:anim from="(0.5)" to="(#ppt_x)" calcmode="lin" valueType="num">
                                      <p:cBhvr>
                                        <p:cTn id="11" dur="1230" accel="100000" fill="hold">
                                          <p:stCondLst>
                                            <p:cond delay="770"/>
                                          </p:stCondLst>
                                        </p:cTn>
                                        <p:tgtEl>
                                          <p:spTgt spid="165891">
                                            <p:txEl>
                                              <p:pRg st="0" end="0"/>
                                            </p:txEl>
                                          </p:spTgt>
                                        </p:tgtEl>
                                        <p:attrNameLst>
                                          <p:attrName>ppt_x</p:attrName>
                                        </p:attrNameLst>
                                      </p:cBhvr>
                                    </p:anim>
                                    <p:set>
                                      <p:cBhvr>
                                        <p:cTn id="12" dur="770" fill="hold"/>
                                        <p:tgtEl>
                                          <p:spTgt spid="165891">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65891">
                                            <p:txEl>
                                              <p:pRg st="0" end="0"/>
                                            </p:txEl>
                                          </p:spTgt>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nodeType="clickEffect">
                                  <p:stCondLst>
                                    <p:cond delay="0"/>
                                  </p:stCondLst>
                                  <p:childTnLst>
                                    <p:set>
                                      <p:cBhvr>
                                        <p:cTn id="17" dur="1" fill="hold">
                                          <p:stCondLst>
                                            <p:cond delay="0"/>
                                          </p:stCondLst>
                                        </p:cTn>
                                        <p:tgtEl>
                                          <p:spTgt spid="165891">
                                            <p:txEl>
                                              <p:pRg st="1" end="1"/>
                                            </p:txEl>
                                          </p:spTgt>
                                        </p:tgtEl>
                                        <p:attrNameLst>
                                          <p:attrName>style.visibility</p:attrName>
                                        </p:attrNameLst>
                                      </p:cBhvr>
                                      <p:to>
                                        <p:strVal val="visible"/>
                                      </p:to>
                                    </p:set>
                                    <p:animEffect transition="in" filter="fade">
                                      <p:cBhvr>
                                        <p:cTn id="18" dur="770" decel="100000"/>
                                        <p:tgtEl>
                                          <p:spTgt spid="165891">
                                            <p:txEl>
                                              <p:pRg st="1" end="1"/>
                                            </p:txEl>
                                          </p:spTgt>
                                        </p:tgtEl>
                                      </p:cBhvr>
                                    </p:animEffect>
                                    <p:animScale>
                                      <p:cBhvr>
                                        <p:cTn id="19" dur="770" decel="100000"/>
                                        <p:tgtEl>
                                          <p:spTgt spid="165891">
                                            <p:txEl>
                                              <p:pRg st="1" end="1"/>
                                            </p:txEl>
                                          </p:spTgt>
                                        </p:tgtEl>
                                      </p:cBhvr>
                                      <p:from x="10000" y="10000"/>
                                      <p:to x="200000" y="450000"/>
                                    </p:animScale>
                                    <p:animScale>
                                      <p:cBhvr>
                                        <p:cTn id="20" dur="1230" accel="100000" fill="hold">
                                          <p:stCondLst>
                                            <p:cond delay="770"/>
                                          </p:stCondLst>
                                        </p:cTn>
                                        <p:tgtEl>
                                          <p:spTgt spid="165891">
                                            <p:txEl>
                                              <p:pRg st="1" end="1"/>
                                            </p:txEl>
                                          </p:spTgt>
                                        </p:tgtEl>
                                      </p:cBhvr>
                                      <p:from x="200000" y="450000"/>
                                      <p:to x="100000" y="100000"/>
                                    </p:animScale>
                                    <p:set>
                                      <p:cBhvr>
                                        <p:cTn id="21" dur="770" fill="hold"/>
                                        <p:tgtEl>
                                          <p:spTgt spid="165891">
                                            <p:txEl>
                                              <p:pRg st="1" end="1"/>
                                            </p:txEl>
                                          </p:spTgt>
                                        </p:tgtEl>
                                        <p:attrNameLst>
                                          <p:attrName>ppt_x</p:attrName>
                                        </p:attrNameLst>
                                      </p:cBhvr>
                                      <p:to>
                                        <p:strVal val="(0.5)"/>
                                      </p:to>
                                    </p:set>
                                    <p:anim from="(0.5)" to="(#ppt_x)" calcmode="lin" valueType="num">
                                      <p:cBhvr>
                                        <p:cTn id="22" dur="1230" accel="100000" fill="hold">
                                          <p:stCondLst>
                                            <p:cond delay="770"/>
                                          </p:stCondLst>
                                        </p:cTn>
                                        <p:tgtEl>
                                          <p:spTgt spid="165891">
                                            <p:txEl>
                                              <p:pRg st="1" end="1"/>
                                            </p:txEl>
                                          </p:spTgt>
                                        </p:tgtEl>
                                        <p:attrNameLst>
                                          <p:attrName>ppt_x</p:attrName>
                                        </p:attrNameLst>
                                      </p:cBhvr>
                                    </p:anim>
                                    <p:set>
                                      <p:cBhvr>
                                        <p:cTn id="23" dur="770" fill="hold"/>
                                        <p:tgtEl>
                                          <p:spTgt spid="165891">
                                            <p:txEl>
                                              <p:pRg st="1" end="1"/>
                                            </p:txEl>
                                          </p:spTgt>
                                        </p:tgtEl>
                                        <p:attrNameLst>
                                          <p:attrName>ppt_y</p:attrName>
                                        </p:attrNameLst>
                                      </p:cBhvr>
                                      <p:to>
                                        <p:strVal val="(#ppt_y+0.4)"/>
                                      </p:to>
                                    </p:set>
                                    <p:anim from="(#ppt_y+0.4)" to="(#ppt_y)" calcmode="lin" valueType="num">
                                      <p:cBhvr>
                                        <p:cTn id="24" dur="1230" accel="100000" fill="hold">
                                          <p:stCondLst>
                                            <p:cond delay="770"/>
                                          </p:stCondLst>
                                        </p:cTn>
                                        <p:tgtEl>
                                          <p:spTgt spid="165891">
                                            <p:txEl>
                                              <p:pRg st="1" end="1"/>
                                            </p:txEl>
                                          </p:spTgt>
                                        </p:tgtEl>
                                        <p:attrNameLst>
                                          <p:attrName>ppt_y</p:attrName>
                                        </p:attrNameLst>
                                      </p:cBhvr>
                                    </p:anim>
                                  </p:childTnLst>
                                </p:cTn>
                              </p:par>
                            </p:childTnLst>
                          </p:cTn>
                        </p:par>
                      </p:childTnLst>
                    </p:cTn>
                  </p:par>
                  <p:par>
                    <p:cTn id="25" fill="hold">
                      <p:stCondLst>
                        <p:cond delay="indefinite"/>
                      </p:stCondLst>
                      <p:childTnLst>
                        <p:par>
                          <p:cTn id="26" fill="hold">
                            <p:stCondLst>
                              <p:cond delay="0"/>
                            </p:stCondLst>
                            <p:childTnLst>
                              <p:par>
                                <p:cTn id="27" presetID="51" presetClass="entr" presetSubtype="0" fill="hold" nodeType="clickEffect">
                                  <p:stCondLst>
                                    <p:cond delay="0"/>
                                  </p:stCondLst>
                                  <p:childTnLst>
                                    <p:set>
                                      <p:cBhvr>
                                        <p:cTn id="28" dur="1" fill="hold">
                                          <p:stCondLst>
                                            <p:cond delay="0"/>
                                          </p:stCondLst>
                                        </p:cTn>
                                        <p:tgtEl>
                                          <p:spTgt spid="165891">
                                            <p:txEl>
                                              <p:pRg st="2" end="2"/>
                                            </p:txEl>
                                          </p:spTgt>
                                        </p:tgtEl>
                                        <p:attrNameLst>
                                          <p:attrName>style.visibility</p:attrName>
                                        </p:attrNameLst>
                                      </p:cBhvr>
                                      <p:to>
                                        <p:strVal val="visible"/>
                                      </p:to>
                                    </p:set>
                                    <p:animEffect transition="in" filter="fade">
                                      <p:cBhvr>
                                        <p:cTn id="29" dur="770" decel="100000"/>
                                        <p:tgtEl>
                                          <p:spTgt spid="165891">
                                            <p:txEl>
                                              <p:pRg st="2" end="2"/>
                                            </p:txEl>
                                          </p:spTgt>
                                        </p:tgtEl>
                                      </p:cBhvr>
                                    </p:animEffect>
                                    <p:animScale>
                                      <p:cBhvr>
                                        <p:cTn id="30" dur="770" decel="100000"/>
                                        <p:tgtEl>
                                          <p:spTgt spid="165891">
                                            <p:txEl>
                                              <p:pRg st="2" end="2"/>
                                            </p:txEl>
                                          </p:spTgt>
                                        </p:tgtEl>
                                      </p:cBhvr>
                                      <p:from x="10000" y="10000"/>
                                      <p:to x="200000" y="450000"/>
                                    </p:animScale>
                                    <p:animScale>
                                      <p:cBhvr>
                                        <p:cTn id="31" dur="1230" accel="100000" fill="hold">
                                          <p:stCondLst>
                                            <p:cond delay="770"/>
                                          </p:stCondLst>
                                        </p:cTn>
                                        <p:tgtEl>
                                          <p:spTgt spid="165891">
                                            <p:txEl>
                                              <p:pRg st="2" end="2"/>
                                            </p:txEl>
                                          </p:spTgt>
                                        </p:tgtEl>
                                      </p:cBhvr>
                                      <p:from x="200000" y="450000"/>
                                      <p:to x="100000" y="100000"/>
                                    </p:animScale>
                                    <p:set>
                                      <p:cBhvr>
                                        <p:cTn id="32" dur="770" fill="hold"/>
                                        <p:tgtEl>
                                          <p:spTgt spid="165891">
                                            <p:txEl>
                                              <p:pRg st="2" end="2"/>
                                            </p:txEl>
                                          </p:spTgt>
                                        </p:tgtEl>
                                        <p:attrNameLst>
                                          <p:attrName>ppt_x</p:attrName>
                                        </p:attrNameLst>
                                      </p:cBhvr>
                                      <p:to>
                                        <p:strVal val="(0.5)"/>
                                      </p:to>
                                    </p:set>
                                    <p:anim from="(0.5)" to="(#ppt_x)" calcmode="lin" valueType="num">
                                      <p:cBhvr>
                                        <p:cTn id="33" dur="1230" accel="100000" fill="hold">
                                          <p:stCondLst>
                                            <p:cond delay="770"/>
                                          </p:stCondLst>
                                        </p:cTn>
                                        <p:tgtEl>
                                          <p:spTgt spid="165891">
                                            <p:txEl>
                                              <p:pRg st="2" end="2"/>
                                            </p:txEl>
                                          </p:spTgt>
                                        </p:tgtEl>
                                        <p:attrNameLst>
                                          <p:attrName>ppt_x</p:attrName>
                                        </p:attrNameLst>
                                      </p:cBhvr>
                                    </p:anim>
                                    <p:set>
                                      <p:cBhvr>
                                        <p:cTn id="34" dur="770" fill="hold"/>
                                        <p:tgtEl>
                                          <p:spTgt spid="165891">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165891">
                                            <p:txEl>
                                              <p:pRg st="2" end="2"/>
                                            </p:txEl>
                                          </p:spTgt>
                                        </p:tgtEl>
                                        <p:attrNameLst>
                                          <p:attrName>ppt_y</p:attrName>
                                        </p:attrNameLst>
                                      </p:cBhvr>
                                    </p:anim>
                                  </p:childTnLst>
                                </p:cTn>
                              </p:par>
                            </p:childTnLst>
                          </p:cTn>
                        </p:par>
                      </p:childTnLst>
                    </p:cTn>
                  </p:par>
                  <p:par>
                    <p:cTn id="36" fill="hold">
                      <p:stCondLst>
                        <p:cond delay="indefinite"/>
                      </p:stCondLst>
                      <p:childTnLst>
                        <p:par>
                          <p:cTn id="37" fill="hold">
                            <p:stCondLst>
                              <p:cond delay="0"/>
                            </p:stCondLst>
                            <p:childTnLst>
                              <p:par>
                                <p:cTn id="38" presetID="51" presetClass="entr" presetSubtype="0" fill="hold" nodeType="clickEffect">
                                  <p:stCondLst>
                                    <p:cond delay="0"/>
                                  </p:stCondLst>
                                  <p:childTnLst>
                                    <p:set>
                                      <p:cBhvr>
                                        <p:cTn id="39" dur="1" fill="hold">
                                          <p:stCondLst>
                                            <p:cond delay="0"/>
                                          </p:stCondLst>
                                        </p:cTn>
                                        <p:tgtEl>
                                          <p:spTgt spid="165891">
                                            <p:txEl>
                                              <p:pRg st="3" end="3"/>
                                            </p:txEl>
                                          </p:spTgt>
                                        </p:tgtEl>
                                        <p:attrNameLst>
                                          <p:attrName>style.visibility</p:attrName>
                                        </p:attrNameLst>
                                      </p:cBhvr>
                                      <p:to>
                                        <p:strVal val="visible"/>
                                      </p:to>
                                    </p:set>
                                    <p:animEffect transition="in" filter="fade">
                                      <p:cBhvr>
                                        <p:cTn id="40" dur="770" decel="100000"/>
                                        <p:tgtEl>
                                          <p:spTgt spid="165891">
                                            <p:txEl>
                                              <p:pRg st="3" end="3"/>
                                            </p:txEl>
                                          </p:spTgt>
                                        </p:tgtEl>
                                      </p:cBhvr>
                                    </p:animEffect>
                                    <p:animScale>
                                      <p:cBhvr>
                                        <p:cTn id="41" dur="770" decel="100000"/>
                                        <p:tgtEl>
                                          <p:spTgt spid="165891">
                                            <p:txEl>
                                              <p:pRg st="3" end="3"/>
                                            </p:txEl>
                                          </p:spTgt>
                                        </p:tgtEl>
                                      </p:cBhvr>
                                      <p:from x="10000" y="10000"/>
                                      <p:to x="200000" y="450000"/>
                                    </p:animScale>
                                    <p:animScale>
                                      <p:cBhvr>
                                        <p:cTn id="42" dur="1230" accel="100000" fill="hold">
                                          <p:stCondLst>
                                            <p:cond delay="770"/>
                                          </p:stCondLst>
                                        </p:cTn>
                                        <p:tgtEl>
                                          <p:spTgt spid="165891">
                                            <p:txEl>
                                              <p:pRg st="3" end="3"/>
                                            </p:txEl>
                                          </p:spTgt>
                                        </p:tgtEl>
                                      </p:cBhvr>
                                      <p:from x="200000" y="450000"/>
                                      <p:to x="100000" y="100000"/>
                                    </p:animScale>
                                    <p:set>
                                      <p:cBhvr>
                                        <p:cTn id="43" dur="770" fill="hold"/>
                                        <p:tgtEl>
                                          <p:spTgt spid="165891">
                                            <p:txEl>
                                              <p:pRg st="3" end="3"/>
                                            </p:txEl>
                                          </p:spTgt>
                                        </p:tgtEl>
                                        <p:attrNameLst>
                                          <p:attrName>ppt_x</p:attrName>
                                        </p:attrNameLst>
                                      </p:cBhvr>
                                      <p:to>
                                        <p:strVal val="(0.5)"/>
                                      </p:to>
                                    </p:set>
                                    <p:anim from="(0.5)" to="(#ppt_x)" calcmode="lin" valueType="num">
                                      <p:cBhvr>
                                        <p:cTn id="44" dur="1230" accel="100000" fill="hold">
                                          <p:stCondLst>
                                            <p:cond delay="770"/>
                                          </p:stCondLst>
                                        </p:cTn>
                                        <p:tgtEl>
                                          <p:spTgt spid="165891">
                                            <p:txEl>
                                              <p:pRg st="3" end="3"/>
                                            </p:txEl>
                                          </p:spTgt>
                                        </p:tgtEl>
                                        <p:attrNameLst>
                                          <p:attrName>ppt_x</p:attrName>
                                        </p:attrNameLst>
                                      </p:cBhvr>
                                    </p:anim>
                                    <p:set>
                                      <p:cBhvr>
                                        <p:cTn id="45" dur="770" fill="hold"/>
                                        <p:tgtEl>
                                          <p:spTgt spid="165891">
                                            <p:txEl>
                                              <p:pRg st="3" end="3"/>
                                            </p:txEl>
                                          </p:spTgt>
                                        </p:tgtEl>
                                        <p:attrNameLst>
                                          <p:attrName>ppt_y</p:attrName>
                                        </p:attrNameLst>
                                      </p:cBhvr>
                                      <p:to>
                                        <p:strVal val="(#ppt_y+0.4)"/>
                                      </p:to>
                                    </p:set>
                                    <p:anim from="(#ppt_y+0.4)" to="(#ppt_y)" calcmode="lin" valueType="num">
                                      <p:cBhvr>
                                        <p:cTn id="46" dur="1230" accel="100000" fill="hold">
                                          <p:stCondLst>
                                            <p:cond delay="770"/>
                                          </p:stCondLst>
                                        </p:cTn>
                                        <p:tgtEl>
                                          <p:spTgt spid="165891">
                                            <p:txEl>
                                              <p:pRg st="3" end="3"/>
                                            </p:txEl>
                                          </p:spTgt>
                                        </p:tgtEl>
                                        <p:attrNameLst>
                                          <p:attrName>ppt_y</p:attrName>
                                        </p:attrNameLst>
                                      </p:cBhvr>
                                    </p:anim>
                                  </p:childTnLst>
                                </p:cTn>
                              </p:par>
                            </p:childTnLst>
                          </p:cTn>
                        </p:par>
                      </p:childTnLst>
                    </p:cTn>
                  </p:par>
                  <p:par>
                    <p:cTn id="47" fill="hold">
                      <p:stCondLst>
                        <p:cond delay="indefinite"/>
                      </p:stCondLst>
                      <p:childTnLst>
                        <p:par>
                          <p:cTn id="48" fill="hold">
                            <p:stCondLst>
                              <p:cond delay="0"/>
                            </p:stCondLst>
                            <p:childTnLst>
                              <p:par>
                                <p:cTn id="49" presetID="51" presetClass="entr" presetSubtype="0" fill="hold" nodeType="clickEffect">
                                  <p:stCondLst>
                                    <p:cond delay="0"/>
                                  </p:stCondLst>
                                  <p:childTnLst>
                                    <p:set>
                                      <p:cBhvr>
                                        <p:cTn id="50" dur="1" fill="hold">
                                          <p:stCondLst>
                                            <p:cond delay="0"/>
                                          </p:stCondLst>
                                        </p:cTn>
                                        <p:tgtEl>
                                          <p:spTgt spid="165891">
                                            <p:txEl>
                                              <p:pRg st="4" end="4"/>
                                            </p:txEl>
                                          </p:spTgt>
                                        </p:tgtEl>
                                        <p:attrNameLst>
                                          <p:attrName>style.visibility</p:attrName>
                                        </p:attrNameLst>
                                      </p:cBhvr>
                                      <p:to>
                                        <p:strVal val="visible"/>
                                      </p:to>
                                    </p:set>
                                    <p:animEffect transition="in" filter="fade">
                                      <p:cBhvr>
                                        <p:cTn id="51" dur="770" decel="100000"/>
                                        <p:tgtEl>
                                          <p:spTgt spid="165891">
                                            <p:txEl>
                                              <p:pRg st="4" end="4"/>
                                            </p:txEl>
                                          </p:spTgt>
                                        </p:tgtEl>
                                      </p:cBhvr>
                                    </p:animEffect>
                                    <p:animScale>
                                      <p:cBhvr>
                                        <p:cTn id="52" dur="770" decel="100000"/>
                                        <p:tgtEl>
                                          <p:spTgt spid="165891">
                                            <p:txEl>
                                              <p:pRg st="4" end="4"/>
                                            </p:txEl>
                                          </p:spTgt>
                                        </p:tgtEl>
                                      </p:cBhvr>
                                      <p:from x="10000" y="10000"/>
                                      <p:to x="200000" y="450000"/>
                                    </p:animScale>
                                    <p:animScale>
                                      <p:cBhvr>
                                        <p:cTn id="53" dur="1230" accel="100000" fill="hold">
                                          <p:stCondLst>
                                            <p:cond delay="770"/>
                                          </p:stCondLst>
                                        </p:cTn>
                                        <p:tgtEl>
                                          <p:spTgt spid="165891">
                                            <p:txEl>
                                              <p:pRg st="4" end="4"/>
                                            </p:txEl>
                                          </p:spTgt>
                                        </p:tgtEl>
                                      </p:cBhvr>
                                      <p:from x="200000" y="450000"/>
                                      <p:to x="100000" y="100000"/>
                                    </p:animScale>
                                    <p:set>
                                      <p:cBhvr>
                                        <p:cTn id="54" dur="770" fill="hold"/>
                                        <p:tgtEl>
                                          <p:spTgt spid="165891">
                                            <p:txEl>
                                              <p:pRg st="4" end="4"/>
                                            </p:txEl>
                                          </p:spTgt>
                                        </p:tgtEl>
                                        <p:attrNameLst>
                                          <p:attrName>ppt_x</p:attrName>
                                        </p:attrNameLst>
                                      </p:cBhvr>
                                      <p:to>
                                        <p:strVal val="(0.5)"/>
                                      </p:to>
                                    </p:set>
                                    <p:anim from="(0.5)" to="(#ppt_x)" calcmode="lin" valueType="num">
                                      <p:cBhvr>
                                        <p:cTn id="55" dur="1230" accel="100000" fill="hold">
                                          <p:stCondLst>
                                            <p:cond delay="770"/>
                                          </p:stCondLst>
                                        </p:cTn>
                                        <p:tgtEl>
                                          <p:spTgt spid="165891">
                                            <p:txEl>
                                              <p:pRg st="4" end="4"/>
                                            </p:txEl>
                                          </p:spTgt>
                                        </p:tgtEl>
                                        <p:attrNameLst>
                                          <p:attrName>ppt_x</p:attrName>
                                        </p:attrNameLst>
                                      </p:cBhvr>
                                    </p:anim>
                                    <p:set>
                                      <p:cBhvr>
                                        <p:cTn id="56" dur="770" fill="hold"/>
                                        <p:tgtEl>
                                          <p:spTgt spid="165891">
                                            <p:txEl>
                                              <p:pRg st="4" end="4"/>
                                            </p:txEl>
                                          </p:spTgt>
                                        </p:tgtEl>
                                        <p:attrNameLst>
                                          <p:attrName>ppt_y</p:attrName>
                                        </p:attrNameLst>
                                      </p:cBhvr>
                                      <p:to>
                                        <p:strVal val="(#ppt_y+0.4)"/>
                                      </p:to>
                                    </p:set>
                                    <p:anim from="(#ppt_y+0.4)" to="(#ppt_y)" calcmode="lin" valueType="num">
                                      <p:cBhvr>
                                        <p:cTn id="57" dur="1230" accel="100000" fill="hold">
                                          <p:stCondLst>
                                            <p:cond delay="770"/>
                                          </p:stCondLst>
                                        </p:cTn>
                                        <p:tgtEl>
                                          <p:spTgt spid="165891">
                                            <p:txEl>
                                              <p:pRg st="4" end="4"/>
                                            </p:txEl>
                                          </p:spTgt>
                                        </p:tgtEl>
                                        <p:attrNameLst>
                                          <p:attrName>ppt_y</p:attrName>
                                        </p:attrNameLst>
                                      </p:cBhvr>
                                    </p:anim>
                                  </p:childTnLst>
                                </p:cTn>
                              </p:par>
                            </p:childTnLst>
                          </p:cTn>
                        </p:par>
                      </p:childTnLst>
                    </p:cTn>
                  </p:par>
                  <p:par>
                    <p:cTn id="58" fill="hold">
                      <p:stCondLst>
                        <p:cond delay="indefinite"/>
                      </p:stCondLst>
                      <p:childTnLst>
                        <p:par>
                          <p:cTn id="59" fill="hold">
                            <p:stCondLst>
                              <p:cond delay="0"/>
                            </p:stCondLst>
                            <p:childTnLst>
                              <p:par>
                                <p:cTn id="60" presetID="51" presetClass="entr" presetSubtype="0" fill="hold" nodeType="clickEffect">
                                  <p:stCondLst>
                                    <p:cond delay="0"/>
                                  </p:stCondLst>
                                  <p:childTnLst>
                                    <p:set>
                                      <p:cBhvr>
                                        <p:cTn id="61" dur="1" fill="hold">
                                          <p:stCondLst>
                                            <p:cond delay="0"/>
                                          </p:stCondLst>
                                        </p:cTn>
                                        <p:tgtEl>
                                          <p:spTgt spid="165891">
                                            <p:txEl>
                                              <p:pRg st="5" end="5"/>
                                            </p:txEl>
                                          </p:spTgt>
                                        </p:tgtEl>
                                        <p:attrNameLst>
                                          <p:attrName>style.visibility</p:attrName>
                                        </p:attrNameLst>
                                      </p:cBhvr>
                                      <p:to>
                                        <p:strVal val="visible"/>
                                      </p:to>
                                    </p:set>
                                    <p:animEffect transition="in" filter="fade">
                                      <p:cBhvr>
                                        <p:cTn id="62" dur="770" decel="100000"/>
                                        <p:tgtEl>
                                          <p:spTgt spid="165891">
                                            <p:txEl>
                                              <p:pRg st="5" end="5"/>
                                            </p:txEl>
                                          </p:spTgt>
                                        </p:tgtEl>
                                      </p:cBhvr>
                                    </p:animEffect>
                                    <p:animScale>
                                      <p:cBhvr>
                                        <p:cTn id="63" dur="770" decel="100000"/>
                                        <p:tgtEl>
                                          <p:spTgt spid="165891">
                                            <p:txEl>
                                              <p:pRg st="5" end="5"/>
                                            </p:txEl>
                                          </p:spTgt>
                                        </p:tgtEl>
                                      </p:cBhvr>
                                      <p:from x="10000" y="10000"/>
                                      <p:to x="200000" y="450000"/>
                                    </p:animScale>
                                    <p:animScale>
                                      <p:cBhvr>
                                        <p:cTn id="64" dur="1230" accel="100000" fill="hold">
                                          <p:stCondLst>
                                            <p:cond delay="770"/>
                                          </p:stCondLst>
                                        </p:cTn>
                                        <p:tgtEl>
                                          <p:spTgt spid="165891">
                                            <p:txEl>
                                              <p:pRg st="5" end="5"/>
                                            </p:txEl>
                                          </p:spTgt>
                                        </p:tgtEl>
                                      </p:cBhvr>
                                      <p:from x="200000" y="450000"/>
                                      <p:to x="100000" y="100000"/>
                                    </p:animScale>
                                    <p:set>
                                      <p:cBhvr>
                                        <p:cTn id="65" dur="770" fill="hold"/>
                                        <p:tgtEl>
                                          <p:spTgt spid="165891">
                                            <p:txEl>
                                              <p:pRg st="5" end="5"/>
                                            </p:txEl>
                                          </p:spTgt>
                                        </p:tgtEl>
                                        <p:attrNameLst>
                                          <p:attrName>ppt_x</p:attrName>
                                        </p:attrNameLst>
                                      </p:cBhvr>
                                      <p:to>
                                        <p:strVal val="(0.5)"/>
                                      </p:to>
                                    </p:set>
                                    <p:anim from="(0.5)" to="(#ppt_x)" calcmode="lin" valueType="num">
                                      <p:cBhvr>
                                        <p:cTn id="66" dur="1230" accel="100000" fill="hold">
                                          <p:stCondLst>
                                            <p:cond delay="770"/>
                                          </p:stCondLst>
                                        </p:cTn>
                                        <p:tgtEl>
                                          <p:spTgt spid="165891">
                                            <p:txEl>
                                              <p:pRg st="5" end="5"/>
                                            </p:txEl>
                                          </p:spTgt>
                                        </p:tgtEl>
                                        <p:attrNameLst>
                                          <p:attrName>ppt_x</p:attrName>
                                        </p:attrNameLst>
                                      </p:cBhvr>
                                    </p:anim>
                                    <p:set>
                                      <p:cBhvr>
                                        <p:cTn id="67" dur="770" fill="hold"/>
                                        <p:tgtEl>
                                          <p:spTgt spid="165891">
                                            <p:txEl>
                                              <p:pRg st="5" end="5"/>
                                            </p:txEl>
                                          </p:spTgt>
                                        </p:tgtEl>
                                        <p:attrNameLst>
                                          <p:attrName>ppt_y</p:attrName>
                                        </p:attrNameLst>
                                      </p:cBhvr>
                                      <p:to>
                                        <p:strVal val="(#ppt_y+0.4)"/>
                                      </p:to>
                                    </p:set>
                                    <p:anim from="(#ppt_y+0.4)" to="(#ppt_y)" calcmode="lin" valueType="num">
                                      <p:cBhvr>
                                        <p:cTn id="68" dur="1230" accel="100000" fill="hold">
                                          <p:stCondLst>
                                            <p:cond delay="770"/>
                                          </p:stCondLst>
                                        </p:cTn>
                                        <p:tgtEl>
                                          <p:spTgt spid="165891">
                                            <p:txEl>
                                              <p:pRg st="5" end="5"/>
                                            </p:txEl>
                                          </p:spTgt>
                                        </p:tgtEl>
                                        <p:attrNameLst>
                                          <p:attrName>ppt_y</p:attrName>
                                        </p:attrNameLst>
                                      </p:cBhvr>
                                    </p:anim>
                                  </p:childTnLst>
                                </p:cTn>
                              </p:par>
                            </p:childTnLst>
                          </p:cTn>
                        </p:par>
                      </p:childTnLst>
                    </p:cTn>
                  </p:par>
                  <p:par>
                    <p:cTn id="69" fill="hold">
                      <p:stCondLst>
                        <p:cond delay="indefinite"/>
                      </p:stCondLst>
                      <p:childTnLst>
                        <p:par>
                          <p:cTn id="70" fill="hold">
                            <p:stCondLst>
                              <p:cond delay="0"/>
                            </p:stCondLst>
                            <p:childTnLst>
                              <p:par>
                                <p:cTn id="71" presetID="51" presetClass="entr" presetSubtype="0" fill="hold" nodeType="clickEffect">
                                  <p:stCondLst>
                                    <p:cond delay="0"/>
                                  </p:stCondLst>
                                  <p:childTnLst>
                                    <p:set>
                                      <p:cBhvr>
                                        <p:cTn id="72" dur="1" fill="hold">
                                          <p:stCondLst>
                                            <p:cond delay="0"/>
                                          </p:stCondLst>
                                        </p:cTn>
                                        <p:tgtEl>
                                          <p:spTgt spid="165891">
                                            <p:txEl>
                                              <p:pRg st="6" end="6"/>
                                            </p:txEl>
                                          </p:spTgt>
                                        </p:tgtEl>
                                        <p:attrNameLst>
                                          <p:attrName>style.visibility</p:attrName>
                                        </p:attrNameLst>
                                      </p:cBhvr>
                                      <p:to>
                                        <p:strVal val="visible"/>
                                      </p:to>
                                    </p:set>
                                    <p:animEffect transition="in" filter="fade">
                                      <p:cBhvr>
                                        <p:cTn id="73" dur="770" decel="100000"/>
                                        <p:tgtEl>
                                          <p:spTgt spid="165891">
                                            <p:txEl>
                                              <p:pRg st="6" end="6"/>
                                            </p:txEl>
                                          </p:spTgt>
                                        </p:tgtEl>
                                      </p:cBhvr>
                                    </p:animEffect>
                                    <p:animScale>
                                      <p:cBhvr>
                                        <p:cTn id="74" dur="770" decel="100000"/>
                                        <p:tgtEl>
                                          <p:spTgt spid="165891">
                                            <p:txEl>
                                              <p:pRg st="6" end="6"/>
                                            </p:txEl>
                                          </p:spTgt>
                                        </p:tgtEl>
                                      </p:cBhvr>
                                      <p:from x="10000" y="10000"/>
                                      <p:to x="200000" y="450000"/>
                                    </p:animScale>
                                    <p:animScale>
                                      <p:cBhvr>
                                        <p:cTn id="75" dur="1230" accel="100000" fill="hold">
                                          <p:stCondLst>
                                            <p:cond delay="770"/>
                                          </p:stCondLst>
                                        </p:cTn>
                                        <p:tgtEl>
                                          <p:spTgt spid="165891">
                                            <p:txEl>
                                              <p:pRg st="6" end="6"/>
                                            </p:txEl>
                                          </p:spTgt>
                                        </p:tgtEl>
                                      </p:cBhvr>
                                      <p:from x="200000" y="450000"/>
                                      <p:to x="100000" y="100000"/>
                                    </p:animScale>
                                    <p:set>
                                      <p:cBhvr>
                                        <p:cTn id="76" dur="770" fill="hold"/>
                                        <p:tgtEl>
                                          <p:spTgt spid="165891">
                                            <p:txEl>
                                              <p:pRg st="6" end="6"/>
                                            </p:txEl>
                                          </p:spTgt>
                                        </p:tgtEl>
                                        <p:attrNameLst>
                                          <p:attrName>ppt_x</p:attrName>
                                        </p:attrNameLst>
                                      </p:cBhvr>
                                      <p:to>
                                        <p:strVal val="(0.5)"/>
                                      </p:to>
                                    </p:set>
                                    <p:anim from="(0.5)" to="(#ppt_x)" calcmode="lin" valueType="num">
                                      <p:cBhvr>
                                        <p:cTn id="77" dur="1230" accel="100000" fill="hold">
                                          <p:stCondLst>
                                            <p:cond delay="770"/>
                                          </p:stCondLst>
                                        </p:cTn>
                                        <p:tgtEl>
                                          <p:spTgt spid="165891">
                                            <p:txEl>
                                              <p:pRg st="6" end="6"/>
                                            </p:txEl>
                                          </p:spTgt>
                                        </p:tgtEl>
                                        <p:attrNameLst>
                                          <p:attrName>ppt_x</p:attrName>
                                        </p:attrNameLst>
                                      </p:cBhvr>
                                    </p:anim>
                                    <p:set>
                                      <p:cBhvr>
                                        <p:cTn id="78" dur="770" fill="hold"/>
                                        <p:tgtEl>
                                          <p:spTgt spid="165891">
                                            <p:txEl>
                                              <p:pRg st="6" end="6"/>
                                            </p:txEl>
                                          </p:spTgt>
                                        </p:tgtEl>
                                        <p:attrNameLst>
                                          <p:attrName>ppt_y</p:attrName>
                                        </p:attrNameLst>
                                      </p:cBhvr>
                                      <p:to>
                                        <p:strVal val="(#ppt_y+0.4)"/>
                                      </p:to>
                                    </p:set>
                                    <p:anim from="(#ppt_y+0.4)" to="(#ppt_y)" calcmode="lin" valueType="num">
                                      <p:cBhvr>
                                        <p:cTn id="79" dur="1230" accel="100000" fill="hold">
                                          <p:stCondLst>
                                            <p:cond delay="770"/>
                                          </p:stCondLst>
                                        </p:cTn>
                                        <p:tgtEl>
                                          <p:spTgt spid="165891">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5"/>
          <p:cNvSpPr txBox="1">
            <a:spLocks noChangeArrowheads="1"/>
          </p:cNvSpPr>
          <p:nvPr/>
        </p:nvSpPr>
        <p:spPr bwMode="auto">
          <a:xfrm>
            <a:off x="8018463" y="6153150"/>
            <a:ext cx="1031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ts val="713"/>
              </a:lnSpc>
            </a:pPr>
            <a:r>
              <a:rPr lang="en-US" altLang="zh-CN" sz="800">
                <a:solidFill>
                  <a:srgbClr val="000000"/>
                </a:solidFill>
                <a:latin typeface="Times New Roman" pitchFamily="18" charset="0"/>
              </a:rPr>
              <a:t>23</a:t>
            </a:r>
          </a:p>
        </p:txBody>
      </p:sp>
      <p:sp>
        <p:nvSpPr>
          <p:cNvPr id="218115" name="Text Box 6"/>
          <p:cNvSpPr txBox="1">
            <a:spLocks noChangeArrowheads="1"/>
          </p:cNvSpPr>
          <p:nvPr/>
        </p:nvSpPr>
        <p:spPr bwMode="auto">
          <a:xfrm>
            <a:off x="357188" y="1751013"/>
            <a:ext cx="8429625"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177800" algn="l"/>
                <a:tab pos="255588" algn="l"/>
                <a:tab pos="355600" algn="l"/>
                <a:tab pos="688975" algn="l"/>
                <a:tab pos="2470150" algn="l"/>
              </a:tabLst>
              <a:defRPr>
                <a:solidFill>
                  <a:schemeClr val="tx1"/>
                </a:solidFill>
                <a:latin typeface="Arial" pitchFamily="34" charset="0"/>
              </a:defRPr>
            </a:lvl1pPr>
            <a:lvl2pPr marL="742950" indent="-285750" eaLnBrk="0" hangingPunct="0">
              <a:tabLst>
                <a:tab pos="177800" algn="l"/>
                <a:tab pos="255588" algn="l"/>
                <a:tab pos="355600" algn="l"/>
                <a:tab pos="688975" algn="l"/>
                <a:tab pos="2470150" algn="l"/>
              </a:tabLst>
              <a:defRPr>
                <a:solidFill>
                  <a:schemeClr val="tx1"/>
                </a:solidFill>
                <a:latin typeface="Arial" pitchFamily="34" charset="0"/>
              </a:defRPr>
            </a:lvl2pPr>
            <a:lvl3pPr marL="1143000" indent="-228600" eaLnBrk="0" hangingPunct="0">
              <a:tabLst>
                <a:tab pos="177800" algn="l"/>
                <a:tab pos="255588" algn="l"/>
                <a:tab pos="355600" algn="l"/>
                <a:tab pos="688975" algn="l"/>
                <a:tab pos="2470150" algn="l"/>
              </a:tabLst>
              <a:defRPr>
                <a:solidFill>
                  <a:schemeClr val="tx1"/>
                </a:solidFill>
                <a:latin typeface="Arial" pitchFamily="34" charset="0"/>
              </a:defRPr>
            </a:lvl3pPr>
            <a:lvl4pPr marL="1600200" indent="-228600" eaLnBrk="0" hangingPunct="0">
              <a:tabLst>
                <a:tab pos="177800" algn="l"/>
                <a:tab pos="255588" algn="l"/>
                <a:tab pos="355600" algn="l"/>
                <a:tab pos="688975" algn="l"/>
                <a:tab pos="2470150" algn="l"/>
              </a:tabLst>
              <a:defRPr>
                <a:solidFill>
                  <a:schemeClr val="tx1"/>
                </a:solidFill>
                <a:latin typeface="Arial" pitchFamily="34" charset="0"/>
              </a:defRPr>
            </a:lvl4pPr>
            <a:lvl5pPr marL="2057400" indent="-228600" eaLnBrk="0" hangingPunct="0">
              <a:tabLst>
                <a:tab pos="177800" algn="l"/>
                <a:tab pos="255588" algn="l"/>
                <a:tab pos="355600" algn="l"/>
                <a:tab pos="688975" algn="l"/>
                <a:tab pos="2470150" algn="l"/>
              </a:tabLst>
              <a:defRPr>
                <a:solidFill>
                  <a:schemeClr val="tx1"/>
                </a:solidFill>
                <a:latin typeface="Arial" pitchFamily="34" charset="0"/>
              </a:defRPr>
            </a:lvl5pPr>
            <a:lvl6pPr marL="2514600" indent="-228600" eaLnBrk="0" fontAlgn="base" hangingPunct="0">
              <a:spcBef>
                <a:spcPct val="0"/>
              </a:spcBef>
              <a:spcAft>
                <a:spcPct val="0"/>
              </a:spcAft>
              <a:tabLst>
                <a:tab pos="177800" algn="l"/>
                <a:tab pos="255588" algn="l"/>
                <a:tab pos="355600" algn="l"/>
                <a:tab pos="688975" algn="l"/>
                <a:tab pos="2470150" algn="l"/>
              </a:tabLst>
              <a:defRPr>
                <a:solidFill>
                  <a:schemeClr val="tx1"/>
                </a:solidFill>
                <a:latin typeface="Arial" pitchFamily="34" charset="0"/>
              </a:defRPr>
            </a:lvl6pPr>
            <a:lvl7pPr marL="2971800" indent="-228600" eaLnBrk="0" fontAlgn="base" hangingPunct="0">
              <a:spcBef>
                <a:spcPct val="0"/>
              </a:spcBef>
              <a:spcAft>
                <a:spcPct val="0"/>
              </a:spcAft>
              <a:tabLst>
                <a:tab pos="177800" algn="l"/>
                <a:tab pos="255588" algn="l"/>
                <a:tab pos="355600" algn="l"/>
                <a:tab pos="688975" algn="l"/>
                <a:tab pos="2470150" algn="l"/>
              </a:tabLst>
              <a:defRPr>
                <a:solidFill>
                  <a:schemeClr val="tx1"/>
                </a:solidFill>
                <a:latin typeface="Arial" pitchFamily="34" charset="0"/>
              </a:defRPr>
            </a:lvl7pPr>
            <a:lvl8pPr marL="3429000" indent="-228600" eaLnBrk="0" fontAlgn="base" hangingPunct="0">
              <a:spcBef>
                <a:spcPct val="0"/>
              </a:spcBef>
              <a:spcAft>
                <a:spcPct val="0"/>
              </a:spcAft>
              <a:tabLst>
                <a:tab pos="177800" algn="l"/>
                <a:tab pos="255588" algn="l"/>
                <a:tab pos="355600" algn="l"/>
                <a:tab pos="688975" algn="l"/>
                <a:tab pos="2470150" algn="l"/>
              </a:tabLst>
              <a:defRPr>
                <a:solidFill>
                  <a:schemeClr val="tx1"/>
                </a:solidFill>
                <a:latin typeface="Arial" pitchFamily="34" charset="0"/>
              </a:defRPr>
            </a:lvl8pPr>
            <a:lvl9pPr marL="3886200" indent="-228600" eaLnBrk="0" fontAlgn="base" hangingPunct="0">
              <a:spcBef>
                <a:spcPct val="0"/>
              </a:spcBef>
              <a:spcAft>
                <a:spcPct val="0"/>
              </a:spcAft>
              <a:tabLst>
                <a:tab pos="177800" algn="l"/>
                <a:tab pos="255588" algn="l"/>
                <a:tab pos="355600" algn="l"/>
                <a:tab pos="688975" algn="l"/>
                <a:tab pos="2470150" algn="l"/>
              </a:tabLst>
              <a:defRPr>
                <a:solidFill>
                  <a:schemeClr val="tx1"/>
                </a:solidFill>
                <a:latin typeface="Arial" pitchFamily="34" charset="0"/>
              </a:defRPr>
            </a:lvl9pPr>
          </a:lstStyle>
          <a:p>
            <a:pPr eaLnBrk="1" hangingPunct="1">
              <a:lnSpc>
                <a:spcPts val="4025"/>
              </a:lnSpc>
            </a:pPr>
            <a:r>
              <a:rPr lang="en-US" altLang="zh-CN" sz="2400" b="1"/>
              <a:t>	</a:t>
            </a:r>
            <a:r>
              <a:rPr lang="zh-CN" altLang="en-US" sz="2400" b="1">
                <a:solidFill>
                  <a:srgbClr val="000000"/>
                </a:solidFill>
                <a:latin typeface="Times New Roman" pitchFamily="18" charset="0"/>
              </a:rPr>
              <a:t>推荐阅读：姜启源</a:t>
            </a:r>
            <a:r>
              <a:rPr lang="en-US" altLang="zh-CN" sz="2400" b="1">
                <a:solidFill>
                  <a:srgbClr val="000000"/>
                </a:solidFill>
                <a:latin typeface="Times New Roman" pitchFamily="18" charset="0"/>
              </a:rPr>
              <a:t>《</a:t>
            </a:r>
            <a:r>
              <a:rPr lang="zh-CN" altLang="en-US" sz="2400" b="1">
                <a:solidFill>
                  <a:srgbClr val="000000"/>
                </a:solidFill>
                <a:latin typeface="Times New Roman" pitchFamily="18" charset="0"/>
              </a:rPr>
              <a:t>数学模型</a:t>
            </a:r>
            <a:r>
              <a:rPr lang="en-US" altLang="zh-CN" sz="2400" b="1">
                <a:solidFill>
                  <a:srgbClr val="000000"/>
                </a:solidFill>
                <a:latin typeface="Times New Roman" pitchFamily="18" charset="0"/>
              </a:rPr>
              <a:t>》</a:t>
            </a:r>
            <a:r>
              <a:rPr lang="zh-CN" altLang="en-US" sz="2400" b="1">
                <a:solidFill>
                  <a:srgbClr val="000000"/>
                </a:solidFill>
                <a:latin typeface="Times New Roman" pitchFamily="18" charset="0"/>
              </a:rPr>
              <a:t>（三版）</a:t>
            </a:r>
          </a:p>
          <a:p>
            <a:pPr eaLnBrk="1" hangingPunct="1"/>
            <a:r>
              <a:rPr lang="zh-CN" altLang="en-US" sz="2400" b="1">
                <a:solidFill>
                  <a:srgbClr val="000000"/>
                </a:solidFill>
                <a:latin typeface="Times New Roman" pitchFamily="18" charset="0"/>
              </a:rPr>
              <a:t>第 </a:t>
            </a:r>
            <a:r>
              <a:rPr lang="en-US" altLang="zh-CN" sz="2400" b="1">
                <a:solidFill>
                  <a:srgbClr val="000000"/>
                </a:solidFill>
                <a:latin typeface="Times New Roman" pitchFamily="18" charset="0"/>
              </a:rPr>
              <a:t>10 </a:t>
            </a:r>
            <a:r>
              <a:rPr lang="zh-CN" altLang="en-US" sz="2400" b="1">
                <a:solidFill>
                  <a:srgbClr val="000000"/>
                </a:solidFill>
                <a:latin typeface="Times New Roman" pitchFamily="18" charset="0"/>
              </a:rPr>
              <a:t>章 统计回归模型。</a:t>
            </a:r>
          </a:p>
          <a:p>
            <a:pPr eaLnBrk="1" hangingPunct="1"/>
            <a:r>
              <a:rPr lang="zh-CN" altLang="en-US" sz="2400" b="1">
                <a:solidFill>
                  <a:srgbClr val="000000"/>
                </a:solidFill>
                <a:latin typeface="Times New Roman" pitchFamily="18" charset="0"/>
              </a:rPr>
              <a:t>		特点：结合具体例子，对以下几个方面都有比较详细的讨论</a:t>
            </a:r>
          </a:p>
          <a:p>
            <a:pPr eaLnBrk="1" hangingPunct="1"/>
            <a:endParaRPr lang="zh-CN" altLang="en-US" sz="2400" b="1">
              <a:solidFill>
                <a:srgbClr val="000000"/>
              </a:solidFill>
              <a:latin typeface="Times New Roman" pitchFamily="18" charset="0"/>
            </a:endParaRPr>
          </a:p>
          <a:p>
            <a:pPr eaLnBrk="1" hangingPunct="1"/>
            <a:r>
              <a:rPr lang="zh-CN" altLang="en-US" sz="2400" b="1">
                <a:solidFill>
                  <a:srgbClr val="000000"/>
                </a:solidFill>
                <a:latin typeface="Times New Roman" pitchFamily="18" charset="0"/>
              </a:rPr>
              <a:t>				具体回归模型的选择</a:t>
            </a:r>
          </a:p>
          <a:p>
            <a:pPr eaLnBrk="1" hangingPunct="1"/>
            <a:endParaRPr lang="zh-CN" altLang="en-US" sz="2400" b="1">
              <a:solidFill>
                <a:srgbClr val="000000"/>
              </a:solidFill>
              <a:latin typeface="Times New Roman" pitchFamily="18" charset="0"/>
            </a:endParaRPr>
          </a:p>
          <a:p>
            <a:pPr eaLnBrk="1" hangingPunct="1"/>
            <a:r>
              <a:rPr lang="zh-CN" altLang="en-US" sz="2400" b="1">
                <a:solidFill>
                  <a:srgbClr val="000000"/>
                </a:solidFill>
                <a:latin typeface="Times New Roman" pitchFamily="18" charset="0"/>
              </a:rPr>
              <a:t>				变量的选择和处理</a:t>
            </a:r>
          </a:p>
          <a:p>
            <a:pPr eaLnBrk="1" hangingPunct="1"/>
            <a:endParaRPr lang="zh-CN" altLang="en-US" sz="2400" b="1">
              <a:solidFill>
                <a:srgbClr val="000000"/>
              </a:solidFill>
              <a:latin typeface="Times New Roman" pitchFamily="18" charset="0"/>
            </a:endParaRPr>
          </a:p>
          <a:p>
            <a:pPr eaLnBrk="1" hangingPunct="1"/>
            <a:r>
              <a:rPr lang="zh-CN" altLang="en-US" sz="2400" b="1">
                <a:solidFill>
                  <a:srgbClr val="000000"/>
                </a:solidFill>
                <a:latin typeface="Times New Roman" pitchFamily="18" charset="0"/>
              </a:rPr>
              <a:t>				</a:t>
            </a:r>
            <a:r>
              <a:rPr lang="en-US" altLang="zh-CN" sz="2400" b="1">
                <a:solidFill>
                  <a:srgbClr val="000000"/>
                </a:solidFill>
                <a:latin typeface="Times New Roman" pitchFamily="18" charset="0"/>
              </a:rPr>
              <a:t>Matlab </a:t>
            </a:r>
            <a:r>
              <a:rPr lang="zh-CN" altLang="en-US" sz="2400" b="1">
                <a:solidFill>
                  <a:srgbClr val="000000"/>
                </a:solidFill>
                <a:latin typeface="Times New Roman" pitchFamily="18" charset="0"/>
              </a:rPr>
              <a:t>软件在统计方面的使用</a:t>
            </a:r>
          </a:p>
          <a:p>
            <a:pPr eaLnBrk="1" hangingPunct="1"/>
            <a:endParaRPr lang="zh-CN" altLang="en-US" sz="2400" b="1">
              <a:solidFill>
                <a:srgbClr val="000000"/>
              </a:solidFill>
              <a:latin typeface="Times New Roman" pitchFamily="18" charset="0"/>
            </a:endParaRPr>
          </a:p>
          <a:p>
            <a:pPr eaLnBrk="1" hangingPunct="1"/>
            <a:r>
              <a:rPr lang="zh-CN" altLang="en-US" sz="2400" b="1">
                <a:solidFill>
                  <a:srgbClr val="000000"/>
                </a:solidFill>
                <a:latin typeface="Times New Roman" pitchFamily="18" charset="0"/>
              </a:rPr>
              <a:t>				结果的分析，模型的改进</a:t>
            </a:r>
          </a:p>
        </p:txBody>
      </p:sp>
      <p:sp>
        <p:nvSpPr>
          <p:cNvPr id="4" name="Rectangle 2"/>
          <p:cNvSpPr txBox="1">
            <a:spLocks noChangeArrowheads="1"/>
          </p:cNvSpPr>
          <p:nvPr/>
        </p:nvSpPr>
        <p:spPr>
          <a:xfrm>
            <a:off x="1676400" y="274638"/>
            <a:ext cx="6629400" cy="868362"/>
          </a:xfrm>
          <a:prstGeom prst="rect">
            <a:avLst/>
          </a:prstGeom>
        </p:spPr>
        <p:txBody>
          <a:bodyPr/>
          <a:lstStyle/>
          <a:p>
            <a:pPr>
              <a:defRPr/>
            </a:pPr>
            <a:r>
              <a:rPr lang="zh-CN" altLang="en-US" sz="4400" kern="0" dirty="0">
                <a:solidFill>
                  <a:schemeClr val="bg1"/>
                </a:solidFill>
                <a:latin typeface="宋体" pitchFamily="2" charset="-122"/>
                <a:cs typeface="+mj-cs"/>
              </a:rPr>
              <a:t>多元统计分析</a:t>
            </a:r>
          </a:p>
        </p:txBody>
      </p:sp>
      <p:sp>
        <p:nvSpPr>
          <p:cNvPr id="5" name="Rectangle 2"/>
          <p:cNvSpPr txBox="1">
            <a:spLocks noChangeArrowheads="1"/>
          </p:cNvSpPr>
          <p:nvPr/>
        </p:nvSpPr>
        <p:spPr>
          <a:xfrm>
            <a:off x="214313" y="1143000"/>
            <a:ext cx="6629400" cy="868363"/>
          </a:xfrm>
          <a:prstGeom prst="rect">
            <a:avLst/>
          </a:prstGeom>
        </p:spPr>
        <p:txBody>
          <a:bodyPr/>
          <a:lstStyle/>
          <a:p>
            <a:pPr>
              <a:defRPr/>
            </a:pPr>
            <a:r>
              <a:rPr lang="en-US" altLang="zh-CN" sz="3200" b="1" kern="0" dirty="0">
                <a:solidFill>
                  <a:srgbClr val="0000FF"/>
                </a:solidFill>
                <a:latin typeface="宋体" pitchFamily="2" charset="-122"/>
                <a:cs typeface="+mj-cs"/>
              </a:rPr>
              <a:t>1</a:t>
            </a:r>
            <a:r>
              <a:rPr lang="zh-CN" altLang="en-US" sz="3200" b="1" kern="0" dirty="0">
                <a:solidFill>
                  <a:srgbClr val="0000FF"/>
                </a:solidFill>
                <a:latin typeface="宋体" pitchFamily="2" charset="-122"/>
                <a:cs typeface="+mj-cs"/>
              </a:rPr>
              <a:t>）</a:t>
            </a:r>
            <a:r>
              <a:rPr lang="en-US" altLang="zh-CN" sz="3200" b="1" kern="0" dirty="0">
                <a:solidFill>
                  <a:srgbClr val="0000FF"/>
                </a:solidFill>
                <a:latin typeface="宋体" pitchFamily="2" charset="-122"/>
                <a:cs typeface="+mj-cs"/>
              </a:rPr>
              <a:t> </a:t>
            </a:r>
            <a:r>
              <a:rPr lang="zh-CN" altLang="en-US" sz="3200" b="1" kern="0" dirty="0">
                <a:solidFill>
                  <a:srgbClr val="0000FF"/>
                </a:solidFill>
                <a:latin typeface="宋体" pitchFamily="2" charset="-122"/>
                <a:cs typeface="+mj-cs"/>
              </a:rPr>
              <a:t>回归分析</a:t>
            </a:r>
          </a:p>
        </p:txBody>
      </p:sp>
    </p:spTree>
  </p:cSld>
  <p:clrMapOvr>
    <a:masterClrMapping/>
  </p:clrMapOvr>
  <p:transition>
    <p:random/>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4213" y="333375"/>
            <a:ext cx="7772400" cy="874713"/>
          </a:xfrm>
        </p:spPr>
        <p:txBody>
          <a:bodyPr/>
          <a:lstStyle/>
          <a:p>
            <a:pPr eaLnBrk="1" hangingPunct="1"/>
            <a:r>
              <a:rPr lang="zh-CN" altLang="en-US" smtClean="0"/>
              <a:t>主要内容</a:t>
            </a:r>
          </a:p>
        </p:txBody>
      </p:sp>
      <p:sp>
        <p:nvSpPr>
          <p:cNvPr id="219139" name="Rectangle 3"/>
          <p:cNvSpPr>
            <a:spLocks noGrp="1" noChangeArrowheads="1"/>
          </p:cNvSpPr>
          <p:nvPr>
            <p:ph idx="1"/>
          </p:nvPr>
        </p:nvSpPr>
        <p:spPr>
          <a:xfrm>
            <a:off x="1258888" y="1268413"/>
            <a:ext cx="7345362" cy="5111750"/>
          </a:xfrm>
        </p:spPr>
        <p:txBody>
          <a:bodyPr/>
          <a:lstStyle/>
          <a:p>
            <a:pPr eaLnBrk="1" hangingPunct="1">
              <a:lnSpc>
                <a:spcPct val="90000"/>
              </a:lnSpc>
            </a:pPr>
            <a:r>
              <a:rPr lang="en-US" altLang="zh-CN" sz="2400" b="1" smtClean="0"/>
              <a:t>0 </a:t>
            </a:r>
            <a:r>
              <a:rPr lang="zh-CN" altLang="en-US" sz="2400" b="1" smtClean="0"/>
              <a:t>引例</a:t>
            </a:r>
          </a:p>
          <a:p>
            <a:pPr eaLnBrk="1" hangingPunct="1">
              <a:lnSpc>
                <a:spcPct val="90000"/>
              </a:lnSpc>
            </a:pPr>
            <a:r>
              <a:rPr lang="en-US" altLang="zh-CN" sz="2400" b="1" smtClean="0"/>
              <a:t>1 (</a:t>
            </a:r>
            <a:r>
              <a:rPr lang="zh-CN" altLang="en-US" sz="2400" b="1" smtClean="0"/>
              <a:t>多元</a:t>
            </a:r>
            <a:r>
              <a:rPr lang="en-US" altLang="zh-CN" sz="2400" b="1" smtClean="0"/>
              <a:t>)</a:t>
            </a:r>
            <a:r>
              <a:rPr lang="zh-CN" altLang="en-US" sz="2400" b="1" smtClean="0"/>
              <a:t>线性回归模型</a:t>
            </a:r>
          </a:p>
          <a:p>
            <a:pPr eaLnBrk="1" hangingPunct="1">
              <a:lnSpc>
                <a:spcPct val="90000"/>
              </a:lnSpc>
            </a:pPr>
            <a:r>
              <a:rPr lang="en-US" altLang="zh-CN" sz="2400" b="1" smtClean="0"/>
              <a:t>2 </a:t>
            </a:r>
            <a:r>
              <a:rPr lang="zh-CN" altLang="en-US" sz="2400" b="1" smtClean="0"/>
              <a:t>参数的最小二乘估计</a:t>
            </a:r>
            <a:endParaRPr lang="zh-CN" altLang="en-US" b="1" smtClean="0"/>
          </a:p>
          <a:p>
            <a:pPr eaLnBrk="1" hangingPunct="1">
              <a:lnSpc>
                <a:spcPct val="90000"/>
              </a:lnSpc>
            </a:pPr>
            <a:r>
              <a:rPr lang="en-US" altLang="zh-CN" sz="2400" b="1" smtClean="0"/>
              <a:t>3 </a:t>
            </a:r>
            <a:r>
              <a:rPr lang="zh-CN" altLang="en-US" sz="2400" b="1" smtClean="0"/>
              <a:t>线性关系的显著性检验</a:t>
            </a:r>
          </a:p>
          <a:p>
            <a:pPr eaLnBrk="1" hangingPunct="1">
              <a:lnSpc>
                <a:spcPct val="90000"/>
              </a:lnSpc>
            </a:pPr>
            <a:r>
              <a:rPr lang="en-US" altLang="zh-CN" sz="2400" b="1" smtClean="0"/>
              <a:t>4 </a:t>
            </a:r>
            <a:r>
              <a:rPr lang="zh-CN" altLang="en-US" sz="2400" b="1" smtClean="0"/>
              <a:t>区间预测</a:t>
            </a:r>
          </a:p>
          <a:p>
            <a:pPr eaLnBrk="1" hangingPunct="1">
              <a:lnSpc>
                <a:spcPct val="90000"/>
              </a:lnSpc>
            </a:pPr>
            <a:r>
              <a:rPr lang="en-US" altLang="zh-CN" sz="2400" b="1" smtClean="0"/>
              <a:t>5 </a:t>
            </a:r>
            <a:r>
              <a:rPr lang="zh-CN" altLang="en-US" sz="2400" b="1" smtClean="0"/>
              <a:t>参数的区间估计</a:t>
            </a:r>
            <a:r>
              <a:rPr lang="en-US" altLang="zh-CN" sz="2400" b="1" smtClean="0"/>
              <a:t>(</a:t>
            </a:r>
            <a:r>
              <a:rPr lang="zh-CN" altLang="en-US" sz="2400" b="1" smtClean="0"/>
              <a:t>假设检验</a:t>
            </a:r>
            <a:r>
              <a:rPr lang="en-US" altLang="zh-CN" sz="2400" b="1" smtClean="0"/>
              <a:t>)</a:t>
            </a:r>
          </a:p>
          <a:p>
            <a:pPr eaLnBrk="1" hangingPunct="1">
              <a:lnSpc>
                <a:spcPct val="90000"/>
              </a:lnSpc>
            </a:pPr>
            <a:r>
              <a:rPr lang="en-US" altLang="zh-CN" sz="2400" b="1" smtClean="0"/>
              <a:t>6 matlab</a:t>
            </a:r>
            <a:r>
              <a:rPr lang="zh-CN" altLang="en-US" sz="2400" b="1" smtClean="0"/>
              <a:t>多元线性回归</a:t>
            </a:r>
          </a:p>
          <a:p>
            <a:pPr eaLnBrk="1" hangingPunct="1">
              <a:lnSpc>
                <a:spcPct val="90000"/>
              </a:lnSpc>
            </a:pPr>
            <a:r>
              <a:rPr lang="en-US" altLang="zh-CN" sz="2400" b="1" smtClean="0"/>
              <a:t>7 matlab</a:t>
            </a:r>
            <a:r>
              <a:rPr lang="zh-CN" altLang="en-US" sz="2400" b="1" smtClean="0"/>
              <a:t>非线性回归</a:t>
            </a:r>
          </a:p>
          <a:p>
            <a:pPr eaLnBrk="1" hangingPunct="1">
              <a:lnSpc>
                <a:spcPct val="90000"/>
              </a:lnSpc>
            </a:pPr>
            <a:r>
              <a:rPr lang="en-US" altLang="zh-CN" sz="2400" b="1" smtClean="0"/>
              <a:t>8 </a:t>
            </a:r>
            <a:r>
              <a:rPr lang="zh-CN" altLang="en-US" sz="2400" b="1" smtClean="0"/>
              <a:t>非线性回归化为线性回归</a:t>
            </a:r>
          </a:p>
          <a:p>
            <a:pPr eaLnBrk="1" hangingPunct="1">
              <a:lnSpc>
                <a:spcPct val="90000"/>
              </a:lnSpc>
            </a:pPr>
            <a:r>
              <a:rPr lang="en-US" altLang="zh-CN" sz="2400" b="1" smtClean="0"/>
              <a:t>9 matlab</a:t>
            </a:r>
            <a:r>
              <a:rPr lang="zh-CN" altLang="en-US" sz="2400" b="1" smtClean="0"/>
              <a:t>逐步回归</a:t>
            </a:r>
          </a:p>
          <a:p>
            <a:pPr eaLnBrk="1" hangingPunct="1">
              <a:lnSpc>
                <a:spcPct val="90000"/>
              </a:lnSpc>
            </a:pPr>
            <a:r>
              <a:rPr lang="en-US" altLang="zh-CN" sz="2400" b="1" smtClean="0"/>
              <a:t>10 </a:t>
            </a:r>
            <a:r>
              <a:rPr lang="zh-CN" altLang="en-US" sz="2400" b="1" smtClean="0"/>
              <a:t>综合实例：牙膏的销售量</a:t>
            </a:r>
          </a:p>
          <a:p>
            <a:pPr eaLnBrk="1" hangingPunct="1">
              <a:lnSpc>
                <a:spcPct val="90000"/>
              </a:lnSpc>
            </a:pPr>
            <a:r>
              <a:rPr lang="en-US" altLang="zh-CN" sz="2400" b="1" smtClean="0"/>
              <a:t>11 </a:t>
            </a:r>
            <a:r>
              <a:rPr lang="zh-CN" altLang="en-US" sz="2400" b="1" smtClean="0"/>
              <a:t>综合实例：投资额与国民生产总值和物价指数 </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939A453-7D29-414E-81DA-9BA82275F7EF}" type="datetime1">
              <a:rPr lang="zh-CN" altLang="en-US" sz="1400">
                <a:ea typeface="宋体" pitchFamily="2" charset="-122"/>
              </a:rPr>
              <a:pPr eaLnBrk="1" hangingPunct="1"/>
              <a:t>2019/7/7</a:t>
            </a:fld>
            <a:endParaRPr lang="en-US" altLang="zh-CN" sz="1400">
              <a:ea typeface="宋体" pitchFamily="2" charset="-122"/>
            </a:endParaRPr>
          </a:p>
        </p:txBody>
      </p:sp>
      <p:sp>
        <p:nvSpPr>
          <p:cNvPr id="9216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9E13882-C578-4C14-BCE9-CC99DC02202D}" type="slidenum">
              <a:rPr lang="zh-CN" altLang="en-US" sz="1400">
                <a:ea typeface="宋体" pitchFamily="2" charset="-122"/>
              </a:rPr>
              <a:pPr algn="r" eaLnBrk="1" hangingPunct="1"/>
              <a:t>15</a:t>
            </a:fld>
            <a:endParaRPr lang="en-US" altLang="zh-CN" sz="1400">
              <a:ea typeface="宋体" pitchFamily="2" charset="-122"/>
            </a:endParaRPr>
          </a:p>
        </p:txBody>
      </p:sp>
      <p:sp>
        <p:nvSpPr>
          <p:cNvPr id="92165" name="Text Box 5"/>
          <p:cNvSpPr txBox="1">
            <a:spLocks noChangeArrowheads="1"/>
          </p:cNvSpPr>
          <p:nvPr/>
        </p:nvSpPr>
        <p:spPr bwMode="auto">
          <a:xfrm>
            <a:off x="381000" y="1295400"/>
            <a:ext cx="472440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92166" name="Rectangle 6"/>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
        <p:nvSpPr>
          <p:cNvPr id="7" name="Rectangle 4"/>
          <p:cNvSpPr>
            <a:spLocks noChangeArrowheads="1"/>
          </p:cNvSpPr>
          <p:nvPr/>
        </p:nvSpPr>
        <p:spPr bwMode="auto">
          <a:xfrm>
            <a:off x="395536" y="3916354"/>
            <a:ext cx="8604250" cy="224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dirty="0" smtClean="0">
                <a:solidFill>
                  <a:srgbClr val="0000FF"/>
                </a:solidFill>
                <a:latin typeface="楷体_GB2312" pitchFamily="49" charset="-122"/>
                <a:ea typeface="楷体_GB2312" pitchFamily="49" charset="-122"/>
              </a:rPr>
              <a:t>2018</a:t>
            </a:r>
            <a:r>
              <a:rPr lang="zh-CN" altLang="en-US" sz="2800" b="1" dirty="0" smtClean="0">
                <a:solidFill>
                  <a:srgbClr val="0000FF"/>
                </a:solidFill>
                <a:latin typeface="楷体_GB2312" pitchFamily="49" charset="-122"/>
                <a:ea typeface="楷体_GB2312" pitchFamily="49" charset="-122"/>
              </a:rPr>
              <a:t>年</a:t>
            </a:r>
            <a:r>
              <a:rPr lang="en-US" altLang="zh-CN" sz="2800" b="1" dirty="0">
                <a:solidFill>
                  <a:srgbClr val="0000FF"/>
                </a:solidFill>
                <a:latin typeface="楷体_GB2312" pitchFamily="49" charset="-122"/>
                <a:ea typeface="楷体_GB2312" pitchFamily="49" charset="-122"/>
                <a:sym typeface="Wingdings" pitchFamily="2" charset="2"/>
              </a:rPr>
              <a:t>:</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(A</a:t>
            </a:r>
            <a:r>
              <a:rPr lang="zh-CN" altLang="en-US" sz="2800" b="1" dirty="0" smtClean="0">
                <a:solidFill>
                  <a:srgbClr val="0000FF"/>
                </a:solidFill>
                <a:latin typeface="楷体_GB2312" pitchFamily="49" charset="-122"/>
                <a:ea typeface="楷体_GB2312" pitchFamily="49" charset="-122"/>
                <a:sym typeface="Wingdings" pitchFamily="2" charset="2"/>
              </a:rPr>
              <a:t>）</a:t>
            </a:r>
            <a:r>
              <a:rPr lang="zh-CN" altLang="en-US" sz="2800" b="1" dirty="0" smtClean="0">
                <a:solidFill>
                  <a:srgbClr val="0000FF"/>
                </a:solidFill>
                <a:latin typeface="楷体_GB2312" pitchFamily="49" charset="-122"/>
                <a:ea typeface="楷体_GB2312" pitchFamily="49" charset="-122"/>
                <a:sym typeface="Wingdings" pitchFamily="2" charset="2"/>
              </a:rPr>
              <a:t>高温作业</a:t>
            </a:r>
            <a:r>
              <a:rPr lang="zh-CN" altLang="en-US" sz="2800" b="1" dirty="0">
                <a:solidFill>
                  <a:srgbClr val="0000FF"/>
                </a:solidFill>
                <a:latin typeface="楷体_GB2312" pitchFamily="49" charset="-122"/>
                <a:ea typeface="楷体_GB2312" pitchFamily="49" charset="-122"/>
                <a:sym typeface="Wingdings" pitchFamily="2" charset="2"/>
              </a:rPr>
              <a:t>专用</a:t>
            </a:r>
            <a:r>
              <a:rPr lang="zh-CN" altLang="en-US" sz="2800" b="1" dirty="0" smtClean="0">
                <a:solidFill>
                  <a:srgbClr val="0000FF"/>
                </a:solidFill>
                <a:latin typeface="楷体_GB2312" pitchFamily="49" charset="-122"/>
                <a:ea typeface="楷体_GB2312" pitchFamily="49" charset="-122"/>
                <a:sym typeface="Wingdings" pitchFamily="2" charset="2"/>
              </a:rPr>
              <a:t>服装设计</a:t>
            </a:r>
            <a:r>
              <a:rPr lang="zh-CN" altLang="en-US" sz="2800" b="1" dirty="0" smtClean="0">
                <a:solidFill>
                  <a:srgbClr val="0000FF"/>
                </a:solidFill>
                <a:latin typeface="楷体_GB2312" pitchFamily="49" charset="-122"/>
                <a:ea typeface="楷体_GB2312" pitchFamily="49" charset="-122"/>
                <a:sym typeface="Wingdings" pitchFamily="2" charset="2"/>
              </a:rPr>
              <a:t>                       </a:t>
            </a:r>
            <a:endParaRPr lang="en-US" altLang="zh-CN" sz="2800" b="1" dirty="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(B) </a:t>
            </a:r>
            <a:r>
              <a:rPr lang="zh-CN" altLang="en-US" sz="2800" b="1" dirty="0" smtClean="0">
                <a:solidFill>
                  <a:srgbClr val="0000FF"/>
                </a:solidFill>
                <a:latin typeface="楷体_GB2312" pitchFamily="49" charset="-122"/>
                <a:ea typeface="楷体_GB2312" pitchFamily="49" charset="-122"/>
                <a:sym typeface="Wingdings" pitchFamily="2" charset="2"/>
              </a:rPr>
              <a:t>智能</a:t>
            </a:r>
            <a:r>
              <a:rPr lang="en-US" altLang="zh-CN" sz="2800" b="1" dirty="0">
                <a:solidFill>
                  <a:srgbClr val="0000FF"/>
                </a:solidFill>
                <a:latin typeface="楷体_GB2312" pitchFamily="49" charset="-122"/>
                <a:ea typeface="楷体_GB2312" pitchFamily="49" charset="-122"/>
                <a:sym typeface="Wingdings" pitchFamily="2" charset="2"/>
              </a:rPr>
              <a:t>RGV</a:t>
            </a:r>
            <a:r>
              <a:rPr lang="zh-CN" altLang="en-US" sz="2800" b="1" dirty="0">
                <a:solidFill>
                  <a:srgbClr val="0000FF"/>
                </a:solidFill>
                <a:latin typeface="楷体_GB2312" pitchFamily="49" charset="-122"/>
                <a:ea typeface="楷体_GB2312" pitchFamily="49" charset="-122"/>
                <a:sym typeface="Wingdings" pitchFamily="2" charset="2"/>
              </a:rPr>
              <a:t>的动态调度</a:t>
            </a:r>
            <a:r>
              <a:rPr lang="zh-CN" altLang="en-US" sz="2800" b="1" dirty="0" smtClean="0">
                <a:solidFill>
                  <a:srgbClr val="0000FF"/>
                </a:solidFill>
                <a:latin typeface="楷体_GB2312" pitchFamily="49" charset="-122"/>
                <a:ea typeface="楷体_GB2312" pitchFamily="49" charset="-122"/>
                <a:sym typeface="Wingdings" pitchFamily="2" charset="2"/>
              </a:rPr>
              <a:t>策略</a:t>
            </a:r>
            <a:endParaRPr lang="en-US" altLang="zh-CN" sz="2800" b="1" dirty="0" smtClean="0">
              <a:solidFill>
                <a:srgbClr val="0000FF"/>
              </a:solidFill>
              <a:latin typeface="楷体_GB2312" pitchFamily="49" charset="-122"/>
              <a:ea typeface="楷体_GB2312" pitchFamily="49" charset="-122"/>
              <a:sym typeface="Wingdings" pitchFamily="2" charset="2"/>
            </a:endParaRPr>
          </a:p>
          <a:p>
            <a:pPr eaLnBrk="0" hangingPunct="0"/>
            <a:r>
              <a:rPr lang="en-US" altLang="zh-CN" sz="2800" b="1" dirty="0" smtClean="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C</a:t>
            </a:r>
            <a:r>
              <a:rPr lang="en-US" altLang="zh-CN" sz="2800" b="1" dirty="0" smtClean="0">
                <a:solidFill>
                  <a:srgbClr val="0000FF"/>
                </a:solidFill>
                <a:latin typeface="楷体_GB2312" pitchFamily="49" charset="-122"/>
                <a:ea typeface="楷体_GB2312" pitchFamily="49" charset="-122"/>
                <a:sym typeface="Wingdings" pitchFamily="2" charset="2"/>
              </a:rPr>
              <a:t>) </a:t>
            </a:r>
            <a:r>
              <a:rPr lang="zh-CN" altLang="en-US" sz="2800" b="1" dirty="0" smtClean="0">
                <a:solidFill>
                  <a:srgbClr val="0000FF"/>
                </a:solidFill>
                <a:latin typeface="楷体_GB2312" pitchFamily="49" charset="-122"/>
                <a:ea typeface="楷体_GB2312" pitchFamily="49" charset="-122"/>
                <a:sym typeface="Wingdings" pitchFamily="2" charset="2"/>
              </a:rPr>
              <a:t>大型</a:t>
            </a:r>
            <a:r>
              <a:rPr lang="zh-CN" altLang="en-US" sz="2800" b="1" dirty="0">
                <a:solidFill>
                  <a:srgbClr val="0000FF"/>
                </a:solidFill>
                <a:latin typeface="楷体_GB2312" pitchFamily="49" charset="-122"/>
                <a:ea typeface="楷体_GB2312" pitchFamily="49" charset="-122"/>
                <a:sym typeface="Wingdings" pitchFamily="2" charset="2"/>
              </a:rPr>
              <a:t>百货商场会员画像描绘</a:t>
            </a:r>
            <a:endParaRPr lang="zh-CN" altLang="en-US" sz="2800" b="1" dirty="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p>
        </p:txBody>
      </p:sp>
      <p:sp>
        <p:nvSpPr>
          <p:cNvPr id="9" name="Rectangle 4"/>
          <p:cNvSpPr>
            <a:spLocks noChangeArrowheads="1"/>
          </p:cNvSpPr>
          <p:nvPr/>
        </p:nvSpPr>
        <p:spPr bwMode="auto">
          <a:xfrm>
            <a:off x="381000" y="1752600"/>
            <a:ext cx="8604250" cy="224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dirty="0" smtClean="0">
                <a:solidFill>
                  <a:srgbClr val="0000FF"/>
                </a:solidFill>
                <a:latin typeface="楷体_GB2312" pitchFamily="49" charset="-122"/>
                <a:ea typeface="楷体_GB2312" pitchFamily="49" charset="-122"/>
              </a:rPr>
              <a:t>2017</a:t>
            </a:r>
            <a:r>
              <a:rPr lang="zh-CN" altLang="en-US" sz="2800" b="1" dirty="0" smtClean="0">
                <a:solidFill>
                  <a:srgbClr val="0000FF"/>
                </a:solidFill>
                <a:latin typeface="楷体_GB2312" pitchFamily="49" charset="-122"/>
                <a:ea typeface="楷体_GB2312" pitchFamily="49" charset="-122"/>
              </a:rPr>
              <a:t>年</a:t>
            </a:r>
            <a:r>
              <a:rPr lang="en-US" altLang="zh-CN" sz="2800" b="1" dirty="0">
                <a:solidFill>
                  <a:srgbClr val="0000FF"/>
                </a:solidFill>
                <a:latin typeface="楷体_GB2312" pitchFamily="49" charset="-122"/>
                <a:ea typeface="楷体_GB2312" pitchFamily="49" charset="-122"/>
                <a:sym typeface="Wingdings" pitchFamily="2" charset="2"/>
              </a:rPr>
              <a:t>:</a:t>
            </a: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r>
              <a:rPr lang="en-US" altLang="zh-CN" sz="2800" b="1" dirty="0">
                <a:solidFill>
                  <a:srgbClr val="0000FF"/>
                </a:solidFill>
                <a:latin typeface="楷体_GB2312" pitchFamily="49" charset="-122"/>
                <a:ea typeface="楷体_GB2312" pitchFamily="49" charset="-122"/>
                <a:sym typeface="Wingdings" pitchFamily="2" charset="2"/>
              </a:rPr>
              <a:t>(A</a:t>
            </a:r>
            <a:r>
              <a:rPr lang="zh-CN" altLang="en-US" sz="2800" b="1" dirty="0" smtClean="0">
                <a:solidFill>
                  <a:srgbClr val="0000FF"/>
                </a:solidFill>
                <a:latin typeface="楷体_GB2312" pitchFamily="49" charset="-122"/>
                <a:ea typeface="楷体_GB2312" pitchFamily="49" charset="-122"/>
                <a:sym typeface="Wingdings" pitchFamily="2" charset="2"/>
              </a:rPr>
              <a:t>）</a:t>
            </a:r>
            <a:r>
              <a:rPr lang="en-US" altLang="zh-CN" sz="2800" b="1" dirty="0">
                <a:solidFill>
                  <a:srgbClr val="0000FF"/>
                </a:solidFill>
                <a:latin typeface="楷体_GB2312" pitchFamily="49" charset="-122"/>
                <a:ea typeface="楷体_GB2312" pitchFamily="49" charset="-122"/>
                <a:sym typeface="Wingdings" pitchFamily="2" charset="2"/>
              </a:rPr>
              <a:t>CT</a:t>
            </a:r>
            <a:r>
              <a:rPr lang="zh-CN" altLang="en-US" sz="2800" b="1" dirty="0">
                <a:solidFill>
                  <a:srgbClr val="0000FF"/>
                </a:solidFill>
                <a:latin typeface="楷体_GB2312" pitchFamily="49" charset="-122"/>
                <a:ea typeface="楷体_GB2312" pitchFamily="49" charset="-122"/>
                <a:sym typeface="Wingdings" pitchFamily="2" charset="2"/>
              </a:rPr>
              <a:t>系统参数标定及</a:t>
            </a:r>
            <a:r>
              <a:rPr lang="zh-CN" altLang="en-US" sz="2800" b="1" dirty="0" smtClean="0">
                <a:solidFill>
                  <a:srgbClr val="0000FF"/>
                </a:solidFill>
                <a:latin typeface="楷体_GB2312" pitchFamily="49" charset="-122"/>
                <a:ea typeface="楷体_GB2312" pitchFamily="49" charset="-122"/>
                <a:sym typeface="Wingdings" pitchFamily="2" charset="2"/>
              </a:rPr>
              <a:t>成像</a:t>
            </a:r>
            <a:r>
              <a:rPr lang="zh-CN" altLang="en-US" sz="2800" b="1" dirty="0" smtClean="0">
                <a:solidFill>
                  <a:srgbClr val="0000FF"/>
                </a:solidFill>
                <a:latin typeface="楷体_GB2312" pitchFamily="49" charset="-122"/>
                <a:ea typeface="楷体_GB2312" pitchFamily="49" charset="-122"/>
                <a:sym typeface="Wingdings" pitchFamily="2" charset="2"/>
              </a:rPr>
              <a:t>                      </a:t>
            </a:r>
            <a:endParaRPr lang="en-US" altLang="zh-CN" sz="2800" b="1" dirty="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smtClean="0">
                <a:solidFill>
                  <a:srgbClr val="0000FF"/>
                </a:solidFill>
                <a:latin typeface="楷体_GB2312" pitchFamily="49" charset="-122"/>
                <a:ea typeface="楷体_GB2312" pitchFamily="49" charset="-122"/>
                <a:sym typeface="Wingdings" pitchFamily="2" charset="2"/>
              </a:rPr>
              <a:t>  </a:t>
            </a:r>
            <a:r>
              <a:rPr lang="en-US" altLang="zh-CN" sz="2800" b="1" dirty="0" smtClean="0">
                <a:solidFill>
                  <a:srgbClr val="0000FF"/>
                </a:solidFill>
                <a:latin typeface="楷体_GB2312" pitchFamily="49" charset="-122"/>
                <a:ea typeface="楷体_GB2312" pitchFamily="49" charset="-122"/>
                <a:sym typeface="Wingdings" pitchFamily="2" charset="2"/>
              </a:rPr>
              <a:t>(B) </a:t>
            </a:r>
            <a:r>
              <a:rPr lang="zh-CN" altLang="en-US" sz="2800" b="1" dirty="0">
                <a:solidFill>
                  <a:srgbClr val="0000FF"/>
                </a:solidFill>
                <a:latin typeface="楷体_GB2312" pitchFamily="49" charset="-122"/>
                <a:ea typeface="楷体_GB2312" pitchFamily="49" charset="-122"/>
                <a:sym typeface="Wingdings" pitchFamily="2" charset="2"/>
              </a:rPr>
              <a:t>“拍照赚钱”的任务</a:t>
            </a:r>
            <a:r>
              <a:rPr lang="zh-CN" altLang="en-US" sz="2800" b="1" dirty="0" smtClean="0">
                <a:solidFill>
                  <a:srgbClr val="0000FF"/>
                </a:solidFill>
                <a:latin typeface="楷体_GB2312" pitchFamily="49" charset="-122"/>
                <a:ea typeface="楷体_GB2312" pitchFamily="49" charset="-122"/>
                <a:sym typeface="Wingdings" pitchFamily="2" charset="2"/>
              </a:rPr>
              <a:t>定价</a:t>
            </a:r>
            <a:endParaRPr lang="en-US" altLang="zh-CN" sz="2800" b="1" dirty="0" smtClean="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smtClean="0">
                <a:solidFill>
                  <a:srgbClr val="0000FF"/>
                </a:solidFill>
                <a:latin typeface="楷体_GB2312" pitchFamily="49" charset="-122"/>
                <a:ea typeface="楷体_GB2312" pitchFamily="49" charset="-122"/>
                <a:sym typeface="Wingdings" pitchFamily="2" charset="2"/>
              </a:rPr>
              <a:t>  </a:t>
            </a:r>
            <a:r>
              <a:rPr lang="en-US" altLang="zh-CN" sz="2800" b="1" dirty="0" smtClean="0">
                <a:solidFill>
                  <a:srgbClr val="0000FF"/>
                </a:solidFill>
                <a:latin typeface="楷体_GB2312" pitchFamily="49" charset="-122"/>
                <a:ea typeface="楷体_GB2312" pitchFamily="49" charset="-122"/>
                <a:sym typeface="Wingdings" pitchFamily="2" charset="2"/>
              </a:rPr>
              <a:t>(C) </a:t>
            </a:r>
            <a:r>
              <a:rPr lang="zh-CN" altLang="en-US" sz="2800" b="1" dirty="0" smtClean="0">
                <a:solidFill>
                  <a:srgbClr val="0000FF"/>
                </a:solidFill>
                <a:latin typeface="楷体_GB2312" pitchFamily="49" charset="-122"/>
                <a:ea typeface="楷体_GB2312" pitchFamily="49" charset="-122"/>
                <a:sym typeface="Wingdings" pitchFamily="2" charset="2"/>
              </a:rPr>
              <a:t>颜色</a:t>
            </a:r>
            <a:r>
              <a:rPr lang="zh-CN" altLang="en-US" sz="2800" b="1" dirty="0">
                <a:solidFill>
                  <a:srgbClr val="0000FF"/>
                </a:solidFill>
                <a:latin typeface="楷体_GB2312" pitchFamily="49" charset="-122"/>
                <a:ea typeface="楷体_GB2312" pitchFamily="49" charset="-122"/>
                <a:sym typeface="Wingdings" pitchFamily="2" charset="2"/>
              </a:rPr>
              <a:t>与物质浓度辨识</a:t>
            </a:r>
            <a:endParaRPr lang="zh-CN" altLang="en-US" sz="2800" b="1" dirty="0" smtClean="0">
              <a:solidFill>
                <a:srgbClr val="0000FF"/>
              </a:solidFill>
              <a:latin typeface="楷体_GB2312" pitchFamily="49" charset="-122"/>
              <a:ea typeface="楷体_GB2312" pitchFamily="49" charset="-122"/>
              <a:sym typeface="Wingdings" pitchFamily="2" charset="2"/>
            </a:endParaRPr>
          </a:p>
          <a:p>
            <a:pPr eaLnBrk="0" hangingPunct="0"/>
            <a:r>
              <a:rPr lang="zh-CN" altLang="en-US" sz="2800" b="1" dirty="0">
                <a:solidFill>
                  <a:srgbClr val="0000FF"/>
                </a:solidFill>
                <a:latin typeface="楷体_GB2312" pitchFamily="49" charset="-122"/>
                <a:ea typeface="楷体_GB2312" pitchFamily="49" charset="-122"/>
                <a:sym typeface="Wingdings" pitchFamily="2" charset="2"/>
              </a:rPr>
              <a:t>　</a:t>
            </a:r>
          </a:p>
        </p:txBody>
      </p:sp>
    </p:spTree>
  </p:cSld>
  <p:clrMapOvr>
    <a:masterClrMapping/>
  </p:clrMapOvr>
  <p:transition>
    <p:random/>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2"/>
          <p:cNvSpPr txBox="1">
            <a:spLocks noChangeArrowheads="1"/>
          </p:cNvSpPr>
          <p:nvPr/>
        </p:nvSpPr>
        <p:spPr bwMode="auto">
          <a:xfrm>
            <a:off x="0" y="455613"/>
            <a:ext cx="914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400" b="1"/>
              <a:t>例</a:t>
            </a:r>
            <a:r>
              <a:rPr kumimoji="1" lang="en-US" altLang="zh-CN" sz="2400" b="1"/>
              <a:t>1: </a:t>
            </a:r>
            <a:r>
              <a:rPr kumimoji="1" lang="zh-CN" altLang="en-US" sz="2400" b="1"/>
              <a:t>水泥凝固时放出的热量</a:t>
            </a:r>
            <a:r>
              <a:rPr kumimoji="1" lang="en-US" altLang="zh-CN" sz="2400" b="1"/>
              <a:t>y</a:t>
            </a:r>
            <a:r>
              <a:rPr kumimoji="1" lang="zh-CN" altLang="en-US" sz="2400" b="1"/>
              <a:t>与水泥中</a:t>
            </a:r>
            <a:r>
              <a:rPr kumimoji="1" lang="en-US" altLang="zh-CN" sz="2400" b="1"/>
              <a:t>4</a:t>
            </a:r>
            <a:r>
              <a:rPr kumimoji="1" lang="zh-CN" altLang="en-US" sz="2400" b="1"/>
              <a:t>种化学成分</a:t>
            </a:r>
            <a:r>
              <a:rPr kumimoji="1" lang="en-US" altLang="zh-CN" sz="2400" b="1"/>
              <a:t>x</a:t>
            </a:r>
            <a:r>
              <a:rPr kumimoji="1" lang="en-US" altLang="zh-CN" sz="2400" b="1" baseline="-25000"/>
              <a:t>1</a:t>
            </a:r>
            <a:r>
              <a:rPr kumimoji="1" lang="zh-CN" altLang="en-US" sz="2400" b="1"/>
              <a:t>、</a:t>
            </a:r>
            <a:r>
              <a:rPr kumimoji="1" lang="en-US" altLang="zh-CN" sz="2400" b="1"/>
              <a:t>x</a:t>
            </a:r>
            <a:r>
              <a:rPr kumimoji="1" lang="en-US" altLang="zh-CN" sz="2400" b="1" baseline="-25000"/>
              <a:t>2</a:t>
            </a:r>
            <a:r>
              <a:rPr kumimoji="1" lang="zh-CN" altLang="en-US" sz="2400" b="1"/>
              <a:t>、</a:t>
            </a:r>
            <a:r>
              <a:rPr kumimoji="1" lang="en-US" altLang="zh-CN" sz="2400" b="1"/>
              <a:t>x</a:t>
            </a:r>
            <a:r>
              <a:rPr kumimoji="1" lang="en-US" altLang="zh-CN" sz="2400" b="1" baseline="-25000"/>
              <a:t>3</a:t>
            </a:r>
            <a:r>
              <a:rPr kumimoji="1" lang="zh-CN" altLang="en-US" sz="2400" b="1"/>
              <a:t>、 </a:t>
            </a:r>
            <a:r>
              <a:rPr kumimoji="1" lang="en-US" altLang="zh-CN" sz="2400" b="1"/>
              <a:t>x</a:t>
            </a:r>
            <a:r>
              <a:rPr kumimoji="1" lang="en-US" altLang="zh-CN" sz="2400" b="1" baseline="-25000"/>
              <a:t>4</a:t>
            </a:r>
          </a:p>
          <a:p>
            <a:pPr eaLnBrk="1" hangingPunct="1"/>
            <a:r>
              <a:rPr kumimoji="1" lang="en-US" altLang="zh-CN" sz="2400" b="1" baseline="-25000"/>
              <a:t>            </a:t>
            </a:r>
            <a:r>
              <a:rPr kumimoji="1" lang="zh-CN" altLang="en-US" sz="2400" b="1"/>
              <a:t>有关，今测得一组数据如下，试确定一个 线性模型</a:t>
            </a:r>
            <a:r>
              <a:rPr kumimoji="1" lang="en-US" altLang="zh-CN" sz="2400" b="1"/>
              <a:t>.</a:t>
            </a:r>
          </a:p>
        </p:txBody>
      </p:sp>
      <p:graphicFrame>
        <p:nvGraphicFramePr>
          <p:cNvPr id="18434" name="Object 2"/>
          <p:cNvGraphicFramePr>
            <a:graphicFrameLocks noChangeAspect="1"/>
          </p:cNvGraphicFramePr>
          <p:nvPr/>
        </p:nvGraphicFramePr>
        <p:xfrm>
          <a:off x="312738" y="1412875"/>
          <a:ext cx="8616950" cy="2008188"/>
        </p:xfrm>
        <a:graphic>
          <a:graphicData uri="http://schemas.openxmlformats.org/presentationml/2006/ole">
            <mc:AlternateContent xmlns:mc="http://schemas.openxmlformats.org/markup-compatibility/2006">
              <mc:Choice xmlns:v="urn:schemas-microsoft-com:vml" Requires="v">
                <p:oleObj spid="_x0000_s18467" name="Document" r:id="rId3" imgW="5528178" imgH="1222070" progId="Word.Document.8">
                  <p:embed/>
                </p:oleObj>
              </mc:Choice>
              <mc:Fallback>
                <p:oleObj name="Document" r:id="rId3" imgW="5528178" imgH="122207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8" y="1412875"/>
                        <a:ext cx="861695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Rectangle 5"/>
          <p:cNvSpPr>
            <a:spLocks noChangeArrowheads="1"/>
          </p:cNvSpPr>
          <p:nvPr/>
        </p:nvSpPr>
        <p:spPr bwMode="auto">
          <a:xfrm>
            <a:off x="900113" y="4797425"/>
            <a:ext cx="79200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90000"/>
              </a:lnSpc>
              <a:spcBef>
                <a:spcPct val="20000"/>
              </a:spcBef>
              <a:buClr>
                <a:schemeClr val="tx1"/>
              </a:buClr>
              <a:buFont typeface="Wingdings" pitchFamily="2" charset="2"/>
              <a:buAutoNum type="arabicPeriod"/>
            </a:pPr>
            <a:r>
              <a:rPr lang="zh-CN" altLang="en-US" sz="2600" b="1"/>
              <a:t>线性关系是否显著？</a:t>
            </a:r>
          </a:p>
          <a:p>
            <a:pPr marL="609600" indent="-609600">
              <a:lnSpc>
                <a:spcPct val="90000"/>
              </a:lnSpc>
              <a:spcBef>
                <a:spcPct val="20000"/>
              </a:spcBef>
              <a:buClr>
                <a:schemeClr val="tx1"/>
              </a:buClr>
              <a:buFont typeface="Wingdings" pitchFamily="2" charset="2"/>
              <a:buAutoNum type="arabicPeriod"/>
            </a:pPr>
            <a:r>
              <a:rPr lang="zh-CN" altLang="en-US" sz="2600" b="1"/>
              <a:t>当</a:t>
            </a:r>
            <a:r>
              <a:rPr lang="en-US" altLang="zh-CN" sz="2600" b="1"/>
              <a:t>x=(8,30,10,10)</a:t>
            </a:r>
            <a:r>
              <a:rPr lang="zh-CN" altLang="en-US" sz="2600" b="1"/>
              <a:t>时，</a:t>
            </a:r>
            <a:r>
              <a:rPr lang="en-US" altLang="zh-CN" sz="2600" b="1"/>
              <a:t>95%</a:t>
            </a:r>
            <a:r>
              <a:rPr lang="zh-CN" altLang="en-US" sz="2600" b="1"/>
              <a:t>的可能</a:t>
            </a:r>
            <a:r>
              <a:rPr lang="en-US" altLang="zh-CN" sz="2600" b="1"/>
              <a:t>y</a:t>
            </a:r>
            <a:r>
              <a:rPr lang="zh-CN" altLang="en-US" sz="2600" b="1"/>
              <a:t>落在哪个区间</a:t>
            </a:r>
            <a:r>
              <a:rPr lang="en-US" altLang="zh-CN" sz="2600" b="1"/>
              <a:t>?</a:t>
            </a:r>
          </a:p>
          <a:p>
            <a:pPr marL="609600" indent="-609600">
              <a:lnSpc>
                <a:spcPct val="90000"/>
              </a:lnSpc>
              <a:spcBef>
                <a:spcPct val="20000"/>
              </a:spcBef>
              <a:buClr>
                <a:schemeClr val="tx1"/>
              </a:buClr>
              <a:buFont typeface="Wingdings" pitchFamily="2" charset="2"/>
              <a:buAutoNum type="arabicPeriod"/>
            </a:pPr>
            <a:r>
              <a:rPr kumimoji="1" lang="zh-CN" altLang="en-US" sz="2600" b="1"/>
              <a:t>是否</a:t>
            </a:r>
            <a:r>
              <a:rPr kumimoji="1" lang="en-US" altLang="zh-CN" sz="2600" b="1"/>
              <a:t>4</a:t>
            </a:r>
            <a:r>
              <a:rPr kumimoji="1" lang="zh-CN" altLang="en-US" sz="2600" b="1"/>
              <a:t>种化学成分都对释放的热量有显著影响？</a:t>
            </a:r>
          </a:p>
          <a:p>
            <a:pPr marL="609600" indent="-609600">
              <a:lnSpc>
                <a:spcPct val="90000"/>
              </a:lnSpc>
              <a:spcBef>
                <a:spcPct val="20000"/>
              </a:spcBef>
              <a:buClr>
                <a:schemeClr val="tx1"/>
              </a:buClr>
              <a:buFont typeface="Wingdings" pitchFamily="2" charset="2"/>
              <a:buAutoNum type="arabicPeriod"/>
            </a:pPr>
            <a:r>
              <a:rPr kumimoji="1" lang="en-US" altLang="zh-CN" sz="2600" b="1"/>
              <a:t>y</a:t>
            </a:r>
            <a:r>
              <a:rPr kumimoji="1" lang="zh-CN" altLang="en-US" sz="2600" b="1"/>
              <a:t>还受其他因素影响吗</a:t>
            </a:r>
            <a:r>
              <a:rPr kumimoji="1" lang="en-US" altLang="zh-CN" sz="2600" b="1"/>
              <a:t>? </a:t>
            </a:r>
            <a:r>
              <a:rPr kumimoji="1" lang="zh-CN" altLang="en-US" sz="2600" b="1"/>
              <a:t>如</a:t>
            </a:r>
            <a:r>
              <a:rPr kumimoji="1" lang="en-US" altLang="zh-CN" sz="2600" b="1"/>
              <a:t>x1*x2, y</a:t>
            </a:r>
            <a:r>
              <a:rPr kumimoji="1" lang="en-US" altLang="zh-CN" sz="2600" b="1" baseline="-25000"/>
              <a:t>t-1</a:t>
            </a:r>
            <a:r>
              <a:rPr kumimoji="1" lang="en-US" altLang="zh-CN" sz="2600" b="1"/>
              <a:t>,x</a:t>
            </a:r>
            <a:r>
              <a:rPr kumimoji="1" lang="en-US" altLang="zh-CN" sz="2600" b="1" baseline="-25000"/>
              <a:t>t-1</a:t>
            </a:r>
          </a:p>
        </p:txBody>
      </p:sp>
      <p:graphicFrame>
        <p:nvGraphicFramePr>
          <p:cNvPr id="18435" name="Object 3"/>
          <p:cNvGraphicFramePr>
            <a:graphicFrameLocks noChangeAspect="1"/>
          </p:cNvGraphicFramePr>
          <p:nvPr/>
        </p:nvGraphicFramePr>
        <p:xfrm>
          <a:off x="1357313" y="3286125"/>
          <a:ext cx="5588000" cy="676275"/>
        </p:xfrm>
        <a:graphic>
          <a:graphicData uri="http://schemas.openxmlformats.org/presentationml/2006/ole">
            <mc:AlternateContent xmlns:mc="http://schemas.openxmlformats.org/markup-compatibility/2006">
              <mc:Choice xmlns:v="urn:schemas-microsoft-com:vml" Requires="v">
                <p:oleObj spid="_x0000_s18468" name="Equation" r:id="rId5" imgW="1892160" imgH="228600" progId="Equation.DSMT4">
                  <p:embed/>
                </p:oleObj>
              </mc:Choice>
              <mc:Fallback>
                <p:oleObj name="Equation" r:id="rId5" imgW="189216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3286125"/>
                        <a:ext cx="5588000" cy="67627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p:cNvGraphicFramePr>
            <a:graphicFrameLocks noChangeAspect="1"/>
          </p:cNvGraphicFramePr>
          <p:nvPr/>
        </p:nvGraphicFramePr>
        <p:xfrm>
          <a:off x="468313" y="3838575"/>
          <a:ext cx="8532812" cy="1030288"/>
        </p:xfrm>
        <a:graphic>
          <a:graphicData uri="http://schemas.openxmlformats.org/presentationml/2006/ole">
            <mc:AlternateContent xmlns:mc="http://schemas.openxmlformats.org/markup-compatibility/2006">
              <mc:Choice xmlns:v="urn:schemas-microsoft-com:vml" Requires="v">
                <p:oleObj spid="_x0000_s18469" name="Equation" r:id="rId7" imgW="3593880" imgH="431640" progId="Equation.DSMT4">
                  <p:embed/>
                </p:oleObj>
              </mc:Choice>
              <mc:Fallback>
                <p:oleObj name="Equation" r:id="rId7" imgW="359388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838575"/>
                        <a:ext cx="8532812"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2" name="Rectangle 10"/>
          <p:cNvSpPr>
            <a:spLocks noChangeArrowheads="1"/>
          </p:cNvSpPr>
          <p:nvPr/>
        </p:nvSpPr>
        <p:spPr bwMode="auto">
          <a:xfrm>
            <a:off x="2916238" y="0"/>
            <a:ext cx="2808287" cy="431800"/>
          </a:xfrm>
          <a:prstGeom prst="rect">
            <a:avLst/>
          </a:prstGeom>
          <a:noFill/>
          <a:ln w="9525">
            <a:noFill/>
            <a:miter lim="800000"/>
            <a:headEnd/>
            <a:tailEnd/>
          </a:ln>
          <a:effectLst/>
        </p:spPr>
        <p:txBody>
          <a:bodyPr lIns="92075" tIns="46038" rIns="92075" bIns="46038" anchor="ctr"/>
          <a:lstStyle/>
          <a:p>
            <a:pPr algn="ctr">
              <a:defRPr/>
            </a:pPr>
            <a:r>
              <a:rPr lang="en-US" altLang="zh-CN" sz="4000" dirty="0">
                <a:solidFill>
                  <a:schemeClr val="tx2"/>
                </a:solidFill>
                <a:effectLst>
                  <a:outerShdw blurRad="38100" dist="38100" dir="2700000" algn="tl">
                    <a:srgbClr val="C0C0C0"/>
                  </a:outerShdw>
                </a:effectLst>
              </a:rPr>
              <a:t>0 </a:t>
            </a:r>
            <a:r>
              <a:rPr lang="zh-CN" altLang="en-US" sz="4000" dirty="0">
                <a:solidFill>
                  <a:schemeClr val="tx2"/>
                </a:solidFill>
                <a:effectLst>
                  <a:outerShdw blurRad="38100" dist="38100" dir="2700000" algn="tl">
                    <a:srgbClr val="C0C0C0"/>
                  </a:outerShdw>
                </a:effectLst>
              </a:rPr>
              <a:t>引例</a:t>
            </a:r>
          </a:p>
        </p:txBody>
      </p:sp>
    </p:spTree>
  </p:cSld>
  <p:clrMapOvr>
    <a:masterClrMapping/>
  </p:clrMapOvr>
  <p:transition>
    <p:cover dir="d"/>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9"/>
          <p:cNvSpPr>
            <a:spLocks noChangeArrowheads="1"/>
          </p:cNvSpPr>
          <p:nvPr/>
        </p:nvSpPr>
        <p:spPr bwMode="auto">
          <a:xfrm>
            <a:off x="0" y="2781300"/>
            <a:ext cx="86042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Char char="l"/>
            </a:pPr>
            <a:r>
              <a:rPr kumimoji="1" lang="zh-CN" altLang="en-US" sz="2800"/>
              <a:t>为了可以使用普通最小二乘法进行参数估计，需对模型提出若干基本假设 </a:t>
            </a:r>
            <a:r>
              <a:rPr kumimoji="1" lang="zh-CN" altLang="en-US"/>
              <a:t>：</a:t>
            </a:r>
          </a:p>
        </p:txBody>
      </p:sp>
      <p:graphicFrame>
        <p:nvGraphicFramePr>
          <p:cNvPr id="19458" name="Object 2"/>
          <p:cNvGraphicFramePr>
            <a:graphicFrameLocks noChangeAspect="1"/>
          </p:cNvGraphicFramePr>
          <p:nvPr/>
        </p:nvGraphicFramePr>
        <p:xfrm>
          <a:off x="1619250" y="908050"/>
          <a:ext cx="6018213" cy="1822450"/>
        </p:xfrm>
        <a:graphic>
          <a:graphicData uri="http://schemas.openxmlformats.org/presentationml/2006/ole">
            <mc:AlternateContent xmlns:mc="http://schemas.openxmlformats.org/markup-compatibility/2006">
              <mc:Choice xmlns:v="urn:schemas-microsoft-com:vml" Requires="v">
                <p:oleObj spid="_x0000_s19503" name="Equation" r:id="rId3" imgW="2349360" imgH="711000" progId="Equation.DSMT4">
                  <p:embed/>
                </p:oleObj>
              </mc:Choice>
              <mc:Fallback>
                <p:oleObj name="Equation" r:id="rId3" imgW="2349360" imgH="711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908050"/>
                        <a:ext cx="6018213"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3" name="Rectangle 13"/>
          <p:cNvSpPr>
            <a:spLocks noChangeArrowheads="1"/>
          </p:cNvSpPr>
          <p:nvPr/>
        </p:nvSpPr>
        <p:spPr bwMode="auto">
          <a:xfrm>
            <a:off x="179388" y="3644900"/>
            <a:ext cx="7416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en-US" altLang="zh-CN" sz="2800"/>
              <a:t>(1)</a:t>
            </a:r>
            <a:r>
              <a:rPr kumimoji="1" lang="zh-CN" altLang="en-US" sz="2800"/>
              <a:t>随机误差项服从</a:t>
            </a:r>
            <a:r>
              <a:rPr kumimoji="1" lang="en-US" altLang="zh-CN" sz="2800"/>
              <a:t>0</a:t>
            </a:r>
            <a:r>
              <a:rPr kumimoji="1" lang="zh-CN" altLang="en-US" sz="2800"/>
              <a:t>均值、同方差的正态分布</a:t>
            </a:r>
            <a:r>
              <a:rPr kumimoji="1" lang="en-US" altLang="zh-CN" sz="2800"/>
              <a:t>:</a:t>
            </a:r>
            <a:r>
              <a:rPr kumimoji="1" lang="en-US" altLang="zh-CN" sz="3200"/>
              <a:t> </a:t>
            </a:r>
          </a:p>
        </p:txBody>
      </p:sp>
      <p:graphicFrame>
        <p:nvGraphicFramePr>
          <p:cNvPr id="19459" name="Object 3"/>
          <p:cNvGraphicFramePr>
            <a:graphicFrameLocks noChangeAspect="1"/>
          </p:cNvGraphicFramePr>
          <p:nvPr/>
        </p:nvGraphicFramePr>
        <p:xfrm>
          <a:off x="2627313" y="4149725"/>
          <a:ext cx="3673475" cy="566738"/>
        </p:xfrm>
        <a:graphic>
          <a:graphicData uri="http://schemas.openxmlformats.org/presentationml/2006/ole">
            <mc:AlternateContent xmlns:mc="http://schemas.openxmlformats.org/markup-compatibility/2006">
              <mc:Choice xmlns:v="urn:schemas-microsoft-com:vml" Requires="v">
                <p:oleObj spid="_x0000_s19504" name="Equation" r:id="rId5" imgW="1562040" imgH="241200" progId="Equation.DSMT4">
                  <p:embed/>
                </p:oleObj>
              </mc:Choice>
              <mc:Fallback>
                <p:oleObj name="Equation" r:id="rId5" imgW="156204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149725"/>
                        <a:ext cx="367347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2843213" y="5157788"/>
          <a:ext cx="3351212" cy="617537"/>
        </p:xfrm>
        <a:graphic>
          <a:graphicData uri="http://schemas.openxmlformats.org/presentationml/2006/ole">
            <mc:AlternateContent xmlns:mc="http://schemas.openxmlformats.org/markup-compatibility/2006">
              <mc:Choice xmlns:v="urn:schemas-microsoft-com:vml" Requires="v">
                <p:oleObj spid="_x0000_s19505" name="Equation" r:id="rId7" imgW="1307880" imgH="241200" progId="Equation.DSMT4">
                  <p:embed/>
                </p:oleObj>
              </mc:Choice>
              <mc:Fallback>
                <p:oleObj name="Equation" r:id="rId7" imgW="1307880" imgH="241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5157788"/>
                        <a:ext cx="3351212"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Rectangle 16"/>
          <p:cNvSpPr>
            <a:spLocks noChangeArrowheads="1"/>
          </p:cNvSpPr>
          <p:nvPr/>
        </p:nvSpPr>
        <p:spPr bwMode="auto">
          <a:xfrm>
            <a:off x="179388" y="4652963"/>
            <a:ext cx="87137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en-US" altLang="zh-CN" sz="2600"/>
              <a:t>(2)</a:t>
            </a:r>
            <a:r>
              <a:rPr kumimoji="1" lang="zh-CN" altLang="en-US" sz="2600"/>
              <a:t>随机误差项在不同样本点之间是独立的</a:t>
            </a:r>
            <a:r>
              <a:rPr kumimoji="1" lang="en-US" altLang="zh-CN" sz="2600"/>
              <a:t>,</a:t>
            </a:r>
            <a:r>
              <a:rPr kumimoji="1" lang="zh-CN" altLang="en-US" sz="2600"/>
              <a:t>不存在序列相关</a:t>
            </a:r>
            <a:r>
              <a:rPr kumimoji="1" lang="en-US" altLang="zh-CN" sz="2600"/>
              <a:t>:</a:t>
            </a:r>
            <a:r>
              <a:rPr kumimoji="1" lang="en-US" altLang="zh-CN" sz="3200"/>
              <a:t> </a:t>
            </a:r>
          </a:p>
        </p:txBody>
      </p:sp>
      <p:graphicFrame>
        <p:nvGraphicFramePr>
          <p:cNvPr id="19461" name="Object 5"/>
          <p:cNvGraphicFramePr>
            <a:graphicFrameLocks noChangeAspect="1"/>
          </p:cNvGraphicFramePr>
          <p:nvPr/>
        </p:nvGraphicFramePr>
        <p:xfrm>
          <a:off x="1692275" y="6165850"/>
          <a:ext cx="5856288" cy="617538"/>
        </p:xfrm>
        <a:graphic>
          <a:graphicData uri="http://schemas.openxmlformats.org/presentationml/2006/ole">
            <mc:AlternateContent xmlns:mc="http://schemas.openxmlformats.org/markup-compatibility/2006">
              <mc:Choice xmlns:v="urn:schemas-microsoft-com:vml" Requires="v">
                <p:oleObj spid="_x0000_s19506" name="Equation" r:id="rId9" imgW="2286000" imgH="241200" progId="Equation.DSMT4">
                  <p:embed/>
                </p:oleObj>
              </mc:Choice>
              <mc:Fallback>
                <p:oleObj name="Equation" r:id="rId9" imgW="2286000" imgH="241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6165850"/>
                        <a:ext cx="5856288"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Rectangle 18"/>
          <p:cNvSpPr>
            <a:spLocks noChangeArrowheads="1"/>
          </p:cNvSpPr>
          <p:nvPr/>
        </p:nvSpPr>
        <p:spPr bwMode="auto">
          <a:xfrm>
            <a:off x="179388" y="5734050"/>
            <a:ext cx="84248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en-US" altLang="zh-CN" sz="2800"/>
              <a:t>(3)</a:t>
            </a:r>
            <a:r>
              <a:rPr kumimoji="1" lang="zh-CN" altLang="en-US" sz="2800"/>
              <a:t>随机误差项与解释变量之间不相关</a:t>
            </a:r>
            <a:r>
              <a:rPr kumimoji="1" lang="en-US" altLang="zh-CN" sz="2800"/>
              <a:t>: </a:t>
            </a:r>
          </a:p>
        </p:txBody>
      </p:sp>
      <p:sp>
        <p:nvSpPr>
          <p:cNvPr id="19466" name="Text Box 19"/>
          <p:cNvSpPr txBox="1">
            <a:spLocks noChangeArrowheads="1"/>
          </p:cNvSpPr>
          <p:nvPr/>
        </p:nvSpPr>
        <p:spPr bwMode="auto">
          <a:xfrm>
            <a:off x="2411413" y="188913"/>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en-US" altLang="zh-CN" sz="3600">
                <a:latin typeface="隶书" pitchFamily="49" charset="-122"/>
                <a:ea typeface="隶书" pitchFamily="49" charset="-122"/>
              </a:rPr>
              <a:t>1 </a:t>
            </a:r>
            <a:r>
              <a:rPr kumimoji="1" lang="zh-CN" altLang="en-US" sz="3600">
                <a:latin typeface="隶书" pitchFamily="49" charset="-122"/>
                <a:ea typeface="隶书" pitchFamily="49" charset="-122"/>
              </a:rPr>
              <a:t>多元线性回归</a:t>
            </a:r>
          </a:p>
        </p:txBody>
      </p:sp>
    </p:spTree>
  </p:cSld>
  <p:clrMapOvr>
    <a:masterClrMapping/>
  </p:clrMapOvr>
  <p:transition>
    <p:random/>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2"/>
          <p:cNvSpPr txBox="1">
            <a:spLocks noChangeArrowheads="1"/>
          </p:cNvSpPr>
          <p:nvPr/>
        </p:nvSpPr>
        <p:spPr bwMode="auto">
          <a:xfrm>
            <a:off x="2411413" y="188913"/>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3600">
                <a:latin typeface="隶书" pitchFamily="49" charset="-122"/>
                <a:ea typeface="隶书" pitchFamily="49" charset="-122"/>
              </a:rPr>
              <a:t>多元线性回归</a:t>
            </a:r>
          </a:p>
        </p:txBody>
      </p:sp>
      <p:graphicFrame>
        <p:nvGraphicFramePr>
          <p:cNvPr id="20482" name="Object 2"/>
          <p:cNvGraphicFramePr>
            <a:graphicFrameLocks noChangeAspect="1"/>
          </p:cNvGraphicFramePr>
          <p:nvPr/>
        </p:nvGraphicFramePr>
        <p:xfrm>
          <a:off x="428625" y="928688"/>
          <a:ext cx="8429625" cy="1306512"/>
        </p:xfrm>
        <a:graphic>
          <a:graphicData uri="http://schemas.openxmlformats.org/presentationml/2006/ole">
            <mc:AlternateContent xmlns:mc="http://schemas.openxmlformats.org/markup-compatibility/2006">
              <mc:Choice xmlns:v="urn:schemas-microsoft-com:vml" Requires="v">
                <p:oleObj spid="_x0000_s20524" name="Document" r:id="rId3" imgW="5446440" imgH="853920" progId="Word.Document.8">
                  <p:embed/>
                </p:oleObj>
              </mc:Choice>
              <mc:Fallback>
                <p:oleObj name="Document" r:id="rId3" imgW="5446440" imgH="8539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928688"/>
                        <a:ext cx="8429625"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684213" y="2276475"/>
          <a:ext cx="7386637" cy="1657350"/>
        </p:xfrm>
        <a:graphic>
          <a:graphicData uri="http://schemas.openxmlformats.org/presentationml/2006/ole">
            <mc:AlternateContent xmlns:mc="http://schemas.openxmlformats.org/markup-compatibility/2006">
              <mc:Choice xmlns:v="urn:schemas-microsoft-com:vml" Requires="v">
                <p:oleObj spid="_x0000_s20525" name="Document" r:id="rId5" imgW="3843720" imgH="862920" progId="Word.Document.8">
                  <p:embed/>
                </p:oleObj>
              </mc:Choice>
              <mc:Fallback>
                <p:oleObj name="Document" r:id="rId5" imgW="3843720" imgH="86292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276475"/>
                        <a:ext cx="7386637"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323850" y="4868863"/>
          <a:ext cx="8820150" cy="1800225"/>
        </p:xfrm>
        <a:graphic>
          <a:graphicData uri="http://schemas.openxmlformats.org/presentationml/2006/ole">
            <mc:AlternateContent xmlns:mc="http://schemas.openxmlformats.org/markup-compatibility/2006">
              <mc:Choice xmlns:v="urn:schemas-microsoft-com:vml" Requires="v">
                <p:oleObj spid="_x0000_s20526" name="Document" r:id="rId7" imgW="5468040" imgH="1142640" progId="Word.Document.8">
                  <p:embed/>
                </p:oleObj>
              </mc:Choice>
              <mc:Fallback>
                <p:oleObj name="Document" r:id="rId7" imgW="5468040" imgH="114264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868863"/>
                        <a:ext cx="8820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Text Box 6"/>
          <p:cNvSpPr txBox="1">
            <a:spLocks noChangeArrowheads="1"/>
          </p:cNvSpPr>
          <p:nvPr/>
        </p:nvSpPr>
        <p:spPr bwMode="auto">
          <a:xfrm>
            <a:off x="5219700" y="4149725"/>
            <a:ext cx="278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称为回归平面方程</a:t>
            </a:r>
            <a:r>
              <a:rPr lang="en-US" altLang="zh-CN"/>
              <a:t>. </a:t>
            </a:r>
          </a:p>
        </p:txBody>
      </p:sp>
      <p:graphicFrame>
        <p:nvGraphicFramePr>
          <p:cNvPr id="20485" name="Object 5"/>
          <p:cNvGraphicFramePr>
            <a:graphicFrameLocks noChangeAspect="1"/>
          </p:cNvGraphicFramePr>
          <p:nvPr/>
        </p:nvGraphicFramePr>
        <p:xfrm>
          <a:off x="1331913" y="4076700"/>
          <a:ext cx="3743325" cy="574675"/>
        </p:xfrm>
        <a:graphic>
          <a:graphicData uri="http://schemas.openxmlformats.org/presentationml/2006/ole">
            <mc:AlternateContent xmlns:mc="http://schemas.openxmlformats.org/markup-compatibility/2006">
              <mc:Choice xmlns:v="urn:schemas-microsoft-com:vml" Requires="v">
                <p:oleObj spid="_x0000_s20527" name="Equation" r:id="rId9" imgW="1485900" imgH="228600" progId="Equation.DSMT4">
                  <p:embed/>
                </p:oleObj>
              </mc:Choice>
              <mc:Fallback>
                <p:oleObj name="Equation" r:id="rId9" imgW="148590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076700"/>
                        <a:ext cx="37433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428625" y="1214438"/>
          <a:ext cx="6840538" cy="2087562"/>
        </p:xfrm>
        <a:graphic>
          <a:graphicData uri="http://schemas.openxmlformats.org/presentationml/2006/ole">
            <mc:AlternateContent xmlns:mc="http://schemas.openxmlformats.org/markup-compatibility/2006">
              <mc:Choice xmlns:v="urn:schemas-microsoft-com:vml" Requires="v">
                <p:oleObj spid="_x0000_s21548" name="Document" r:id="rId3" imgW="3309120" imgH="1052280" progId="Word.Document.8">
                  <p:embed/>
                </p:oleObj>
              </mc:Choice>
              <mc:Fallback>
                <p:oleObj name="Document" r:id="rId3" imgW="3309120" imgH="10522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214438"/>
                        <a:ext cx="6840538"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684213" y="4508500"/>
          <a:ext cx="8135937" cy="1136650"/>
        </p:xfrm>
        <a:graphic>
          <a:graphicData uri="http://schemas.openxmlformats.org/presentationml/2006/ole">
            <mc:AlternateContent xmlns:mc="http://schemas.openxmlformats.org/markup-compatibility/2006">
              <mc:Choice xmlns:v="urn:schemas-microsoft-com:vml" Requires="v">
                <p:oleObj spid="_x0000_s21549" name="Document" r:id="rId5" imgW="3651840" imgH="569160" progId="Word.Document.8">
                  <p:embed/>
                </p:oleObj>
              </mc:Choice>
              <mc:Fallback>
                <p:oleObj name="Document" r:id="rId5" imgW="3651840" imgH="56916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508500"/>
                        <a:ext cx="8135937"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3563938" y="3644900"/>
          <a:ext cx="2519362" cy="538163"/>
        </p:xfrm>
        <a:graphic>
          <a:graphicData uri="http://schemas.openxmlformats.org/presentationml/2006/ole">
            <mc:AlternateContent xmlns:mc="http://schemas.openxmlformats.org/markup-compatibility/2006">
              <mc:Choice xmlns:v="urn:schemas-microsoft-com:vml" Requires="v">
                <p:oleObj spid="_x0000_s21550" name="Equation" r:id="rId7" imgW="1244060" imgH="266584" progId="Equation.DSMT4">
                  <p:embed/>
                </p:oleObj>
              </mc:Choice>
              <mc:Fallback>
                <p:oleObj name="Equation" r:id="rId7" imgW="1244060" imgH="266584"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3644900"/>
                        <a:ext cx="2519362"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Text Box 6"/>
          <p:cNvSpPr txBox="1">
            <a:spLocks noChangeArrowheads="1"/>
          </p:cNvSpPr>
          <p:nvPr/>
        </p:nvSpPr>
        <p:spPr bwMode="auto">
          <a:xfrm>
            <a:off x="2555875" y="371633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a:t>解得</a:t>
            </a:r>
          </a:p>
        </p:txBody>
      </p:sp>
      <p:graphicFrame>
        <p:nvGraphicFramePr>
          <p:cNvPr id="102407" name="Object 5"/>
          <p:cNvGraphicFramePr>
            <a:graphicFrameLocks noChangeAspect="1"/>
          </p:cNvGraphicFramePr>
          <p:nvPr/>
        </p:nvGraphicFramePr>
        <p:xfrm>
          <a:off x="6786563" y="2286000"/>
          <a:ext cx="1647825" cy="2419350"/>
        </p:xfrm>
        <a:graphic>
          <a:graphicData uri="http://schemas.openxmlformats.org/presentationml/2006/ole">
            <mc:AlternateContent xmlns:mc="http://schemas.openxmlformats.org/markup-compatibility/2006">
              <mc:Choice xmlns:v="urn:schemas-microsoft-com:vml" Requires="v">
                <p:oleObj spid="_x0000_s21551" name="Equation" r:id="rId9" imgW="952200" imgH="1396800" progId="Equation.DSMT4">
                  <p:embed/>
                </p:oleObj>
              </mc:Choice>
              <mc:Fallback>
                <p:oleObj name="Equation" r:id="rId9" imgW="952200" imgH="1396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6563" y="2286000"/>
                        <a:ext cx="164782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8" name="Rectangle 8"/>
          <p:cNvSpPr>
            <a:spLocks noChangeArrowheads="1"/>
          </p:cNvSpPr>
          <p:nvPr/>
        </p:nvSpPr>
        <p:spPr bwMode="auto">
          <a:xfrm>
            <a:off x="755650" y="333375"/>
            <a:ext cx="7772400" cy="647700"/>
          </a:xfrm>
          <a:prstGeom prst="rect">
            <a:avLst/>
          </a:prstGeom>
          <a:noFill/>
          <a:ln w="9525">
            <a:noFill/>
            <a:miter lim="800000"/>
            <a:headEnd/>
            <a:tailEnd/>
          </a:ln>
          <a:effectLst/>
        </p:spPr>
        <p:txBody>
          <a:bodyPr lIns="92075" tIns="46038" rIns="92075" bIns="46038" anchor="ctr"/>
          <a:lstStyle/>
          <a:p>
            <a:pPr algn="ctr">
              <a:defRPr/>
            </a:pPr>
            <a:r>
              <a:rPr lang="en-US" altLang="zh-CN" sz="3600">
                <a:solidFill>
                  <a:schemeClr val="tx2"/>
                </a:solidFill>
                <a:effectLst>
                  <a:outerShdw blurRad="38100" dist="38100" dir="2700000" algn="tl">
                    <a:srgbClr val="C0C0C0"/>
                  </a:outerShdw>
                </a:effectLst>
              </a:rPr>
              <a:t>2 </a:t>
            </a:r>
            <a:r>
              <a:rPr lang="zh-CN" altLang="en-US" sz="3600">
                <a:solidFill>
                  <a:schemeClr val="tx2"/>
                </a:solidFill>
                <a:effectLst>
                  <a:outerShdw blurRad="38100" dist="38100" dir="2700000" algn="tl">
                    <a:srgbClr val="C0C0C0"/>
                  </a:outerShdw>
                </a:effectLst>
              </a:rPr>
              <a:t>参数的最小二乘估计</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blinds(horizontal)">
                                      <p:cBhvr>
                                        <p:cTn id="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2627313" y="836613"/>
          <a:ext cx="4975225" cy="484187"/>
        </p:xfrm>
        <a:graphic>
          <a:graphicData uri="http://schemas.openxmlformats.org/presentationml/2006/ole">
            <mc:AlternateContent xmlns:mc="http://schemas.openxmlformats.org/markup-compatibility/2006">
              <mc:Choice xmlns:v="urn:schemas-microsoft-com:vml" Requires="v">
                <p:oleObj spid="_x0000_s22584" name="Document" r:id="rId3" imgW="2321640" imgH="231840" progId="Word.Document.8">
                  <p:embed/>
                </p:oleObj>
              </mc:Choice>
              <mc:Fallback>
                <p:oleObj name="Document" r:id="rId3" imgW="2321640" imgH="2318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836613"/>
                        <a:ext cx="4975225"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5" name="Text Box 4"/>
          <p:cNvSpPr txBox="1">
            <a:spLocks noChangeArrowheads="1"/>
          </p:cNvSpPr>
          <p:nvPr/>
        </p:nvSpPr>
        <p:spPr bwMode="auto">
          <a:xfrm>
            <a:off x="250825" y="1341438"/>
            <a:ext cx="1784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CN" b="1"/>
              <a:t> </a:t>
            </a:r>
            <a:r>
              <a:rPr kumimoji="1" lang="zh-CN" altLang="en-US" b="1"/>
              <a:t>（</a:t>
            </a:r>
            <a:r>
              <a:rPr kumimoji="1" lang="en-US" altLang="zh-CN" b="1"/>
              <a:t>Ⅰ</a:t>
            </a:r>
            <a:r>
              <a:rPr kumimoji="1" lang="zh-CN" altLang="en-US" b="1"/>
              <a:t>）</a:t>
            </a:r>
            <a:r>
              <a:rPr kumimoji="1" lang="en-US" altLang="zh-CN" b="1"/>
              <a:t>F</a:t>
            </a:r>
            <a:r>
              <a:rPr kumimoji="1" lang="zh-CN" altLang="en-US" b="1"/>
              <a:t>检验法</a:t>
            </a:r>
          </a:p>
        </p:txBody>
      </p:sp>
      <p:sp>
        <p:nvSpPr>
          <p:cNvPr id="22536" name="Text Box 5"/>
          <p:cNvSpPr txBox="1">
            <a:spLocks noChangeArrowheads="1"/>
          </p:cNvSpPr>
          <p:nvPr/>
        </p:nvSpPr>
        <p:spPr bwMode="auto">
          <a:xfrm>
            <a:off x="179388" y="4508500"/>
            <a:ext cx="2268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b="1"/>
              <a:t>（</a:t>
            </a:r>
            <a:r>
              <a:rPr kumimoji="1" lang="en-US" altLang="zh-CN" b="1">
                <a:latin typeface="宋体" pitchFamily="2" charset="-122"/>
              </a:rPr>
              <a:t>Ⅱ</a:t>
            </a:r>
            <a:r>
              <a:rPr kumimoji="1" lang="zh-CN" altLang="en-US" b="1"/>
              <a:t>）</a:t>
            </a:r>
            <a:r>
              <a:rPr kumimoji="1" lang="en-US" altLang="zh-CN" b="1"/>
              <a:t>r</a:t>
            </a:r>
            <a:r>
              <a:rPr kumimoji="1" lang="zh-CN" altLang="en-US" b="1"/>
              <a:t>检验法</a:t>
            </a:r>
          </a:p>
        </p:txBody>
      </p:sp>
      <p:graphicFrame>
        <p:nvGraphicFramePr>
          <p:cNvPr id="22531" name="Object 3"/>
          <p:cNvGraphicFramePr>
            <a:graphicFrameLocks noChangeAspect="1"/>
          </p:cNvGraphicFramePr>
          <p:nvPr/>
        </p:nvGraphicFramePr>
        <p:xfrm>
          <a:off x="827088" y="5084763"/>
          <a:ext cx="7661275" cy="1497012"/>
        </p:xfrm>
        <a:graphic>
          <a:graphicData uri="http://schemas.openxmlformats.org/presentationml/2006/ole">
            <mc:AlternateContent xmlns:mc="http://schemas.openxmlformats.org/markup-compatibility/2006">
              <mc:Choice xmlns:v="urn:schemas-microsoft-com:vml" Requires="v">
                <p:oleObj spid="_x0000_s22585" name="Document" r:id="rId5" imgW="4397400" imgH="856800" progId="Word.Document.8">
                  <p:embed/>
                </p:oleObj>
              </mc:Choice>
              <mc:Fallback>
                <p:oleObj name="Document" r:id="rId5" imgW="4397400" imgH="85680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084763"/>
                        <a:ext cx="7661275" cy="14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4"/>
          <p:cNvGraphicFramePr>
            <a:graphicFrameLocks noChangeAspect="1"/>
          </p:cNvGraphicFramePr>
          <p:nvPr/>
        </p:nvGraphicFramePr>
        <p:xfrm>
          <a:off x="611188" y="1773238"/>
          <a:ext cx="8313737" cy="1912937"/>
        </p:xfrm>
        <a:graphic>
          <a:graphicData uri="http://schemas.openxmlformats.org/presentationml/2006/ole">
            <mc:AlternateContent xmlns:mc="http://schemas.openxmlformats.org/markup-compatibility/2006">
              <mc:Choice xmlns:v="urn:schemas-microsoft-com:vml" Requires="v">
                <p:oleObj spid="_x0000_s22586" name="Document" r:id="rId7" imgW="3891240" imgH="1063800" progId="Word.Document.8">
                  <p:embed/>
                </p:oleObj>
              </mc:Choice>
              <mc:Fallback>
                <p:oleObj name="Document" r:id="rId7" imgW="3891240" imgH="106380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773238"/>
                        <a:ext cx="8313737" cy="191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755650" y="3716338"/>
          <a:ext cx="3927475" cy="887412"/>
        </p:xfrm>
        <a:graphic>
          <a:graphicData uri="http://schemas.openxmlformats.org/presentationml/2006/ole">
            <mc:AlternateContent xmlns:mc="http://schemas.openxmlformats.org/markup-compatibility/2006">
              <mc:Choice xmlns:v="urn:schemas-microsoft-com:vml" Requires="v">
                <p:oleObj spid="_x0000_s22587" name="Document" r:id="rId9" imgW="2328480" imgH="523800" progId="Word.Document.8">
                  <p:embed/>
                </p:oleObj>
              </mc:Choice>
              <mc:Fallback>
                <p:oleObj name="Document" r:id="rId9" imgW="2328480" imgH="523800" progId="Word.Document.8">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3716338"/>
                        <a:ext cx="3927475"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7" name="Text Box 9"/>
          <p:cNvSpPr txBox="1">
            <a:spLocks noChangeArrowheads="1"/>
          </p:cNvSpPr>
          <p:nvPr/>
        </p:nvSpPr>
        <p:spPr bwMode="auto">
          <a:xfrm>
            <a:off x="7092950" y="3789363"/>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a:t>(</a:t>
            </a:r>
            <a:r>
              <a:rPr kumimoji="1" lang="zh-CN" altLang="en-US" sz="2000"/>
              <a:t>残差平方和）</a:t>
            </a:r>
          </a:p>
        </p:txBody>
      </p:sp>
      <p:graphicFrame>
        <p:nvGraphicFramePr>
          <p:cNvPr id="22534" name="Object 6"/>
          <p:cNvGraphicFramePr>
            <a:graphicFrameLocks noChangeAspect="1"/>
          </p:cNvGraphicFramePr>
          <p:nvPr/>
        </p:nvGraphicFramePr>
        <p:xfrm>
          <a:off x="5148263" y="3716338"/>
          <a:ext cx="1873250" cy="696912"/>
        </p:xfrm>
        <a:graphic>
          <a:graphicData uri="http://schemas.openxmlformats.org/presentationml/2006/ole">
            <mc:AlternateContent xmlns:mc="http://schemas.openxmlformats.org/markup-compatibility/2006">
              <mc:Choice xmlns:v="urn:schemas-microsoft-com:vml" Requires="v">
                <p:oleObj spid="_x0000_s22588" name="Equation" r:id="rId11" imgW="1155700" imgH="431800" progId="Equation.DSMT4">
                  <p:embed/>
                </p:oleObj>
              </mc:Choice>
              <mc:Fallback>
                <p:oleObj name="Equation" r:id="rId11" imgW="1155700" imgH="4318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263" y="3716338"/>
                        <a:ext cx="1873250"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5" name="Rectangle 11"/>
          <p:cNvSpPr>
            <a:spLocks noChangeArrowheads="1"/>
          </p:cNvSpPr>
          <p:nvPr/>
        </p:nvSpPr>
        <p:spPr bwMode="auto">
          <a:xfrm>
            <a:off x="250825" y="188913"/>
            <a:ext cx="7772400" cy="574675"/>
          </a:xfrm>
          <a:prstGeom prst="rect">
            <a:avLst/>
          </a:prstGeom>
          <a:noFill/>
          <a:ln w="9525">
            <a:noFill/>
            <a:miter lim="800000"/>
            <a:headEnd/>
            <a:tailEnd/>
          </a:ln>
          <a:effectLst/>
        </p:spPr>
        <p:txBody>
          <a:bodyPr lIns="92075" tIns="46038" rIns="92075" bIns="46038" anchor="ctr"/>
          <a:lstStyle/>
          <a:p>
            <a:pPr algn="ctr">
              <a:defRPr/>
            </a:pPr>
            <a:r>
              <a:rPr lang="en-US" altLang="zh-CN" sz="3600">
                <a:solidFill>
                  <a:schemeClr val="tx2"/>
                </a:solidFill>
                <a:effectLst>
                  <a:outerShdw blurRad="38100" dist="38100" dir="2700000" algn="tl">
                    <a:srgbClr val="C0C0C0"/>
                  </a:outerShdw>
                </a:effectLst>
              </a:rPr>
              <a:t>3 </a:t>
            </a:r>
            <a:r>
              <a:rPr lang="zh-CN" altLang="en-US" sz="3600">
                <a:solidFill>
                  <a:schemeClr val="tx2"/>
                </a:solidFill>
                <a:effectLst>
                  <a:outerShdw blurRad="38100" dist="38100" dir="2700000" algn="tl">
                    <a:srgbClr val="C0C0C0"/>
                  </a:outerShdw>
                </a:effectLst>
              </a:rPr>
              <a:t>线性关系的显著性检验</a:t>
            </a:r>
          </a:p>
        </p:txBody>
      </p:sp>
    </p:spTree>
  </p:cSld>
  <p:clrMapOvr>
    <a:masterClrMapping/>
  </p:clrMapOvr>
  <p:transition>
    <p:blinds dir="vert"/>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Rectangle 2"/>
          <p:cNvSpPr>
            <a:spLocks noGrp="1" noChangeArrowheads="1"/>
          </p:cNvSpPr>
          <p:nvPr>
            <p:ph type="title" idx="4294967295"/>
          </p:nvPr>
        </p:nvSpPr>
        <p:spPr>
          <a:xfrm>
            <a:off x="0" y="117475"/>
            <a:ext cx="7772400" cy="574675"/>
          </a:xfrm>
        </p:spPr>
        <p:txBody>
          <a:bodyPr rtlCol="0">
            <a:normAutofit fontScale="90000"/>
          </a:bodyPr>
          <a:lstStyle/>
          <a:p>
            <a:pPr eaLnBrk="1" fontAlgn="auto" hangingPunct="1">
              <a:spcAft>
                <a:spcPts val="0"/>
              </a:spcAft>
              <a:defRPr/>
            </a:pPr>
            <a:r>
              <a:rPr lang="en-US" altLang="zh-CN" sz="3600" smtClean="0"/>
              <a:t>3 </a:t>
            </a:r>
            <a:r>
              <a:rPr lang="zh-CN" altLang="en-US" sz="3600" smtClean="0"/>
              <a:t>线性关系的显著性检验</a:t>
            </a:r>
          </a:p>
        </p:txBody>
      </p:sp>
      <p:graphicFrame>
        <p:nvGraphicFramePr>
          <p:cNvPr id="62471" name="Object 2"/>
          <p:cNvGraphicFramePr>
            <a:graphicFrameLocks noChangeAspect="1"/>
          </p:cNvGraphicFramePr>
          <p:nvPr/>
        </p:nvGraphicFramePr>
        <p:xfrm>
          <a:off x="1116013" y="836613"/>
          <a:ext cx="1854200" cy="1106487"/>
        </p:xfrm>
        <a:graphic>
          <a:graphicData uri="http://schemas.openxmlformats.org/presentationml/2006/ole">
            <mc:AlternateContent xmlns:mc="http://schemas.openxmlformats.org/markup-compatibility/2006">
              <mc:Choice xmlns:v="urn:schemas-microsoft-com:vml" Requires="v">
                <p:oleObj spid="_x0000_s23642" name="Equation" r:id="rId3" imgW="723600" imgH="431640" progId="Equation.DSMT4">
                  <p:embed/>
                </p:oleObj>
              </mc:Choice>
              <mc:Fallback>
                <p:oleObj name="Equation" r:id="rId3" imgW="72360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836613"/>
                        <a:ext cx="1854200"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4" name="Object 3"/>
          <p:cNvGraphicFramePr>
            <a:graphicFrameLocks noChangeAspect="1"/>
          </p:cNvGraphicFramePr>
          <p:nvPr/>
        </p:nvGraphicFramePr>
        <p:xfrm>
          <a:off x="395288" y="2997200"/>
          <a:ext cx="2601912" cy="1106488"/>
        </p:xfrm>
        <a:graphic>
          <a:graphicData uri="http://schemas.openxmlformats.org/presentationml/2006/ole">
            <mc:AlternateContent xmlns:mc="http://schemas.openxmlformats.org/markup-compatibility/2006">
              <mc:Choice xmlns:v="urn:schemas-microsoft-com:vml" Requires="v">
                <p:oleObj spid="_x0000_s23643" name="Equation" r:id="rId5" imgW="1015920" imgH="431640" progId="Equation.DSMT4">
                  <p:embed/>
                </p:oleObj>
              </mc:Choice>
              <mc:Fallback>
                <p:oleObj name="Equation" r:id="rId5" imgW="101592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997200"/>
                        <a:ext cx="2601912"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5" name="Object 4"/>
          <p:cNvGraphicFramePr>
            <a:graphicFrameLocks noChangeAspect="1"/>
          </p:cNvGraphicFramePr>
          <p:nvPr/>
        </p:nvGraphicFramePr>
        <p:xfrm>
          <a:off x="4932363" y="2925763"/>
          <a:ext cx="2797175" cy="1106487"/>
        </p:xfrm>
        <a:graphic>
          <a:graphicData uri="http://schemas.openxmlformats.org/presentationml/2006/ole">
            <mc:AlternateContent xmlns:mc="http://schemas.openxmlformats.org/markup-compatibility/2006">
              <mc:Choice xmlns:v="urn:schemas-microsoft-com:vml" Requires="v">
                <p:oleObj spid="_x0000_s23644" name="Equation" r:id="rId7" imgW="1091880" imgH="431640" progId="Equation.DSMT4">
                  <p:embed/>
                </p:oleObj>
              </mc:Choice>
              <mc:Fallback>
                <p:oleObj name="Equation" r:id="rId7" imgW="109188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2925763"/>
                        <a:ext cx="2797175"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6" name="Rectangle 12"/>
          <p:cNvSpPr>
            <a:spLocks noChangeArrowheads="1"/>
          </p:cNvSpPr>
          <p:nvPr/>
        </p:nvSpPr>
        <p:spPr bwMode="auto">
          <a:xfrm>
            <a:off x="250825" y="1125538"/>
            <a:ext cx="1152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记：</a:t>
            </a:r>
          </a:p>
        </p:txBody>
      </p:sp>
      <p:sp>
        <p:nvSpPr>
          <p:cNvPr id="62477" name="Rectangle 13"/>
          <p:cNvSpPr>
            <a:spLocks noChangeArrowheads="1"/>
          </p:cNvSpPr>
          <p:nvPr/>
        </p:nvSpPr>
        <p:spPr bwMode="auto">
          <a:xfrm>
            <a:off x="611188" y="2565400"/>
            <a:ext cx="2665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回归平方和：</a:t>
            </a:r>
          </a:p>
        </p:txBody>
      </p:sp>
      <p:sp>
        <p:nvSpPr>
          <p:cNvPr id="62478" name="Rectangle 14"/>
          <p:cNvSpPr>
            <a:spLocks noChangeArrowheads="1"/>
          </p:cNvSpPr>
          <p:nvPr/>
        </p:nvSpPr>
        <p:spPr bwMode="auto">
          <a:xfrm>
            <a:off x="4859338" y="2492375"/>
            <a:ext cx="2665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残差平方和：</a:t>
            </a:r>
          </a:p>
        </p:txBody>
      </p:sp>
      <p:graphicFrame>
        <p:nvGraphicFramePr>
          <p:cNvPr id="62479" name="Object 5"/>
          <p:cNvGraphicFramePr>
            <a:graphicFrameLocks noChangeAspect="1"/>
          </p:cNvGraphicFramePr>
          <p:nvPr/>
        </p:nvGraphicFramePr>
        <p:xfrm>
          <a:off x="2268538" y="4005263"/>
          <a:ext cx="4752975" cy="968375"/>
        </p:xfrm>
        <a:graphic>
          <a:graphicData uri="http://schemas.openxmlformats.org/presentationml/2006/ole">
            <mc:AlternateContent xmlns:mc="http://schemas.openxmlformats.org/markup-compatibility/2006">
              <mc:Choice xmlns:v="urn:schemas-microsoft-com:vml" Requires="v">
                <p:oleObj spid="_x0000_s23645" name="Equation" r:id="rId9" imgW="2120760" imgH="431640" progId="Equation.DSMT4">
                  <p:embed/>
                </p:oleObj>
              </mc:Choice>
              <mc:Fallback>
                <p:oleObj name="Equation" r:id="rId9" imgW="2120760" imgH="4316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4005263"/>
                        <a:ext cx="47529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81" name="Object 6"/>
          <p:cNvGraphicFramePr>
            <a:graphicFrameLocks noChangeAspect="1"/>
          </p:cNvGraphicFramePr>
          <p:nvPr/>
        </p:nvGraphicFramePr>
        <p:xfrm>
          <a:off x="1116013" y="5157788"/>
          <a:ext cx="2846387" cy="512762"/>
        </p:xfrm>
        <a:graphic>
          <a:graphicData uri="http://schemas.openxmlformats.org/presentationml/2006/ole">
            <mc:AlternateContent xmlns:mc="http://schemas.openxmlformats.org/markup-compatibility/2006">
              <mc:Choice xmlns:v="urn:schemas-microsoft-com:vml" Requires="v">
                <p:oleObj spid="_x0000_s23646" name="Equation" r:id="rId11" imgW="1269720" imgH="228600" progId="Equation.DSMT4">
                  <p:embed/>
                </p:oleObj>
              </mc:Choice>
              <mc:Fallback>
                <p:oleObj name="Equation" r:id="rId11" imgW="126972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5157788"/>
                        <a:ext cx="2846387"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82" name="Rectangle 18"/>
          <p:cNvSpPr>
            <a:spLocks noChangeArrowheads="1"/>
          </p:cNvSpPr>
          <p:nvPr/>
        </p:nvSpPr>
        <p:spPr bwMode="auto">
          <a:xfrm>
            <a:off x="395288" y="5734050"/>
            <a:ext cx="51482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则线性关系不显著，反之显著。</a:t>
            </a:r>
          </a:p>
        </p:txBody>
      </p:sp>
      <p:sp>
        <p:nvSpPr>
          <p:cNvPr id="62483" name="Rectangle 19"/>
          <p:cNvSpPr>
            <a:spLocks noChangeArrowheads="1"/>
          </p:cNvSpPr>
          <p:nvPr/>
        </p:nvSpPr>
        <p:spPr bwMode="auto">
          <a:xfrm>
            <a:off x="466725" y="5157788"/>
            <a:ext cx="5762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若</a:t>
            </a:r>
          </a:p>
        </p:txBody>
      </p:sp>
      <p:graphicFrame>
        <p:nvGraphicFramePr>
          <p:cNvPr id="62484" name="Object 7"/>
          <p:cNvGraphicFramePr>
            <a:graphicFrameLocks noChangeAspect="1"/>
          </p:cNvGraphicFramePr>
          <p:nvPr/>
        </p:nvGraphicFramePr>
        <p:xfrm>
          <a:off x="987425" y="1989138"/>
          <a:ext cx="1984375" cy="520700"/>
        </p:xfrm>
        <a:graphic>
          <a:graphicData uri="http://schemas.openxmlformats.org/presentationml/2006/ole">
            <mc:AlternateContent xmlns:mc="http://schemas.openxmlformats.org/markup-compatibility/2006">
              <mc:Choice xmlns:v="urn:schemas-microsoft-com:vml" Requires="v">
                <p:oleObj spid="_x0000_s23647" name="Equation" r:id="rId13" imgW="774360" imgH="203040" progId="Equation.DSMT4">
                  <p:embed/>
                </p:oleObj>
              </mc:Choice>
              <mc:Fallback>
                <p:oleObj name="Equation" r:id="rId13" imgW="774360" imgH="20304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7425" y="1989138"/>
                        <a:ext cx="19843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87" name="Rectangle 23"/>
          <p:cNvSpPr>
            <a:spLocks noChangeArrowheads="1"/>
          </p:cNvSpPr>
          <p:nvPr/>
        </p:nvSpPr>
        <p:spPr bwMode="auto">
          <a:xfrm>
            <a:off x="2987675" y="3357563"/>
            <a:ext cx="1512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en-US" altLang="zh-CN" sz="2000">
                <a:solidFill>
                  <a:schemeClr val="tx2"/>
                </a:solidFill>
              </a:rPr>
              <a:t>=</a:t>
            </a:r>
            <a:r>
              <a:rPr kumimoji="1" lang="en-US" altLang="zh-CN">
                <a:solidFill>
                  <a:schemeClr val="tx2"/>
                </a:solidFill>
              </a:rPr>
              <a:t>2677.9</a:t>
            </a:r>
          </a:p>
        </p:txBody>
      </p:sp>
      <p:sp>
        <p:nvSpPr>
          <p:cNvPr id="62488" name="Rectangle 24"/>
          <p:cNvSpPr>
            <a:spLocks noChangeArrowheads="1"/>
          </p:cNvSpPr>
          <p:nvPr/>
        </p:nvSpPr>
        <p:spPr bwMode="auto">
          <a:xfrm>
            <a:off x="7631113" y="3286125"/>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en-US" altLang="zh-CN" sz="2000">
                <a:solidFill>
                  <a:schemeClr val="tx2"/>
                </a:solidFill>
              </a:rPr>
              <a:t>=</a:t>
            </a:r>
            <a:r>
              <a:rPr kumimoji="1" lang="en-US" altLang="zh-CN">
                <a:solidFill>
                  <a:schemeClr val="tx2"/>
                </a:solidFill>
              </a:rPr>
              <a:t>47.86</a:t>
            </a:r>
          </a:p>
        </p:txBody>
      </p:sp>
      <p:graphicFrame>
        <p:nvGraphicFramePr>
          <p:cNvPr id="62489" name="Object 8"/>
          <p:cNvGraphicFramePr>
            <a:graphicFrameLocks noChangeAspect="1"/>
          </p:cNvGraphicFramePr>
          <p:nvPr/>
        </p:nvGraphicFramePr>
        <p:xfrm>
          <a:off x="5148263" y="4941888"/>
          <a:ext cx="3648075" cy="792162"/>
        </p:xfrm>
        <a:graphic>
          <a:graphicData uri="http://schemas.openxmlformats.org/presentationml/2006/ole">
            <mc:AlternateContent xmlns:mc="http://schemas.openxmlformats.org/markup-compatibility/2006">
              <mc:Choice xmlns:v="urn:schemas-microsoft-com:vml" Requires="v">
                <p:oleObj spid="_x0000_s23648" name="Equation" r:id="rId15" imgW="1930320" imgH="419040" progId="Equation.DSMT4">
                  <p:embed/>
                </p:oleObj>
              </mc:Choice>
              <mc:Fallback>
                <p:oleObj name="Equation" r:id="rId15" imgW="1930320" imgH="41904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8263" y="4941888"/>
                        <a:ext cx="364807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0" name="Object 9"/>
          <p:cNvGraphicFramePr>
            <a:graphicFrameLocks noChangeAspect="1"/>
          </p:cNvGraphicFramePr>
          <p:nvPr/>
        </p:nvGraphicFramePr>
        <p:xfrm>
          <a:off x="5148263" y="5805488"/>
          <a:ext cx="3779837" cy="519112"/>
        </p:xfrm>
        <a:graphic>
          <a:graphicData uri="http://schemas.openxmlformats.org/presentationml/2006/ole">
            <mc:AlternateContent xmlns:mc="http://schemas.openxmlformats.org/markup-compatibility/2006">
              <mc:Choice xmlns:v="urn:schemas-microsoft-com:vml" Requires="v">
                <p:oleObj spid="_x0000_s23649" name="Equation" r:id="rId17" imgW="1663560" imgH="228600" progId="Equation.DSMT4">
                  <p:embed/>
                </p:oleObj>
              </mc:Choice>
              <mc:Fallback>
                <p:oleObj name="Equation" r:id="rId17" imgW="1663560" imgH="22860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5805488"/>
                        <a:ext cx="37798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blinds(horizontal)">
                                      <p:cBhvr>
                                        <p:cTn id="7" dur="500"/>
                                        <p:tgtEl>
                                          <p:spTgt spid="624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476"/>
                                        </p:tgtEl>
                                        <p:attrNameLst>
                                          <p:attrName>style.visibility</p:attrName>
                                        </p:attrNameLst>
                                      </p:cBhvr>
                                      <p:to>
                                        <p:strVal val="visible"/>
                                      </p:to>
                                    </p:set>
                                    <p:animEffect transition="in" filter="blinds(horizontal)">
                                      <p:cBhvr>
                                        <p:cTn id="10" dur="500"/>
                                        <p:tgtEl>
                                          <p:spTgt spid="62476"/>
                                        </p:tgtEl>
                                      </p:cBhvr>
                                    </p:animEffect>
                                  </p:childTnLst>
                                </p:cTn>
                              </p:par>
                              <p:par>
                                <p:cTn id="11" presetID="3" presetClass="entr" presetSubtype="10" fill="hold" nodeType="withEffect">
                                  <p:stCondLst>
                                    <p:cond delay="0"/>
                                  </p:stCondLst>
                                  <p:childTnLst>
                                    <p:set>
                                      <p:cBhvr>
                                        <p:cTn id="12" dur="1" fill="hold">
                                          <p:stCondLst>
                                            <p:cond delay="0"/>
                                          </p:stCondLst>
                                        </p:cTn>
                                        <p:tgtEl>
                                          <p:spTgt spid="62484"/>
                                        </p:tgtEl>
                                        <p:attrNameLst>
                                          <p:attrName>style.visibility</p:attrName>
                                        </p:attrNameLst>
                                      </p:cBhvr>
                                      <p:to>
                                        <p:strVal val="visible"/>
                                      </p:to>
                                    </p:set>
                                    <p:animEffect transition="in" filter="blinds(horizontal)">
                                      <p:cBhvr>
                                        <p:cTn id="13" dur="500"/>
                                        <p:tgtEl>
                                          <p:spTgt spid="624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2474"/>
                                        </p:tgtEl>
                                        <p:attrNameLst>
                                          <p:attrName>style.visibility</p:attrName>
                                        </p:attrNameLst>
                                      </p:cBhvr>
                                      <p:to>
                                        <p:strVal val="visible"/>
                                      </p:to>
                                    </p:set>
                                    <p:animEffect transition="in" filter="blinds(horizontal)">
                                      <p:cBhvr>
                                        <p:cTn id="18" dur="500"/>
                                        <p:tgtEl>
                                          <p:spTgt spid="6247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2477"/>
                                        </p:tgtEl>
                                        <p:attrNameLst>
                                          <p:attrName>style.visibility</p:attrName>
                                        </p:attrNameLst>
                                      </p:cBhvr>
                                      <p:to>
                                        <p:strVal val="visible"/>
                                      </p:to>
                                    </p:set>
                                    <p:animEffect transition="in" filter="blinds(horizontal)">
                                      <p:cBhvr>
                                        <p:cTn id="21" dur="500"/>
                                        <p:tgtEl>
                                          <p:spTgt spid="6247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2487"/>
                                        </p:tgtEl>
                                        <p:attrNameLst>
                                          <p:attrName>style.visibility</p:attrName>
                                        </p:attrNameLst>
                                      </p:cBhvr>
                                      <p:to>
                                        <p:strVal val="visible"/>
                                      </p:to>
                                    </p:set>
                                    <p:animEffect transition="in" filter="blinds(horizontal)">
                                      <p:cBhvr>
                                        <p:cTn id="24" dur="500"/>
                                        <p:tgtEl>
                                          <p:spTgt spid="6248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62475"/>
                                        </p:tgtEl>
                                        <p:attrNameLst>
                                          <p:attrName>style.visibility</p:attrName>
                                        </p:attrNameLst>
                                      </p:cBhvr>
                                      <p:to>
                                        <p:strVal val="visible"/>
                                      </p:to>
                                    </p:set>
                                    <p:animEffect transition="in" filter="blinds(horizontal)">
                                      <p:cBhvr>
                                        <p:cTn id="29" dur="500"/>
                                        <p:tgtEl>
                                          <p:spTgt spid="6247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2478"/>
                                        </p:tgtEl>
                                        <p:attrNameLst>
                                          <p:attrName>style.visibility</p:attrName>
                                        </p:attrNameLst>
                                      </p:cBhvr>
                                      <p:to>
                                        <p:strVal val="visible"/>
                                      </p:to>
                                    </p:set>
                                    <p:animEffect transition="in" filter="blinds(horizontal)">
                                      <p:cBhvr>
                                        <p:cTn id="32" dur="500"/>
                                        <p:tgtEl>
                                          <p:spTgt spid="6247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62488"/>
                                        </p:tgtEl>
                                        <p:attrNameLst>
                                          <p:attrName>style.visibility</p:attrName>
                                        </p:attrNameLst>
                                      </p:cBhvr>
                                      <p:to>
                                        <p:strVal val="visible"/>
                                      </p:to>
                                    </p:set>
                                    <p:animEffect transition="in" filter="blinds(horizontal)">
                                      <p:cBhvr>
                                        <p:cTn id="35" dur="500"/>
                                        <p:tgtEl>
                                          <p:spTgt spid="6248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2479"/>
                                        </p:tgtEl>
                                        <p:attrNameLst>
                                          <p:attrName>style.visibility</p:attrName>
                                        </p:attrNameLst>
                                      </p:cBhvr>
                                      <p:to>
                                        <p:strVal val="visible"/>
                                      </p:to>
                                    </p:set>
                                    <p:animEffect transition="in" filter="blinds(horizontal)">
                                      <p:cBhvr>
                                        <p:cTn id="40" dur="500"/>
                                        <p:tgtEl>
                                          <p:spTgt spid="6247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2489"/>
                                        </p:tgtEl>
                                        <p:attrNameLst>
                                          <p:attrName>style.visibility</p:attrName>
                                        </p:attrNameLst>
                                      </p:cBhvr>
                                      <p:to>
                                        <p:strVal val="visible"/>
                                      </p:to>
                                    </p:set>
                                    <p:animEffect transition="in" filter="blinds(horizontal)">
                                      <p:cBhvr>
                                        <p:cTn id="45" dur="500"/>
                                        <p:tgtEl>
                                          <p:spTgt spid="6248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2481"/>
                                        </p:tgtEl>
                                        <p:attrNameLst>
                                          <p:attrName>style.visibility</p:attrName>
                                        </p:attrNameLst>
                                      </p:cBhvr>
                                      <p:to>
                                        <p:strVal val="visible"/>
                                      </p:to>
                                    </p:set>
                                    <p:animEffect transition="in" filter="blinds(horizontal)">
                                      <p:cBhvr>
                                        <p:cTn id="50" dur="500"/>
                                        <p:tgtEl>
                                          <p:spTgt spid="6248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2482"/>
                                        </p:tgtEl>
                                        <p:attrNameLst>
                                          <p:attrName>style.visibility</p:attrName>
                                        </p:attrNameLst>
                                      </p:cBhvr>
                                      <p:to>
                                        <p:strVal val="visible"/>
                                      </p:to>
                                    </p:set>
                                    <p:animEffect transition="in" filter="blinds(horizontal)">
                                      <p:cBhvr>
                                        <p:cTn id="53" dur="500"/>
                                        <p:tgtEl>
                                          <p:spTgt spid="6248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62483"/>
                                        </p:tgtEl>
                                        <p:attrNameLst>
                                          <p:attrName>style.visibility</p:attrName>
                                        </p:attrNameLst>
                                      </p:cBhvr>
                                      <p:to>
                                        <p:strVal val="visible"/>
                                      </p:to>
                                    </p:set>
                                    <p:animEffect transition="in" filter="blinds(horizontal)">
                                      <p:cBhvr>
                                        <p:cTn id="56" dur="500"/>
                                        <p:tgtEl>
                                          <p:spTgt spid="6248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62490"/>
                                        </p:tgtEl>
                                        <p:attrNameLst>
                                          <p:attrName>style.visibility</p:attrName>
                                        </p:attrNameLst>
                                      </p:cBhvr>
                                      <p:to>
                                        <p:strVal val="visible"/>
                                      </p:to>
                                    </p:set>
                                    <p:animEffect transition="in" filter="blinds(horizontal)">
                                      <p:cBhvr>
                                        <p:cTn id="61" dur="500"/>
                                        <p:tgtEl>
                                          <p:spTgt spid="62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6" grpId="0"/>
      <p:bldP spid="62477" grpId="0"/>
      <p:bldP spid="62478" grpId="0"/>
      <p:bldP spid="62482" grpId="0"/>
      <p:bldP spid="62483" grpId="0"/>
      <p:bldP spid="62487" grpId="0"/>
      <p:bldP spid="62488"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ext Box 3"/>
          <p:cNvSpPr txBox="1">
            <a:spLocks noChangeArrowheads="1"/>
          </p:cNvSpPr>
          <p:nvPr/>
        </p:nvSpPr>
        <p:spPr bwMode="auto">
          <a:xfrm>
            <a:off x="539750" y="981075"/>
            <a:ext cx="238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b="1"/>
              <a:t>（</a:t>
            </a:r>
            <a:r>
              <a:rPr kumimoji="1" lang="en-US" altLang="zh-CN" b="1"/>
              <a:t>1</a:t>
            </a:r>
            <a:r>
              <a:rPr kumimoji="1" lang="zh-CN" altLang="en-US" b="1"/>
              <a:t>）点预测</a:t>
            </a:r>
          </a:p>
        </p:txBody>
      </p:sp>
      <p:graphicFrame>
        <p:nvGraphicFramePr>
          <p:cNvPr id="24578" name="Object 2"/>
          <p:cNvGraphicFramePr>
            <a:graphicFrameLocks noChangeAspect="1"/>
          </p:cNvGraphicFramePr>
          <p:nvPr/>
        </p:nvGraphicFramePr>
        <p:xfrm>
          <a:off x="539750" y="1412875"/>
          <a:ext cx="8604250" cy="1619250"/>
        </p:xfrm>
        <a:graphic>
          <a:graphicData uri="http://schemas.openxmlformats.org/presentationml/2006/ole">
            <mc:AlternateContent xmlns:mc="http://schemas.openxmlformats.org/markup-compatibility/2006">
              <mc:Choice xmlns:v="urn:schemas-microsoft-com:vml" Requires="v">
                <p:oleObj spid="_x0000_s24622" name="Document" r:id="rId3" imgW="3502080" imgH="685800" progId="Word.Document.8">
                  <p:embed/>
                </p:oleObj>
              </mc:Choice>
              <mc:Fallback>
                <p:oleObj name="Document" r:id="rId3" imgW="3502080" imgH="6858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12875"/>
                        <a:ext cx="8604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Text Box 5"/>
          <p:cNvSpPr txBox="1">
            <a:spLocks noChangeArrowheads="1"/>
          </p:cNvSpPr>
          <p:nvPr/>
        </p:nvSpPr>
        <p:spPr bwMode="auto">
          <a:xfrm>
            <a:off x="539750" y="3213100"/>
            <a:ext cx="2662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b="1"/>
              <a:t>（</a:t>
            </a:r>
            <a:r>
              <a:rPr kumimoji="1" lang="en-US" altLang="zh-CN" b="1"/>
              <a:t>2</a:t>
            </a:r>
            <a:r>
              <a:rPr kumimoji="1" lang="zh-CN" altLang="en-US" b="1"/>
              <a:t>）区间预测</a:t>
            </a:r>
          </a:p>
        </p:txBody>
      </p:sp>
      <p:graphicFrame>
        <p:nvGraphicFramePr>
          <p:cNvPr id="24579" name="Object 3"/>
          <p:cNvGraphicFramePr>
            <a:graphicFrameLocks noChangeAspect="1"/>
          </p:cNvGraphicFramePr>
          <p:nvPr/>
        </p:nvGraphicFramePr>
        <p:xfrm>
          <a:off x="684213" y="3716338"/>
          <a:ext cx="7137400" cy="2708275"/>
        </p:xfrm>
        <a:graphic>
          <a:graphicData uri="http://schemas.openxmlformats.org/presentationml/2006/ole">
            <mc:AlternateContent xmlns:mc="http://schemas.openxmlformats.org/markup-compatibility/2006">
              <mc:Choice xmlns:v="urn:schemas-microsoft-com:vml" Requires="v">
                <p:oleObj spid="_x0000_s24623" name="文档" r:id="rId5" imgW="3576175" imgH="1363833" progId="Word.Document.8">
                  <p:embed/>
                </p:oleObj>
              </mc:Choice>
              <mc:Fallback>
                <p:oleObj name="文档" r:id="rId5" imgW="3576175" imgH="1363833"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716338"/>
                        <a:ext cx="7137400"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0" name="Object 4"/>
          <p:cNvGraphicFramePr>
            <a:graphicFrameLocks noChangeAspect="1"/>
          </p:cNvGraphicFramePr>
          <p:nvPr/>
        </p:nvGraphicFramePr>
        <p:xfrm>
          <a:off x="6156325" y="3573463"/>
          <a:ext cx="1981200" cy="909637"/>
        </p:xfrm>
        <a:graphic>
          <a:graphicData uri="http://schemas.openxmlformats.org/presentationml/2006/ole">
            <mc:AlternateContent xmlns:mc="http://schemas.openxmlformats.org/markup-compatibility/2006">
              <mc:Choice xmlns:v="urn:schemas-microsoft-com:vml" Requires="v">
                <p:oleObj spid="_x0000_s24624" name="公式" r:id="rId7" imgW="965160" imgH="444240" progId="Equation.3">
                  <p:embed/>
                </p:oleObj>
              </mc:Choice>
              <mc:Fallback>
                <p:oleObj name="公式" r:id="rId7" imgW="965160" imgH="444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3573463"/>
                        <a:ext cx="1981200"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6" name="Rectangle 8"/>
          <p:cNvSpPr>
            <a:spLocks noChangeArrowheads="1"/>
          </p:cNvSpPr>
          <p:nvPr/>
        </p:nvSpPr>
        <p:spPr bwMode="auto">
          <a:xfrm>
            <a:off x="684213" y="260350"/>
            <a:ext cx="7772400" cy="647700"/>
          </a:xfrm>
          <a:prstGeom prst="rect">
            <a:avLst/>
          </a:prstGeom>
          <a:noFill/>
          <a:ln w="9525">
            <a:noFill/>
            <a:miter lim="800000"/>
            <a:headEnd/>
            <a:tailEnd/>
          </a:ln>
          <a:effectLst/>
        </p:spPr>
        <p:txBody>
          <a:bodyPr lIns="92075" tIns="46038" rIns="92075" bIns="46038" anchor="ctr"/>
          <a:lstStyle/>
          <a:p>
            <a:pPr algn="ctr">
              <a:defRPr/>
            </a:pPr>
            <a:r>
              <a:rPr lang="en-US" altLang="zh-CN" sz="4000">
                <a:solidFill>
                  <a:schemeClr val="tx2"/>
                </a:solidFill>
                <a:effectLst>
                  <a:outerShdw blurRad="38100" dist="38100" dir="2700000" algn="tl">
                    <a:srgbClr val="C0C0C0"/>
                  </a:outerShdw>
                </a:effectLst>
              </a:rPr>
              <a:t>4 </a:t>
            </a:r>
            <a:r>
              <a:rPr lang="zh-CN" altLang="en-US" sz="4000">
                <a:solidFill>
                  <a:schemeClr val="tx2"/>
                </a:solidFill>
                <a:effectLst>
                  <a:outerShdw blurRad="38100" dist="38100" dir="2700000" algn="tl">
                    <a:srgbClr val="C0C0C0"/>
                  </a:outerShdw>
                </a:effectLst>
              </a:rPr>
              <a:t>预测</a:t>
            </a:r>
          </a:p>
        </p:txBody>
      </p:sp>
      <p:graphicFrame>
        <p:nvGraphicFramePr>
          <p:cNvPr id="24581" name="Object 5"/>
          <p:cNvGraphicFramePr>
            <a:graphicFrameLocks noChangeAspect="1"/>
          </p:cNvGraphicFramePr>
          <p:nvPr/>
        </p:nvGraphicFramePr>
        <p:xfrm>
          <a:off x="6238875" y="4364038"/>
          <a:ext cx="2797175" cy="1106487"/>
        </p:xfrm>
        <a:graphic>
          <a:graphicData uri="http://schemas.openxmlformats.org/presentationml/2006/ole">
            <mc:AlternateContent xmlns:mc="http://schemas.openxmlformats.org/markup-compatibility/2006">
              <mc:Choice xmlns:v="urn:schemas-microsoft-com:vml" Requires="v">
                <p:oleObj spid="_x0000_s24625" name="Equation" r:id="rId9" imgW="1091880" imgH="431640" progId="Equation.DSMT4">
                  <p:embed/>
                </p:oleObj>
              </mc:Choice>
              <mc:Fallback>
                <p:oleObj name="Equation" r:id="rId9" imgW="1091880" imgH="4316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38875" y="4364038"/>
                        <a:ext cx="2797175"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Rectangle 11"/>
          <p:cNvSpPr>
            <a:spLocks noChangeArrowheads="1"/>
          </p:cNvSpPr>
          <p:nvPr/>
        </p:nvSpPr>
        <p:spPr bwMode="auto">
          <a:xfrm>
            <a:off x="6227763" y="5302250"/>
            <a:ext cx="2665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残差平方和：</a:t>
            </a:r>
          </a:p>
        </p:txBody>
      </p:sp>
    </p:spTree>
  </p:cSld>
  <p:clrMapOvr>
    <a:masterClrMapping/>
  </p:clrMapOvr>
  <p:transition>
    <p:cover dir="d"/>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0" name="Rectangle 2"/>
          <p:cNvSpPr>
            <a:spLocks noGrp="1" noChangeArrowheads="1"/>
          </p:cNvSpPr>
          <p:nvPr>
            <p:ph type="title" idx="4294967295"/>
          </p:nvPr>
        </p:nvSpPr>
        <p:spPr>
          <a:xfrm>
            <a:off x="0" y="188913"/>
            <a:ext cx="7772400" cy="647700"/>
          </a:xfrm>
        </p:spPr>
        <p:txBody>
          <a:bodyPr rtlCol="0">
            <a:normAutofit fontScale="90000"/>
          </a:bodyPr>
          <a:lstStyle/>
          <a:p>
            <a:pPr eaLnBrk="1" fontAlgn="auto" hangingPunct="1">
              <a:spcAft>
                <a:spcPts val="0"/>
              </a:spcAft>
              <a:defRPr/>
            </a:pPr>
            <a:r>
              <a:rPr lang="en-US" altLang="zh-CN" smtClean="0"/>
              <a:t>4 </a:t>
            </a:r>
            <a:r>
              <a:rPr lang="zh-CN" altLang="en-US" smtClean="0"/>
              <a:t>预测</a:t>
            </a:r>
          </a:p>
        </p:txBody>
      </p:sp>
      <p:sp>
        <p:nvSpPr>
          <p:cNvPr id="25611" name="Rectangle 7"/>
          <p:cNvSpPr>
            <a:spLocks noChangeArrowheads="1"/>
          </p:cNvSpPr>
          <p:nvPr/>
        </p:nvSpPr>
        <p:spPr bwMode="auto">
          <a:xfrm>
            <a:off x="0"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5602" name="Object 2"/>
          <p:cNvGraphicFramePr>
            <a:graphicFrameLocks noChangeAspect="1"/>
          </p:cNvGraphicFramePr>
          <p:nvPr/>
        </p:nvGraphicFramePr>
        <p:xfrm>
          <a:off x="1042988" y="2852738"/>
          <a:ext cx="6896100" cy="1873250"/>
        </p:xfrm>
        <a:graphic>
          <a:graphicData uri="http://schemas.openxmlformats.org/presentationml/2006/ole">
            <mc:AlternateContent xmlns:mc="http://schemas.openxmlformats.org/markup-compatibility/2006">
              <mc:Choice xmlns:v="urn:schemas-microsoft-com:vml" Requires="v">
                <p:oleObj spid="_x0000_s25691" name="Equation" r:id="rId3" imgW="2616120" imgH="711000" progId="Equation.DSMT4">
                  <p:embed/>
                </p:oleObj>
              </mc:Choice>
              <mc:Fallback>
                <p:oleObj name="Equation" r:id="rId3" imgW="2616120" imgH="711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852738"/>
                        <a:ext cx="6896100"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3"/>
          <p:cNvGraphicFramePr>
            <a:graphicFrameLocks noChangeAspect="1"/>
          </p:cNvGraphicFramePr>
          <p:nvPr/>
        </p:nvGraphicFramePr>
        <p:xfrm>
          <a:off x="2051050" y="908050"/>
          <a:ext cx="2179638" cy="585788"/>
        </p:xfrm>
        <a:graphic>
          <a:graphicData uri="http://schemas.openxmlformats.org/presentationml/2006/ole">
            <mc:AlternateContent xmlns:mc="http://schemas.openxmlformats.org/markup-compatibility/2006">
              <mc:Choice xmlns:v="urn:schemas-microsoft-com:vml" Requires="v">
                <p:oleObj spid="_x0000_s25692" name="Equation" r:id="rId5" imgW="850680" imgH="228600" progId="Equation.DSMT4">
                  <p:embed/>
                </p:oleObj>
              </mc:Choice>
              <mc:Fallback>
                <p:oleObj name="Equation" r:id="rId5" imgW="85068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908050"/>
                        <a:ext cx="2179638"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4"/>
          <p:cNvGraphicFramePr>
            <a:graphicFrameLocks noChangeAspect="1"/>
          </p:cNvGraphicFramePr>
          <p:nvPr/>
        </p:nvGraphicFramePr>
        <p:xfrm>
          <a:off x="1187450" y="1484313"/>
          <a:ext cx="5257800" cy="746125"/>
        </p:xfrm>
        <a:graphic>
          <a:graphicData uri="http://schemas.openxmlformats.org/presentationml/2006/ole">
            <mc:AlternateContent xmlns:mc="http://schemas.openxmlformats.org/markup-compatibility/2006">
              <mc:Choice xmlns:v="urn:schemas-microsoft-com:vml" Requires="v">
                <p:oleObj spid="_x0000_s25693" name="Equation" r:id="rId7" imgW="1790640" imgH="253800" progId="Equation.DSMT4">
                  <p:embed/>
                </p:oleObj>
              </mc:Choice>
              <mc:Fallback>
                <p:oleObj name="Equation" r:id="rId7" imgW="1790640" imgH="253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1484313"/>
                        <a:ext cx="5257800"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2" name="Rectangle 10"/>
          <p:cNvSpPr>
            <a:spLocks noChangeArrowheads="1"/>
          </p:cNvSpPr>
          <p:nvPr/>
        </p:nvSpPr>
        <p:spPr bwMode="auto">
          <a:xfrm>
            <a:off x="539750" y="979488"/>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在未知点           </a:t>
            </a:r>
          </a:p>
        </p:txBody>
      </p:sp>
      <p:sp>
        <p:nvSpPr>
          <p:cNvPr id="25613" name="Rectangle 11"/>
          <p:cNvSpPr>
            <a:spLocks noChangeArrowheads="1"/>
          </p:cNvSpPr>
          <p:nvPr/>
        </p:nvSpPr>
        <p:spPr bwMode="auto">
          <a:xfrm>
            <a:off x="4284663" y="979488"/>
            <a:ext cx="3024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的点预测为：           </a:t>
            </a:r>
          </a:p>
        </p:txBody>
      </p:sp>
      <p:sp>
        <p:nvSpPr>
          <p:cNvPr id="25614" name="Rectangle 12"/>
          <p:cNvSpPr>
            <a:spLocks noChangeArrowheads="1"/>
          </p:cNvSpPr>
          <p:nvPr/>
        </p:nvSpPr>
        <p:spPr bwMode="auto">
          <a:xfrm>
            <a:off x="539750" y="2347913"/>
            <a:ext cx="66246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而</a:t>
            </a:r>
            <a:r>
              <a:rPr kumimoji="1" lang="en-US" altLang="zh-CN" sz="2600"/>
              <a:t>y</a:t>
            </a:r>
            <a:r>
              <a:rPr kumimoji="1" lang="zh-CN" altLang="en-US" sz="2600"/>
              <a:t>的置信水平</a:t>
            </a:r>
            <a:r>
              <a:rPr kumimoji="1" lang="en-US" altLang="zh-CN" sz="2600"/>
              <a:t>1-    </a:t>
            </a:r>
            <a:r>
              <a:rPr kumimoji="1" lang="zh-CN" altLang="en-US" sz="2600"/>
              <a:t>的区间预测为：           </a:t>
            </a:r>
          </a:p>
        </p:txBody>
      </p:sp>
      <p:graphicFrame>
        <p:nvGraphicFramePr>
          <p:cNvPr id="25605" name="Object 5"/>
          <p:cNvGraphicFramePr>
            <a:graphicFrameLocks noChangeAspect="1"/>
          </p:cNvGraphicFramePr>
          <p:nvPr/>
        </p:nvGraphicFramePr>
        <p:xfrm>
          <a:off x="323850" y="5589588"/>
          <a:ext cx="2089150" cy="962025"/>
        </p:xfrm>
        <a:graphic>
          <a:graphicData uri="http://schemas.openxmlformats.org/presentationml/2006/ole">
            <mc:AlternateContent xmlns:mc="http://schemas.openxmlformats.org/markup-compatibility/2006">
              <mc:Choice xmlns:v="urn:schemas-microsoft-com:vml" Requires="v">
                <p:oleObj spid="_x0000_s25694" name="Equation" r:id="rId9" imgW="965160" imgH="444240" progId="Equation.DSMT4">
                  <p:embed/>
                </p:oleObj>
              </mc:Choice>
              <mc:Fallback>
                <p:oleObj name="Equation" r:id="rId9" imgW="965160" imgH="4442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5589588"/>
                        <a:ext cx="208915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p:cNvGraphicFramePr>
            <a:graphicFrameLocks noChangeAspect="1"/>
          </p:cNvGraphicFramePr>
          <p:nvPr/>
        </p:nvGraphicFramePr>
        <p:xfrm>
          <a:off x="5219700" y="4797425"/>
          <a:ext cx="3671888" cy="1743075"/>
        </p:xfrm>
        <a:graphic>
          <a:graphicData uri="http://schemas.openxmlformats.org/presentationml/2006/ole">
            <mc:AlternateContent xmlns:mc="http://schemas.openxmlformats.org/markup-compatibility/2006">
              <mc:Choice xmlns:v="urn:schemas-microsoft-com:vml" Requires="v">
                <p:oleObj spid="_x0000_s25695" name="Equation" r:id="rId11" imgW="1498320" imgH="711000" progId="Equation.DSMT4">
                  <p:embed/>
                </p:oleObj>
              </mc:Choice>
              <mc:Fallback>
                <p:oleObj name="Equation" r:id="rId11" imgW="1498320" imgH="7110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9700" y="4797425"/>
                        <a:ext cx="3671888"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1835150" y="4868863"/>
          <a:ext cx="2881313" cy="596900"/>
        </p:xfrm>
        <a:graphic>
          <a:graphicData uri="http://schemas.openxmlformats.org/presentationml/2006/ole">
            <mc:AlternateContent xmlns:mc="http://schemas.openxmlformats.org/markup-compatibility/2006">
              <mc:Choice xmlns:v="urn:schemas-microsoft-com:vml" Requires="v">
                <p:oleObj spid="_x0000_s25696" name="Equation" r:id="rId13" imgW="1104840" imgH="228600" progId="Equation.DSMT4">
                  <p:embed/>
                </p:oleObj>
              </mc:Choice>
              <mc:Fallback>
                <p:oleObj name="Equation" r:id="rId13" imgW="1104840" imgH="2286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4868863"/>
                        <a:ext cx="28813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Rectangle 18"/>
          <p:cNvSpPr>
            <a:spLocks noChangeArrowheads="1"/>
          </p:cNvSpPr>
          <p:nvPr/>
        </p:nvSpPr>
        <p:spPr bwMode="auto">
          <a:xfrm>
            <a:off x="539750" y="4941888"/>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其中：           </a:t>
            </a:r>
          </a:p>
        </p:txBody>
      </p:sp>
      <p:graphicFrame>
        <p:nvGraphicFramePr>
          <p:cNvPr id="25608" name="Object 8"/>
          <p:cNvGraphicFramePr>
            <a:graphicFrameLocks noChangeAspect="1"/>
          </p:cNvGraphicFramePr>
          <p:nvPr/>
        </p:nvGraphicFramePr>
        <p:xfrm>
          <a:off x="2771775" y="5661025"/>
          <a:ext cx="2374900" cy="939800"/>
        </p:xfrm>
        <a:graphic>
          <a:graphicData uri="http://schemas.openxmlformats.org/presentationml/2006/ole">
            <mc:AlternateContent xmlns:mc="http://schemas.openxmlformats.org/markup-compatibility/2006">
              <mc:Choice xmlns:v="urn:schemas-microsoft-com:vml" Requires="v">
                <p:oleObj spid="_x0000_s25697" name="Equation" r:id="rId15" imgW="1091880" imgH="431640" progId="Equation.DSMT4">
                  <p:embed/>
                </p:oleObj>
              </mc:Choice>
              <mc:Fallback>
                <p:oleObj name="Equation" r:id="rId15" imgW="1091880" imgH="43164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5661025"/>
                        <a:ext cx="2374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2" name="Rectangle 20"/>
          <p:cNvSpPr>
            <a:spLocks noChangeArrowheads="1"/>
          </p:cNvSpPr>
          <p:nvPr/>
        </p:nvSpPr>
        <p:spPr bwMode="auto">
          <a:xfrm>
            <a:off x="6877050" y="1052513"/>
            <a:ext cx="16557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en-US" altLang="zh-CN">
                <a:solidFill>
                  <a:schemeClr val="tx2"/>
                </a:solidFill>
              </a:rPr>
              <a:t>(7,40,10,30)</a:t>
            </a:r>
            <a:endParaRPr kumimoji="1" lang="en-US" altLang="zh-CN" sz="2800">
              <a:solidFill>
                <a:schemeClr val="tx2"/>
              </a:solidFill>
            </a:endParaRPr>
          </a:p>
        </p:txBody>
      </p:sp>
      <p:sp>
        <p:nvSpPr>
          <p:cNvPr id="64533" name="Rectangle 21"/>
          <p:cNvSpPr>
            <a:spLocks noChangeArrowheads="1"/>
          </p:cNvSpPr>
          <p:nvPr/>
        </p:nvSpPr>
        <p:spPr bwMode="auto">
          <a:xfrm>
            <a:off x="7092950" y="1700213"/>
            <a:ext cx="1512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en-US" altLang="zh-CN">
                <a:solidFill>
                  <a:schemeClr val="tx2"/>
                </a:solidFill>
              </a:rPr>
              <a:t>y=89.70</a:t>
            </a:r>
            <a:endParaRPr kumimoji="1" lang="en-US" altLang="zh-CN" sz="2800">
              <a:solidFill>
                <a:schemeClr val="tx2"/>
              </a:solidFill>
            </a:endParaRPr>
          </a:p>
        </p:txBody>
      </p:sp>
      <p:sp>
        <p:nvSpPr>
          <p:cNvPr id="64534" name="Rectangle 22"/>
          <p:cNvSpPr>
            <a:spLocks noChangeArrowheads="1"/>
          </p:cNvSpPr>
          <p:nvPr/>
        </p:nvSpPr>
        <p:spPr bwMode="auto">
          <a:xfrm>
            <a:off x="5543550" y="2349500"/>
            <a:ext cx="3600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en-US" altLang="zh-CN">
                <a:solidFill>
                  <a:schemeClr val="tx2"/>
                </a:solidFill>
              </a:rPr>
              <a:t>(89.70-18.32, 89.70+18.32)</a:t>
            </a:r>
          </a:p>
        </p:txBody>
      </p:sp>
      <p:graphicFrame>
        <p:nvGraphicFramePr>
          <p:cNvPr id="25609" name="Object 9"/>
          <p:cNvGraphicFramePr>
            <a:graphicFrameLocks noChangeAspect="1"/>
          </p:cNvGraphicFramePr>
          <p:nvPr/>
        </p:nvGraphicFramePr>
        <p:xfrm>
          <a:off x="3051175" y="2427288"/>
          <a:ext cx="368300" cy="336550"/>
        </p:xfrm>
        <a:graphic>
          <a:graphicData uri="http://schemas.openxmlformats.org/presentationml/2006/ole">
            <mc:AlternateContent xmlns:mc="http://schemas.openxmlformats.org/markup-compatibility/2006">
              <mc:Choice xmlns:v="urn:schemas-microsoft-com:vml" Requires="v">
                <p:oleObj spid="_x0000_s25698" name="Equation" r:id="rId17" imgW="152280" imgH="139680" progId="Equation.DSMT4">
                  <p:embed/>
                </p:oleObj>
              </mc:Choice>
              <mc:Fallback>
                <p:oleObj name="Equation" r:id="rId17" imgW="152280" imgH="1396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1175" y="2427288"/>
                        <a:ext cx="368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32"/>
                                        </p:tgtEl>
                                        <p:attrNameLst>
                                          <p:attrName>style.visibility</p:attrName>
                                        </p:attrNameLst>
                                      </p:cBhvr>
                                      <p:to>
                                        <p:strVal val="visible"/>
                                      </p:to>
                                    </p:set>
                                    <p:animEffect transition="in" filter="blinds(horizontal)">
                                      <p:cBhvr>
                                        <p:cTn id="7" dur="500"/>
                                        <p:tgtEl>
                                          <p:spTgt spid="64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33"/>
                                        </p:tgtEl>
                                        <p:attrNameLst>
                                          <p:attrName>style.visibility</p:attrName>
                                        </p:attrNameLst>
                                      </p:cBhvr>
                                      <p:to>
                                        <p:strVal val="visible"/>
                                      </p:to>
                                    </p:set>
                                    <p:animEffect transition="in" filter="blinds(horizontal)">
                                      <p:cBhvr>
                                        <p:cTn id="12" dur="500"/>
                                        <p:tgtEl>
                                          <p:spTgt spid="64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34"/>
                                        </p:tgtEl>
                                        <p:attrNameLst>
                                          <p:attrName>style.visibility</p:attrName>
                                        </p:attrNameLst>
                                      </p:cBhvr>
                                      <p:to>
                                        <p:strVal val="visible"/>
                                      </p:to>
                                    </p:set>
                                    <p:animEffect transition="in" filter="blinds(horizontal)">
                                      <p:cBhvr>
                                        <p:cTn id="17" dur="500"/>
                                        <p:tgtEl>
                                          <p:spTgt spid="64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2" grpId="0"/>
      <p:bldP spid="64533" grpId="0"/>
      <p:bldP spid="6453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3"/>
          <p:cNvSpPr>
            <a:spLocks noGrp="1" noChangeArrowheads="1"/>
          </p:cNvSpPr>
          <p:nvPr>
            <p:ph idx="1"/>
          </p:nvPr>
        </p:nvSpPr>
        <p:spPr>
          <a:xfrm>
            <a:off x="215900" y="260350"/>
            <a:ext cx="8820150" cy="6408738"/>
          </a:xfrm>
        </p:spPr>
        <p:txBody>
          <a:bodyPr/>
          <a:lstStyle/>
          <a:p>
            <a:pPr eaLnBrk="1" hangingPunct="1">
              <a:buClr>
                <a:schemeClr val="tx1"/>
              </a:buClr>
            </a:pPr>
            <a:r>
              <a:rPr lang="zh-CN" altLang="en-US" sz="2800" smtClean="0"/>
              <a:t>经常听到这样的说法，“如果给定解释变量值，根据模型就可以得到被解释变量的预测值为</a:t>
            </a:r>
            <a:r>
              <a:rPr lang="en-US" altLang="zh-CN" sz="2800" smtClean="0"/>
              <a:t>……</a:t>
            </a:r>
            <a:r>
              <a:rPr lang="zh-CN" altLang="en-US" sz="2800" smtClean="0"/>
              <a:t>值”。这种说法是不科学的，也是统计模型无法达到的。如果一定要给出一个具体的预测值，那么它的置信水平则为</a:t>
            </a:r>
            <a:r>
              <a:rPr lang="en-US" altLang="zh-CN" sz="2800" smtClean="0"/>
              <a:t>0</a:t>
            </a:r>
            <a:r>
              <a:rPr lang="zh-CN" altLang="en-US" sz="2800" smtClean="0"/>
              <a:t>；如果一定要回答以</a:t>
            </a:r>
            <a:r>
              <a:rPr lang="en-US" altLang="zh-CN" sz="2800" smtClean="0"/>
              <a:t>100%</a:t>
            </a:r>
            <a:r>
              <a:rPr lang="zh-CN" altLang="en-US" sz="2800" smtClean="0"/>
              <a:t>的置信水平处在什么区间中，那么这个区间是∞。</a:t>
            </a:r>
          </a:p>
          <a:p>
            <a:pPr eaLnBrk="1" hangingPunct="1">
              <a:buClr>
                <a:schemeClr val="tx1"/>
              </a:buClr>
            </a:pPr>
            <a:r>
              <a:rPr lang="zh-CN" altLang="en-US" sz="2800" smtClean="0"/>
              <a:t>在实际应用中，我们当然也希望置信水平越高越好，置信区间越小越好。</a:t>
            </a:r>
            <a:r>
              <a:rPr lang="zh-CN" altLang="en-US" sz="2800" b="1" smtClean="0">
                <a:solidFill>
                  <a:srgbClr val="FF0000"/>
                </a:solidFill>
              </a:rPr>
              <a:t>如何才能缩小置信区间？</a:t>
            </a:r>
          </a:p>
          <a:p>
            <a:pPr lvl="1" eaLnBrk="1" hangingPunct="1"/>
            <a:r>
              <a:rPr lang="zh-CN" altLang="en-US" sz="2400" smtClean="0"/>
              <a:t>（</a:t>
            </a:r>
            <a:r>
              <a:rPr lang="en-US" altLang="zh-CN" sz="2400" smtClean="0"/>
              <a:t>1</a:t>
            </a:r>
            <a:r>
              <a:rPr lang="zh-CN" altLang="en-US" sz="2400" smtClean="0"/>
              <a:t>）置信水平与置信区间是矛盾的。但可增大样本容量</a:t>
            </a:r>
            <a:r>
              <a:rPr lang="en-US" altLang="zh-CN" sz="2400" smtClean="0"/>
              <a:t>n</a:t>
            </a:r>
            <a:r>
              <a:rPr lang="zh-CN" altLang="en-US" sz="2400" smtClean="0"/>
              <a:t>，使临界值</a:t>
            </a:r>
            <a:r>
              <a:rPr lang="en-US" altLang="zh-CN" sz="2400" smtClean="0"/>
              <a:t>t</a:t>
            </a:r>
            <a:r>
              <a:rPr lang="zh-CN" altLang="en-US" sz="2400" smtClean="0"/>
              <a:t>减小。</a:t>
            </a:r>
          </a:p>
          <a:p>
            <a:pPr lvl="1" eaLnBrk="1" hangingPunct="1"/>
            <a:r>
              <a:rPr lang="zh-CN" altLang="en-US" sz="2400" smtClean="0"/>
              <a:t>（</a:t>
            </a:r>
            <a:r>
              <a:rPr lang="en-US" altLang="zh-CN" sz="2400" smtClean="0"/>
              <a:t>2</a:t>
            </a:r>
            <a:r>
              <a:rPr lang="zh-CN" altLang="en-US" sz="2400" smtClean="0"/>
              <a:t>）更主要的是提高模型的拟合优度，以减小残差平方和。设想一种极端情况，如果模型完全拟合样本观测值，残差平方和为</a:t>
            </a:r>
            <a:r>
              <a:rPr lang="en-US" altLang="zh-CN" sz="2400" smtClean="0"/>
              <a:t>0</a:t>
            </a:r>
            <a:r>
              <a:rPr lang="zh-CN" altLang="en-US" sz="2400" smtClean="0"/>
              <a:t>，则置信区间也为</a:t>
            </a:r>
            <a:r>
              <a:rPr lang="en-US" altLang="zh-CN" sz="2400" smtClean="0"/>
              <a:t>0</a:t>
            </a:r>
            <a:r>
              <a:rPr lang="zh-CN" altLang="en-US" sz="2400" smtClean="0"/>
              <a:t>。</a:t>
            </a:r>
          </a:p>
          <a:p>
            <a:pPr lvl="1" eaLnBrk="1" hangingPunct="1"/>
            <a:r>
              <a:rPr lang="zh-CN" altLang="en-US" sz="2400" smtClean="0"/>
              <a:t>（</a:t>
            </a:r>
            <a:r>
              <a:rPr lang="en-US" altLang="zh-CN" sz="2400" smtClean="0"/>
              <a:t>3</a:t>
            </a:r>
            <a:r>
              <a:rPr lang="zh-CN" altLang="en-US" sz="2400" smtClean="0"/>
              <a:t>）提高样本观测值的分散度。在一般情况下，样本观测值越分散，</a:t>
            </a:r>
            <a:r>
              <a:rPr lang="en-US" altLang="zh-CN" sz="2400" smtClean="0"/>
              <a:t>(X’X)</a:t>
            </a:r>
            <a:r>
              <a:rPr lang="en-US" altLang="zh-CN" sz="2400" baseline="30000" smtClean="0"/>
              <a:t>-1</a:t>
            </a:r>
            <a:r>
              <a:rPr lang="zh-CN" altLang="en-US" sz="2400" smtClean="0"/>
              <a:t>越小。</a:t>
            </a:r>
          </a:p>
        </p:txBody>
      </p:sp>
    </p:spTree>
  </p:cSld>
  <p:clrMapOvr>
    <a:masterClrMapping/>
  </p:clrMapOvr>
  <p:transition>
    <p:random/>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2"/>
          <p:cNvSpPr>
            <a:spLocks noGrp="1" noChangeArrowheads="1"/>
          </p:cNvSpPr>
          <p:nvPr>
            <p:ph type="title" idx="4294967295"/>
          </p:nvPr>
        </p:nvSpPr>
        <p:spPr>
          <a:xfrm>
            <a:off x="0" y="117475"/>
            <a:ext cx="7772400" cy="719138"/>
          </a:xfrm>
        </p:spPr>
        <p:txBody>
          <a:bodyPr/>
          <a:lstStyle/>
          <a:p>
            <a:pPr eaLnBrk="1" hangingPunct="1"/>
            <a:r>
              <a:rPr lang="en-US" altLang="zh-CN" sz="3600" smtClean="0"/>
              <a:t>5 </a:t>
            </a:r>
            <a:r>
              <a:rPr lang="zh-CN" altLang="en-US" sz="3600" smtClean="0"/>
              <a:t>参数的区间估计</a:t>
            </a:r>
            <a:r>
              <a:rPr lang="en-US" altLang="zh-CN" sz="3600" smtClean="0"/>
              <a:t>(</a:t>
            </a:r>
            <a:r>
              <a:rPr lang="zh-CN" altLang="en-US" sz="3600" smtClean="0"/>
              <a:t>假设检验</a:t>
            </a:r>
            <a:r>
              <a:rPr lang="en-US" altLang="zh-CN" sz="3600" smtClean="0"/>
              <a:t>)</a:t>
            </a:r>
          </a:p>
        </p:txBody>
      </p:sp>
      <p:graphicFrame>
        <p:nvGraphicFramePr>
          <p:cNvPr id="26626" name="Object 2"/>
          <p:cNvGraphicFramePr>
            <a:graphicFrameLocks noChangeAspect="1"/>
          </p:cNvGraphicFramePr>
          <p:nvPr/>
        </p:nvGraphicFramePr>
        <p:xfrm>
          <a:off x="1835150" y="1916113"/>
          <a:ext cx="2568575" cy="657225"/>
        </p:xfrm>
        <a:graphic>
          <a:graphicData uri="http://schemas.openxmlformats.org/presentationml/2006/ole">
            <mc:AlternateContent xmlns:mc="http://schemas.openxmlformats.org/markup-compatibility/2006">
              <mc:Choice xmlns:v="urn:schemas-microsoft-com:vml" Requires="v">
                <p:oleObj spid="_x0000_s26682" name="Equation" r:id="rId3" imgW="990360" imgH="253800" progId="Equation.DSMT4">
                  <p:embed/>
                </p:oleObj>
              </mc:Choice>
              <mc:Fallback>
                <p:oleObj name="Equation" r:id="rId3" imgW="990360" imgH="253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916113"/>
                        <a:ext cx="25685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3"/>
          <p:cNvGraphicFramePr>
            <a:graphicFrameLocks noChangeAspect="1"/>
          </p:cNvGraphicFramePr>
          <p:nvPr/>
        </p:nvGraphicFramePr>
        <p:xfrm>
          <a:off x="1835150" y="908050"/>
          <a:ext cx="3440113" cy="858838"/>
        </p:xfrm>
        <a:graphic>
          <a:graphicData uri="http://schemas.openxmlformats.org/presentationml/2006/ole">
            <mc:AlternateContent xmlns:mc="http://schemas.openxmlformats.org/markup-compatibility/2006">
              <mc:Choice xmlns:v="urn:schemas-microsoft-com:vml" Requires="v">
                <p:oleObj spid="_x0000_s26683" name="Equation" r:id="rId5" imgW="1320480" imgH="330120" progId="Equation.DSMT4">
                  <p:embed/>
                </p:oleObj>
              </mc:Choice>
              <mc:Fallback>
                <p:oleObj name="Equation" r:id="rId5" imgW="1320480" imgH="3301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908050"/>
                        <a:ext cx="344011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4"/>
          <p:cNvGraphicFramePr>
            <a:graphicFrameLocks noChangeAspect="1"/>
          </p:cNvGraphicFramePr>
          <p:nvPr/>
        </p:nvGraphicFramePr>
        <p:xfrm>
          <a:off x="5724525" y="908050"/>
          <a:ext cx="1655763" cy="496888"/>
        </p:xfrm>
        <a:graphic>
          <a:graphicData uri="http://schemas.openxmlformats.org/presentationml/2006/ole">
            <mc:AlternateContent xmlns:mc="http://schemas.openxmlformats.org/markup-compatibility/2006">
              <mc:Choice xmlns:v="urn:schemas-microsoft-com:vml" Requires="v">
                <p:oleObj spid="_x0000_s26684" name="Equation" r:id="rId7" imgW="634680" imgH="190440" progId="Equation.DSMT4">
                  <p:embed/>
                </p:oleObj>
              </mc:Choice>
              <mc:Fallback>
                <p:oleObj name="Equation" r:id="rId7" imgW="634680" imgH="1904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908050"/>
                        <a:ext cx="165576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4859338" y="1628775"/>
          <a:ext cx="3886200" cy="1279525"/>
        </p:xfrm>
        <a:graphic>
          <a:graphicData uri="http://schemas.openxmlformats.org/presentationml/2006/ole">
            <mc:AlternateContent xmlns:mc="http://schemas.openxmlformats.org/markup-compatibility/2006">
              <mc:Choice xmlns:v="urn:schemas-microsoft-com:vml" Requires="v">
                <p:oleObj spid="_x0000_s26685" name="Equation" r:id="rId9" imgW="1498320" imgH="495000" progId="Equation.DSMT4">
                  <p:embed/>
                </p:oleObj>
              </mc:Choice>
              <mc:Fallback>
                <p:oleObj name="Equation" r:id="rId9" imgW="1498320" imgH="4950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1628775"/>
                        <a:ext cx="3886200"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6"/>
          <p:cNvGraphicFramePr>
            <a:graphicFrameLocks noChangeAspect="1"/>
          </p:cNvGraphicFramePr>
          <p:nvPr/>
        </p:nvGraphicFramePr>
        <p:xfrm>
          <a:off x="3492500" y="2997200"/>
          <a:ext cx="5400675" cy="795338"/>
        </p:xfrm>
        <a:graphic>
          <a:graphicData uri="http://schemas.openxmlformats.org/presentationml/2006/ole">
            <mc:AlternateContent xmlns:mc="http://schemas.openxmlformats.org/markup-compatibility/2006">
              <mc:Choice xmlns:v="urn:schemas-microsoft-com:vml" Requires="v">
                <p:oleObj spid="_x0000_s26686" name="Equation" r:id="rId11" imgW="2070000" imgH="304560" progId="Equation.DSMT4">
                  <p:embed/>
                </p:oleObj>
              </mc:Choice>
              <mc:Fallback>
                <p:oleObj name="Equation" r:id="rId11" imgW="2070000" imgH="3045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2997200"/>
                        <a:ext cx="5400675"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Rectangle 19"/>
          <p:cNvSpPr>
            <a:spLocks noChangeArrowheads="1"/>
          </p:cNvSpPr>
          <p:nvPr/>
        </p:nvSpPr>
        <p:spPr bwMode="auto">
          <a:xfrm>
            <a:off x="611188" y="1052513"/>
            <a:ext cx="12239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记：</a:t>
            </a:r>
          </a:p>
        </p:txBody>
      </p:sp>
      <p:sp>
        <p:nvSpPr>
          <p:cNvPr id="26633" name="Rectangle 20"/>
          <p:cNvSpPr>
            <a:spLocks noChangeArrowheads="1"/>
          </p:cNvSpPr>
          <p:nvPr/>
        </p:nvSpPr>
        <p:spPr bwMode="auto">
          <a:xfrm>
            <a:off x="395288" y="3141663"/>
            <a:ext cx="3457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故</a:t>
            </a:r>
            <a:r>
              <a:rPr kumimoji="1" lang="en-US" altLang="zh-CN" sz="2600"/>
              <a:t>bi</a:t>
            </a:r>
            <a:r>
              <a:rPr kumimoji="1" lang="zh-CN" altLang="en-US" sz="2600"/>
              <a:t>的区间估计为：</a:t>
            </a:r>
          </a:p>
        </p:txBody>
      </p:sp>
      <p:sp>
        <p:nvSpPr>
          <p:cNvPr id="26634" name="Rectangle 21"/>
          <p:cNvSpPr>
            <a:spLocks noChangeArrowheads="1"/>
          </p:cNvSpPr>
          <p:nvPr/>
        </p:nvSpPr>
        <p:spPr bwMode="auto">
          <a:xfrm>
            <a:off x="539750" y="1989138"/>
            <a:ext cx="1584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则有：</a:t>
            </a:r>
          </a:p>
        </p:txBody>
      </p:sp>
      <p:sp>
        <p:nvSpPr>
          <p:cNvPr id="26635" name="Rectangle 22"/>
          <p:cNvSpPr>
            <a:spLocks noChangeArrowheads="1"/>
          </p:cNvSpPr>
          <p:nvPr/>
        </p:nvSpPr>
        <p:spPr bwMode="auto">
          <a:xfrm>
            <a:off x="395288" y="4005263"/>
            <a:ext cx="79930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chemeClr val="accent2"/>
              </a:buClr>
              <a:buSzPct val="80000"/>
              <a:buFont typeface="Wingdings" pitchFamily="2" charset="2"/>
              <a:buNone/>
            </a:pPr>
            <a:r>
              <a:rPr kumimoji="1" lang="zh-CN" altLang="en-US" sz="2600"/>
              <a:t>若因素</a:t>
            </a:r>
            <a:r>
              <a:rPr kumimoji="1" lang="en-US" altLang="zh-CN" sz="2600"/>
              <a:t>xi</a:t>
            </a:r>
            <a:r>
              <a:rPr kumimoji="1" lang="zh-CN" altLang="en-US" sz="2600"/>
              <a:t>不重要，则有</a:t>
            </a:r>
            <a:r>
              <a:rPr kumimoji="1" lang="en-US" altLang="zh-CN" sz="2600"/>
              <a:t>bi=0</a:t>
            </a:r>
            <a:r>
              <a:rPr kumimoji="1" lang="zh-CN" altLang="en-US" sz="2600"/>
              <a:t>，即上述区间包含</a:t>
            </a:r>
            <a:r>
              <a:rPr kumimoji="1" lang="en-US" altLang="zh-CN" sz="2600"/>
              <a:t>0</a:t>
            </a:r>
            <a:r>
              <a:rPr kumimoji="1" lang="zh-CN" altLang="en-US" sz="2600"/>
              <a:t>。</a:t>
            </a:r>
          </a:p>
        </p:txBody>
      </p:sp>
      <p:sp>
        <p:nvSpPr>
          <p:cNvPr id="26636" name="Rectangle 23"/>
          <p:cNvSpPr>
            <a:spLocks noChangeArrowheads="1"/>
          </p:cNvSpPr>
          <p:nvPr/>
        </p:nvSpPr>
        <p:spPr bwMode="auto">
          <a:xfrm>
            <a:off x="2484438" y="4437063"/>
            <a:ext cx="3671887"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chemeClr val="accent2"/>
              </a:buClr>
              <a:buSzPct val="80000"/>
              <a:buFont typeface="Wingdings" pitchFamily="2" charset="2"/>
              <a:buChar char="l"/>
            </a:pPr>
            <a:r>
              <a:rPr kumimoji="1" lang="en-US" altLang="zh-CN" sz="3200">
                <a:solidFill>
                  <a:schemeClr val="tx2"/>
                </a:solidFill>
              </a:rPr>
              <a:t> </a:t>
            </a:r>
            <a:r>
              <a:rPr kumimoji="1" lang="en-US" altLang="zh-CN">
                <a:solidFill>
                  <a:schemeClr val="tx2"/>
                </a:solidFill>
              </a:rPr>
              <a:t>-99.1786  223.9893</a:t>
            </a:r>
          </a:p>
          <a:p>
            <a:pPr marL="457200" indent="-457200">
              <a:spcBef>
                <a:spcPct val="20000"/>
              </a:spcBef>
              <a:buClr>
                <a:schemeClr val="accent2"/>
              </a:buClr>
              <a:buSzPct val="80000"/>
              <a:buFont typeface="Wingdings" pitchFamily="2" charset="2"/>
              <a:buChar char="l"/>
            </a:pPr>
            <a:r>
              <a:rPr kumimoji="1" lang="en-US" altLang="zh-CN">
                <a:solidFill>
                  <a:schemeClr val="tx2"/>
                </a:solidFill>
              </a:rPr>
              <a:t>   -0.1663    3.2685</a:t>
            </a:r>
          </a:p>
          <a:p>
            <a:pPr marL="457200" indent="-457200">
              <a:spcBef>
                <a:spcPct val="20000"/>
              </a:spcBef>
              <a:buClr>
                <a:schemeClr val="accent2"/>
              </a:buClr>
              <a:buSzPct val="80000"/>
              <a:buFont typeface="Wingdings" pitchFamily="2" charset="2"/>
              <a:buChar char="l"/>
            </a:pPr>
            <a:r>
              <a:rPr kumimoji="1" lang="en-US" altLang="zh-CN">
                <a:solidFill>
                  <a:schemeClr val="tx2"/>
                </a:solidFill>
              </a:rPr>
              <a:t>   -1.1589    2.1792</a:t>
            </a:r>
          </a:p>
          <a:p>
            <a:pPr marL="457200" indent="-457200">
              <a:spcBef>
                <a:spcPct val="20000"/>
              </a:spcBef>
              <a:buClr>
                <a:schemeClr val="accent2"/>
              </a:buClr>
              <a:buSzPct val="80000"/>
              <a:buFont typeface="Wingdings" pitchFamily="2" charset="2"/>
              <a:buChar char="l"/>
            </a:pPr>
            <a:r>
              <a:rPr kumimoji="1" lang="en-US" altLang="zh-CN">
                <a:solidFill>
                  <a:schemeClr val="tx2"/>
                </a:solidFill>
              </a:rPr>
              <a:t>   -1.6385    1.8423</a:t>
            </a:r>
          </a:p>
          <a:p>
            <a:pPr marL="457200" indent="-457200">
              <a:spcBef>
                <a:spcPct val="20000"/>
              </a:spcBef>
              <a:buClr>
                <a:schemeClr val="accent2"/>
              </a:buClr>
              <a:buSzPct val="80000"/>
              <a:buFont typeface="Wingdings" pitchFamily="2" charset="2"/>
              <a:buChar char="l"/>
            </a:pPr>
            <a:r>
              <a:rPr kumimoji="1" lang="en-US" altLang="zh-CN">
                <a:solidFill>
                  <a:schemeClr val="tx2"/>
                </a:solidFill>
              </a:rPr>
              <a:t>   -1.7791    1.4910</a:t>
            </a: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4B1B52D-5891-42C8-9807-B67A94098041}" type="datetime1">
              <a:rPr lang="zh-CN" altLang="en-US" sz="1400">
                <a:ea typeface="宋体" pitchFamily="2" charset="-122"/>
              </a:rPr>
              <a:pPr eaLnBrk="1" hangingPunct="1"/>
              <a:t>2019/7/7</a:t>
            </a:fld>
            <a:endParaRPr lang="en-US" altLang="zh-CN" sz="1400">
              <a:ea typeface="宋体" pitchFamily="2" charset="-122"/>
            </a:endParaRPr>
          </a:p>
        </p:txBody>
      </p:sp>
      <p:sp>
        <p:nvSpPr>
          <p:cNvPr id="9318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95496CFA-58B0-4384-A300-503E065E1BE6}" type="slidenum">
              <a:rPr lang="zh-CN" altLang="en-US" sz="1400">
                <a:ea typeface="宋体" pitchFamily="2" charset="-122"/>
              </a:rPr>
              <a:pPr algn="r" eaLnBrk="1" hangingPunct="1"/>
              <a:t>16</a:t>
            </a:fld>
            <a:endParaRPr lang="en-US" altLang="zh-CN" sz="1400">
              <a:ea typeface="宋体" pitchFamily="2" charset="-122"/>
            </a:endParaRPr>
          </a:p>
        </p:txBody>
      </p:sp>
      <p:sp>
        <p:nvSpPr>
          <p:cNvPr id="93188" name="Text Box 4"/>
          <p:cNvSpPr txBox="1">
            <a:spLocks noChangeArrowheads="1"/>
          </p:cNvSpPr>
          <p:nvPr/>
        </p:nvSpPr>
        <p:spPr bwMode="auto">
          <a:xfrm>
            <a:off x="395288" y="1268413"/>
            <a:ext cx="5638800"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2</a:t>
            </a:r>
            <a:r>
              <a:rPr lang="zh-CN" altLang="en-US" sz="3200" b="1">
                <a:solidFill>
                  <a:srgbClr val="0000FF"/>
                </a:solidFill>
                <a:latin typeface="楷体_GB2312" pitchFamily="49" charset="-122"/>
                <a:ea typeface="楷体_GB2312" pitchFamily="49" charset="-122"/>
              </a:rPr>
              <a:t>、从问题的解决方法上分析</a:t>
            </a:r>
          </a:p>
        </p:txBody>
      </p:sp>
      <p:sp>
        <p:nvSpPr>
          <p:cNvPr id="26630" name="Text Box 5"/>
          <p:cNvSpPr txBox="1">
            <a:spLocks noChangeArrowheads="1"/>
          </p:cNvSpPr>
          <p:nvPr/>
        </p:nvSpPr>
        <p:spPr bwMode="auto">
          <a:xfrm>
            <a:off x="611188" y="2133600"/>
            <a:ext cx="7777162"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400">
                <a:solidFill>
                  <a:srgbClr val="FF0000"/>
                </a:solidFill>
                <a:latin typeface="Times New Roman" pitchFamily="18" charset="0"/>
                <a:ea typeface="宋体" pitchFamily="2" charset="-122"/>
              </a:rPr>
              <a:t>       </a:t>
            </a:r>
            <a:r>
              <a:rPr lang="zh-CN" altLang="en-US" sz="2800" b="1">
                <a:solidFill>
                  <a:srgbClr val="FF0000"/>
                </a:solidFill>
                <a:latin typeface="Times New Roman" pitchFamily="18" charset="0"/>
                <a:ea typeface="楷体_GB2312" pitchFamily="49" charset="-122"/>
              </a:rPr>
              <a:t> </a:t>
            </a:r>
            <a:r>
              <a:rPr lang="zh-CN" altLang="en-US" sz="3200" b="1">
                <a:solidFill>
                  <a:srgbClr val="FF0000"/>
                </a:solidFill>
                <a:latin typeface="Times New Roman" pitchFamily="18" charset="0"/>
                <a:ea typeface="楷体_GB2312" pitchFamily="49" charset="-122"/>
              </a:rPr>
              <a:t>涉及到的数学建模方法</a:t>
            </a:r>
            <a:r>
              <a:rPr lang="zh-CN" altLang="en-US" sz="3200" b="1">
                <a:solidFill>
                  <a:srgbClr val="0000FF"/>
                </a:solidFill>
                <a:latin typeface="Times New Roman" pitchFamily="18" charset="0"/>
                <a:ea typeface="楷体_GB2312" pitchFamily="49" charset="-122"/>
              </a:rPr>
              <a:t>：</a:t>
            </a:r>
          </a:p>
          <a:p>
            <a:r>
              <a:rPr lang="zh-CN" altLang="en-US" sz="3200" b="1">
                <a:solidFill>
                  <a:srgbClr val="0000FF"/>
                </a:solidFill>
                <a:latin typeface="Times New Roman" pitchFamily="18" charset="0"/>
                <a:ea typeface="楷体_GB2312" pitchFamily="49" charset="-122"/>
              </a:rPr>
              <a:t>        几何理论、微积分、组合概率、统计（回归）分析、优化方法</a:t>
            </a:r>
            <a:r>
              <a:rPr lang="en-US" altLang="zh-CN" sz="3200" b="1">
                <a:solidFill>
                  <a:srgbClr val="0000FF"/>
                </a:solidFill>
                <a:latin typeface="Times New Roman" pitchFamily="18" charset="0"/>
                <a:ea typeface="楷体_GB2312" pitchFamily="49" charset="-122"/>
              </a:rPr>
              <a:t>(</a:t>
            </a:r>
            <a:r>
              <a:rPr lang="zh-CN" altLang="en-US" sz="3200" b="1">
                <a:solidFill>
                  <a:srgbClr val="0000FF"/>
                </a:solidFill>
                <a:latin typeface="Times New Roman" pitchFamily="18" charset="0"/>
                <a:ea typeface="楷体_GB2312" pitchFamily="49" charset="-122"/>
              </a:rPr>
              <a:t>规划</a:t>
            </a:r>
            <a:r>
              <a:rPr lang="en-US" altLang="zh-CN" sz="3200" b="1">
                <a:solidFill>
                  <a:srgbClr val="0000FF"/>
                </a:solidFill>
                <a:latin typeface="Times New Roman" pitchFamily="18" charset="0"/>
                <a:ea typeface="楷体_GB2312" pitchFamily="49" charset="-122"/>
              </a:rPr>
              <a:t>)</a:t>
            </a:r>
            <a:r>
              <a:rPr lang="zh-CN" altLang="en-US" sz="3200" b="1">
                <a:solidFill>
                  <a:srgbClr val="0000FF"/>
                </a:solidFill>
                <a:latin typeface="Times New Roman" pitchFamily="18" charset="0"/>
                <a:ea typeface="楷体_GB2312" pitchFamily="49" charset="-122"/>
              </a:rPr>
              <a:t>、图论与网络优化、综合评价、插值与拟合、差分计算、微分方程、排队论、模糊数学、随机决策、多目标决策、随机模拟、灰色系统理论、神经网络、时间序列、机理分析等方法。</a:t>
            </a:r>
          </a:p>
        </p:txBody>
      </p:sp>
      <p:sp>
        <p:nvSpPr>
          <p:cNvPr id="93190" name="Rectangle 6"/>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pic>
        <p:nvPicPr>
          <p:cNvPr id="93191" name="Picture 7" descr="PE0323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5789613"/>
            <a:ext cx="1752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animEffect transition="in" filter="blinds(horizontal)">
                                      <p:cBhvr>
                                        <p:cTn id="7" dur="500"/>
                                        <p:tgtEl>
                                          <p:spTgt spid="266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0">
                                            <p:txEl>
                                              <p:pRg st="1" end="1"/>
                                            </p:txEl>
                                          </p:spTgt>
                                        </p:tgtEl>
                                        <p:attrNameLst>
                                          <p:attrName>style.visibility</p:attrName>
                                        </p:attrNameLst>
                                      </p:cBhvr>
                                      <p:to>
                                        <p:strVal val="visible"/>
                                      </p:to>
                                    </p:set>
                                    <p:animEffect transition="in" filter="blinds(horizontal)">
                                      <p:cBhvr>
                                        <p:cTn id="12" dur="500"/>
                                        <p:tgtEl>
                                          <p:spTgt spid="266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2195513" y="333375"/>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en-US" altLang="zh-CN" sz="2800" b="1"/>
              <a:t>5 </a:t>
            </a:r>
            <a:r>
              <a:rPr kumimoji="1" lang="zh-CN" altLang="en-US" sz="2800" b="1"/>
              <a:t>逐步回归</a:t>
            </a:r>
            <a:endParaRPr kumimoji="1" lang="zh-CN" altLang="en-US" b="1"/>
          </a:p>
        </p:txBody>
      </p:sp>
      <p:sp>
        <p:nvSpPr>
          <p:cNvPr id="221187" name="Text Box 3"/>
          <p:cNvSpPr txBox="1">
            <a:spLocks noChangeArrowheads="1"/>
          </p:cNvSpPr>
          <p:nvPr/>
        </p:nvSpPr>
        <p:spPr bwMode="auto">
          <a:xfrm>
            <a:off x="303213" y="4605338"/>
            <a:ext cx="701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b="1"/>
              <a:t>（</a:t>
            </a:r>
            <a:r>
              <a:rPr kumimoji="1" lang="en-US" altLang="zh-CN" b="1"/>
              <a:t>4</a:t>
            </a:r>
            <a:r>
              <a:rPr kumimoji="1" lang="zh-CN" altLang="en-US" b="1"/>
              <a:t>）“有进有出”的逐步回归分析。</a:t>
            </a:r>
          </a:p>
        </p:txBody>
      </p:sp>
      <p:sp>
        <p:nvSpPr>
          <p:cNvPr id="221188" name="Text Box 4"/>
          <p:cNvSpPr txBox="1">
            <a:spLocks noChangeArrowheads="1"/>
          </p:cNvSpPr>
          <p:nvPr/>
        </p:nvSpPr>
        <p:spPr bwMode="auto">
          <a:xfrm>
            <a:off x="303213" y="285273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b="1"/>
              <a:t>（</a:t>
            </a:r>
            <a:r>
              <a:rPr kumimoji="1" lang="en-US" altLang="zh-CN" b="1"/>
              <a:t>1</a:t>
            </a:r>
            <a:r>
              <a:rPr kumimoji="1" lang="zh-CN" altLang="en-US" b="1"/>
              <a:t>）从所有可能的因子（变量）组合的回归方程中选择最优者；</a:t>
            </a:r>
          </a:p>
        </p:txBody>
      </p:sp>
      <p:sp>
        <p:nvSpPr>
          <p:cNvPr id="221189" name="Text Box 5"/>
          <p:cNvSpPr txBox="1">
            <a:spLocks noChangeArrowheads="1"/>
          </p:cNvSpPr>
          <p:nvPr/>
        </p:nvSpPr>
        <p:spPr bwMode="auto">
          <a:xfrm>
            <a:off x="303213" y="3462338"/>
            <a:ext cx="815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b="1"/>
              <a:t>（</a:t>
            </a:r>
            <a:r>
              <a:rPr kumimoji="1" lang="en-US" altLang="zh-CN" b="1"/>
              <a:t>2</a:t>
            </a:r>
            <a:r>
              <a:rPr kumimoji="1" lang="zh-CN" altLang="en-US" b="1"/>
              <a:t>）从包含全部变量的回归方程中逐次剔除不显著因子；</a:t>
            </a:r>
          </a:p>
        </p:txBody>
      </p:sp>
      <p:sp>
        <p:nvSpPr>
          <p:cNvPr id="221190" name="Text Box 6"/>
          <p:cNvSpPr txBox="1">
            <a:spLocks noChangeArrowheads="1"/>
          </p:cNvSpPr>
          <p:nvPr/>
        </p:nvSpPr>
        <p:spPr bwMode="auto">
          <a:xfrm>
            <a:off x="303213" y="4071938"/>
            <a:ext cx="716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b="1"/>
              <a:t>（</a:t>
            </a:r>
            <a:r>
              <a:rPr kumimoji="1" lang="en-US" altLang="zh-CN" b="1"/>
              <a:t>3</a:t>
            </a:r>
            <a:r>
              <a:rPr kumimoji="1" lang="zh-CN" altLang="en-US" b="1"/>
              <a:t>）从一个变量开始，把变量逐个引入方程；</a:t>
            </a:r>
          </a:p>
        </p:txBody>
      </p:sp>
      <p:sp>
        <p:nvSpPr>
          <p:cNvPr id="221191" name="Text Box 7"/>
          <p:cNvSpPr txBox="1">
            <a:spLocks noChangeArrowheads="1"/>
          </p:cNvSpPr>
          <p:nvPr/>
        </p:nvSpPr>
        <p:spPr bwMode="auto">
          <a:xfrm>
            <a:off x="990600" y="2035175"/>
            <a:ext cx="579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b="1"/>
              <a:t>选择“最优”的回归方程有以下几种方法：</a:t>
            </a:r>
          </a:p>
        </p:txBody>
      </p:sp>
      <p:sp>
        <p:nvSpPr>
          <p:cNvPr id="221192" name="Text Box 8"/>
          <p:cNvSpPr txBox="1">
            <a:spLocks noChangeArrowheads="1"/>
          </p:cNvSpPr>
          <p:nvPr/>
        </p:nvSpPr>
        <p:spPr bwMode="auto">
          <a:xfrm>
            <a:off x="285750" y="1000125"/>
            <a:ext cx="868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kumimoji="1" lang="en-US" altLang="zh-CN" sz="2400" b="1"/>
              <a:t>   </a:t>
            </a:r>
            <a:r>
              <a:rPr kumimoji="1" lang="en-US" altLang="zh-CN" sz="2400" b="1">
                <a:solidFill>
                  <a:schemeClr val="accent2"/>
                </a:solidFill>
              </a:rPr>
              <a:t> </a:t>
            </a:r>
            <a:r>
              <a:rPr kumimoji="1" lang="en-US" altLang="zh-CN" sz="2400" b="1"/>
              <a:t>“</a:t>
            </a:r>
            <a:r>
              <a:rPr kumimoji="1" lang="zh-CN" altLang="en-US" sz="2400" b="1"/>
              <a:t>最优”的回归方程就是包含所有对</a:t>
            </a:r>
            <a:r>
              <a:rPr kumimoji="1" lang="en-US" altLang="zh-CN" sz="2400" b="1"/>
              <a:t>Y</a:t>
            </a:r>
            <a:r>
              <a:rPr kumimoji="1" lang="zh-CN" altLang="en-US" sz="2400" b="1"/>
              <a:t>有影响的变量</a:t>
            </a:r>
            <a:r>
              <a:rPr kumimoji="1" lang="en-US" altLang="zh-CN" sz="2400" b="1"/>
              <a:t>, </a:t>
            </a:r>
            <a:r>
              <a:rPr kumimoji="1" lang="zh-CN" altLang="en-US" sz="2400" b="1"/>
              <a:t>而不包含对</a:t>
            </a:r>
            <a:r>
              <a:rPr kumimoji="1" lang="en-US" altLang="zh-CN" sz="2400" b="1"/>
              <a:t>Y</a:t>
            </a:r>
            <a:r>
              <a:rPr kumimoji="1" lang="zh-CN" altLang="en-US" sz="2400" b="1"/>
              <a:t>影响不显著的变量回归方程。</a:t>
            </a:r>
          </a:p>
        </p:txBody>
      </p:sp>
      <p:sp>
        <p:nvSpPr>
          <p:cNvPr id="221193" name="Text Box 9"/>
          <p:cNvSpPr txBox="1">
            <a:spLocks noChangeArrowheads="1"/>
          </p:cNvSpPr>
          <p:nvPr/>
        </p:nvSpPr>
        <p:spPr bwMode="auto">
          <a:xfrm>
            <a:off x="684213" y="5516563"/>
            <a:ext cx="777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b="1"/>
              <a:t>    </a:t>
            </a:r>
            <a:r>
              <a:rPr kumimoji="1" lang="zh-CN" altLang="en-US" b="1"/>
              <a:t>以第四种方法，即逐步回归分析法在筛选变量方面较为理想</a:t>
            </a:r>
            <a:r>
              <a:rPr kumimoji="1" lang="en-US" altLang="zh-CN" b="1"/>
              <a:t>.</a:t>
            </a:r>
          </a:p>
        </p:txBody>
      </p:sp>
    </p:spTree>
  </p:cSld>
  <p:clrMapOvr>
    <a:masterClrMapping/>
  </p:clrMapOvr>
  <p:transition>
    <p:cover dir="d"/>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762000" y="5181600"/>
            <a:ext cx="762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kumimoji="1" lang="en-US" altLang="zh-CN" b="1"/>
              <a:t>  </a:t>
            </a:r>
            <a:r>
              <a:rPr kumimoji="1" lang="zh-CN" altLang="en-US" b="1"/>
              <a:t>这个过程反复进行，直至既无不显著的变量从回归方程中剔除，又无显著变量可引入回归方程时为止。</a:t>
            </a:r>
          </a:p>
        </p:txBody>
      </p:sp>
      <p:sp>
        <p:nvSpPr>
          <p:cNvPr id="222211" name="Text Box 3"/>
          <p:cNvSpPr txBox="1">
            <a:spLocks noChangeArrowheads="1"/>
          </p:cNvSpPr>
          <p:nvPr/>
        </p:nvSpPr>
        <p:spPr bwMode="auto">
          <a:xfrm>
            <a:off x="785813" y="692150"/>
            <a:ext cx="726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en-US" altLang="zh-CN" sz="3200" b="1"/>
              <a:t>“</a:t>
            </a:r>
            <a:r>
              <a:rPr kumimoji="1" lang="zh-CN" altLang="en-US" sz="3200" b="1"/>
              <a:t>有进有出”的逐步回归分析</a:t>
            </a:r>
            <a:r>
              <a:rPr kumimoji="1" lang="en-US" altLang="zh-CN" sz="3200" b="1"/>
              <a:t>(</a:t>
            </a:r>
            <a:r>
              <a:rPr kumimoji="1" lang="zh-CN" altLang="en-US" sz="3200" b="1"/>
              <a:t>组合优化</a:t>
            </a:r>
            <a:r>
              <a:rPr kumimoji="1" lang="en-US" altLang="zh-CN" sz="3200" b="1"/>
              <a:t>)</a:t>
            </a:r>
          </a:p>
        </p:txBody>
      </p:sp>
      <p:sp>
        <p:nvSpPr>
          <p:cNvPr id="222212" name="Text Box 4"/>
          <p:cNvSpPr txBox="1">
            <a:spLocks noChangeArrowheads="1"/>
          </p:cNvSpPr>
          <p:nvPr/>
        </p:nvSpPr>
        <p:spPr bwMode="auto">
          <a:xfrm>
            <a:off x="685800" y="1524000"/>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kumimoji="1" lang="en-US" altLang="zh-CN" b="1"/>
              <a:t>  </a:t>
            </a:r>
            <a:r>
              <a:rPr kumimoji="1" lang="zh-CN" altLang="en-US" b="1"/>
              <a:t>从一个自变量开始，视自变量</a:t>
            </a:r>
            <a:r>
              <a:rPr kumimoji="1" lang="en-US" altLang="zh-CN" b="1"/>
              <a:t>Y</a:t>
            </a:r>
            <a:r>
              <a:rPr kumimoji="1" lang="zh-CN" altLang="en-US" b="1"/>
              <a:t>作用的显著程度，从大到小地依次逐个引入回归方程。</a:t>
            </a:r>
          </a:p>
        </p:txBody>
      </p:sp>
      <p:sp>
        <p:nvSpPr>
          <p:cNvPr id="222213" name="Text Box 5"/>
          <p:cNvSpPr txBox="1">
            <a:spLocks noChangeArrowheads="1"/>
          </p:cNvSpPr>
          <p:nvPr/>
        </p:nvSpPr>
        <p:spPr bwMode="auto">
          <a:xfrm>
            <a:off x="685800" y="25146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kumimoji="1" lang="en-US" altLang="zh-CN" b="1"/>
              <a:t>  </a:t>
            </a:r>
            <a:r>
              <a:rPr kumimoji="1" lang="zh-CN" altLang="en-US" b="1"/>
              <a:t>但当引入的自变量由于</a:t>
            </a:r>
            <a:r>
              <a:rPr kumimoji="1" lang="zh-CN" altLang="en-US" b="1">
                <a:solidFill>
                  <a:schemeClr val="hlink"/>
                </a:solidFill>
              </a:rPr>
              <a:t>后面变量</a:t>
            </a:r>
            <a:r>
              <a:rPr kumimoji="1" lang="zh-CN" altLang="en-US" b="1"/>
              <a:t>的引入而变得不显著时，要将其剔除掉。</a:t>
            </a:r>
          </a:p>
        </p:txBody>
      </p:sp>
      <p:sp>
        <p:nvSpPr>
          <p:cNvPr id="222214" name="Text Box 6"/>
          <p:cNvSpPr txBox="1">
            <a:spLocks noChangeArrowheads="1"/>
          </p:cNvSpPr>
          <p:nvPr/>
        </p:nvSpPr>
        <p:spPr bwMode="auto">
          <a:xfrm>
            <a:off x="685800" y="3429000"/>
            <a:ext cx="769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kumimoji="1" lang="en-US" altLang="zh-CN" b="1"/>
              <a:t>  </a:t>
            </a:r>
            <a:r>
              <a:rPr kumimoji="1" lang="zh-CN" altLang="en-US" b="1"/>
              <a:t>引入一个自变量或从回归方程中剔除一个自变量，为逐步回归的一步。</a:t>
            </a:r>
          </a:p>
        </p:txBody>
      </p:sp>
      <p:sp>
        <p:nvSpPr>
          <p:cNvPr id="222215" name="Text Box 7"/>
          <p:cNvSpPr txBox="1">
            <a:spLocks noChangeArrowheads="1"/>
          </p:cNvSpPr>
          <p:nvPr/>
        </p:nvSpPr>
        <p:spPr bwMode="auto">
          <a:xfrm>
            <a:off x="685800" y="4267200"/>
            <a:ext cx="792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kumimoji="1" lang="en-US" altLang="zh-CN" b="1"/>
              <a:t>  </a:t>
            </a:r>
            <a:r>
              <a:rPr kumimoji="1" lang="zh-CN" altLang="en-US" b="1"/>
              <a:t>对于每一步都要进行</a:t>
            </a:r>
            <a:r>
              <a:rPr kumimoji="1" lang="en-US" altLang="zh-CN" b="1"/>
              <a:t>Y</a:t>
            </a:r>
            <a:r>
              <a:rPr kumimoji="1" lang="zh-CN" altLang="en-US" b="1"/>
              <a:t>值检验，以确保每次引入新的显著性变量前回归方程中只包含对</a:t>
            </a:r>
            <a:r>
              <a:rPr kumimoji="1" lang="en-US" altLang="zh-CN" b="1"/>
              <a:t>Y</a:t>
            </a:r>
            <a:r>
              <a:rPr kumimoji="1" lang="zh-CN" altLang="en-US" b="1"/>
              <a:t>作用显著的变量。</a:t>
            </a:r>
          </a:p>
        </p:txBody>
      </p:sp>
    </p:spTree>
  </p:cSld>
  <p:clrMapOvr>
    <a:masterClrMapping/>
  </p:clrMapOvr>
  <p:transition>
    <p:random/>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Text Box 2"/>
          <p:cNvSpPr txBox="1">
            <a:spLocks noChangeArrowheads="1"/>
          </p:cNvSpPr>
          <p:nvPr/>
        </p:nvSpPr>
        <p:spPr bwMode="auto">
          <a:xfrm>
            <a:off x="304800" y="19050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1" algn="ctr" eaLnBrk="1" hangingPunct="1"/>
            <a:r>
              <a:rPr kumimoji="1" lang="en-US" altLang="zh-CN">
                <a:solidFill>
                  <a:schemeClr val="hlink"/>
                </a:solidFill>
                <a:latin typeface="Garamond" pitchFamily="18" charset="0"/>
              </a:rPr>
              <a:t>[b, bint,r,rint,stats]=regress(Y,X,alpha)</a:t>
            </a:r>
            <a:endParaRPr kumimoji="1" lang="en-US" altLang="zh-CN">
              <a:solidFill>
                <a:schemeClr val="hlink"/>
              </a:solidFill>
            </a:endParaRPr>
          </a:p>
        </p:txBody>
      </p:sp>
      <p:grpSp>
        <p:nvGrpSpPr>
          <p:cNvPr id="27656" name="Group 3"/>
          <p:cNvGrpSpPr>
            <a:grpSpLocks/>
          </p:cNvGrpSpPr>
          <p:nvPr/>
        </p:nvGrpSpPr>
        <p:grpSpPr bwMode="auto">
          <a:xfrm>
            <a:off x="838200" y="2286000"/>
            <a:ext cx="1981200" cy="2921000"/>
            <a:chOff x="528" y="768"/>
            <a:chExt cx="1248" cy="1840"/>
          </a:xfrm>
        </p:grpSpPr>
        <p:sp>
          <p:nvSpPr>
            <p:cNvPr id="27673" name="Text Box 4"/>
            <p:cNvSpPr txBox="1">
              <a:spLocks noChangeArrowheads="1"/>
            </p:cNvSpPr>
            <p:nvPr/>
          </p:nvSpPr>
          <p:spPr bwMode="auto">
            <a:xfrm>
              <a:off x="528" y="1104"/>
              <a:ext cx="314" cy="1504"/>
            </a:xfrm>
            <a:prstGeom prst="rect">
              <a:avLst/>
            </a:prstGeom>
            <a:noFill/>
            <a:ln w="9525">
              <a:solidFill>
                <a:srgbClr val="FFFF99"/>
              </a:solidFill>
              <a:miter lim="800000"/>
              <a:headEnd/>
              <a:tailEnd/>
            </a:ln>
            <a:extLst>
              <a:ext uri="{909E8E84-426E-40DD-AFC4-6F175D3DCCD1}">
                <a14:hiddenFill xmlns:a14="http://schemas.microsoft.com/office/drawing/2010/main">
                  <a:solidFill>
                    <a:srgbClr val="FFFFFF"/>
                  </a:solidFill>
                </a14:hiddenFill>
              </a:ext>
            </a:extLst>
          </p:spPr>
          <p:txBody>
            <a:bodyPr vert="eaVert"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000">
                  <a:latin typeface="Garamond" pitchFamily="18" charset="0"/>
                </a:rPr>
                <a:t>回归系数的区间估计</a:t>
              </a:r>
              <a:endParaRPr kumimoji="1" lang="zh-CN" altLang="en-US">
                <a:latin typeface="Garamond" pitchFamily="18" charset="0"/>
              </a:endParaRPr>
            </a:p>
          </p:txBody>
        </p:sp>
        <p:sp>
          <p:nvSpPr>
            <p:cNvPr id="27674" name="Line 5"/>
            <p:cNvSpPr>
              <a:spLocks noChangeShapeType="1"/>
            </p:cNvSpPr>
            <p:nvPr/>
          </p:nvSpPr>
          <p:spPr bwMode="auto">
            <a:xfrm>
              <a:off x="1440" y="76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Freeform 6"/>
            <p:cNvSpPr>
              <a:spLocks/>
            </p:cNvSpPr>
            <p:nvPr/>
          </p:nvSpPr>
          <p:spPr bwMode="auto">
            <a:xfrm>
              <a:off x="667" y="768"/>
              <a:ext cx="917" cy="336"/>
            </a:xfrm>
            <a:custGeom>
              <a:avLst/>
              <a:gdLst>
                <a:gd name="T0" fmla="*/ 876 w 960"/>
                <a:gd name="T1" fmla="*/ 0 h 336"/>
                <a:gd name="T2" fmla="*/ 876 w 960"/>
                <a:gd name="T3" fmla="*/ 144 h 336"/>
                <a:gd name="T4" fmla="*/ 0 w 960"/>
                <a:gd name="T5" fmla="*/ 144 h 336"/>
                <a:gd name="T6" fmla="*/ 0 w 960"/>
                <a:gd name="T7" fmla="*/ 336 h 336"/>
                <a:gd name="T8" fmla="*/ 0 60000 65536"/>
                <a:gd name="T9" fmla="*/ 0 60000 65536"/>
                <a:gd name="T10" fmla="*/ 0 60000 65536"/>
                <a:gd name="T11" fmla="*/ 0 60000 65536"/>
                <a:gd name="T12" fmla="*/ 0 w 960"/>
                <a:gd name="T13" fmla="*/ 0 h 336"/>
                <a:gd name="T14" fmla="*/ 960 w 960"/>
                <a:gd name="T15" fmla="*/ 336 h 336"/>
              </a:gdLst>
              <a:ahLst/>
              <a:cxnLst>
                <a:cxn ang="T8">
                  <a:pos x="T0" y="T1"/>
                </a:cxn>
                <a:cxn ang="T9">
                  <a:pos x="T2" y="T3"/>
                </a:cxn>
                <a:cxn ang="T10">
                  <a:pos x="T4" y="T5"/>
                </a:cxn>
                <a:cxn ang="T11">
                  <a:pos x="T6" y="T7"/>
                </a:cxn>
              </a:cxnLst>
              <a:rect l="T12" t="T13" r="T14" b="T15"/>
              <a:pathLst>
                <a:path w="960" h="336">
                  <a:moveTo>
                    <a:pt x="960" y="0"/>
                  </a:moveTo>
                  <a:lnTo>
                    <a:pt x="960" y="144"/>
                  </a:lnTo>
                  <a:lnTo>
                    <a:pt x="0" y="144"/>
                  </a:lnTo>
                  <a:lnTo>
                    <a:pt x="0" y="33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7657" name="Text Box 7"/>
          <p:cNvSpPr txBox="1">
            <a:spLocks noChangeArrowheads="1"/>
          </p:cNvSpPr>
          <p:nvPr/>
        </p:nvSpPr>
        <p:spPr bwMode="auto">
          <a:xfrm>
            <a:off x="2590800" y="2743200"/>
            <a:ext cx="498475" cy="609600"/>
          </a:xfrm>
          <a:prstGeom prst="rect">
            <a:avLst/>
          </a:prstGeom>
          <a:noFill/>
          <a:ln w="9525">
            <a:solidFill>
              <a:srgbClr val="FFFF99"/>
            </a:solidFill>
            <a:miter lim="800000"/>
            <a:headEnd/>
            <a:tailEnd/>
          </a:ln>
          <a:extLst>
            <a:ext uri="{909E8E84-426E-40DD-AFC4-6F175D3DCCD1}">
              <a14:hiddenFill xmlns:a14="http://schemas.microsoft.com/office/drawing/2010/main">
                <a:solidFill>
                  <a:srgbClr val="FFFFFF"/>
                </a:solidFill>
              </a14:hiddenFill>
            </a:ext>
          </a:extLst>
        </p:spPr>
        <p:txBody>
          <a:bodyPr vert="eaVert"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000">
                <a:latin typeface="Garamond" pitchFamily="18" charset="0"/>
              </a:rPr>
              <a:t>残差</a:t>
            </a:r>
          </a:p>
        </p:txBody>
      </p:sp>
      <p:sp>
        <p:nvSpPr>
          <p:cNvPr id="27658" name="Line 8"/>
          <p:cNvSpPr>
            <a:spLocks noChangeShapeType="1"/>
          </p:cNvSpPr>
          <p:nvPr/>
        </p:nvSpPr>
        <p:spPr bwMode="auto">
          <a:xfrm flipV="1">
            <a:off x="2895600" y="2286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59" name="Group 9"/>
          <p:cNvGrpSpPr>
            <a:grpSpLocks/>
          </p:cNvGrpSpPr>
          <p:nvPr/>
        </p:nvGrpSpPr>
        <p:grpSpPr bwMode="auto">
          <a:xfrm>
            <a:off x="3124200" y="2286000"/>
            <a:ext cx="498475" cy="1498600"/>
            <a:chOff x="1962" y="768"/>
            <a:chExt cx="314" cy="944"/>
          </a:xfrm>
        </p:grpSpPr>
        <p:sp>
          <p:nvSpPr>
            <p:cNvPr id="27671" name="Text Box 10"/>
            <p:cNvSpPr txBox="1">
              <a:spLocks noChangeArrowheads="1"/>
            </p:cNvSpPr>
            <p:nvPr/>
          </p:nvSpPr>
          <p:spPr bwMode="auto">
            <a:xfrm>
              <a:off x="1962" y="1008"/>
              <a:ext cx="314" cy="704"/>
            </a:xfrm>
            <a:prstGeom prst="rect">
              <a:avLst/>
            </a:prstGeom>
            <a:noFill/>
            <a:ln w="9525">
              <a:solidFill>
                <a:srgbClr val="FFFF99"/>
              </a:solidFill>
              <a:miter lim="800000"/>
              <a:headEnd/>
              <a:tailEnd/>
            </a:ln>
            <a:extLst>
              <a:ext uri="{909E8E84-426E-40DD-AFC4-6F175D3DCCD1}">
                <a14:hiddenFill xmlns:a14="http://schemas.microsoft.com/office/drawing/2010/main">
                  <a:solidFill>
                    <a:srgbClr val="FFFFFF"/>
                  </a:solidFill>
                </a14:hiddenFill>
              </a:ext>
            </a:extLst>
          </p:spPr>
          <p:txBody>
            <a:bodyPr vert="eaVert"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000">
                  <a:latin typeface="Garamond" pitchFamily="18" charset="0"/>
                </a:rPr>
                <a:t>置信区间</a:t>
              </a:r>
            </a:p>
          </p:txBody>
        </p:sp>
        <p:sp>
          <p:nvSpPr>
            <p:cNvPr id="27672" name="Line 11"/>
            <p:cNvSpPr>
              <a:spLocks noChangeShapeType="1"/>
            </p:cNvSpPr>
            <p:nvPr/>
          </p:nvSpPr>
          <p:spPr bwMode="auto">
            <a:xfrm flipV="1">
              <a:off x="2107" y="76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7650" name="Object 2"/>
          <p:cNvGraphicFramePr>
            <a:graphicFrameLocks noChangeAspect="1"/>
          </p:cNvGraphicFramePr>
          <p:nvPr/>
        </p:nvGraphicFramePr>
        <p:xfrm>
          <a:off x="827088" y="5253038"/>
          <a:ext cx="7870825" cy="1352550"/>
        </p:xfrm>
        <a:graphic>
          <a:graphicData uri="http://schemas.openxmlformats.org/presentationml/2006/ole">
            <mc:AlternateContent xmlns:mc="http://schemas.openxmlformats.org/markup-compatibility/2006">
              <mc:Choice xmlns:v="urn:schemas-microsoft-com:vml" Requires="v">
                <p:oleObj spid="_x0000_s27721" name="文档" r:id="rId3" imgW="4101480" imgH="704160" progId="Word.Document.8">
                  <p:embed/>
                </p:oleObj>
              </mc:Choice>
              <mc:Fallback>
                <p:oleObj name="文档" r:id="rId3" imgW="4101480" imgH="7041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5253038"/>
                        <a:ext cx="7870825" cy="135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0" name="Line 13"/>
          <p:cNvSpPr>
            <a:spLocks noChangeShapeType="1"/>
          </p:cNvSpPr>
          <p:nvPr/>
        </p:nvSpPr>
        <p:spPr bwMode="auto">
          <a:xfrm>
            <a:off x="3962400" y="22860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1" name="Object 3"/>
          <p:cNvGraphicFramePr>
            <a:graphicFrameLocks noChangeAspect="1"/>
          </p:cNvGraphicFramePr>
          <p:nvPr/>
        </p:nvGraphicFramePr>
        <p:xfrm>
          <a:off x="2438400" y="1219200"/>
          <a:ext cx="4114800" cy="620713"/>
        </p:xfrm>
        <a:graphic>
          <a:graphicData uri="http://schemas.openxmlformats.org/presentationml/2006/ole">
            <mc:AlternateContent xmlns:mc="http://schemas.openxmlformats.org/markup-compatibility/2006">
              <mc:Choice xmlns:v="urn:schemas-microsoft-com:vml" Requires="v">
                <p:oleObj spid="_x0000_s27722" name="公式" r:id="rId5" imgW="1587240" imgH="241200" progId="Equation.3">
                  <p:embed/>
                </p:oleObj>
              </mc:Choice>
              <mc:Fallback>
                <p:oleObj name="公式" r:id="rId5" imgW="1587240" imgH="24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219200"/>
                        <a:ext cx="41148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1" name="Rectangle 15"/>
          <p:cNvSpPr>
            <a:spLocks noGrp="1" noChangeArrowheads="1"/>
          </p:cNvSpPr>
          <p:nvPr>
            <p:ph type="title"/>
          </p:nvPr>
        </p:nvSpPr>
        <p:spPr>
          <a:xfrm>
            <a:off x="609600" y="404813"/>
            <a:ext cx="7772400" cy="661987"/>
          </a:xfrm>
        </p:spPr>
        <p:txBody>
          <a:bodyPr rtlCol="0">
            <a:normAutofit fontScale="90000"/>
          </a:bodyPr>
          <a:lstStyle/>
          <a:p>
            <a:pPr eaLnBrk="1" fontAlgn="auto" hangingPunct="1">
              <a:spcAft>
                <a:spcPts val="0"/>
              </a:spcAft>
              <a:defRPr/>
            </a:pPr>
            <a:r>
              <a:rPr lang="en-US" altLang="zh-CN" smtClean="0"/>
              <a:t>6 matlab</a:t>
            </a:r>
            <a:r>
              <a:rPr lang="zh-CN" altLang="en-US" smtClean="0"/>
              <a:t>多元线性回归</a:t>
            </a:r>
          </a:p>
        </p:txBody>
      </p:sp>
      <p:graphicFrame>
        <p:nvGraphicFramePr>
          <p:cNvPr id="27652" name="Object 4"/>
          <p:cNvGraphicFramePr>
            <a:graphicFrameLocks noChangeAspect="1"/>
          </p:cNvGraphicFramePr>
          <p:nvPr/>
        </p:nvGraphicFramePr>
        <p:xfrm>
          <a:off x="1600200" y="2667000"/>
          <a:ext cx="831850" cy="1443038"/>
        </p:xfrm>
        <a:graphic>
          <a:graphicData uri="http://schemas.openxmlformats.org/presentationml/2006/ole">
            <mc:AlternateContent xmlns:mc="http://schemas.openxmlformats.org/markup-compatibility/2006">
              <mc:Choice xmlns:v="urn:schemas-microsoft-com:vml" Requires="v">
                <p:oleObj spid="_x0000_s27723" name="文档" r:id="rId7" imgW="491400" imgH="851040" progId="Word.Document.8">
                  <p:embed/>
                </p:oleObj>
              </mc:Choice>
              <mc:Fallback>
                <p:oleObj name="文档" r:id="rId7" imgW="491400" imgH="85104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667000"/>
                        <a:ext cx="831850" cy="14430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2" name="Line 17"/>
          <p:cNvSpPr>
            <a:spLocks noChangeShapeType="1"/>
          </p:cNvSpPr>
          <p:nvPr/>
        </p:nvSpPr>
        <p:spPr bwMode="auto">
          <a:xfrm>
            <a:off x="1828800" y="2286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Line 18"/>
          <p:cNvSpPr>
            <a:spLocks noChangeShapeType="1"/>
          </p:cNvSpPr>
          <p:nvPr/>
        </p:nvSpPr>
        <p:spPr bwMode="auto">
          <a:xfrm>
            <a:off x="1981200" y="2286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3" name="Object 5"/>
          <p:cNvGraphicFramePr>
            <a:graphicFrameLocks noChangeAspect="1"/>
          </p:cNvGraphicFramePr>
          <p:nvPr/>
        </p:nvGraphicFramePr>
        <p:xfrm>
          <a:off x="4572000" y="2744788"/>
          <a:ext cx="971550" cy="1598612"/>
        </p:xfrm>
        <a:graphic>
          <a:graphicData uri="http://schemas.openxmlformats.org/presentationml/2006/ole">
            <mc:AlternateContent xmlns:mc="http://schemas.openxmlformats.org/markup-compatibility/2006">
              <mc:Choice xmlns:v="urn:schemas-microsoft-com:vml" Requires="v">
                <p:oleObj spid="_x0000_s27724" name="公式" r:id="rId9" imgW="571320" imgH="939600" progId="Equation.3">
                  <p:embed/>
                </p:oleObj>
              </mc:Choice>
              <mc:Fallback>
                <p:oleObj name="公式" r:id="rId9" imgW="571320" imgH="939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744788"/>
                        <a:ext cx="971550" cy="15986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4" name="Line 20"/>
          <p:cNvSpPr>
            <a:spLocks noChangeShapeType="1"/>
          </p:cNvSpPr>
          <p:nvPr/>
        </p:nvSpPr>
        <p:spPr bwMode="auto">
          <a:xfrm>
            <a:off x="5410200" y="2287588"/>
            <a:ext cx="304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7665" name="Line 21"/>
          <p:cNvSpPr>
            <a:spLocks noChangeShapeType="1"/>
          </p:cNvSpPr>
          <p:nvPr/>
        </p:nvSpPr>
        <p:spPr bwMode="auto">
          <a:xfrm>
            <a:off x="5562600" y="228758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Line 22"/>
          <p:cNvSpPr>
            <a:spLocks noChangeShapeType="1"/>
          </p:cNvSpPr>
          <p:nvPr/>
        </p:nvSpPr>
        <p:spPr bwMode="auto">
          <a:xfrm>
            <a:off x="5105400" y="25161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23"/>
          <p:cNvSpPr>
            <a:spLocks noChangeShapeType="1"/>
          </p:cNvSpPr>
          <p:nvPr/>
        </p:nvSpPr>
        <p:spPr bwMode="auto">
          <a:xfrm>
            <a:off x="5105400" y="251618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24"/>
          <p:cNvSpPr>
            <a:spLocks noChangeShapeType="1"/>
          </p:cNvSpPr>
          <p:nvPr/>
        </p:nvSpPr>
        <p:spPr bwMode="auto">
          <a:xfrm>
            <a:off x="5410200" y="2287588"/>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4" name="Object 6"/>
          <p:cNvGraphicFramePr>
            <a:graphicFrameLocks noChangeAspect="1"/>
          </p:cNvGraphicFramePr>
          <p:nvPr/>
        </p:nvGraphicFramePr>
        <p:xfrm>
          <a:off x="5638800" y="2819400"/>
          <a:ext cx="3109913" cy="1597025"/>
        </p:xfrm>
        <a:graphic>
          <a:graphicData uri="http://schemas.openxmlformats.org/presentationml/2006/ole">
            <mc:AlternateContent xmlns:mc="http://schemas.openxmlformats.org/markup-compatibility/2006">
              <mc:Choice xmlns:v="urn:schemas-microsoft-com:vml" Requires="v">
                <p:oleObj spid="_x0000_s27725" name="公式" r:id="rId11" imgW="1828800" imgH="939600" progId="Equation.3">
                  <p:embed/>
                </p:oleObj>
              </mc:Choice>
              <mc:Fallback>
                <p:oleObj name="公式" r:id="rId11" imgW="1828800" imgH="939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2819400"/>
                        <a:ext cx="3109913" cy="15970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9" name="Line 26"/>
          <p:cNvSpPr>
            <a:spLocks noChangeShapeType="1"/>
          </p:cNvSpPr>
          <p:nvPr/>
        </p:nvSpPr>
        <p:spPr bwMode="auto">
          <a:xfrm>
            <a:off x="5867400" y="2286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27"/>
          <p:cNvSpPr>
            <a:spLocks noChangeShapeType="1"/>
          </p:cNvSpPr>
          <p:nvPr/>
        </p:nvSpPr>
        <p:spPr bwMode="auto">
          <a:xfrm>
            <a:off x="60198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cover dir="d"/>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ext Box 3"/>
          <p:cNvSpPr txBox="1">
            <a:spLocks noChangeArrowheads="1"/>
          </p:cNvSpPr>
          <p:nvPr/>
        </p:nvSpPr>
        <p:spPr bwMode="auto">
          <a:xfrm>
            <a:off x="357188" y="1443038"/>
            <a:ext cx="8397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1" eaLnBrk="1" hangingPunct="1"/>
            <a:r>
              <a:rPr kumimoji="1" lang="en-US" altLang="zh-CN">
                <a:ea typeface="隶书" pitchFamily="49" charset="-122"/>
              </a:rPr>
              <a:t>1</a:t>
            </a:r>
            <a:r>
              <a:rPr kumimoji="1" lang="zh-CN" altLang="en-US">
                <a:ea typeface="隶书" pitchFamily="49" charset="-122"/>
              </a:rPr>
              <a:t>、</a:t>
            </a:r>
            <a:r>
              <a:rPr kumimoji="1" lang="zh-CN" altLang="en-US">
                <a:latin typeface="Garamond" pitchFamily="18" charset="0"/>
              </a:rPr>
              <a:t>输入数据：</a:t>
            </a:r>
          </a:p>
          <a:p>
            <a:pPr lvl="1" eaLnBrk="1" hangingPunct="1"/>
            <a:r>
              <a:rPr kumimoji="1" lang="zh-CN" altLang="en-US"/>
              <a:t> </a:t>
            </a:r>
            <a:r>
              <a:rPr kumimoji="1" lang="en-US" altLang="zh-CN"/>
              <a:t>x=[143 145 146 147 149 150 153 154 155 156 157 158 159 160 162 164]';</a:t>
            </a:r>
          </a:p>
          <a:p>
            <a:pPr lvl="1" eaLnBrk="1" hangingPunct="1"/>
            <a:r>
              <a:rPr kumimoji="1" lang="en-US" altLang="zh-CN"/>
              <a:t> X=[ones(16,1) x];</a:t>
            </a:r>
          </a:p>
          <a:p>
            <a:pPr eaLnBrk="1" hangingPunct="1"/>
            <a:r>
              <a:rPr kumimoji="1" lang="en-US" altLang="zh-CN"/>
              <a:t>       Y=[88 85 88 91 92 93 93 95 96 98 97 96 98 99 100 102]‘;</a:t>
            </a:r>
          </a:p>
        </p:txBody>
      </p:sp>
      <p:grpSp>
        <p:nvGrpSpPr>
          <p:cNvPr id="28679" name="组合 9"/>
          <p:cNvGrpSpPr>
            <a:grpSpLocks/>
          </p:cNvGrpSpPr>
          <p:nvPr/>
        </p:nvGrpSpPr>
        <p:grpSpPr bwMode="auto">
          <a:xfrm>
            <a:off x="304800" y="3003550"/>
            <a:ext cx="8686800" cy="3140075"/>
            <a:chOff x="304800" y="3004323"/>
            <a:chExt cx="8686800" cy="3139321"/>
          </a:xfrm>
        </p:grpSpPr>
        <p:sp>
          <p:nvSpPr>
            <p:cNvPr id="28681" name="Text Box 4"/>
            <p:cNvSpPr txBox="1">
              <a:spLocks noChangeArrowheads="1"/>
            </p:cNvSpPr>
            <p:nvPr/>
          </p:nvSpPr>
          <p:spPr bwMode="auto">
            <a:xfrm>
              <a:off x="304800" y="3004323"/>
              <a:ext cx="86868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1" eaLnBrk="1" hangingPunct="1"/>
              <a:r>
                <a:rPr kumimoji="1" lang="en-US" altLang="zh-CN">
                  <a:ea typeface="隶书" pitchFamily="49" charset="-122"/>
                </a:rPr>
                <a:t>2</a:t>
              </a:r>
              <a:r>
                <a:rPr kumimoji="1" lang="zh-CN" altLang="en-US">
                  <a:ea typeface="隶书" pitchFamily="49" charset="-122"/>
                </a:rPr>
                <a:t>、</a:t>
              </a:r>
              <a:r>
                <a:rPr kumimoji="1" lang="zh-CN" altLang="en-US">
                  <a:latin typeface="Garamond" pitchFamily="18" charset="0"/>
                </a:rPr>
                <a:t>回归分析及检验：</a:t>
              </a:r>
            </a:p>
            <a:p>
              <a:pPr lvl="1" algn="ctr" eaLnBrk="1" hangingPunct="1"/>
              <a:r>
                <a:rPr kumimoji="1" lang="zh-CN" altLang="en-US"/>
                <a:t>  </a:t>
              </a:r>
              <a:r>
                <a:rPr kumimoji="1" lang="en-US" altLang="zh-CN"/>
                <a:t>[b,bint,r,rint,stats]=regress(Y,X)</a:t>
              </a:r>
            </a:p>
            <a:p>
              <a:pPr eaLnBrk="1" hangingPunct="1"/>
              <a:r>
                <a:rPr kumimoji="1" lang="en-US" altLang="zh-CN"/>
                <a:t>              </a:t>
              </a:r>
              <a:r>
                <a:rPr kumimoji="1" lang="zh-CN" altLang="en-US"/>
                <a:t>得到结果：</a:t>
              </a:r>
            </a:p>
            <a:p>
              <a:pPr eaLnBrk="1" hangingPunct="1"/>
              <a:r>
                <a:rPr kumimoji="1" lang="zh-CN" altLang="en-US"/>
                <a:t>                           </a:t>
              </a:r>
              <a:r>
                <a:rPr kumimoji="1" lang="en-US" altLang="zh-CN"/>
                <a:t>b =                   bint =</a:t>
              </a:r>
            </a:p>
            <a:p>
              <a:pPr algn="just" eaLnBrk="1" hangingPunct="1"/>
              <a:r>
                <a:rPr kumimoji="1" lang="en-US" altLang="zh-CN"/>
                <a:t>                           -16.0730                 -33.7071    1.5612</a:t>
              </a:r>
            </a:p>
            <a:p>
              <a:pPr algn="just" eaLnBrk="1" hangingPunct="1"/>
              <a:r>
                <a:rPr kumimoji="1" lang="en-US" altLang="zh-CN"/>
                <a:t>                              0.7194                     0.6047    0.8340</a:t>
              </a:r>
            </a:p>
            <a:p>
              <a:pPr algn="ctr" eaLnBrk="1" hangingPunct="1"/>
              <a:r>
                <a:rPr kumimoji="1" lang="en-US" altLang="zh-CN"/>
                <a:t>       stats =  0.9282  180.9531    0.0000</a:t>
              </a:r>
            </a:p>
            <a:p>
              <a:pPr algn="just" eaLnBrk="1" hangingPunct="1"/>
              <a:r>
                <a:rPr kumimoji="1" lang="en-US" altLang="zh-CN">
                  <a:latin typeface="Garamond" pitchFamily="18" charset="0"/>
                </a:rPr>
                <a:t>  </a:t>
              </a:r>
              <a:r>
                <a:rPr kumimoji="1" lang="zh-CN" altLang="en-US" sz="2400">
                  <a:latin typeface="Garamond" pitchFamily="18" charset="0"/>
                </a:rPr>
                <a:t>即                                   ；  的置信区间为</a:t>
              </a:r>
              <a:r>
                <a:rPr kumimoji="1" lang="en-US" altLang="zh-CN" sz="2400">
                  <a:latin typeface="Garamond" pitchFamily="18" charset="0"/>
                </a:rPr>
                <a:t>[-33.7017</a:t>
              </a:r>
              <a:r>
                <a:rPr kumimoji="1" lang="zh-CN" altLang="en-US" sz="2400">
                  <a:latin typeface="Garamond" pitchFamily="18" charset="0"/>
                </a:rPr>
                <a:t>，</a:t>
              </a:r>
              <a:r>
                <a:rPr kumimoji="1" lang="en-US" altLang="zh-CN" sz="2400">
                  <a:latin typeface="Garamond" pitchFamily="18" charset="0"/>
                </a:rPr>
                <a:t>1.5612], </a:t>
              </a:r>
              <a:r>
                <a:rPr kumimoji="1" lang="zh-CN" altLang="en-US" sz="2400">
                  <a:latin typeface="Garamond" pitchFamily="18" charset="0"/>
                </a:rPr>
                <a:t>　的置信区间为</a:t>
              </a:r>
              <a:r>
                <a:rPr kumimoji="1" lang="en-US" altLang="zh-CN" sz="2400">
                  <a:latin typeface="Garamond" pitchFamily="18" charset="0"/>
                </a:rPr>
                <a:t>[0.6047,0.834]; r</a:t>
              </a:r>
              <a:r>
                <a:rPr kumimoji="1" lang="en-US" altLang="zh-CN" sz="2400" baseline="30000">
                  <a:latin typeface="Garamond" pitchFamily="18" charset="0"/>
                </a:rPr>
                <a:t>2</a:t>
              </a:r>
              <a:r>
                <a:rPr kumimoji="1" lang="en-US" altLang="zh-CN" sz="2400">
                  <a:latin typeface="Garamond" pitchFamily="18" charset="0"/>
                </a:rPr>
                <a:t>=0.9282, F=180.9531, p=0.0000</a:t>
              </a:r>
              <a:r>
                <a:rPr kumimoji="1" lang="zh-CN" altLang="en-US" sz="2400">
                  <a:latin typeface="Garamond" pitchFamily="18" charset="0"/>
                </a:rPr>
                <a:t>。</a:t>
              </a:r>
              <a:r>
                <a:rPr kumimoji="1" lang="en-US" altLang="zh-CN" sz="2400"/>
                <a:t>p&lt;0.05, </a:t>
              </a:r>
              <a:r>
                <a:rPr kumimoji="1" lang="zh-CN" altLang="en-US" sz="2400">
                  <a:latin typeface="宋体" pitchFamily="2" charset="-122"/>
                </a:rPr>
                <a:t>可知回归模型</a:t>
              </a:r>
              <a:r>
                <a:rPr kumimoji="1" lang="zh-CN" altLang="en-US" sz="2400"/>
                <a:t> </a:t>
              </a:r>
              <a:r>
                <a:rPr kumimoji="1" lang="en-US" altLang="zh-CN" sz="2400"/>
                <a:t>y=-16.073+0.7194x </a:t>
              </a:r>
              <a:r>
                <a:rPr kumimoji="1" lang="zh-CN" altLang="en-US" sz="2400">
                  <a:latin typeface="宋体" pitchFamily="2" charset="-122"/>
                </a:rPr>
                <a:t>成立。</a:t>
              </a:r>
              <a:r>
                <a:rPr kumimoji="1" lang="zh-CN" altLang="en-US" sz="2400"/>
                <a:t> </a:t>
              </a:r>
            </a:p>
          </p:txBody>
        </p:sp>
        <p:graphicFrame>
          <p:nvGraphicFramePr>
            <p:cNvPr id="28674" name="Object 2"/>
            <p:cNvGraphicFramePr>
              <a:graphicFrameLocks noChangeAspect="1"/>
            </p:cNvGraphicFramePr>
            <p:nvPr/>
          </p:nvGraphicFramePr>
          <p:xfrm>
            <a:off x="857224" y="4857760"/>
            <a:ext cx="2667000" cy="442913"/>
          </p:xfrm>
          <a:graphic>
            <a:graphicData uri="http://schemas.openxmlformats.org/presentationml/2006/ole">
              <mc:AlternateContent xmlns:mc="http://schemas.openxmlformats.org/markup-compatibility/2006">
                <mc:Choice xmlns:v="urn:schemas-microsoft-com:vml" Requires="v">
                  <p:oleObj spid="_x0000_s28718" r:id="rId3" imgW="1422400" imgH="228600" progId="Equation.DSMT4">
                    <p:embed/>
                  </p:oleObj>
                </mc:Choice>
                <mc:Fallback>
                  <p:oleObj r:id="rId3" imgW="14224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4857760"/>
                          <a:ext cx="26670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3"/>
            <p:cNvGraphicFramePr>
              <a:graphicFrameLocks noChangeAspect="1"/>
            </p:cNvGraphicFramePr>
            <p:nvPr/>
          </p:nvGraphicFramePr>
          <p:xfrm>
            <a:off x="3643306" y="4900626"/>
            <a:ext cx="354013" cy="457200"/>
          </p:xfrm>
          <a:graphic>
            <a:graphicData uri="http://schemas.openxmlformats.org/presentationml/2006/ole">
              <mc:AlternateContent xmlns:mc="http://schemas.openxmlformats.org/markup-compatibility/2006">
                <mc:Choice xmlns:v="urn:schemas-microsoft-com:vml" Requires="v">
                  <p:oleObj spid="_x0000_s28719" r:id="rId5" imgW="177646" imgH="228402" progId="Equation.DSMT4">
                    <p:embed/>
                  </p:oleObj>
                </mc:Choice>
                <mc:Fallback>
                  <p:oleObj r:id="rId5" imgW="177646" imgH="22840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3306" y="4900626"/>
                          <a:ext cx="3540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4"/>
            <p:cNvGraphicFramePr>
              <a:graphicFrameLocks noChangeAspect="1"/>
            </p:cNvGraphicFramePr>
            <p:nvPr/>
          </p:nvGraphicFramePr>
          <p:xfrm>
            <a:off x="8215338" y="4857760"/>
            <a:ext cx="377825" cy="533400"/>
          </p:xfrm>
          <a:graphic>
            <a:graphicData uri="http://schemas.openxmlformats.org/presentationml/2006/ole">
              <mc:AlternateContent xmlns:mc="http://schemas.openxmlformats.org/markup-compatibility/2006">
                <mc:Choice xmlns:v="urn:schemas-microsoft-com:vml" Requires="v">
                  <p:oleObj spid="_x0000_s28720" r:id="rId7" imgW="165028" imgH="228501" progId="Equation.DSMT4">
                    <p:embed/>
                  </p:oleObj>
                </mc:Choice>
                <mc:Fallback>
                  <p:oleObj r:id="rId7" imgW="165028" imgH="228501"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5338" y="4857760"/>
                          <a:ext cx="3778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Text Box 32"/>
          <p:cNvSpPr txBox="1">
            <a:spLocks noChangeArrowheads="1"/>
          </p:cNvSpPr>
          <p:nvPr/>
        </p:nvSpPr>
        <p:spPr bwMode="auto">
          <a:xfrm>
            <a:off x="304800" y="42863"/>
            <a:ext cx="681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b="1"/>
              <a:t>例</a:t>
            </a:r>
            <a:r>
              <a:rPr lang="en-US" altLang="zh-CN" b="1"/>
              <a:t>1</a:t>
            </a:r>
            <a:r>
              <a:rPr lang="en-US" altLang="zh-CN"/>
              <a:t> </a:t>
            </a:r>
            <a:r>
              <a:rPr lang="zh-CN" altLang="en-US"/>
              <a:t>测</a:t>
            </a:r>
            <a:r>
              <a:rPr lang="en-US" altLang="zh-CN"/>
              <a:t>16</a:t>
            </a:r>
            <a:r>
              <a:rPr lang="zh-CN" altLang="en-US"/>
              <a:t>名成年女子的身高与腿长所得数据如下：</a:t>
            </a:r>
          </a:p>
        </p:txBody>
      </p:sp>
      <p:graphicFrame>
        <p:nvGraphicFramePr>
          <p:cNvPr id="9" name="Object 8"/>
          <p:cNvGraphicFramePr>
            <a:graphicFrameLocks noChangeAspect="1"/>
          </p:cNvGraphicFramePr>
          <p:nvPr/>
        </p:nvGraphicFramePr>
        <p:xfrm>
          <a:off x="0" y="641350"/>
          <a:ext cx="9144000" cy="1001713"/>
        </p:xfrm>
        <a:graphic>
          <a:graphicData uri="http://schemas.openxmlformats.org/presentationml/2006/ole">
            <mc:AlternateContent xmlns:mc="http://schemas.openxmlformats.org/markup-compatibility/2006">
              <mc:Choice xmlns:v="urn:schemas-microsoft-com:vml" Requires="v">
                <p:oleObj spid="_x0000_s28721" name="文档" r:id="rId9" imgW="5630040" imgH="618120" progId="Word.Document.8">
                  <p:embed/>
                </p:oleObj>
              </mc:Choice>
              <mc:Fallback>
                <p:oleObj name="文档" r:id="rId9" imgW="5630040" imgH="618120" progId="Word.Document.8">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641350"/>
                        <a:ext cx="9144000"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0" y="260350"/>
            <a:ext cx="4154488"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1" eaLnBrk="1" hangingPunct="1"/>
            <a:r>
              <a:rPr kumimoji="1" lang="en-US" altLang="zh-CN">
                <a:latin typeface="Garamond" pitchFamily="18" charset="0"/>
              </a:rPr>
              <a:t>3</a:t>
            </a:r>
            <a:r>
              <a:rPr kumimoji="1" lang="zh-CN" altLang="en-US">
                <a:latin typeface="Garamond" pitchFamily="18" charset="0"/>
              </a:rPr>
              <a:t>、残差分析，作残差图：</a:t>
            </a:r>
          </a:p>
          <a:p>
            <a:pPr eaLnBrk="1" hangingPunct="1"/>
            <a:r>
              <a:rPr kumimoji="1" lang="zh-CN" altLang="en-US"/>
              <a:t>                    </a:t>
            </a:r>
            <a:r>
              <a:rPr kumimoji="1" lang="en-US" altLang="zh-CN" sz="3200"/>
              <a:t>rcoplot(r,rint)</a:t>
            </a:r>
          </a:p>
        </p:txBody>
      </p:sp>
      <p:sp>
        <p:nvSpPr>
          <p:cNvPr id="223235" name="Text Box 3"/>
          <p:cNvSpPr txBox="1">
            <a:spLocks noChangeArrowheads="1"/>
          </p:cNvSpPr>
          <p:nvPr/>
        </p:nvSpPr>
        <p:spPr bwMode="auto">
          <a:xfrm>
            <a:off x="304800" y="1295400"/>
            <a:ext cx="8321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1" eaLnBrk="1" hangingPunct="1"/>
            <a:r>
              <a:rPr kumimoji="1" lang="en-US" altLang="zh-CN">
                <a:latin typeface="Garamond" pitchFamily="18" charset="0"/>
              </a:rPr>
              <a:t>        </a:t>
            </a:r>
            <a:r>
              <a:rPr kumimoji="1" lang="zh-CN" altLang="en-US">
                <a:latin typeface="Garamond" pitchFamily="18" charset="0"/>
              </a:rPr>
              <a:t>从残差图可以看出，除第二个数据外，其余数据的残差离零点均较近，且残差的置信区间均包含零点，这说明回归模型 </a:t>
            </a:r>
            <a:r>
              <a:rPr kumimoji="1" lang="en-US" altLang="zh-CN">
                <a:latin typeface="Garamond" pitchFamily="18" charset="0"/>
              </a:rPr>
              <a:t>y=-16.073+0.7194x</a:t>
            </a:r>
            <a:r>
              <a:rPr kumimoji="1" lang="zh-CN" altLang="en-US">
                <a:latin typeface="Garamond" pitchFamily="18" charset="0"/>
              </a:rPr>
              <a:t>能较好的符合原始数据，而第二个</a:t>
            </a:r>
            <a:r>
              <a:rPr kumimoji="1" lang="zh-CN" altLang="en-US"/>
              <a:t>数据可视为异常点</a:t>
            </a:r>
            <a:r>
              <a:rPr kumimoji="1" lang="en-US" altLang="zh-CN"/>
              <a:t>. </a:t>
            </a:r>
            <a:r>
              <a:rPr kumimoji="1" lang="zh-CN" altLang="en-US"/>
              <a:t>（可以去掉该点重新回归）</a:t>
            </a:r>
          </a:p>
        </p:txBody>
      </p:sp>
      <p:sp>
        <p:nvSpPr>
          <p:cNvPr id="223236" name="Text Box 4"/>
          <p:cNvSpPr txBox="1">
            <a:spLocks noChangeArrowheads="1"/>
          </p:cNvSpPr>
          <p:nvPr/>
        </p:nvSpPr>
        <p:spPr bwMode="auto">
          <a:xfrm>
            <a:off x="539750" y="3284538"/>
            <a:ext cx="30067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CN"/>
              <a:t>4</a:t>
            </a:r>
            <a:r>
              <a:rPr kumimoji="1" lang="zh-CN" altLang="en-US"/>
              <a:t>、预测及作图：</a:t>
            </a:r>
            <a:endParaRPr kumimoji="1" lang="zh-CN" altLang="en-US" noProof="1">
              <a:latin typeface="Garamond" pitchFamily="18" charset="0"/>
            </a:endParaRPr>
          </a:p>
          <a:p>
            <a:pPr lvl="1" eaLnBrk="1" hangingPunct="1"/>
            <a:r>
              <a:rPr kumimoji="1" lang="en-US" altLang="zh-CN">
                <a:latin typeface="Garamond" pitchFamily="18" charset="0"/>
              </a:rPr>
              <a:t>z=b(1)+b(2)*x</a:t>
            </a:r>
          </a:p>
          <a:p>
            <a:pPr eaLnBrk="1" hangingPunct="1"/>
            <a:r>
              <a:rPr kumimoji="1" lang="en-US" altLang="zh-CN"/>
              <a:t>      plot(x,Y,'k+',x,z,'r')</a:t>
            </a:r>
          </a:p>
        </p:txBody>
      </p:sp>
      <p:pic>
        <p:nvPicPr>
          <p:cNvPr id="2232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068638"/>
            <a:ext cx="441960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8" name="Text Box 6"/>
          <p:cNvSpPr txBox="1">
            <a:spLocks noChangeArrowheads="1"/>
          </p:cNvSpPr>
          <p:nvPr/>
        </p:nvSpPr>
        <p:spPr bwMode="auto">
          <a:xfrm>
            <a:off x="539750" y="5013325"/>
            <a:ext cx="36718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a:solidFill>
                  <a:srgbClr val="FF0000"/>
                </a:solidFill>
              </a:rPr>
              <a:t>注意，</a:t>
            </a:r>
            <a:r>
              <a:rPr kumimoji="1" lang="en-US" altLang="zh-CN">
                <a:solidFill>
                  <a:srgbClr val="FF0000"/>
                </a:solidFill>
              </a:rPr>
              <a:t>matlab</a:t>
            </a:r>
            <a:r>
              <a:rPr kumimoji="1" lang="zh-CN" altLang="en-US">
                <a:solidFill>
                  <a:srgbClr val="FF0000"/>
                </a:solidFill>
              </a:rPr>
              <a:t>没有线性回归的区间预测函数，需要自己根据公式计算。</a:t>
            </a:r>
          </a:p>
        </p:txBody>
      </p:sp>
    </p:spTree>
  </p:cSld>
  <p:clrMapOvr>
    <a:masterClrMapping/>
  </p:clrMapOvr>
  <p:transition>
    <p:cover dir="d"/>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2"/>
          <p:cNvSpPr txBox="1">
            <a:spLocks noChangeArrowheads="1"/>
          </p:cNvSpPr>
          <p:nvPr/>
        </p:nvSpPr>
        <p:spPr bwMode="auto">
          <a:xfrm>
            <a:off x="914400" y="1733550"/>
            <a:ext cx="6340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a:t>逐步回归的命令是：</a:t>
            </a:r>
          </a:p>
          <a:p>
            <a:pPr eaLnBrk="1" hangingPunct="1"/>
            <a:r>
              <a:rPr kumimoji="1" lang="zh-CN" altLang="en-US"/>
              <a:t>           </a:t>
            </a:r>
            <a:r>
              <a:rPr kumimoji="1" lang="en-US" altLang="zh-CN"/>
              <a:t>stepwise</a:t>
            </a:r>
            <a:r>
              <a:rPr kumimoji="1" lang="zh-CN" altLang="en-US"/>
              <a:t>（</a:t>
            </a:r>
            <a:r>
              <a:rPr kumimoji="1" lang="en-US" altLang="zh-CN"/>
              <a:t>x</a:t>
            </a:r>
            <a:r>
              <a:rPr kumimoji="1" lang="zh-CN" altLang="en-US"/>
              <a:t>，</a:t>
            </a:r>
            <a:r>
              <a:rPr kumimoji="1" lang="en-US" altLang="zh-CN"/>
              <a:t>y</a:t>
            </a:r>
            <a:r>
              <a:rPr kumimoji="1" lang="zh-CN" altLang="en-US"/>
              <a:t>，</a:t>
            </a:r>
            <a:r>
              <a:rPr kumimoji="1" lang="en-US" altLang="zh-CN"/>
              <a:t>inmodel</a:t>
            </a:r>
            <a:r>
              <a:rPr kumimoji="1" lang="zh-CN" altLang="en-US"/>
              <a:t>，</a:t>
            </a:r>
            <a:r>
              <a:rPr kumimoji="1" lang="en-US" altLang="zh-CN"/>
              <a:t>alpha</a:t>
            </a:r>
            <a:r>
              <a:rPr kumimoji="1" lang="zh-CN" altLang="en-US"/>
              <a:t>）</a:t>
            </a:r>
          </a:p>
        </p:txBody>
      </p:sp>
      <p:sp>
        <p:nvSpPr>
          <p:cNvPr id="29701" name="Text Box 3"/>
          <p:cNvSpPr txBox="1">
            <a:spLocks noChangeArrowheads="1"/>
          </p:cNvSpPr>
          <p:nvPr/>
        </p:nvSpPr>
        <p:spPr bwMode="auto">
          <a:xfrm>
            <a:off x="365125" y="3927475"/>
            <a:ext cx="877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CN"/>
              <a:t>        </a:t>
            </a:r>
            <a:r>
              <a:rPr kumimoji="1" lang="zh-CN" altLang="en-US"/>
              <a:t>运行</a:t>
            </a:r>
            <a:r>
              <a:rPr kumimoji="1" lang="en-US" altLang="zh-CN"/>
              <a:t>stepwise</a:t>
            </a:r>
            <a:r>
              <a:rPr kumimoji="1" lang="zh-CN" altLang="en-US"/>
              <a:t>命令时产生三个图形窗口：</a:t>
            </a:r>
            <a:r>
              <a:rPr kumimoji="1" lang="en-US" altLang="zh-CN"/>
              <a:t>Stepwise  Plot</a:t>
            </a:r>
            <a:r>
              <a:rPr kumimoji="1" lang="zh-CN" altLang="en-US"/>
              <a:t>，</a:t>
            </a:r>
            <a:r>
              <a:rPr kumimoji="1" lang="en-US" altLang="zh-CN"/>
              <a:t>Stepwise  Table</a:t>
            </a:r>
            <a:r>
              <a:rPr kumimoji="1" lang="zh-CN" altLang="en-US"/>
              <a:t>，</a:t>
            </a:r>
            <a:r>
              <a:rPr kumimoji="1" lang="en-US" altLang="zh-CN"/>
              <a:t>Stepwise  History.</a:t>
            </a:r>
          </a:p>
        </p:txBody>
      </p:sp>
      <p:sp>
        <p:nvSpPr>
          <p:cNvPr id="29702" name="Text Box 4"/>
          <p:cNvSpPr txBox="1">
            <a:spLocks noChangeArrowheads="1"/>
          </p:cNvSpPr>
          <p:nvPr/>
        </p:nvSpPr>
        <p:spPr bwMode="auto">
          <a:xfrm>
            <a:off x="381000" y="4689475"/>
            <a:ext cx="870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CN"/>
              <a:t>        </a:t>
            </a:r>
            <a:r>
              <a:rPr kumimoji="1" lang="zh-CN" altLang="en-US"/>
              <a:t>在</a:t>
            </a:r>
            <a:r>
              <a:rPr kumimoji="1" lang="en-US" altLang="zh-CN"/>
              <a:t>Stepwise  Plot</a:t>
            </a:r>
            <a:r>
              <a:rPr kumimoji="1" lang="zh-CN" altLang="en-US"/>
              <a:t>窗口，显示出各项的回归系数及其置信区间</a:t>
            </a:r>
            <a:r>
              <a:rPr kumimoji="1" lang="en-US" altLang="zh-CN"/>
              <a:t>.</a:t>
            </a:r>
          </a:p>
        </p:txBody>
      </p:sp>
      <p:sp>
        <p:nvSpPr>
          <p:cNvPr id="29703" name="Text Box 5"/>
          <p:cNvSpPr txBox="1">
            <a:spLocks noChangeArrowheads="1"/>
          </p:cNvSpPr>
          <p:nvPr/>
        </p:nvSpPr>
        <p:spPr bwMode="auto">
          <a:xfrm>
            <a:off x="365125" y="5146675"/>
            <a:ext cx="8778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CN"/>
              <a:t>        Stepwise Table </a:t>
            </a:r>
            <a:r>
              <a:rPr kumimoji="1" lang="zh-CN" altLang="en-US"/>
              <a:t>窗口中列出了一个统计表，包括回归系数及其置信区间，以及模型的统计量剩余标准差（</a:t>
            </a:r>
            <a:r>
              <a:rPr kumimoji="1" lang="en-US" altLang="zh-CN"/>
              <a:t>RMSE</a:t>
            </a:r>
            <a:r>
              <a:rPr kumimoji="1" lang="zh-CN" altLang="en-US"/>
              <a:t>）、相关系数（</a:t>
            </a:r>
            <a:r>
              <a:rPr kumimoji="1" lang="en-US" altLang="zh-CN"/>
              <a:t>R-square</a:t>
            </a:r>
            <a:r>
              <a:rPr kumimoji="1" lang="zh-CN" altLang="en-US"/>
              <a:t>）、</a:t>
            </a:r>
            <a:r>
              <a:rPr kumimoji="1" lang="en-US" altLang="zh-CN"/>
              <a:t>F</a:t>
            </a:r>
            <a:r>
              <a:rPr kumimoji="1" lang="zh-CN" altLang="en-US"/>
              <a:t>值、与</a:t>
            </a:r>
            <a:r>
              <a:rPr kumimoji="1" lang="en-US" altLang="zh-CN"/>
              <a:t>F</a:t>
            </a:r>
            <a:r>
              <a:rPr kumimoji="1" lang="zh-CN" altLang="en-US"/>
              <a:t>对应的概率</a:t>
            </a:r>
            <a:r>
              <a:rPr kumimoji="1" lang="en-US" altLang="zh-CN"/>
              <a:t>P.</a:t>
            </a:r>
          </a:p>
        </p:txBody>
      </p:sp>
      <p:grpSp>
        <p:nvGrpSpPr>
          <p:cNvPr id="29704" name="Group 6"/>
          <p:cNvGrpSpPr>
            <a:grpSpLocks/>
          </p:cNvGrpSpPr>
          <p:nvPr/>
        </p:nvGrpSpPr>
        <p:grpSpPr bwMode="auto">
          <a:xfrm>
            <a:off x="4114800" y="2524125"/>
            <a:ext cx="4800600" cy="1228725"/>
            <a:chOff x="2592" y="1104"/>
            <a:chExt cx="3024" cy="774"/>
          </a:xfrm>
        </p:grpSpPr>
        <p:sp>
          <p:nvSpPr>
            <p:cNvPr id="29715" name="Text Box 7"/>
            <p:cNvSpPr txBox="1">
              <a:spLocks noChangeArrowheads="1"/>
            </p:cNvSpPr>
            <p:nvPr/>
          </p:nvSpPr>
          <p:spPr bwMode="auto">
            <a:xfrm>
              <a:off x="3120" y="1124"/>
              <a:ext cx="2496" cy="7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a:t>矩阵的列数的指标，给出初始模型中包括的子集（缺省时设定为全部自变量）</a:t>
              </a:r>
            </a:p>
          </p:txBody>
        </p:sp>
        <p:sp>
          <p:nvSpPr>
            <p:cNvPr id="29716" name="Freeform 8"/>
            <p:cNvSpPr>
              <a:spLocks/>
            </p:cNvSpPr>
            <p:nvPr/>
          </p:nvSpPr>
          <p:spPr bwMode="auto">
            <a:xfrm>
              <a:off x="2976" y="1104"/>
              <a:ext cx="144" cy="336"/>
            </a:xfrm>
            <a:custGeom>
              <a:avLst/>
              <a:gdLst>
                <a:gd name="T0" fmla="*/ 0 w 240"/>
                <a:gd name="T1" fmla="*/ 0 h 288"/>
                <a:gd name="T2" fmla="*/ 0 w 240"/>
                <a:gd name="T3" fmla="*/ 392 h 288"/>
                <a:gd name="T4" fmla="*/ 86 w 240"/>
                <a:gd name="T5" fmla="*/ 392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0" y="0"/>
                  </a:moveTo>
                  <a:lnTo>
                    <a:pt x="0" y="288"/>
                  </a:lnTo>
                  <a:lnTo>
                    <a:pt x="240" y="28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17" name="Line 9"/>
            <p:cNvSpPr>
              <a:spLocks noChangeShapeType="1"/>
            </p:cNvSpPr>
            <p:nvPr/>
          </p:nvSpPr>
          <p:spPr bwMode="auto">
            <a:xfrm>
              <a:off x="2592" y="1104"/>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705" name="Group 10"/>
          <p:cNvGrpSpPr>
            <a:grpSpLocks/>
          </p:cNvGrpSpPr>
          <p:nvPr/>
        </p:nvGrpSpPr>
        <p:grpSpPr bwMode="auto">
          <a:xfrm>
            <a:off x="4876800" y="1295400"/>
            <a:ext cx="3927475" cy="847725"/>
            <a:chOff x="3072" y="330"/>
            <a:chExt cx="2474" cy="534"/>
          </a:xfrm>
        </p:grpSpPr>
        <p:sp>
          <p:nvSpPr>
            <p:cNvPr id="29713" name="Text Box 11"/>
            <p:cNvSpPr txBox="1">
              <a:spLocks noChangeArrowheads="1"/>
            </p:cNvSpPr>
            <p:nvPr/>
          </p:nvSpPr>
          <p:spPr bwMode="auto">
            <a:xfrm>
              <a:off x="3072" y="330"/>
              <a:ext cx="247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a:t>显著性水平（缺省时为</a:t>
              </a:r>
              <a:r>
                <a:rPr kumimoji="1" lang="en-US" altLang="zh-CN"/>
                <a:t>0.5</a:t>
              </a:r>
              <a:r>
                <a:rPr kumimoji="1" lang="zh-CN" altLang="en-US"/>
                <a:t>）</a:t>
              </a:r>
            </a:p>
          </p:txBody>
        </p:sp>
        <p:sp>
          <p:nvSpPr>
            <p:cNvPr id="29714" name="Line 12"/>
            <p:cNvSpPr>
              <a:spLocks noChangeShapeType="1"/>
            </p:cNvSpPr>
            <p:nvPr/>
          </p:nvSpPr>
          <p:spPr bwMode="auto">
            <a:xfrm flipH="1">
              <a:off x="3696" y="624"/>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706" name="Group 13"/>
          <p:cNvGrpSpPr>
            <a:grpSpLocks/>
          </p:cNvGrpSpPr>
          <p:nvPr/>
        </p:nvGrpSpPr>
        <p:grpSpPr bwMode="auto">
          <a:xfrm>
            <a:off x="990600" y="2447925"/>
            <a:ext cx="2133600" cy="895350"/>
            <a:chOff x="624" y="1056"/>
            <a:chExt cx="1344" cy="564"/>
          </a:xfrm>
        </p:grpSpPr>
        <p:sp>
          <p:nvSpPr>
            <p:cNvPr id="29711" name="Text Box 14"/>
            <p:cNvSpPr txBox="1">
              <a:spLocks noChangeArrowheads="1"/>
            </p:cNvSpPr>
            <p:nvPr/>
          </p:nvSpPr>
          <p:spPr bwMode="auto">
            <a:xfrm>
              <a:off x="624" y="1172"/>
              <a:ext cx="960"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000"/>
                <a:t>自变量数据</a:t>
              </a:r>
              <a:r>
                <a:rPr kumimoji="1" lang="en-US" altLang="zh-CN" sz="2000"/>
                <a:t>,          </a:t>
              </a:r>
            </a:p>
            <a:p>
              <a:pPr eaLnBrk="1" hangingPunct="1"/>
              <a:r>
                <a:rPr kumimoji="1" lang="en-US" altLang="zh-CN" sz="2000"/>
                <a:t>       </a:t>
              </a:r>
              <a:r>
                <a:rPr kumimoji="1" lang="zh-CN" altLang="en-US" sz="2000"/>
                <a:t>阶矩阵</a:t>
              </a:r>
            </a:p>
          </p:txBody>
        </p:sp>
        <p:sp>
          <p:nvSpPr>
            <p:cNvPr id="29712" name="Line 15"/>
            <p:cNvSpPr>
              <a:spLocks noChangeShapeType="1"/>
            </p:cNvSpPr>
            <p:nvPr/>
          </p:nvSpPr>
          <p:spPr bwMode="auto">
            <a:xfrm flipV="1">
              <a:off x="1536" y="1056"/>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9698" name="Object 2"/>
          <p:cNvGraphicFramePr>
            <a:graphicFrameLocks noChangeAspect="1"/>
          </p:cNvGraphicFramePr>
          <p:nvPr/>
        </p:nvGraphicFramePr>
        <p:xfrm>
          <a:off x="1066800" y="3048000"/>
          <a:ext cx="533400" cy="209550"/>
        </p:xfrm>
        <a:graphic>
          <a:graphicData uri="http://schemas.openxmlformats.org/presentationml/2006/ole">
            <mc:AlternateContent xmlns:mc="http://schemas.openxmlformats.org/markup-compatibility/2006">
              <mc:Choice xmlns:v="urn:schemas-microsoft-com:vml" Requires="v">
                <p:oleObj spid="_x0000_s29736" name="Equation" r:id="rId3" imgW="355320" imgH="139680" progId="Equation.DSMT4">
                  <p:embed/>
                </p:oleObj>
              </mc:Choice>
              <mc:Fallback>
                <p:oleObj name="Equation" r:id="rId3" imgW="355320" imgH="1396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048000"/>
                        <a:ext cx="5334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07" name="Group 17"/>
          <p:cNvGrpSpPr>
            <a:grpSpLocks/>
          </p:cNvGrpSpPr>
          <p:nvPr/>
        </p:nvGrpSpPr>
        <p:grpSpPr bwMode="auto">
          <a:xfrm>
            <a:off x="2743200" y="2524125"/>
            <a:ext cx="1828800" cy="1081088"/>
            <a:chOff x="1728" y="1104"/>
            <a:chExt cx="960" cy="715"/>
          </a:xfrm>
        </p:grpSpPr>
        <p:sp>
          <p:nvSpPr>
            <p:cNvPr id="29709" name="Text Box 18"/>
            <p:cNvSpPr txBox="1">
              <a:spLocks noChangeArrowheads="1"/>
            </p:cNvSpPr>
            <p:nvPr/>
          </p:nvSpPr>
          <p:spPr bwMode="auto">
            <a:xfrm>
              <a:off x="1728" y="1348"/>
              <a:ext cx="960" cy="4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000"/>
                <a:t>因变量数据，      </a:t>
              </a:r>
            </a:p>
            <a:p>
              <a:pPr eaLnBrk="1" hangingPunct="1"/>
              <a:r>
                <a:rPr kumimoji="1" lang="zh-CN" altLang="en-US" sz="2000"/>
                <a:t>          阶矩阵</a:t>
              </a:r>
            </a:p>
          </p:txBody>
        </p:sp>
        <p:sp>
          <p:nvSpPr>
            <p:cNvPr id="29710" name="Line 19"/>
            <p:cNvSpPr>
              <a:spLocks noChangeShapeType="1"/>
            </p:cNvSpPr>
            <p:nvPr/>
          </p:nvSpPr>
          <p:spPr bwMode="auto">
            <a:xfrm flipV="1">
              <a:off x="2208" y="1104"/>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9699" name="Object 3"/>
          <p:cNvGraphicFramePr>
            <a:graphicFrameLocks noChangeAspect="1"/>
          </p:cNvGraphicFramePr>
          <p:nvPr/>
        </p:nvGraphicFramePr>
        <p:xfrm>
          <a:off x="2916238" y="3284538"/>
          <a:ext cx="439737" cy="266700"/>
        </p:xfrm>
        <a:graphic>
          <a:graphicData uri="http://schemas.openxmlformats.org/presentationml/2006/ole">
            <mc:AlternateContent xmlns:mc="http://schemas.openxmlformats.org/markup-compatibility/2006">
              <mc:Choice xmlns:v="urn:schemas-microsoft-com:vml" Requires="v">
                <p:oleObj spid="_x0000_s29737" name="公式" r:id="rId5" imgW="291960" imgH="177480" progId="Equation.3">
                  <p:embed/>
                </p:oleObj>
              </mc:Choice>
              <mc:Fallback>
                <p:oleObj name="公式" r:id="rId5" imgW="291960" imgH="177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284538"/>
                        <a:ext cx="439737"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8" name="Rectangle 21"/>
          <p:cNvSpPr>
            <a:spLocks noGrp="1" noChangeArrowheads="1"/>
          </p:cNvSpPr>
          <p:nvPr>
            <p:ph type="title"/>
          </p:nvPr>
        </p:nvSpPr>
        <p:spPr>
          <a:xfrm>
            <a:off x="609600" y="381000"/>
            <a:ext cx="7772400" cy="685800"/>
          </a:xfrm>
        </p:spPr>
        <p:txBody>
          <a:bodyPr rtlCol="0">
            <a:normAutofit fontScale="90000"/>
          </a:bodyPr>
          <a:lstStyle/>
          <a:p>
            <a:pPr eaLnBrk="1" fontAlgn="auto" hangingPunct="1">
              <a:spcAft>
                <a:spcPts val="0"/>
              </a:spcAft>
              <a:defRPr/>
            </a:pPr>
            <a:r>
              <a:rPr lang="en-US" altLang="zh-CN" smtClean="0"/>
              <a:t>7 matlab</a:t>
            </a:r>
            <a:r>
              <a:rPr lang="zh-CN" altLang="en-US" smtClean="0"/>
              <a:t>逐步回归</a:t>
            </a:r>
          </a:p>
        </p:txBody>
      </p:sp>
    </p:spTree>
  </p:cSld>
  <p:clrMapOvr>
    <a:masterClrMapping/>
  </p:clrMapOvr>
  <p:transition>
    <p:cover dir="d"/>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0" y="476250"/>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000" b="1"/>
              <a:t>引例</a:t>
            </a:r>
            <a:r>
              <a:rPr kumimoji="1" lang="en-US" altLang="zh-CN" sz="2000" b="1"/>
              <a:t>2</a:t>
            </a:r>
            <a:r>
              <a:rPr kumimoji="1" lang="zh-CN" altLang="en-US" sz="2000" b="1"/>
              <a:t>： 水泥凝固时放出的热量</a:t>
            </a:r>
            <a:r>
              <a:rPr kumimoji="1" lang="en-US" altLang="zh-CN" sz="2000" b="1"/>
              <a:t>y</a:t>
            </a:r>
            <a:r>
              <a:rPr kumimoji="1" lang="zh-CN" altLang="en-US" sz="2000" b="1"/>
              <a:t>与水泥中</a:t>
            </a:r>
            <a:r>
              <a:rPr kumimoji="1" lang="en-US" altLang="zh-CN" sz="2000" b="1"/>
              <a:t>4</a:t>
            </a:r>
            <a:r>
              <a:rPr kumimoji="1" lang="zh-CN" altLang="en-US" sz="2000" b="1"/>
              <a:t>种化学成分</a:t>
            </a:r>
            <a:r>
              <a:rPr kumimoji="1" lang="en-US" altLang="zh-CN" sz="2000" b="1"/>
              <a:t>x</a:t>
            </a:r>
            <a:r>
              <a:rPr kumimoji="1" lang="en-US" altLang="zh-CN" sz="2000" b="1" baseline="-25000"/>
              <a:t>1</a:t>
            </a:r>
            <a:r>
              <a:rPr kumimoji="1" lang="zh-CN" altLang="en-US" sz="2000" b="1"/>
              <a:t>、</a:t>
            </a:r>
            <a:r>
              <a:rPr kumimoji="1" lang="en-US" altLang="zh-CN" sz="2000" b="1"/>
              <a:t>x</a:t>
            </a:r>
            <a:r>
              <a:rPr kumimoji="1" lang="en-US" altLang="zh-CN" sz="2000" b="1" baseline="-25000"/>
              <a:t>2</a:t>
            </a:r>
            <a:r>
              <a:rPr kumimoji="1" lang="zh-CN" altLang="en-US" sz="2000" b="1"/>
              <a:t>、</a:t>
            </a:r>
            <a:r>
              <a:rPr kumimoji="1" lang="en-US" altLang="zh-CN" sz="2000" b="1"/>
              <a:t>x</a:t>
            </a:r>
            <a:r>
              <a:rPr kumimoji="1" lang="en-US" altLang="zh-CN" sz="2000" b="1" baseline="-25000"/>
              <a:t>3</a:t>
            </a:r>
            <a:r>
              <a:rPr kumimoji="1" lang="zh-CN" altLang="en-US" sz="2000" b="1"/>
              <a:t>、 </a:t>
            </a:r>
            <a:r>
              <a:rPr kumimoji="1" lang="en-US" altLang="zh-CN" sz="2000" b="1"/>
              <a:t>x</a:t>
            </a:r>
            <a:r>
              <a:rPr kumimoji="1" lang="en-US" altLang="zh-CN" sz="2000" b="1" baseline="-25000"/>
              <a:t>4</a:t>
            </a:r>
            <a:r>
              <a:rPr kumimoji="1" lang="zh-CN" altLang="en-US" sz="2000" b="1"/>
              <a:t>有关，今测得一组数据如下，试用逐步回归法确定一个 线性模型</a:t>
            </a:r>
            <a:r>
              <a:rPr kumimoji="1" lang="en-US" altLang="zh-CN" sz="2000" b="1"/>
              <a:t>.</a:t>
            </a:r>
          </a:p>
        </p:txBody>
      </p:sp>
      <p:graphicFrame>
        <p:nvGraphicFramePr>
          <p:cNvPr id="30722" name="Object 2"/>
          <p:cNvGraphicFramePr>
            <a:graphicFrameLocks noChangeAspect="1"/>
          </p:cNvGraphicFramePr>
          <p:nvPr/>
        </p:nvGraphicFramePr>
        <p:xfrm>
          <a:off x="312738" y="1604963"/>
          <a:ext cx="8545512" cy="2008187"/>
        </p:xfrm>
        <a:graphic>
          <a:graphicData uri="http://schemas.openxmlformats.org/presentationml/2006/ole">
            <mc:AlternateContent xmlns:mc="http://schemas.openxmlformats.org/markup-compatibility/2006">
              <mc:Choice xmlns:v="urn:schemas-microsoft-com:vml" Requires="v">
                <p:oleObj spid="_x0000_s30734" name="Document" r:id="rId3" imgW="5385960" imgH="1221840" progId="Word.Document.8">
                  <p:embed/>
                </p:oleObj>
              </mc:Choice>
              <mc:Fallback>
                <p:oleObj name="Document" r:id="rId3" imgW="5385960" imgH="12218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8" y="1604963"/>
                        <a:ext cx="8545512" cy="20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Text Box 4"/>
          <p:cNvSpPr txBox="1">
            <a:spLocks noChangeArrowheads="1"/>
          </p:cNvSpPr>
          <p:nvPr/>
        </p:nvSpPr>
        <p:spPr bwMode="auto">
          <a:xfrm>
            <a:off x="381000" y="3429000"/>
            <a:ext cx="8763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CN"/>
              <a:t>1</a:t>
            </a:r>
            <a:r>
              <a:rPr kumimoji="1" lang="zh-CN" altLang="en-US"/>
              <a:t>、数据输入：</a:t>
            </a:r>
          </a:p>
          <a:p>
            <a:pPr eaLnBrk="1" hangingPunct="1"/>
            <a:r>
              <a:rPr kumimoji="1" lang="en-US" altLang="zh-CN"/>
              <a:t>x1=[7 1 11 11 7 11 3 1 2 21 1 11 10]';</a:t>
            </a:r>
          </a:p>
          <a:p>
            <a:pPr eaLnBrk="1" hangingPunct="1"/>
            <a:r>
              <a:rPr kumimoji="1" lang="en-US" altLang="zh-CN"/>
              <a:t>x2=[26 29 56 31 52 55 71 31 54 47 40 66 68]';</a:t>
            </a:r>
          </a:p>
          <a:p>
            <a:pPr eaLnBrk="1" hangingPunct="1"/>
            <a:r>
              <a:rPr kumimoji="1" lang="en-US" altLang="zh-CN"/>
              <a:t>x3=[6 15 8 8 6 9 17 22 18 4 23 9 8]';</a:t>
            </a:r>
          </a:p>
          <a:p>
            <a:pPr eaLnBrk="1" hangingPunct="1"/>
            <a:r>
              <a:rPr kumimoji="1" lang="en-US" altLang="zh-CN"/>
              <a:t>x4=[60 52 20 47 33 22 6 44 22 26 34 12 12]';</a:t>
            </a:r>
          </a:p>
          <a:p>
            <a:pPr eaLnBrk="1" hangingPunct="1"/>
            <a:r>
              <a:rPr kumimoji="1" lang="en-US" altLang="zh-CN"/>
              <a:t>y=[78.5 74.3 104.3 87.6 95.9 109.2 102.7 72.5 93.1 115.9 83.8 113.3 109.4]';</a:t>
            </a:r>
          </a:p>
          <a:p>
            <a:pPr eaLnBrk="1" hangingPunct="1"/>
            <a:r>
              <a:rPr kumimoji="1" lang="en-US" altLang="zh-CN"/>
              <a:t>x=[x1 x2 x3 x4];</a:t>
            </a:r>
          </a:p>
        </p:txBody>
      </p:sp>
    </p:spTree>
  </p:cSld>
  <p:clrMapOvr>
    <a:masterClrMapping/>
  </p:clrMapOvr>
  <p:transition>
    <p:cover dir="d"/>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593725" y="346075"/>
            <a:ext cx="45577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CN" sz="2000"/>
              <a:t>2</a:t>
            </a:r>
            <a:r>
              <a:rPr kumimoji="1" lang="zh-CN" altLang="en-US" sz="2000"/>
              <a:t>、逐步回归：</a:t>
            </a:r>
          </a:p>
          <a:p>
            <a:pPr eaLnBrk="1" hangingPunct="1"/>
            <a:r>
              <a:rPr kumimoji="1" lang="zh-CN" altLang="en-US" sz="2000"/>
              <a:t>（</a:t>
            </a:r>
            <a:r>
              <a:rPr kumimoji="1" lang="en-US" altLang="zh-CN" sz="2000"/>
              <a:t>1</a:t>
            </a:r>
            <a:r>
              <a:rPr kumimoji="1" lang="zh-CN" altLang="en-US" sz="2000"/>
              <a:t>）先在初始模型中取全部自变量：</a:t>
            </a:r>
          </a:p>
          <a:p>
            <a:pPr eaLnBrk="1" hangingPunct="1"/>
            <a:r>
              <a:rPr kumimoji="1" lang="zh-CN" altLang="en-US" sz="2000"/>
              <a:t>                    </a:t>
            </a:r>
            <a:r>
              <a:rPr kumimoji="1" lang="en-US" altLang="zh-CN" sz="2000"/>
              <a:t>stepwise(x,y)</a:t>
            </a:r>
          </a:p>
          <a:p>
            <a:pPr eaLnBrk="1" hangingPunct="1"/>
            <a:r>
              <a:rPr kumimoji="1" lang="zh-CN" altLang="en-US" sz="2000"/>
              <a:t>得图</a:t>
            </a:r>
            <a:r>
              <a:rPr kumimoji="1" lang="en-US" altLang="zh-CN" sz="2000"/>
              <a:t>Stepwise Plot </a:t>
            </a:r>
            <a:r>
              <a:rPr kumimoji="1" lang="zh-CN" altLang="en-US" sz="2000"/>
              <a:t>和表</a:t>
            </a:r>
            <a:r>
              <a:rPr kumimoji="1" lang="en-US" altLang="zh-CN" sz="2000"/>
              <a:t>Stepwise Table</a:t>
            </a:r>
          </a:p>
        </p:txBody>
      </p:sp>
      <p:pic>
        <p:nvPicPr>
          <p:cNvPr id="2242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3657600"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343400"/>
            <a:ext cx="5791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1" name="Text Box 5"/>
          <p:cNvSpPr txBox="1">
            <a:spLocks noChangeArrowheads="1"/>
          </p:cNvSpPr>
          <p:nvPr/>
        </p:nvSpPr>
        <p:spPr bwMode="auto">
          <a:xfrm>
            <a:off x="3886200" y="2133600"/>
            <a:ext cx="495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a:solidFill>
                  <a:srgbClr val="FF6600"/>
                </a:solidFill>
              </a:rPr>
              <a:t>图</a:t>
            </a:r>
            <a:r>
              <a:rPr kumimoji="1" lang="en-US" altLang="zh-CN">
                <a:solidFill>
                  <a:srgbClr val="FF6600"/>
                </a:solidFill>
              </a:rPr>
              <a:t>Stepwise Plot</a:t>
            </a:r>
            <a:r>
              <a:rPr kumimoji="1" lang="zh-CN" altLang="en-US">
                <a:solidFill>
                  <a:srgbClr val="FF6600"/>
                </a:solidFill>
              </a:rPr>
              <a:t>中四条直线都是虚线，说明模型的显著性不好</a:t>
            </a:r>
            <a:endParaRPr kumimoji="1" lang="zh-CN" altLang="en-US"/>
          </a:p>
        </p:txBody>
      </p:sp>
      <p:sp>
        <p:nvSpPr>
          <p:cNvPr id="224262" name="Text Box 6"/>
          <p:cNvSpPr txBox="1">
            <a:spLocks noChangeArrowheads="1"/>
          </p:cNvSpPr>
          <p:nvPr/>
        </p:nvSpPr>
        <p:spPr bwMode="auto">
          <a:xfrm>
            <a:off x="4038600" y="3352800"/>
            <a:ext cx="411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a:solidFill>
                  <a:srgbClr val="FF6600"/>
                </a:solidFill>
              </a:rPr>
              <a:t>从表</a:t>
            </a:r>
            <a:r>
              <a:rPr kumimoji="1" lang="en-US" altLang="zh-CN">
                <a:solidFill>
                  <a:srgbClr val="FF6600"/>
                </a:solidFill>
              </a:rPr>
              <a:t>Stepwise Table</a:t>
            </a:r>
            <a:r>
              <a:rPr kumimoji="1" lang="zh-CN" altLang="en-US">
                <a:solidFill>
                  <a:srgbClr val="FF6600"/>
                </a:solidFill>
              </a:rPr>
              <a:t>中看出变量</a:t>
            </a:r>
            <a:r>
              <a:rPr kumimoji="1" lang="en-US" altLang="zh-CN">
                <a:solidFill>
                  <a:srgbClr val="FF6600"/>
                </a:solidFill>
              </a:rPr>
              <a:t>x</a:t>
            </a:r>
            <a:r>
              <a:rPr kumimoji="1" lang="en-US" altLang="zh-CN" baseline="-25000">
                <a:solidFill>
                  <a:srgbClr val="FF6600"/>
                </a:solidFill>
              </a:rPr>
              <a:t>3</a:t>
            </a:r>
            <a:r>
              <a:rPr kumimoji="1" lang="zh-CN" altLang="en-US">
                <a:solidFill>
                  <a:srgbClr val="FF6600"/>
                </a:solidFill>
              </a:rPr>
              <a:t>和</a:t>
            </a:r>
            <a:r>
              <a:rPr kumimoji="1" lang="en-US" altLang="zh-CN">
                <a:solidFill>
                  <a:srgbClr val="FF6600"/>
                </a:solidFill>
              </a:rPr>
              <a:t>x</a:t>
            </a:r>
            <a:r>
              <a:rPr kumimoji="1" lang="en-US" altLang="zh-CN" baseline="-25000">
                <a:solidFill>
                  <a:srgbClr val="FF6600"/>
                </a:solidFill>
              </a:rPr>
              <a:t>4</a:t>
            </a:r>
            <a:r>
              <a:rPr kumimoji="1" lang="zh-CN" altLang="en-US">
                <a:solidFill>
                  <a:srgbClr val="FF6600"/>
                </a:solidFill>
              </a:rPr>
              <a:t>的显著性最差</a:t>
            </a:r>
            <a:r>
              <a:rPr kumimoji="1" lang="en-US" altLang="zh-CN"/>
              <a:t>.</a:t>
            </a:r>
          </a:p>
        </p:txBody>
      </p:sp>
    </p:spTree>
  </p:cSld>
  <p:clrMapOvr>
    <a:masterClrMapping/>
  </p:clrMapOvr>
  <p:transition>
    <p:cover dir="d"/>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288925" y="269875"/>
            <a:ext cx="8428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a:t>（</a:t>
            </a:r>
            <a:r>
              <a:rPr kumimoji="1" lang="en-US" altLang="zh-CN"/>
              <a:t>2</a:t>
            </a:r>
            <a:r>
              <a:rPr kumimoji="1" lang="zh-CN" altLang="en-US"/>
              <a:t>）在图</a:t>
            </a:r>
            <a:r>
              <a:rPr kumimoji="1" lang="en-US" altLang="zh-CN"/>
              <a:t>Stepwise Plot</a:t>
            </a:r>
            <a:r>
              <a:rPr kumimoji="1" lang="zh-CN" altLang="en-US"/>
              <a:t>中点击直线</a:t>
            </a:r>
            <a:r>
              <a:rPr kumimoji="1" lang="en-US" altLang="zh-CN"/>
              <a:t>3</a:t>
            </a:r>
            <a:r>
              <a:rPr kumimoji="1" lang="zh-CN" altLang="en-US"/>
              <a:t>和直线</a:t>
            </a:r>
            <a:r>
              <a:rPr kumimoji="1" lang="en-US" altLang="zh-CN"/>
              <a:t>4</a:t>
            </a:r>
            <a:r>
              <a:rPr kumimoji="1" lang="zh-CN" altLang="en-US"/>
              <a:t>，移去变量</a:t>
            </a:r>
            <a:r>
              <a:rPr kumimoji="1" lang="en-US" altLang="zh-CN"/>
              <a:t>x</a:t>
            </a:r>
            <a:r>
              <a:rPr kumimoji="1" lang="en-US" altLang="zh-CN" baseline="-25000"/>
              <a:t>3</a:t>
            </a:r>
            <a:r>
              <a:rPr kumimoji="1" lang="zh-CN" altLang="en-US"/>
              <a:t>和</a:t>
            </a:r>
            <a:r>
              <a:rPr kumimoji="1" lang="en-US" altLang="zh-CN"/>
              <a:t>x</a:t>
            </a:r>
            <a:r>
              <a:rPr kumimoji="1" lang="en-US" altLang="zh-CN" baseline="-25000"/>
              <a:t>4</a:t>
            </a:r>
          </a:p>
        </p:txBody>
      </p:sp>
      <p:pic>
        <p:nvPicPr>
          <p:cNvPr id="225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33528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2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38600"/>
            <a:ext cx="54864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5" name="Text Box 5"/>
          <p:cNvSpPr txBox="1">
            <a:spLocks noChangeArrowheads="1"/>
          </p:cNvSpPr>
          <p:nvPr/>
        </p:nvSpPr>
        <p:spPr bwMode="auto">
          <a:xfrm>
            <a:off x="4413250" y="990600"/>
            <a:ext cx="3697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b="1">
                <a:solidFill>
                  <a:srgbClr val="FF6600"/>
                </a:solidFill>
              </a:rPr>
              <a:t>移去变量</a:t>
            </a:r>
            <a:r>
              <a:rPr kumimoji="1" lang="en-US" altLang="zh-CN" b="1">
                <a:solidFill>
                  <a:srgbClr val="FF6600"/>
                </a:solidFill>
              </a:rPr>
              <a:t>x</a:t>
            </a:r>
            <a:r>
              <a:rPr kumimoji="1" lang="en-US" altLang="zh-CN" b="1" baseline="-25000">
                <a:solidFill>
                  <a:srgbClr val="FF6600"/>
                </a:solidFill>
              </a:rPr>
              <a:t>3</a:t>
            </a:r>
            <a:r>
              <a:rPr kumimoji="1" lang="zh-CN" altLang="en-US" b="1">
                <a:solidFill>
                  <a:srgbClr val="FF6600"/>
                </a:solidFill>
              </a:rPr>
              <a:t>和</a:t>
            </a:r>
            <a:r>
              <a:rPr kumimoji="1" lang="en-US" altLang="zh-CN" b="1">
                <a:solidFill>
                  <a:srgbClr val="FF6600"/>
                </a:solidFill>
              </a:rPr>
              <a:t>x</a:t>
            </a:r>
            <a:r>
              <a:rPr kumimoji="1" lang="en-US" altLang="zh-CN" b="1" baseline="-25000">
                <a:solidFill>
                  <a:srgbClr val="FF6600"/>
                </a:solidFill>
              </a:rPr>
              <a:t>4</a:t>
            </a:r>
            <a:r>
              <a:rPr kumimoji="1" lang="zh-CN" altLang="en-US" b="1">
                <a:solidFill>
                  <a:srgbClr val="FF6600"/>
                </a:solidFill>
              </a:rPr>
              <a:t>后模型具有显著性</a:t>
            </a:r>
            <a:r>
              <a:rPr kumimoji="1" lang="en-US" altLang="zh-CN" b="1">
                <a:solidFill>
                  <a:srgbClr val="FF6600"/>
                </a:solidFill>
              </a:rPr>
              <a:t>.</a:t>
            </a:r>
          </a:p>
        </p:txBody>
      </p:sp>
      <p:sp>
        <p:nvSpPr>
          <p:cNvPr id="225286" name="Text Box 6"/>
          <p:cNvSpPr txBox="1">
            <a:spLocks noChangeArrowheads="1"/>
          </p:cNvSpPr>
          <p:nvPr/>
        </p:nvSpPr>
        <p:spPr bwMode="auto">
          <a:xfrm>
            <a:off x="4357688" y="2286000"/>
            <a:ext cx="45005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CN"/>
              <a:t>    </a:t>
            </a:r>
            <a:r>
              <a:rPr kumimoji="1" lang="zh-CN" altLang="en-US" b="1">
                <a:solidFill>
                  <a:srgbClr val="FF6600"/>
                </a:solidFill>
              </a:rPr>
              <a:t>虽然剩余标准差（</a:t>
            </a:r>
            <a:r>
              <a:rPr kumimoji="1" lang="en-US" altLang="zh-CN" b="1">
                <a:solidFill>
                  <a:srgbClr val="FF6600"/>
                </a:solidFill>
              </a:rPr>
              <a:t>RMSE</a:t>
            </a:r>
            <a:r>
              <a:rPr kumimoji="1" lang="zh-CN" altLang="en-US" b="1">
                <a:solidFill>
                  <a:srgbClr val="FF6600"/>
                </a:solidFill>
              </a:rPr>
              <a:t>）没有太大的变化，但是统计量</a:t>
            </a:r>
            <a:r>
              <a:rPr kumimoji="1" lang="en-US" altLang="zh-CN" b="1">
                <a:solidFill>
                  <a:srgbClr val="FF6600"/>
                </a:solidFill>
              </a:rPr>
              <a:t>F</a:t>
            </a:r>
            <a:r>
              <a:rPr kumimoji="1" lang="zh-CN" altLang="en-US" b="1">
                <a:solidFill>
                  <a:srgbClr val="FF6600"/>
                </a:solidFill>
              </a:rPr>
              <a:t>的值明显增大，因此新的回归模型更好</a:t>
            </a:r>
            <a:r>
              <a:rPr kumimoji="1" lang="en-US" altLang="zh-CN" b="1">
                <a:solidFill>
                  <a:srgbClr val="FF6600"/>
                </a:solidFill>
              </a:rPr>
              <a:t>.</a:t>
            </a:r>
          </a:p>
        </p:txBody>
      </p:sp>
    </p:spTree>
  </p:cSld>
  <p:clrMapOvr>
    <a:masterClrMapping/>
  </p:clrMapOvr>
  <p:transition>
    <p:zoom dir="in"/>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746125" y="498475"/>
            <a:ext cx="5626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400"/>
              <a:t>（</a:t>
            </a:r>
            <a:r>
              <a:rPr kumimoji="1" lang="en-US" altLang="zh-CN" sz="2400"/>
              <a:t>3</a:t>
            </a:r>
            <a:r>
              <a:rPr kumimoji="1" lang="zh-CN" altLang="en-US" sz="2400"/>
              <a:t>）对变量</a:t>
            </a:r>
            <a:r>
              <a:rPr kumimoji="1" lang="en-US" altLang="zh-CN" sz="2400"/>
              <a:t>y</a:t>
            </a:r>
            <a:r>
              <a:rPr kumimoji="1" lang="zh-CN" altLang="en-US" sz="2400"/>
              <a:t>和</a:t>
            </a:r>
            <a:r>
              <a:rPr kumimoji="1" lang="en-US" altLang="zh-CN" sz="2400"/>
              <a:t>x</a:t>
            </a:r>
            <a:r>
              <a:rPr kumimoji="1" lang="en-US" altLang="zh-CN" sz="2400" baseline="-25000"/>
              <a:t>1</a:t>
            </a:r>
            <a:r>
              <a:rPr kumimoji="1" lang="zh-CN" altLang="en-US" sz="2400"/>
              <a:t>、</a:t>
            </a:r>
            <a:r>
              <a:rPr kumimoji="1" lang="en-US" altLang="zh-CN" sz="2400"/>
              <a:t>x</a:t>
            </a:r>
            <a:r>
              <a:rPr kumimoji="1" lang="en-US" altLang="zh-CN" sz="2400" baseline="-25000"/>
              <a:t>2</a:t>
            </a:r>
            <a:r>
              <a:rPr kumimoji="1" lang="zh-CN" altLang="en-US" sz="2400"/>
              <a:t>作线性回归：</a:t>
            </a:r>
          </a:p>
          <a:p>
            <a:pPr eaLnBrk="1" hangingPunct="1"/>
            <a:r>
              <a:rPr kumimoji="1" lang="zh-CN" altLang="en-US" sz="2400"/>
              <a:t>           </a:t>
            </a:r>
            <a:r>
              <a:rPr kumimoji="1" lang="en-US" altLang="zh-CN" sz="2400"/>
              <a:t>X=[ones(13,1) x1 x2];</a:t>
            </a:r>
          </a:p>
          <a:p>
            <a:pPr eaLnBrk="1" hangingPunct="1"/>
            <a:r>
              <a:rPr kumimoji="1" lang="en-US" altLang="zh-CN" sz="2400"/>
              <a:t>           b=regress(y,X)</a:t>
            </a:r>
          </a:p>
        </p:txBody>
      </p:sp>
      <p:sp>
        <p:nvSpPr>
          <p:cNvPr id="226307" name="Text Box 3"/>
          <p:cNvSpPr txBox="1">
            <a:spLocks noChangeArrowheads="1"/>
          </p:cNvSpPr>
          <p:nvPr/>
        </p:nvSpPr>
        <p:spPr bwMode="auto">
          <a:xfrm>
            <a:off x="1431925" y="2098675"/>
            <a:ext cx="65690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400"/>
              <a:t>得结果：</a:t>
            </a:r>
            <a:r>
              <a:rPr kumimoji="1" lang="en-US" altLang="zh-CN" sz="2400"/>
              <a:t>b =</a:t>
            </a:r>
          </a:p>
          <a:p>
            <a:pPr eaLnBrk="1" hangingPunct="1"/>
            <a:r>
              <a:rPr kumimoji="1" lang="en-US" altLang="zh-CN" sz="2400"/>
              <a:t>           52.5773</a:t>
            </a:r>
          </a:p>
          <a:p>
            <a:pPr eaLnBrk="1" hangingPunct="1"/>
            <a:r>
              <a:rPr kumimoji="1" lang="en-US" altLang="zh-CN" sz="2400"/>
              <a:t>           1.4683</a:t>
            </a:r>
          </a:p>
          <a:p>
            <a:pPr eaLnBrk="1" hangingPunct="1"/>
            <a:r>
              <a:rPr kumimoji="1" lang="en-US" altLang="zh-CN" sz="2400"/>
              <a:t>           0.6623</a:t>
            </a:r>
          </a:p>
          <a:p>
            <a:pPr eaLnBrk="1" hangingPunct="1"/>
            <a:endParaRPr kumimoji="1" lang="en-US" altLang="zh-CN" sz="2400"/>
          </a:p>
          <a:p>
            <a:pPr eaLnBrk="1" hangingPunct="1"/>
            <a:r>
              <a:rPr kumimoji="1" lang="zh-CN" altLang="en-US" sz="2400"/>
              <a:t>故最终模型为：</a:t>
            </a:r>
            <a:r>
              <a:rPr kumimoji="1" lang="en-US" altLang="zh-CN" sz="2400"/>
              <a:t>y=52.5773+1.4683x</a:t>
            </a:r>
            <a:r>
              <a:rPr kumimoji="1" lang="en-US" altLang="zh-CN" sz="2400" baseline="-25000"/>
              <a:t>1</a:t>
            </a:r>
            <a:r>
              <a:rPr kumimoji="1" lang="en-US" altLang="zh-CN" sz="2400"/>
              <a:t>+0.6623x</a:t>
            </a:r>
            <a:r>
              <a:rPr kumimoji="1" lang="en-US" altLang="zh-CN" sz="2400" baseline="-25000"/>
              <a:t>2</a:t>
            </a:r>
          </a:p>
        </p:txBody>
      </p:sp>
      <p:sp>
        <p:nvSpPr>
          <p:cNvPr id="226308" name="Text Box 5"/>
          <p:cNvSpPr txBox="1">
            <a:spLocks noChangeArrowheads="1"/>
          </p:cNvSpPr>
          <p:nvPr/>
        </p:nvSpPr>
        <p:spPr bwMode="auto">
          <a:xfrm>
            <a:off x="1619250" y="4868863"/>
            <a:ext cx="5473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zh-CN" altLang="en-US" sz="2400">
                <a:solidFill>
                  <a:srgbClr val="FF0000"/>
                </a:solidFill>
              </a:rPr>
              <a:t>注意，</a:t>
            </a:r>
            <a:r>
              <a:rPr kumimoji="1" lang="en-US" altLang="zh-CN" sz="2400">
                <a:solidFill>
                  <a:srgbClr val="FF0000"/>
                </a:solidFill>
              </a:rPr>
              <a:t>matlab</a:t>
            </a:r>
            <a:r>
              <a:rPr kumimoji="1" lang="zh-CN" altLang="en-US" sz="2400">
                <a:solidFill>
                  <a:srgbClr val="FF0000"/>
                </a:solidFill>
              </a:rPr>
              <a:t>没有线性回归的区间预测函数，需要自己根据公式计算。</a:t>
            </a:r>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2"/>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E263940-4679-4EB9-9E1C-B2804FD07BCF}" type="datetime1">
              <a:rPr lang="zh-CN" altLang="en-US" sz="1400">
                <a:ea typeface="宋体" pitchFamily="2" charset="-122"/>
              </a:rPr>
              <a:pPr eaLnBrk="1" hangingPunct="1"/>
              <a:t>2019/7/7</a:t>
            </a:fld>
            <a:endParaRPr lang="en-US" altLang="zh-CN" sz="1400">
              <a:ea typeface="宋体" pitchFamily="2" charset="-122"/>
            </a:endParaRPr>
          </a:p>
        </p:txBody>
      </p:sp>
      <p:sp>
        <p:nvSpPr>
          <p:cNvPr id="94211" name="灯片编号占位符 4"/>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0CD2735C-9AC4-4A1A-A0FE-620B4D2A51C9}" type="slidenum">
              <a:rPr lang="zh-CN" altLang="en-US" sz="1400">
                <a:ea typeface="宋体" pitchFamily="2" charset="-122"/>
              </a:rPr>
              <a:pPr algn="r" eaLnBrk="1" hangingPunct="1"/>
              <a:t>17</a:t>
            </a:fld>
            <a:endParaRPr lang="en-US" altLang="zh-CN" sz="1400">
              <a:ea typeface="宋体" pitchFamily="2" charset="-122"/>
            </a:endParaRPr>
          </a:p>
        </p:txBody>
      </p:sp>
      <p:sp>
        <p:nvSpPr>
          <p:cNvPr id="94212" name="Rectangle 4"/>
          <p:cNvSpPr>
            <a:spLocks noGrp="1" noChangeArrowheads="1"/>
          </p:cNvSpPr>
          <p:nvPr>
            <p:ph type="title" idx="4294967295"/>
          </p:nvPr>
        </p:nvSpPr>
        <p:spPr>
          <a:xfrm>
            <a:off x="1403350" y="476250"/>
            <a:ext cx="5834063" cy="574675"/>
          </a:xfrm>
        </p:spPr>
        <p:txBody>
          <a:bodyPr/>
          <a:lstStyle/>
          <a:p>
            <a:pPr eaLnBrk="1" hangingPunct="1"/>
            <a:r>
              <a:rPr lang="zh-CN" altLang="en-US" sz="3200" b="1" smtClean="0">
                <a:solidFill>
                  <a:srgbClr val="FFFF00"/>
                </a:solidFill>
                <a:latin typeface="黑体" pitchFamily="49" charset="-122"/>
                <a:ea typeface="黑体" pitchFamily="49" charset="-122"/>
              </a:rPr>
              <a:t>  </a:t>
            </a:r>
            <a:r>
              <a:rPr lang="en-US" altLang="zh-CN" sz="3200" b="1" smtClean="0">
                <a:solidFill>
                  <a:srgbClr val="FFFF00"/>
                </a:solidFill>
                <a:latin typeface="黑体" pitchFamily="49" charset="-122"/>
                <a:ea typeface="黑体" pitchFamily="49" charset="-122"/>
              </a:rPr>
              <a:t>2014</a:t>
            </a:r>
            <a:r>
              <a:rPr lang="zh-CN" altLang="en-US" sz="2800" b="1" smtClean="0">
                <a:solidFill>
                  <a:srgbClr val="FFFF00"/>
                </a:solidFill>
                <a:latin typeface="黑体" pitchFamily="49" charset="-122"/>
                <a:ea typeface="黑体" pitchFamily="49" charset="-122"/>
              </a:rPr>
              <a:t>数学建模讲义</a:t>
            </a:r>
          </a:p>
        </p:txBody>
      </p:sp>
      <p:sp>
        <p:nvSpPr>
          <p:cNvPr id="16390" name="AutoShape 6">
            <a:hlinkClick r:id="rId2" action="ppaction://hlinksldjump"/>
          </p:cNvPr>
          <p:cNvSpPr>
            <a:spLocks noChangeArrowheads="1"/>
          </p:cNvSpPr>
          <p:nvPr/>
        </p:nvSpPr>
        <p:spPr bwMode="auto">
          <a:xfrm>
            <a:off x="1763713" y="3067050"/>
            <a:ext cx="4968875" cy="576263"/>
          </a:xfrm>
          <a:prstGeom prst="roundRect">
            <a:avLst>
              <a:gd name="adj" fmla="val 49106"/>
            </a:avLst>
          </a:prstGeom>
          <a:gradFill rotWithShape="1">
            <a:gsLst>
              <a:gs pos="0">
                <a:srgbClr val="00475E"/>
              </a:gs>
              <a:gs pos="50000">
                <a:schemeClr val="accent1"/>
              </a:gs>
              <a:gs pos="100000">
                <a:srgbClr val="00475E"/>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2. CUMCM</a:t>
            </a:r>
            <a:r>
              <a:rPr lang="zh-CN" altLang="en-US" sz="2400" b="1" dirty="0">
                <a:solidFill>
                  <a:schemeClr val="bg1"/>
                </a:solidFill>
                <a:ea typeface="宋体" pitchFamily="2" charset="-122"/>
              </a:rPr>
              <a:t>近几年赛题的剖析   </a:t>
            </a:r>
          </a:p>
        </p:txBody>
      </p:sp>
    </p:spTree>
  </p:cSld>
  <p:clrMapOvr>
    <a:masterClrMapping/>
  </p:clrMapOvr>
  <p:transition>
    <p:random/>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304800" y="1219200"/>
            <a:ext cx="609600"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3200">
                <a:ea typeface="楷体_GB2312" pitchFamily="49" charset="-122"/>
              </a:rPr>
              <a:t>问题</a:t>
            </a:r>
          </a:p>
        </p:txBody>
      </p:sp>
      <p:sp>
        <p:nvSpPr>
          <p:cNvPr id="227331" name="Text Box 3"/>
          <p:cNvSpPr txBox="1">
            <a:spLocks noChangeArrowheads="1"/>
          </p:cNvSpPr>
          <p:nvPr/>
        </p:nvSpPr>
        <p:spPr bwMode="auto">
          <a:xfrm>
            <a:off x="1143000" y="1157288"/>
            <a:ext cx="739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建立牙膏销售量与价格、广告投入之间的模型 </a:t>
            </a:r>
          </a:p>
        </p:txBody>
      </p:sp>
      <p:sp>
        <p:nvSpPr>
          <p:cNvPr id="227332" name="Text Box 4"/>
          <p:cNvSpPr txBox="1">
            <a:spLocks noChangeArrowheads="1"/>
          </p:cNvSpPr>
          <p:nvPr/>
        </p:nvSpPr>
        <p:spPr bwMode="auto">
          <a:xfrm>
            <a:off x="1143000" y="1690688"/>
            <a:ext cx="739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预测在不同价格和广告费用下的牙膏销售量 </a:t>
            </a:r>
          </a:p>
        </p:txBody>
      </p:sp>
      <p:sp>
        <p:nvSpPr>
          <p:cNvPr id="227333" name="Text Box 5"/>
          <p:cNvSpPr txBox="1">
            <a:spLocks noChangeArrowheads="1"/>
          </p:cNvSpPr>
          <p:nvPr/>
        </p:nvSpPr>
        <p:spPr bwMode="auto">
          <a:xfrm>
            <a:off x="762000" y="2166938"/>
            <a:ext cx="7772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20000"/>
              </a:lnSpc>
              <a:spcBef>
                <a:spcPct val="50000"/>
              </a:spcBef>
            </a:pPr>
            <a:r>
              <a:rPr kumimoji="1" lang="zh-CN" altLang="en-US" sz="2800"/>
              <a:t>收集了</a:t>
            </a:r>
            <a:r>
              <a:rPr kumimoji="1" lang="en-US" altLang="zh-CN" sz="2800"/>
              <a:t>30</a:t>
            </a:r>
            <a:r>
              <a:rPr kumimoji="1" lang="zh-CN" altLang="en-US" sz="2800"/>
              <a:t>个销售周期本公司牙膏销售量、价格、广告费用，及同期其它厂家同类牙膏的平均售价 </a:t>
            </a:r>
          </a:p>
        </p:txBody>
      </p:sp>
      <p:grpSp>
        <p:nvGrpSpPr>
          <p:cNvPr id="227334" name="Group 6"/>
          <p:cNvGrpSpPr>
            <a:grpSpLocks/>
          </p:cNvGrpSpPr>
          <p:nvPr/>
        </p:nvGrpSpPr>
        <p:grpSpPr bwMode="auto">
          <a:xfrm>
            <a:off x="179388" y="3302000"/>
            <a:ext cx="8785225" cy="3098800"/>
            <a:chOff x="113" y="2160"/>
            <a:chExt cx="5534" cy="1952"/>
          </a:xfrm>
        </p:grpSpPr>
        <p:sp>
          <p:nvSpPr>
            <p:cNvPr id="227336" name="Rectangle 7"/>
            <p:cNvSpPr>
              <a:spLocks noChangeArrowheads="1"/>
            </p:cNvSpPr>
            <p:nvPr/>
          </p:nvSpPr>
          <p:spPr bwMode="auto">
            <a:xfrm>
              <a:off x="4688" y="3825"/>
              <a:ext cx="959"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9.26</a:t>
              </a:r>
            </a:p>
          </p:txBody>
        </p:sp>
        <p:sp>
          <p:nvSpPr>
            <p:cNvPr id="227337" name="Rectangle 8"/>
            <p:cNvSpPr>
              <a:spLocks noChangeArrowheads="1"/>
            </p:cNvSpPr>
            <p:nvPr/>
          </p:nvSpPr>
          <p:spPr bwMode="auto">
            <a:xfrm>
              <a:off x="3727" y="3825"/>
              <a:ext cx="961"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olidFill>
                    <a:srgbClr val="FF3300"/>
                  </a:solidFill>
                </a:rPr>
                <a:t>0.55</a:t>
              </a:r>
            </a:p>
          </p:txBody>
        </p:sp>
        <p:sp>
          <p:nvSpPr>
            <p:cNvPr id="227338" name="Rectangle 9"/>
            <p:cNvSpPr>
              <a:spLocks noChangeArrowheads="1"/>
            </p:cNvSpPr>
            <p:nvPr/>
          </p:nvSpPr>
          <p:spPr bwMode="auto">
            <a:xfrm>
              <a:off x="2711" y="3825"/>
              <a:ext cx="1016"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6.80</a:t>
              </a:r>
            </a:p>
          </p:txBody>
        </p:sp>
        <p:sp>
          <p:nvSpPr>
            <p:cNvPr id="227339" name="Rectangle 10"/>
            <p:cNvSpPr>
              <a:spLocks noChangeArrowheads="1"/>
            </p:cNvSpPr>
            <p:nvPr/>
          </p:nvSpPr>
          <p:spPr bwMode="auto">
            <a:xfrm>
              <a:off x="1701" y="3825"/>
              <a:ext cx="1010"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4.25</a:t>
              </a:r>
            </a:p>
          </p:txBody>
        </p:sp>
        <p:sp>
          <p:nvSpPr>
            <p:cNvPr id="227340" name="Rectangle 11"/>
            <p:cNvSpPr>
              <a:spLocks noChangeArrowheads="1"/>
            </p:cNvSpPr>
            <p:nvPr/>
          </p:nvSpPr>
          <p:spPr bwMode="auto">
            <a:xfrm>
              <a:off x="716" y="3825"/>
              <a:ext cx="985"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3.70</a:t>
              </a:r>
            </a:p>
          </p:txBody>
        </p:sp>
        <p:sp>
          <p:nvSpPr>
            <p:cNvPr id="227341" name="Rectangle 12"/>
            <p:cNvSpPr>
              <a:spLocks noChangeArrowheads="1"/>
            </p:cNvSpPr>
            <p:nvPr/>
          </p:nvSpPr>
          <p:spPr bwMode="auto">
            <a:xfrm>
              <a:off x="113" y="3825"/>
              <a:ext cx="603"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30</a:t>
              </a:r>
            </a:p>
          </p:txBody>
        </p:sp>
        <p:sp>
          <p:nvSpPr>
            <p:cNvPr id="227342" name="Rectangle 13"/>
            <p:cNvSpPr>
              <a:spLocks noChangeArrowheads="1"/>
            </p:cNvSpPr>
            <p:nvPr/>
          </p:nvSpPr>
          <p:spPr bwMode="auto">
            <a:xfrm>
              <a:off x="4688" y="3538"/>
              <a:ext cx="959"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7.93</a:t>
              </a:r>
            </a:p>
          </p:txBody>
        </p:sp>
        <p:sp>
          <p:nvSpPr>
            <p:cNvPr id="227343" name="Rectangle 14"/>
            <p:cNvSpPr>
              <a:spLocks noChangeArrowheads="1"/>
            </p:cNvSpPr>
            <p:nvPr/>
          </p:nvSpPr>
          <p:spPr bwMode="auto">
            <a:xfrm>
              <a:off x="3727" y="3538"/>
              <a:ext cx="961"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olidFill>
                    <a:srgbClr val="FF3300"/>
                  </a:solidFill>
                </a:rPr>
                <a:t>0.05</a:t>
              </a:r>
            </a:p>
          </p:txBody>
        </p:sp>
        <p:sp>
          <p:nvSpPr>
            <p:cNvPr id="227344" name="Rectangle 15"/>
            <p:cNvSpPr>
              <a:spLocks noChangeArrowheads="1"/>
            </p:cNvSpPr>
            <p:nvPr/>
          </p:nvSpPr>
          <p:spPr bwMode="auto">
            <a:xfrm>
              <a:off x="2711" y="3538"/>
              <a:ext cx="1016"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5.80</a:t>
              </a:r>
            </a:p>
          </p:txBody>
        </p:sp>
        <p:sp>
          <p:nvSpPr>
            <p:cNvPr id="227345" name="Rectangle 16"/>
            <p:cNvSpPr>
              <a:spLocks noChangeArrowheads="1"/>
            </p:cNvSpPr>
            <p:nvPr/>
          </p:nvSpPr>
          <p:spPr bwMode="auto">
            <a:xfrm>
              <a:off x="1701" y="3538"/>
              <a:ext cx="1010"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3.85</a:t>
              </a:r>
            </a:p>
          </p:txBody>
        </p:sp>
        <p:sp>
          <p:nvSpPr>
            <p:cNvPr id="227346" name="Rectangle 17"/>
            <p:cNvSpPr>
              <a:spLocks noChangeArrowheads="1"/>
            </p:cNvSpPr>
            <p:nvPr/>
          </p:nvSpPr>
          <p:spPr bwMode="auto">
            <a:xfrm>
              <a:off x="716" y="3538"/>
              <a:ext cx="985"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3.80</a:t>
              </a:r>
            </a:p>
          </p:txBody>
        </p:sp>
        <p:sp>
          <p:nvSpPr>
            <p:cNvPr id="227347" name="Rectangle 18"/>
            <p:cNvSpPr>
              <a:spLocks noChangeArrowheads="1"/>
            </p:cNvSpPr>
            <p:nvPr/>
          </p:nvSpPr>
          <p:spPr bwMode="auto">
            <a:xfrm>
              <a:off x="113" y="3538"/>
              <a:ext cx="603"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29</a:t>
              </a:r>
            </a:p>
          </p:txBody>
        </p:sp>
        <p:sp>
          <p:nvSpPr>
            <p:cNvPr id="227348" name="Rectangle 19"/>
            <p:cNvSpPr>
              <a:spLocks noChangeArrowheads="1"/>
            </p:cNvSpPr>
            <p:nvPr/>
          </p:nvSpPr>
          <p:spPr bwMode="auto">
            <a:xfrm>
              <a:off x="4688" y="3251"/>
              <a:ext cx="959"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ym typeface="Symbol" pitchFamily="18" charset="2"/>
                </a:rPr>
                <a:t></a:t>
              </a:r>
            </a:p>
          </p:txBody>
        </p:sp>
        <p:sp>
          <p:nvSpPr>
            <p:cNvPr id="227349" name="Rectangle 20"/>
            <p:cNvSpPr>
              <a:spLocks noChangeArrowheads="1"/>
            </p:cNvSpPr>
            <p:nvPr/>
          </p:nvSpPr>
          <p:spPr bwMode="auto">
            <a:xfrm>
              <a:off x="3727" y="3251"/>
              <a:ext cx="961"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olidFill>
                    <a:srgbClr val="FF3300"/>
                  </a:solidFill>
                  <a:sym typeface="Symbol" pitchFamily="18" charset="2"/>
                </a:rPr>
                <a:t></a:t>
              </a:r>
            </a:p>
          </p:txBody>
        </p:sp>
        <p:sp>
          <p:nvSpPr>
            <p:cNvPr id="227350" name="Rectangle 21"/>
            <p:cNvSpPr>
              <a:spLocks noChangeArrowheads="1"/>
            </p:cNvSpPr>
            <p:nvPr/>
          </p:nvSpPr>
          <p:spPr bwMode="auto">
            <a:xfrm>
              <a:off x="2711" y="3251"/>
              <a:ext cx="1016"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ym typeface="Symbol" pitchFamily="18" charset="2"/>
                </a:rPr>
                <a:t></a:t>
              </a:r>
            </a:p>
          </p:txBody>
        </p:sp>
        <p:sp>
          <p:nvSpPr>
            <p:cNvPr id="227351" name="Rectangle 22"/>
            <p:cNvSpPr>
              <a:spLocks noChangeArrowheads="1"/>
            </p:cNvSpPr>
            <p:nvPr/>
          </p:nvSpPr>
          <p:spPr bwMode="auto">
            <a:xfrm>
              <a:off x="1701" y="3251"/>
              <a:ext cx="1010"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ym typeface="Symbol" pitchFamily="18" charset="2"/>
                </a:rPr>
                <a:t></a:t>
              </a:r>
            </a:p>
          </p:txBody>
        </p:sp>
        <p:sp>
          <p:nvSpPr>
            <p:cNvPr id="227352" name="Rectangle 23"/>
            <p:cNvSpPr>
              <a:spLocks noChangeArrowheads="1"/>
            </p:cNvSpPr>
            <p:nvPr/>
          </p:nvSpPr>
          <p:spPr bwMode="auto">
            <a:xfrm>
              <a:off x="716" y="3251"/>
              <a:ext cx="985"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ym typeface="Symbol" pitchFamily="18" charset="2"/>
                </a:rPr>
                <a:t></a:t>
              </a:r>
            </a:p>
          </p:txBody>
        </p:sp>
        <p:sp>
          <p:nvSpPr>
            <p:cNvPr id="227353" name="Rectangle 24"/>
            <p:cNvSpPr>
              <a:spLocks noChangeArrowheads="1"/>
            </p:cNvSpPr>
            <p:nvPr/>
          </p:nvSpPr>
          <p:spPr bwMode="auto">
            <a:xfrm>
              <a:off x="113" y="3251"/>
              <a:ext cx="603"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ym typeface="Symbol" pitchFamily="18" charset="2"/>
                </a:rPr>
                <a:t></a:t>
              </a:r>
            </a:p>
          </p:txBody>
        </p:sp>
        <p:sp>
          <p:nvSpPr>
            <p:cNvPr id="227354" name="Rectangle 25"/>
            <p:cNvSpPr>
              <a:spLocks noChangeArrowheads="1"/>
            </p:cNvSpPr>
            <p:nvPr/>
          </p:nvSpPr>
          <p:spPr bwMode="auto">
            <a:xfrm>
              <a:off x="4688" y="2964"/>
              <a:ext cx="959"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8.51</a:t>
              </a:r>
            </a:p>
          </p:txBody>
        </p:sp>
        <p:sp>
          <p:nvSpPr>
            <p:cNvPr id="227355" name="Rectangle 26"/>
            <p:cNvSpPr>
              <a:spLocks noChangeArrowheads="1"/>
            </p:cNvSpPr>
            <p:nvPr/>
          </p:nvSpPr>
          <p:spPr bwMode="auto">
            <a:xfrm>
              <a:off x="3727" y="2964"/>
              <a:ext cx="961"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olidFill>
                    <a:srgbClr val="FF3300"/>
                  </a:solidFill>
                </a:rPr>
                <a:t>0.25</a:t>
              </a:r>
            </a:p>
          </p:txBody>
        </p:sp>
        <p:sp>
          <p:nvSpPr>
            <p:cNvPr id="227356" name="Rectangle 27"/>
            <p:cNvSpPr>
              <a:spLocks noChangeArrowheads="1"/>
            </p:cNvSpPr>
            <p:nvPr/>
          </p:nvSpPr>
          <p:spPr bwMode="auto">
            <a:xfrm>
              <a:off x="2711" y="2964"/>
              <a:ext cx="1016"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6.75</a:t>
              </a:r>
            </a:p>
          </p:txBody>
        </p:sp>
        <p:sp>
          <p:nvSpPr>
            <p:cNvPr id="227357" name="Rectangle 28"/>
            <p:cNvSpPr>
              <a:spLocks noChangeArrowheads="1"/>
            </p:cNvSpPr>
            <p:nvPr/>
          </p:nvSpPr>
          <p:spPr bwMode="auto">
            <a:xfrm>
              <a:off x="1701" y="2964"/>
              <a:ext cx="1010"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4.00</a:t>
              </a:r>
            </a:p>
          </p:txBody>
        </p:sp>
        <p:sp>
          <p:nvSpPr>
            <p:cNvPr id="227358" name="Rectangle 29"/>
            <p:cNvSpPr>
              <a:spLocks noChangeArrowheads="1"/>
            </p:cNvSpPr>
            <p:nvPr/>
          </p:nvSpPr>
          <p:spPr bwMode="auto">
            <a:xfrm>
              <a:off x="716" y="2964"/>
              <a:ext cx="985"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3.75</a:t>
              </a:r>
            </a:p>
          </p:txBody>
        </p:sp>
        <p:sp>
          <p:nvSpPr>
            <p:cNvPr id="227359" name="Rectangle 30"/>
            <p:cNvSpPr>
              <a:spLocks noChangeArrowheads="1"/>
            </p:cNvSpPr>
            <p:nvPr/>
          </p:nvSpPr>
          <p:spPr bwMode="auto">
            <a:xfrm>
              <a:off x="113" y="2964"/>
              <a:ext cx="603"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2</a:t>
              </a:r>
            </a:p>
          </p:txBody>
        </p:sp>
        <p:sp>
          <p:nvSpPr>
            <p:cNvPr id="227360" name="Rectangle 31"/>
            <p:cNvSpPr>
              <a:spLocks noChangeArrowheads="1"/>
            </p:cNvSpPr>
            <p:nvPr/>
          </p:nvSpPr>
          <p:spPr bwMode="auto">
            <a:xfrm>
              <a:off x="4688" y="2677"/>
              <a:ext cx="959"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7.38</a:t>
              </a:r>
            </a:p>
          </p:txBody>
        </p:sp>
        <p:sp>
          <p:nvSpPr>
            <p:cNvPr id="227361" name="Rectangle 32"/>
            <p:cNvSpPr>
              <a:spLocks noChangeArrowheads="1"/>
            </p:cNvSpPr>
            <p:nvPr/>
          </p:nvSpPr>
          <p:spPr bwMode="auto">
            <a:xfrm>
              <a:off x="3727" y="2677"/>
              <a:ext cx="961"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solidFill>
                    <a:srgbClr val="FF3300"/>
                  </a:solidFill>
                </a:rPr>
                <a:t>-0.05</a:t>
              </a:r>
            </a:p>
          </p:txBody>
        </p:sp>
        <p:sp>
          <p:nvSpPr>
            <p:cNvPr id="227362" name="Rectangle 33"/>
            <p:cNvSpPr>
              <a:spLocks noChangeArrowheads="1"/>
            </p:cNvSpPr>
            <p:nvPr/>
          </p:nvSpPr>
          <p:spPr bwMode="auto">
            <a:xfrm>
              <a:off x="2711" y="2677"/>
              <a:ext cx="1016"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5.50</a:t>
              </a:r>
            </a:p>
          </p:txBody>
        </p:sp>
        <p:sp>
          <p:nvSpPr>
            <p:cNvPr id="227363" name="Rectangle 34"/>
            <p:cNvSpPr>
              <a:spLocks noChangeArrowheads="1"/>
            </p:cNvSpPr>
            <p:nvPr/>
          </p:nvSpPr>
          <p:spPr bwMode="auto">
            <a:xfrm>
              <a:off x="1701" y="2677"/>
              <a:ext cx="1010"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3.80</a:t>
              </a:r>
            </a:p>
          </p:txBody>
        </p:sp>
        <p:sp>
          <p:nvSpPr>
            <p:cNvPr id="227364" name="Rectangle 35"/>
            <p:cNvSpPr>
              <a:spLocks noChangeArrowheads="1"/>
            </p:cNvSpPr>
            <p:nvPr/>
          </p:nvSpPr>
          <p:spPr bwMode="auto">
            <a:xfrm>
              <a:off x="716" y="2677"/>
              <a:ext cx="985"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3.85</a:t>
              </a:r>
            </a:p>
          </p:txBody>
        </p:sp>
        <p:sp>
          <p:nvSpPr>
            <p:cNvPr id="227365" name="Rectangle 36"/>
            <p:cNvSpPr>
              <a:spLocks noChangeArrowheads="1"/>
            </p:cNvSpPr>
            <p:nvPr/>
          </p:nvSpPr>
          <p:spPr bwMode="auto">
            <a:xfrm>
              <a:off x="113" y="2677"/>
              <a:ext cx="603"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t>1</a:t>
              </a:r>
            </a:p>
          </p:txBody>
        </p:sp>
        <p:sp>
          <p:nvSpPr>
            <p:cNvPr id="227366" name="Rectangle 37"/>
            <p:cNvSpPr>
              <a:spLocks noChangeArrowheads="1"/>
            </p:cNvSpPr>
            <p:nvPr/>
          </p:nvSpPr>
          <p:spPr bwMode="auto">
            <a:xfrm>
              <a:off x="4688" y="2160"/>
              <a:ext cx="959" cy="5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a:t>销售量</a:t>
              </a:r>
              <a:endParaRPr kumimoji="1" lang="zh-CN" altLang="en-US">
                <a:cs typeface="Times New Roman" pitchFamily="18" charset="0"/>
              </a:endParaRPr>
            </a:p>
            <a:p>
              <a:pPr algn="ctr" eaLnBrk="0" hangingPunct="0"/>
              <a:r>
                <a:rPr kumimoji="1" lang="en-US" altLang="zh-CN"/>
                <a:t>(</a:t>
              </a:r>
              <a:r>
                <a:rPr kumimoji="1" lang="zh-CN" altLang="en-US"/>
                <a:t>百万支</a:t>
              </a:r>
              <a:r>
                <a:rPr kumimoji="1" lang="en-US" altLang="zh-CN"/>
                <a:t>)</a:t>
              </a:r>
            </a:p>
          </p:txBody>
        </p:sp>
        <p:sp>
          <p:nvSpPr>
            <p:cNvPr id="227367" name="Rectangle 38"/>
            <p:cNvSpPr>
              <a:spLocks noChangeArrowheads="1"/>
            </p:cNvSpPr>
            <p:nvPr/>
          </p:nvSpPr>
          <p:spPr bwMode="auto">
            <a:xfrm>
              <a:off x="3727" y="2160"/>
              <a:ext cx="961" cy="5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a:solidFill>
                    <a:srgbClr val="FF3300"/>
                  </a:solidFill>
                </a:rPr>
                <a:t>价格差</a:t>
              </a:r>
              <a:endParaRPr kumimoji="1" lang="zh-CN" altLang="en-US">
                <a:solidFill>
                  <a:srgbClr val="FF3300"/>
                </a:solidFill>
                <a:cs typeface="Times New Roman" pitchFamily="18" charset="0"/>
              </a:endParaRPr>
            </a:p>
            <a:p>
              <a:pPr algn="ctr" eaLnBrk="0" hangingPunct="0"/>
              <a:r>
                <a:rPr kumimoji="1" lang="zh-CN" altLang="en-US">
                  <a:solidFill>
                    <a:srgbClr val="FF3300"/>
                  </a:solidFill>
                </a:rPr>
                <a:t>（元）</a:t>
              </a:r>
            </a:p>
          </p:txBody>
        </p:sp>
        <p:sp>
          <p:nvSpPr>
            <p:cNvPr id="227368" name="Rectangle 39"/>
            <p:cNvSpPr>
              <a:spLocks noChangeArrowheads="1"/>
            </p:cNvSpPr>
            <p:nvPr/>
          </p:nvSpPr>
          <p:spPr bwMode="auto">
            <a:xfrm>
              <a:off x="2711" y="2160"/>
              <a:ext cx="1016" cy="5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a:t>广告费用</a:t>
              </a:r>
              <a:endParaRPr kumimoji="1" lang="zh-CN" altLang="en-US">
                <a:cs typeface="Times New Roman" pitchFamily="18" charset="0"/>
              </a:endParaRPr>
            </a:p>
            <a:p>
              <a:pPr algn="ctr" eaLnBrk="0" hangingPunct="0"/>
              <a:r>
                <a:rPr kumimoji="1" lang="en-US" altLang="zh-CN"/>
                <a:t>(</a:t>
              </a:r>
              <a:r>
                <a:rPr kumimoji="1" lang="zh-CN" altLang="en-US"/>
                <a:t>百万元</a:t>
              </a:r>
              <a:r>
                <a:rPr kumimoji="1" lang="en-US" altLang="zh-CN"/>
                <a:t>)</a:t>
              </a:r>
            </a:p>
          </p:txBody>
        </p:sp>
        <p:sp>
          <p:nvSpPr>
            <p:cNvPr id="227369" name="Rectangle 40"/>
            <p:cNvSpPr>
              <a:spLocks noChangeArrowheads="1"/>
            </p:cNvSpPr>
            <p:nvPr/>
          </p:nvSpPr>
          <p:spPr bwMode="auto">
            <a:xfrm>
              <a:off x="1701" y="2160"/>
              <a:ext cx="1010" cy="5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a:t>其它厂家价格</a:t>
              </a:r>
              <a:r>
                <a:rPr kumimoji="1" lang="en-US" altLang="zh-CN"/>
                <a:t>(</a:t>
              </a:r>
              <a:r>
                <a:rPr kumimoji="1" lang="zh-CN" altLang="en-US"/>
                <a:t>元</a:t>
              </a:r>
              <a:r>
                <a:rPr kumimoji="1" lang="en-US" altLang="zh-CN"/>
                <a:t>)</a:t>
              </a:r>
            </a:p>
          </p:txBody>
        </p:sp>
        <p:sp>
          <p:nvSpPr>
            <p:cNvPr id="227370" name="Rectangle 41"/>
            <p:cNvSpPr>
              <a:spLocks noChangeArrowheads="1"/>
            </p:cNvSpPr>
            <p:nvPr/>
          </p:nvSpPr>
          <p:spPr bwMode="auto">
            <a:xfrm>
              <a:off x="716" y="2160"/>
              <a:ext cx="985" cy="5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a:t>本公司价格</a:t>
              </a:r>
              <a:r>
                <a:rPr kumimoji="1" lang="en-US" altLang="zh-CN"/>
                <a:t>(</a:t>
              </a:r>
              <a:r>
                <a:rPr kumimoji="1" lang="zh-CN" altLang="en-US"/>
                <a:t>元</a:t>
              </a:r>
              <a:r>
                <a:rPr kumimoji="1" lang="en-US" altLang="zh-CN"/>
                <a:t>)</a:t>
              </a:r>
            </a:p>
          </p:txBody>
        </p:sp>
        <p:sp>
          <p:nvSpPr>
            <p:cNvPr id="227371" name="Rectangle 42"/>
            <p:cNvSpPr>
              <a:spLocks noChangeArrowheads="1"/>
            </p:cNvSpPr>
            <p:nvPr/>
          </p:nvSpPr>
          <p:spPr bwMode="auto">
            <a:xfrm>
              <a:off x="113" y="2160"/>
              <a:ext cx="603" cy="5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a:t>销售周期</a:t>
              </a:r>
            </a:p>
          </p:txBody>
        </p:sp>
        <p:sp>
          <p:nvSpPr>
            <p:cNvPr id="227372" name="Line 43"/>
            <p:cNvSpPr>
              <a:spLocks noChangeShapeType="1"/>
            </p:cNvSpPr>
            <p:nvPr/>
          </p:nvSpPr>
          <p:spPr bwMode="auto">
            <a:xfrm>
              <a:off x="113" y="2160"/>
              <a:ext cx="5534"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73" name="Line 44"/>
            <p:cNvSpPr>
              <a:spLocks noChangeShapeType="1"/>
            </p:cNvSpPr>
            <p:nvPr/>
          </p:nvSpPr>
          <p:spPr bwMode="auto">
            <a:xfrm>
              <a:off x="113" y="4112"/>
              <a:ext cx="5534"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74" name="Line 45"/>
            <p:cNvSpPr>
              <a:spLocks noChangeShapeType="1"/>
            </p:cNvSpPr>
            <p:nvPr/>
          </p:nvSpPr>
          <p:spPr bwMode="auto">
            <a:xfrm>
              <a:off x="113" y="2160"/>
              <a:ext cx="0" cy="195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75" name="Line 46"/>
            <p:cNvSpPr>
              <a:spLocks noChangeShapeType="1"/>
            </p:cNvSpPr>
            <p:nvPr/>
          </p:nvSpPr>
          <p:spPr bwMode="auto">
            <a:xfrm>
              <a:off x="5647" y="2160"/>
              <a:ext cx="0" cy="195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76" name="Line 47"/>
            <p:cNvSpPr>
              <a:spLocks noChangeShapeType="1"/>
            </p:cNvSpPr>
            <p:nvPr/>
          </p:nvSpPr>
          <p:spPr bwMode="auto">
            <a:xfrm>
              <a:off x="113" y="2677"/>
              <a:ext cx="5534"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77" name="Line 48"/>
            <p:cNvSpPr>
              <a:spLocks noChangeShapeType="1"/>
            </p:cNvSpPr>
            <p:nvPr/>
          </p:nvSpPr>
          <p:spPr bwMode="auto">
            <a:xfrm>
              <a:off x="716" y="2160"/>
              <a:ext cx="0" cy="195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78" name="Line 49"/>
            <p:cNvSpPr>
              <a:spLocks noChangeShapeType="1"/>
            </p:cNvSpPr>
            <p:nvPr/>
          </p:nvSpPr>
          <p:spPr bwMode="auto">
            <a:xfrm>
              <a:off x="1701" y="2160"/>
              <a:ext cx="0" cy="195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79" name="Line 50"/>
            <p:cNvSpPr>
              <a:spLocks noChangeShapeType="1"/>
            </p:cNvSpPr>
            <p:nvPr/>
          </p:nvSpPr>
          <p:spPr bwMode="auto">
            <a:xfrm>
              <a:off x="2711" y="2160"/>
              <a:ext cx="0" cy="195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80" name="Line 51"/>
            <p:cNvSpPr>
              <a:spLocks noChangeShapeType="1"/>
            </p:cNvSpPr>
            <p:nvPr/>
          </p:nvSpPr>
          <p:spPr bwMode="auto">
            <a:xfrm>
              <a:off x="3727" y="2160"/>
              <a:ext cx="0" cy="195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81" name="Line 52"/>
            <p:cNvSpPr>
              <a:spLocks noChangeShapeType="1"/>
            </p:cNvSpPr>
            <p:nvPr/>
          </p:nvSpPr>
          <p:spPr bwMode="auto">
            <a:xfrm>
              <a:off x="4688" y="2160"/>
              <a:ext cx="0" cy="195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82" name="Line 53"/>
            <p:cNvSpPr>
              <a:spLocks noChangeShapeType="1"/>
            </p:cNvSpPr>
            <p:nvPr/>
          </p:nvSpPr>
          <p:spPr bwMode="auto">
            <a:xfrm>
              <a:off x="113" y="2964"/>
              <a:ext cx="60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83" name="Line 54"/>
            <p:cNvSpPr>
              <a:spLocks noChangeShapeType="1"/>
            </p:cNvSpPr>
            <p:nvPr/>
          </p:nvSpPr>
          <p:spPr bwMode="auto">
            <a:xfrm>
              <a:off x="716" y="2964"/>
              <a:ext cx="4931" cy="0"/>
            </a:xfrm>
            <a:prstGeom prst="line">
              <a:avLst/>
            </a:prstGeom>
            <a:noFill/>
            <a:ln w="952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84" name="Line 55"/>
            <p:cNvSpPr>
              <a:spLocks noChangeShapeType="1"/>
            </p:cNvSpPr>
            <p:nvPr/>
          </p:nvSpPr>
          <p:spPr bwMode="auto">
            <a:xfrm>
              <a:off x="113" y="3251"/>
              <a:ext cx="5534" cy="0"/>
            </a:xfrm>
            <a:prstGeom prst="line">
              <a:avLst/>
            </a:prstGeom>
            <a:noFill/>
            <a:ln w="952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85" name="Line 56"/>
            <p:cNvSpPr>
              <a:spLocks noChangeShapeType="1"/>
            </p:cNvSpPr>
            <p:nvPr/>
          </p:nvSpPr>
          <p:spPr bwMode="auto">
            <a:xfrm>
              <a:off x="113" y="3538"/>
              <a:ext cx="5534" cy="0"/>
            </a:xfrm>
            <a:prstGeom prst="line">
              <a:avLst/>
            </a:prstGeom>
            <a:noFill/>
            <a:ln w="952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86" name="Line 57"/>
            <p:cNvSpPr>
              <a:spLocks noChangeShapeType="1"/>
            </p:cNvSpPr>
            <p:nvPr/>
          </p:nvSpPr>
          <p:spPr bwMode="auto">
            <a:xfrm>
              <a:off x="113" y="3825"/>
              <a:ext cx="60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87" name="Line 58"/>
            <p:cNvSpPr>
              <a:spLocks noChangeShapeType="1"/>
            </p:cNvSpPr>
            <p:nvPr/>
          </p:nvSpPr>
          <p:spPr bwMode="auto">
            <a:xfrm>
              <a:off x="716" y="3825"/>
              <a:ext cx="4931" cy="0"/>
            </a:xfrm>
            <a:prstGeom prst="line">
              <a:avLst/>
            </a:prstGeom>
            <a:noFill/>
            <a:ln w="952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3239" name="Rectangle 59"/>
          <p:cNvSpPr>
            <a:spLocks noGrp="1" noChangeArrowheads="1"/>
          </p:cNvSpPr>
          <p:nvPr>
            <p:ph type="title"/>
          </p:nvPr>
        </p:nvSpPr>
        <p:spPr>
          <a:xfrm>
            <a:off x="1042988" y="304800"/>
            <a:ext cx="7416800" cy="685800"/>
          </a:xfrm>
        </p:spPr>
        <p:txBody>
          <a:bodyPr rtlCol="0">
            <a:normAutofit fontScale="90000"/>
          </a:bodyPr>
          <a:lstStyle/>
          <a:p>
            <a:pPr eaLnBrk="1" fontAlgn="auto" hangingPunct="1">
              <a:spcAft>
                <a:spcPts val="0"/>
              </a:spcAft>
              <a:defRPr/>
            </a:pPr>
            <a:r>
              <a:rPr lang="en-US" altLang="zh-CN" smtClean="0"/>
              <a:t>8 </a:t>
            </a:r>
            <a:r>
              <a:rPr lang="zh-CN" altLang="en-US" smtClean="0"/>
              <a:t>综合实例：牙膏的销售量</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ext Box 2"/>
          <p:cNvSpPr txBox="1">
            <a:spLocks noChangeArrowheads="1"/>
          </p:cNvSpPr>
          <p:nvPr/>
        </p:nvSpPr>
        <p:spPr bwMode="auto">
          <a:xfrm>
            <a:off x="228600" y="411163"/>
            <a:ext cx="1905000" cy="588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3200">
                <a:ea typeface="楷体_GB2312" pitchFamily="49" charset="-122"/>
              </a:rPr>
              <a:t>基本模型</a:t>
            </a:r>
          </a:p>
        </p:txBody>
      </p:sp>
      <p:sp>
        <p:nvSpPr>
          <p:cNvPr id="31750" name="Text Box 3"/>
          <p:cNvSpPr txBox="1">
            <a:spLocks noChangeArrowheads="1"/>
          </p:cNvSpPr>
          <p:nvPr/>
        </p:nvSpPr>
        <p:spPr bwMode="auto">
          <a:xfrm>
            <a:off x="533400" y="1004888"/>
            <a:ext cx="335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y ~</a:t>
            </a:r>
            <a:r>
              <a:rPr kumimoji="1" lang="zh-CN" altLang="en-US" sz="2800"/>
              <a:t>公司牙膏销售量</a:t>
            </a:r>
          </a:p>
        </p:txBody>
      </p:sp>
      <p:sp>
        <p:nvSpPr>
          <p:cNvPr id="31751" name="Text Box 4"/>
          <p:cNvSpPr txBox="1">
            <a:spLocks noChangeArrowheads="1"/>
          </p:cNvSpPr>
          <p:nvPr/>
        </p:nvSpPr>
        <p:spPr bwMode="auto">
          <a:xfrm>
            <a:off x="533400" y="1538288"/>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x</a:t>
            </a:r>
            <a:r>
              <a:rPr kumimoji="1" lang="en-US" altLang="zh-CN" sz="2800" baseline="-30000"/>
              <a:t>1</a:t>
            </a:r>
            <a:r>
              <a:rPr kumimoji="1" lang="en-US" altLang="zh-CN" sz="2800"/>
              <a:t>~</a:t>
            </a:r>
            <a:r>
              <a:rPr kumimoji="1" lang="zh-CN" altLang="en-US" sz="2800"/>
              <a:t>其它厂家与本公司</a:t>
            </a:r>
            <a:r>
              <a:rPr kumimoji="1" lang="zh-CN" altLang="en-US" sz="2800">
                <a:latin typeface="Courier New" pitchFamily="49" charset="0"/>
              </a:rPr>
              <a:t>价格差</a:t>
            </a:r>
          </a:p>
        </p:txBody>
      </p:sp>
      <p:sp>
        <p:nvSpPr>
          <p:cNvPr id="31752" name="Text Box 5"/>
          <p:cNvSpPr txBox="1">
            <a:spLocks noChangeArrowheads="1"/>
          </p:cNvSpPr>
          <p:nvPr/>
        </p:nvSpPr>
        <p:spPr bwMode="auto">
          <a:xfrm>
            <a:off x="533400" y="20574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x</a:t>
            </a:r>
            <a:r>
              <a:rPr kumimoji="1" lang="en-US" altLang="zh-CN" sz="2800" baseline="-30000"/>
              <a:t>2</a:t>
            </a:r>
            <a:r>
              <a:rPr kumimoji="1" lang="en-US" altLang="zh-CN" sz="2800"/>
              <a:t>~</a:t>
            </a:r>
            <a:r>
              <a:rPr kumimoji="1" lang="zh-CN" altLang="en-US" sz="2800"/>
              <a:t>公司广告费用</a:t>
            </a:r>
          </a:p>
        </p:txBody>
      </p:sp>
      <p:graphicFrame>
        <p:nvGraphicFramePr>
          <p:cNvPr id="31746" name="Object 2"/>
          <p:cNvGraphicFramePr>
            <a:graphicFrameLocks noChangeAspect="1"/>
          </p:cNvGraphicFramePr>
          <p:nvPr/>
        </p:nvGraphicFramePr>
        <p:xfrm>
          <a:off x="5943600" y="2895600"/>
          <a:ext cx="2438400" cy="504825"/>
        </p:xfrm>
        <a:graphic>
          <a:graphicData uri="http://schemas.openxmlformats.org/presentationml/2006/ole">
            <mc:AlternateContent xmlns:mc="http://schemas.openxmlformats.org/markup-compatibility/2006">
              <mc:Choice xmlns:v="urn:schemas-microsoft-com:vml" Requires="v">
                <p:oleObj spid="_x0000_s31792" r:id="rId3" imgW="1104900" imgH="228600" progId="Equation.3">
                  <p:embed/>
                </p:oleObj>
              </mc:Choice>
              <mc:Fallback>
                <p:oleObj r:id="rId3" imgW="11049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895600"/>
                        <a:ext cx="2438400" cy="50482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31747" name="Object 3"/>
          <p:cNvGraphicFramePr>
            <a:graphicFrameLocks noChangeAspect="1"/>
          </p:cNvGraphicFramePr>
          <p:nvPr/>
        </p:nvGraphicFramePr>
        <p:xfrm>
          <a:off x="5410200" y="5943600"/>
          <a:ext cx="3552825" cy="538163"/>
        </p:xfrm>
        <a:graphic>
          <a:graphicData uri="http://schemas.openxmlformats.org/presentationml/2006/ole">
            <mc:AlternateContent xmlns:mc="http://schemas.openxmlformats.org/markup-compatibility/2006">
              <mc:Choice xmlns:v="urn:schemas-microsoft-com:vml" Requires="v">
                <p:oleObj spid="_x0000_s31793" r:id="rId5" imgW="1574800" imgH="241300" progId="Equation.3">
                  <p:embed/>
                </p:oleObj>
              </mc:Choice>
              <mc:Fallback>
                <p:oleObj r:id="rId5" imgW="15748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5943600"/>
                        <a:ext cx="3552825" cy="53816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nvGrpSpPr>
          <p:cNvPr id="31753" name="Group 8"/>
          <p:cNvGrpSpPr>
            <a:grpSpLocks/>
          </p:cNvGrpSpPr>
          <p:nvPr/>
        </p:nvGrpSpPr>
        <p:grpSpPr bwMode="auto">
          <a:xfrm>
            <a:off x="5410200" y="3505200"/>
            <a:ext cx="3581400" cy="2503488"/>
            <a:chOff x="3408" y="2208"/>
            <a:chExt cx="2352" cy="1645"/>
          </a:xfrm>
        </p:grpSpPr>
        <p:pic>
          <p:nvPicPr>
            <p:cNvPr id="31762"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 y="2208"/>
              <a:ext cx="2352" cy="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3" name="Text Box 10"/>
            <p:cNvSpPr txBox="1">
              <a:spLocks noChangeArrowheads="1"/>
            </p:cNvSpPr>
            <p:nvPr/>
          </p:nvSpPr>
          <p:spPr bwMode="auto">
            <a:xfrm>
              <a:off x="5376" y="3552"/>
              <a:ext cx="384"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t>x</a:t>
              </a:r>
              <a:r>
                <a:rPr kumimoji="1" lang="en-US" altLang="zh-CN" baseline="-25000"/>
                <a:t>2</a:t>
              </a:r>
              <a:endParaRPr kumimoji="1" lang="en-US" altLang="zh-CN"/>
            </a:p>
          </p:txBody>
        </p:sp>
        <p:sp>
          <p:nvSpPr>
            <p:cNvPr id="31764" name="Text Box 11"/>
            <p:cNvSpPr txBox="1">
              <a:spLocks noChangeArrowheads="1"/>
            </p:cNvSpPr>
            <p:nvPr/>
          </p:nvSpPr>
          <p:spPr bwMode="auto">
            <a:xfrm>
              <a:off x="3408" y="2208"/>
              <a:ext cx="38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t>y</a:t>
              </a:r>
              <a:endParaRPr kumimoji="1" lang="en-US" altLang="zh-CN"/>
            </a:p>
          </p:txBody>
        </p:sp>
      </p:grpSp>
      <p:grpSp>
        <p:nvGrpSpPr>
          <p:cNvPr id="31754" name="Group 12"/>
          <p:cNvGrpSpPr>
            <a:grpSpLocks/>
          </p:cNvGrpSpPr>
          <p:nvPr/>
        </p:nvGrpSpPr>
        <p:grpSpPr bwMode="auto">
          <a:xfrm>
            <a:off x="5410200" y="457200"/>
            <a:ext cx="3429000" cy="2608263"/>
            <a:chOff x="3312" y="96"/>
            <a:chExt cx="2448" cy="1863"/>
          </a:xfrm>
        </p:grpSpPr>
        <p:pic>
          <p:nvPicPr>
            <p:cNvPr id="3175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2" y="96"/>
              <a:ext cx="2448"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0" name="Text Box 14"/>
            <p:cNvSpPr txBox="1">
              <a:spLocks noChangeArrowheads="1"/>
            </p:cNvSpPr>
            <p:nvPr/>
          </p:nvSpPr>
          <p:spPr bwMode="auto">
            <a:xfrm>
              <a:off x="5376" y="163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t>x</a:t>
              </a:r>
              <a:r>
                <a:rPr kumimoji="1" lang="en-US" altLang="zh-CN" baseline="-25000"/>
                <a:t>1</a:t>
              </a:r>
              <a:endParaRPr kumimoji="1" lang="en-US" altLang="zh-CN"/>
            </a:p>
          </p:txBody>
        </p:sp>
        <p:sp>
          <p:nvSpPr>
            <p:cNvPr id="31761" name="Text Box 15"/>
            <p:cNvSpPr txBox="1">
              <a:spLocks noChangeArrowheads="1"/>
            </p:cNvSpPr>
            <p:nvPr/>
          </p:nvSpPr>
          <p:spPr bwMode="auto">
            <a:xfrm>
              <a:off x="3312" y="9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t>y</a:t>
              </a:r>
              <a:endParaRPr kumimoji="1" lang="en-US" altLang="zh-CN"/>
            </a:p>
          </p:txBody>
        </p:sp>
      </p:grpSp>
      <p:graphicFrame>
        <p:nvGraphicFramePr>
          <p:cNvPr id="36880" name="Object 4"/>
          <p:cNvGraphicFramePr>
            <a:graphicFrameLocks noChangeAspect="1"/>
          </p:cNvGraphicFramePr>
          <p:nvPr/>
        </p:nvGraphicFramePr>
        <p:xfrm>
          <a:off x="228600" y="2743200"/>
          <a:ext cx="5181600" cy="614363"/>
        </p:xfrm>
        <a:graphic>
          <a:graphicData uri="http://schemas.openxmlformats.org/presentationml/2006/ole">
            <mc:AlternateContent xmlns:mc="http://schemas.openxmlformats.org/markup-compatibility/2006">
              <mc:Choice xmlns:v="urn:schemas-microsoft-com:vml" Requires="v">
                <p:oleObj spid="_x0000_s31794" r:id="rId9" imgW="2006600" imgH="241300" progId="Equation.3">
                  <p:embed/>
                </p:oleObj>
              </mc:Choice>
              <mc:Fallback>
                <p:oleObj r:id="rId9" imgW="2006600" imgH="241300" progId="Equation.3">
                  <p:embed/>
                  <p:pic>
                    <p:nvPicPr>
                      <p:cNvPr id="0" name="Object 4"/>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2743200"/>
                        <a:ext cx="5181600" cy="614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36881" name="Text Box 17"/>
          <p:cNvSpPr txBox="1">
            <a:spLocks noChangeArrowheads="1"/>
          </p:cNvSpPr>
          <p:nvPr/>
        </p:nvSpPr>
        <p:spPr bwMode="auto">
          <a:xfrm>
            <a:off x="0" y="4114800"/>
            <a:ext cx="5572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x</a:t>
            </a:r>
            <a:r>
              <a:rPr kumimoji="1" lang="en-US" altLang="zh-CN" sz="2800" baseline="-30000"/>
              <a:t>1</a:t>
            </a:r>
            <a:r>
              <a:rPr kumimoji="1" lang="en-US" altLang="zh-CN" sz="2800"/>
              <a:t>, </a:t>
            </a:r>
            <a:r>
              <a:rPr kumimoji="1" lang="en-US" altLang="zh-CN" sz="2800" i="1"/>
              <a:t>x</a:t>
            </a:r>
            <a:r>
              <a:rPr kumimoji="1" lang="en-US" altLang="zh-CN" sz="2800" baseline="-30000"/>
              <a:t>2</a:t>
            </a:r>
            <a:r>
              <a:rPr kumimoji="1" lang="en-US" altLang="zh-CN" sz="2800"/>
              <a:t>~</a:t>
            </a:r>
            <a:r>
              <a:rPr kumimoji="1" lang="zh-CN" altLang="en-US" sz="2800"/>
              <a:t>解释变量</a:t>
            </a:r>
            <a:r>
              <a:rPr kumimoji="1" lang="en-US" altLang="zh-CN" sz="2800"/>
              <a:t>(</a:t>
            </a:r>
            <a:r>
              <a:rPr kumimoji="1" lang="zh-CN" altLang="en-US" sz="2800"/>
              <a:t>回归变量</a:t>
            </a:r>
            <a:r>
              <a:rPr kumimoji="1" lang="en-US" altLang="zh-CN" sz="2800"/>
              <a:t>, </a:t>
            </a:r>
            <a:r>
              <a:rPr kumimoji="1" lang="zh-CN" altLang="en-US" sz="2800"/>
              <a:t>自变量</a:t>
            </a:r>
            <a:r>
              <a:rPr kumimoji="1" lang="en-US" altLang="zh-CN" sz="2800"/>
              <a:t>) </a:t>
            </a:r>
          </a:p>
        </p:txBody>
      </p:sp>
      <p:sp>
        <p:nvSpPr>
          <p:cNvPr id="36882" name="Text Box 18"/>
          <p:cNvSpPr txBox="1">
            <a:spLocks noChangeArrowheads="1"/>
          </p:cNvSpPr>
          <p:nvPr/>
        </p:nvSpPr>
        <p:spPr bwMode="auto">
          <a:xfrm>
            <a:off x="609600" y="35052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y</a:t>
            </a:r>
            <a:r>
              <a:rPr kumimoji="1" lang="en-US" altLang="zh-CN" sz="2800"/>
              <a:t>~</a:t>
            </a:r>
            <a:r>
              <a:rPr kumimoji="1" lang="zh-CN" altLang="en-US" sz="2800"/>
              <a:t>被解释变量（因变量） </a:t>
            </a:r>
          </a:p>
        </p:txBody>
      </p:sp>
      <p:sp>
        <p:nvSpPr>
          <p:cNvPr id="36883" name="Text Box 19"/>
          <p:cNvSpPr txBox="1">
            <a:spLocks noChangeArrowheads="1"/>
          </p:cNvSpPr>
          <p:nvPr/>
        </p:nvSpPr>
        <p:spPr bwMode="auto">
          <a:xfrm>
            <a:off x="381000" y="4710113"/>
            <a:ext cx="45720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en-US" altLang="zh-CN" sz="2800" i="1">
                <a:sym typeface="Symbol" pitchFamily="18" charset="2"/>
              </a:rPr>
              <a:t></a:t>
            </a:r>
            <a:r>
              <a:rPr kumimoji="1" lang="en-US" altLang="zh-CN" sz="2800" baseline="-25000">
                <a:sym typeface="Symbol" pitchFamily="18" charset="2"/>
              </a:rPr>
              <a:t>0</a:t>
            </a:r>
            <a:r>
              <a:rPr kumimoji="1" lang="en-US" altLang="zh-CN" sz="2800" i="1">
                <a:sym typeface="Symbol" pitchFamily="18" charset="2"/>
              </a:rPr>
              <a:t>, </a:t>
            </a:r>
            <a:r>
              <a:rPr kumimoji="1" lang="en-US" altLang="zh-CN" sz="2800" baseline="-25000">
                <a:sym typeface="Symbol" pitchFamily="18" charset="2"/>
              </a:rPr>
              <a:t>1</a:t>
            </a:r>
            <a:r>
              <a:rPr kumimoji="1" lang="en-US" altLang="zh-CN" sz="2800">
                <a:sym typeface="Symbol" pitchFamily="18" charset="2"/>
              </a:rPr>
              <a:t> </a:t>
            </a:r>
            <a:r>
              <a:rPr kumimoji="1" lang="en-US" altLang="zh-CN" sz="2800" i="1">
                <a:sym typeface="Symbol" pitchFamily="18" charset="2"/>
              </a:rPr>
              <a:t>, </a:t>
            </a:r>
            <a:r>
              <a:rPr kumimoji="1" lang="en-US" altLang="zh-CN" sz="2800" baseline="-25000">
                <a:sym typeface="Symbol" pitchFamily="18" charset="2"/>
              </a:rPr>
              <a:t>2</a:t>
            </a:r>
            <a:r>
              <a:rPr kumimoji="1" lang="en-US" altLang="zh-CN" sz="2800" i="1">
                <a:sym typeface="Symbol" pitchFamily="18" charset="2"/>
              </a:rPr>
              <a:t> , </a:t>
            </a:r>
            <a:r>
              <a:rPr kumimoji="1" lang="en-US" altLang="zh-CN" sz="2800" baseline="-25000">
                <a:sym typeface="Symbol" pitchFamily="18" charset="2"/>
              </a:rPr>
              <a:t>3</a:t>
            </a:r>
            <a:r>
              <a:rPr kumimoji="1" lang="en-US" altLang="zh-CN" sz="2800" i="1">
                <a:sym typeface="Symbol" pitchFamily="18" charset="2"/>
              </a:rPr>
              <a:t> ~</a:t>
            </a:r>
            <a:r>
              <a:rPr kumimoji="1" lang="zh-CN" altLang="en-US" sz="2800"/>
              <a:t>回归系数 </a:t>
            </a:r>
          </a:p>
        </p:txBody>
      </p:sp>
      <p:sp>
        <p:nvSpPr>
          <p:cNvPr id="36884" name="Text Box 20"/>
          <p:cNvSpPr txBox="1">
            <a:spLocks noChangeArrowheads="1"/>
          </p:cNvSpPr>
          <p:nvPr/>
        </p:nvSpPr>
        <p:spPr bwMode="auto">
          <a:xfrm>
            <a:off x="457200" y="5335588"/>
            <a:ext cx="4343400" cy="1127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20000"/>
              </a:lnSpc>
              <a:spcBef>
                <a:spcPct val="50000"/>
              </a:spcBef>
            </a:pPr>
            <a:r>
              <a:rPr kumimoji="1" lang="en-US" altLang="zh-CN" sz="2800" i="1">
                <a:latin typeface="Courier New" pitchFamily="49" charset="0"/>
                <a:sym typeface="Symbol" pitchFamily="18" charset="2"/>
              </a:rPr>
              <a:t></a:t>
            </a:r>
            <a:r>
              <a:rPr kumimoji="1" lang="en-US" altLang="zh-CN" sz="2800">
                <a:latin typeface="Courier New" pitchFamily="49" charset="0"/>
                <a:sym typeface="Symbol" pitchFamily="18" charset="2"/>
              </a:rPr>
              <a:t>~</a:t>
            </a:r>
            <a:r>
              <a:rPr kumimoji="1" lang="zh-CN" altLang="en-US" sz="2800">
                <a:latin typeface="Courier New" pitchFamily="49" charset="0"/>
              </a:rPr>
              <a:t>随机</a:t>
            </a:r>
            <a:r>
              <a:rPr kumimoji="1" lang="zh-CN" altLang="en-US" sz="2800"/>
              <a:t>误差（</a:t>
            </a:r>
            <a:r>
              <a:rPr kumimoji="1" lang="zh-CN" altLang="en-US" sz="2800">
                <a:latin typeface="Courier New" pitchFamily="49" charset="0"/>
              </a:rPr>
              <a:t>均值为零的正态分布随机变量）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80"/>
                                        </p:tgtEl>
                                        <p:attrNameLst>
                                          <p:attrName>style.visibility</p:attrName>
                                        </p:attrNameLst>
                                      </p:cBhvr>
                                      <p:to>
                                        <p:strVal val="visible"/>
                                      </p:to>
                                    </p:set>
                                    <p:animEffect transition="in" filter="blinds(horizontal)">
                                      <p:cBhvr>
                                        <p:cTn id="7" dur="500"/>
                                        <p:tgtEl>
                                          <p:spTgt spid="368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881"/>
                                        </p:tgtEl>
                                        <p:attrNameLst>
                                          <p:attrName>style.visibility</p:attrName>
                                        </p:attrNameLst>
                                      </p:cBhvr>
                                      <p:to>
                                        <p:strVal val="visible"/>
                                      </p:to>
                                    </p:set>
                                    <p:animEffect transition="in" filter="blinds(horizontal)">
                                      <p:cBhvr>
                                        <p:cTn id="10" dur="500"/>
                                        <p:tgtEl>
                                          <p:spTgt spid="368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882"/>
                                        </p:tgtEl>
                                        <p:attrNameLst>
                                          <p:attrName>style.visibility</p:attrName>
                                        </p:attrNameLst>
                                      </p:cBhvr>
                                      <p:to>
                                        <p:strVal val="visible"/>
                                      </p:to>
                                    </p:set>
                                    <p:animEffect transition="in" filter="blinds(horizontal)">
                                      <p:cBhvr>
                                        <p:cTn id="13" dur="500"/>
                                        <p:tgtEl>
                                          <p:spTgt spid="3688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883"/>
                                        </p:tgtEl>
                                        <p:attrNameLst>
                                          <p:attrName>style.visibility</p:attrName>
                                        </p:attrNameLst>
                                      </p:cBhvr>
                                      <p:to>
                                        <p:strVal val="visible"/>
                                      </p:to>
                                    </p:set>
                                    <p:animEffect transition="in" filter="blinds(horizontal)">
                                      <p:cBhvr>
                                        <p:cTn id="16" dur="500"/>
                                        <p:tgtEl>
                                          <p:spTgt spid="3688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6884"/>
                                        </p:tgtEl>
                                        <p:attrNameLst>
                                          <p:attrName>style.visibility</p:attrName>
                                        </p:attrNameLst>
                                      </p:cBhvr>
                                      <p:to>
                                        <p:strVal val="visible"/>
                                      </p:to>
                                    </p:set>
                                    <p:animEffect transition="in" filter="blinds(horizontal)">
                                      <p:cBhvr>
                                        <p:cTn id="19" dur="500"/>
                                        <p:tgtEl>
                                          <p:spTgt spid="36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1" grpId="0"/>
      <p:bldP spid="36882" grpId="0"/>
      <p:bldP spid="36883" grpId="0" animBg="1"/>
      <p:bldP spid="36884"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2"/>
          <p:cNvSpPr txBox="1">
            <a:spLocks noChangeArrowheads="1"/>
          </p:cNvSpPr>
          <p:nvPr/>
        </p:nvSpPr>
        <p:spPr bwMode="auto">
          <a:xfrm>
            <a:off x="2971800" y="852488"/>
            <a:ext cx="38100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a:t>MATLAB </a:t>
            </a:r>
            <a:r>
              <a:rPr kumimoji="1" lang="zh-CN" altLang="en-US" sz="2800">
                <a:latin typeface="Courier New" pitchFamily="49" charset="0"/>
              </a:rPr>
              <a:t>统计工具箱</a:t>
            </a:r>
            <a:r>
              <a:rPr kumimoji="1" lang="zh-CN" altLang="en-US" sz="2800"/>
              <a:t> </a:t>
            </a:r>
          </a:p>
        </p:txBody>
      </p:sp>
      <p:sp>
        <p:nvSpPr>
          <p:cNvPr id="32773" name="Text Box 3"/>
          <p:cNvSpPr txBox="1">
            <a:spLocks noChangeArrowheads="1"/>
          </p:cNvSpPr>
          <p:nvPr/>
        </p:nvSpPr>
        <p:spPr bwMode="auto">
          <a:xfrm>
            <a:off x="533400" y="533400"/>
            <a:ext cx="1905000"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3200">
                <a:ea typeface="楷体_GB2312" pitchFamily="49" charset="-122"/>
              </a:rPr>
              <a:t>模型求解</a:t>
            </a:r>
          </a:p>
        </p:txBody>
      </p:sp>
      <p:sp>
        <p:nvSpPr>
          <p:cNvPr id="32774" name="Text Box 4"/>
          <p:cNvSpPr txBox="1">
            <a:spLocks noChangeArrowheads="1"/>
          </p:cNvSpPr>
          <p:nvPr/>
        </p:nvSpPr>
        <p:spPr bwMode="auto">
          <a:xfrm>
            <a:off x="457200" y="2209800"/>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a:latin typeface="Courier New" pitchFamily="49" charset="0"/>
                <a:cs typeface="Courier New" pitchFamily="49" charset="0"/>
              </a:rPr>
              <a:t>[b,bint,r,rint,stats]=regress(y,x,alpha)</a:t>
            </a:r>
            <a:r>
              <a:rPr kumimoji="1" lang="en-US" altLang="zh-CN" sz="2800">
                <a:cs typeface="Courier New" pitchFamily="49" charset="0"/>
              </a:rPr>
              <a:t> </a:t>
            </a:r>
          </a:p>
        </p:txBody>
      </p:sp>
      <p:sp>
        <p:nvSpPr>
          <p:cNvPr id="32775" name="Text Box 5"/>
          <p:cNvSpPr txBox="1">
            <a:spLocks noChangeArrowheads="1"/>
          </p:cNvSpPr>
          <p:nvPr/>
        </p:nvSpPr>
        <p:spPr bwMode="auto">
          <a:xfrm>
            <a:off x="457200" y="30480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latin typeface="Courier New" pitchFamily="49" charset="0"/>
              </a:rPr>
              <a:t>输入</a:t>
            </a:r>
            <a:r>
              <a:rPr kumimoji="1" lang="zh-CN" altLang="en-US" sz="2800"/>
              <a:t> </a:t>
            </a:r>
          </a:p>
        </p:txBody>
      </p:sp>
      <p:sp>
        <p:nvSpPr>
          <p:cNvPr id="32776" name="Text Box 6"/>
          <p:cNvSpPr txBox="1">
            <a:spLocks noChangeArrowheads="1"/>
          </p:cNvSpPr>
          <p:nvPr/>
        </p:nvSpPr>
        <p:spPr bwMode="auto">
          <a:xfrm>
            <a:off x="381000" y="4394200"/>
            <a:ext cx="3581400" cy="977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20000"/>
              </a:lnSpc>
              <a:spcBef>
                <a:spcPct val="50000"/>
              </a:spcBef>
            </a:pPr>
            <a:r>
              <a:rPr kumimoji="1" lang="en-US" altLang="zh-CN" sz="2400">
                <a:latin typeface="Courier New" pitchFamily="49" charset="0"/>
                <a:cs typeface="Courier New" pitchFamily="49" charset="0"/>
              </a:rPr>
              <a:t>x=           </a:t>
            </a:r>
            <a:r>
              <a:rPr kumimoji="1" lang="en-US" altLang="zh-CN" sz="2400">
                <a:cs typeface="Courier New" pitchFamily="49" charset="0"/>
              </a:rPr>
              <a:t>~</a:t>
            </a:r>
            <a:r>
              <a:rPr kumimoji="1" lang="en-US" altLang="zh-CN" sz="2400" i="1">
                <a:cs typeface="Courier New" pitchFamily="49" charset="0"/>
              </a:rPr>
              <a:t>n</a:t>
            </a:r>
            <a:r>
              <a:rPr kumimoji="1" lang="en-US" altLang="zh-CN" sz="2400">
                <a:cs typeface="Courier New" pitchFamily="49" charset="0"/>
                <a:sym typeface="Symbol" pitchFamily="18" charset="2"/>
              </a:rPr>
              <a:t></a:t>
            </a:r>
            <a:r>
              <a:rPr kumimoji="1" lang="en-US" altLang="zh-CN" sz="2400">
                <a:cs typeface="Courier New" pitchFamily="49" charset="0"/>
              </a:rPr>
              <a:t>4</a:t>
            </a:r>
            <a:r>
              <a:rPr kumimoji="1" lang="zh-CN" altLang="en-US" sz="2400">
                <a:cs typeface="Courier New" pitchFamily="49" charset="0"/>
              </a:rPr>
              <a:t>数据矩阵</a:t>
            </a:r>
            <a:r>
              <a:rPr kumimoji="1" lang="en-US" altLang="zh-CN" sz="2400">
                <a:cs typeface="Courier New" pitchFamily="49" charset="0"/>
              </a:rPr>
              <a:t>, </a:t>
            </a:r>
            <a:r>
              <a:rPr kumimoji="1" lang="zh-CN" altLang="en-US" sz="2400">
                <a:cs typeface="Courier New" pitchFamily="49" charset="0"/>
              </a:rPr>
              <a:t>第</a:t>
            </a:r>
            <a:r>
              <a:rPr kumimoji="1" lang="en-US" altLang="zh-CN" sz="2400">
                <a:cs typeface="Courier New" pitchFamily="49" charset="0"/>
              </a:rPr>
              <a:t>1</a:t>
            </a:r>
            <a:r>
              <a:rPr kumimoji="1" lang="zh-CN" altLang="en-US" sz="2400">
                <a:cs typeface="Courier New" pitchFamily="49" charset="0"/>
              </a:rPr>
              <a:t>列为全</a:t>
            </a:r>
            <a:r>
              <a:rPr kumimoji="1" lang="en-US" altLang="zh-CN" sz="2400">
                <a:cs typeface="Courier New" pitchFamily="49" charset="0"/>
              </a:rPr>
              <a:t>1</a:t>
            </a:r>
            <a:r>
              <a:rPr kumimoji="1" lang="zh-CN" altLang="en-US" sz="2400">
                <a:cs typeface="Courier New" pitchFamily="49" charset="0"/>
              </a:rPr>
              <a:t>向量</a:t>
            </a:r>
          </a:p>
        </p:txBody>
      </p:sp>
      <p:graphicFrame>
        <p:nvGraphicFramePr>
          <p:cNvPr id="32770" name="Object 2"/>
          <p:cNvGraphicFramePr>
            <a:graphicFrameLocks noChangeAspect="1"/>
          </p:cNvGraphicFramePr>
          <p:nvPr/>
        </p:nvGraphicFramePr>
        <p:xfrm>
          <a:off x="914400" y="4394200"/>
          <a:ext cx="1752600" cy="528638"/>
        </p:xfrm>
        <a:graphic>
          <a:graphicData uri="http://schemas.openxmlformats.org/presentationml/2006/ole">
            <mc:AlternateContent xmlns:mc="http://schemas.openxmlformats.org/markup-compatibility/2006">
              <mc:Choice xmlns:v="urn:schemas-microsoft-com:vml" Requires="v">
                <p:oleObj spid="_x0000_s32803" r:id="rId3" imgW="1066800" imgH="228600" progId="Equation.3">
                  <p:embed/>
                </p:oleObj>
              </mc:Choice>
              <mc:Fallback>
                <p:oleObj r:id="rId3" imgW="10668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394200"/>
                        <a:ext cx="1752600" cy="528638"/>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2777" name="Text Box 8"/>
          <p:cNvSpPr txBox="1">
            <a:spLocks noChangeArrowheads="1"/>
          </p:cNvSpPr>
          <p:nvPr/>
        </p:nvSpPr>
        <p:spPr bwMode="auto">
          <a:xfrm>
            <a:off x="381000" y="5476875"/>
            <a:ext cx="3505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400">
                <a:latin typeface="Courier New" pitchFamily="49" charset="0"/>
                <a:cs typeface="Courier New" pitchFamily="49" charset="0"/>
              </a:rPr>
              <a:t>alpha(</a:t>
            </a:r>
            <a:r>
              <a:rPr kumimoji="1" lang="zh-CN" altLang="en-US" sz="2400">
                <a:cs typeface="Courier New" pitchFamily="49" charset="0"/>
              </a:rPr>
              <a:t>置信</a:t>
            </a:r>
            <a:r>
              <a:rPr kumimoji="1" lang="zh-CN" altLang="en-US" sz="2400">
                <a:latin typeface="Courier New" pitchFamily="49" charset="0"/>
                <a:cs typeface="Courier New" pitchFamily="49" charset="0"/>
              </a:rPr>
              <a:t>水平</a:t>
            </a:r>
            <a:r>
              <a:rPr kumimoji="1" lang="en-US" altLang="zh-CN" sz="2400">
                <a:latin typeface="Courier New" pitchFamily="49" charset="0"/>
                <a:cs typeface="Courier New" pitchFamily="49" charset="0"/>
              </a:rPr>
              <a:t>,0.05)</a:t>
            </a:r>
            <a:r>
              <a:rPr kumimoji="1" lang="en-US" altLang="zh-CN" sz="2400">
                <a:cs typeface="Courier New" pitchFamily="49" charset="0"/>
              </a:rPr>
              <a:t> </a:t>
            </a:r>
          </a:p>
        </p:txBody>
      </p:sp>
      <p:graphicFrame>
        <p:nvGraphicFramePr>
          <p:cNvPr id="32771" name="Object 3"/>
          <p:cNvGraphicFramePr>
            <a:graphicFrameLocks noChangeAspect="1"/>
          </p:cNvGraphicFramePr>
          <p:nvPr/>
        </p:nvGraphicFramePr>
        <p:xfrm>
          <a:off x="304800" y="1595438"/>
          <a:ext cx="5181600" cy="614362"/>
        </p:xfrm>
        <a:graphic>
          <a:graphicData uri="http://schemas.openxmlformats.org/presentationml/2006/ole">
            <mc:AlternateContent xmlns:mc="http://schemas.openxmlformats.org/markup-compatibility/2006">
              <mc:Choice xmlns:v="urn:schemas-microsoft-com:vml" Requires="v">
                <p:oleObj spid="_x0000_s32804" r:id="rId5" imgW="2006600" imgH="241300" progId="Equation.3">
                  <p:embed/>
                </p:oleObj>
              </mc:Choice>
              <mc:Fallback>
                <p:oleObj r:id="rId5" imgW="2006600" imgH="241300" progId="Equation.3">
                  <p:embed/>
                  <p:pic>
                    <p:nvPicPr>
                      <p:cNvPr id="0" name="Object 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595438"/>
                        <a:ext cx="5181600" cy="614362"/>
                      </a:xfrm>
                      <a:prstGeom prst="rect">
                        <a:avLst/>
                      </a:prstGeom>
                      <a:noFill/>
                      <a:extLst>
                        <a:ext uri="{909E8E84-426E-40DD-AFC4-6F175D3DCCD1}">
                          <a14:hiddenFill xmlns:a14="http://schemas.microsoft.com/office/drawing/2010/main">
                            <a:solidFill>
                              <a:srgbClr val="FFCC99"/>
                            </a:solidFill>
                          </a14:hiddenFill>
                        </a:ext>
                      </a:extLst>
                    </p:spPr>
                  </p:pic>
                </p:oleObj>
              </mc:Fallback>
            </mc:AlternateContent>
          </a:graphicData>
        </a:graphic>
      </p:graphicFrame>
      <p:sp>
        <p:nvSpPr>
          <p:cNvPr id="32778" name="Text Box 10"/>
          <p:cNvSpPr txBox="1">
            <a:spLocks noChangeArrowheads="1"/>
          </p:cNvSpPr>
          <p:nvPr/>
        </p:nvSpPr>
        <p:spPr bwMode="auto">
          <a:xfrm>
            <a:off x="4876800" y="3886200"/>
            <a:ext cx="19812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400">
                <a:latin typeface="Courier New" pitchFamily="49" charset="0"/>
                <a:cs typeface="Courier New" pitchFamily="49" charset="0"/>
              </a:rPr>
              <a:t>b~</a:t>
            </a:r>
            <a:r>
              <a:rPr kumimoji="1" lang="en-US" altLang="zh-CN" sz="2400" i="1">
                <a:latin typeface="Courier New" pitchFamily="49" charset="0"/>
                <a:cs typeface="Courier New" pitchFamily="49" charset="0"/>
                <a:sym typeface="Symbol" pitchFamily="18" charset="2"/>
              </a:rPr>
              <a:t></a:t>
            </a:r>
            <a:r>
              <a:rPr kumimoji="1" lang="zh-CN" altLang="en-US" sz="2400">
                <a:latin typeface="Courier New" pitchFamily="49" charset="0"/>
                <a:cs typeface="Courier New" pitchFamily="49" charset="0"/>
              </a:rPr>
              <a:t>的</a:t>
            </a:r>
            <a:r>
              <a:rPr kumimoji="1" lang="zh-CN" altLang="en-US" sz="2400">
                <a:cs typeface="Courier New" pitchFamily="49" charset="0"/>
              </a:rPr>
              <a:t>估计值 </a:t>
            </a:r>
          </a:p>
        </p:txBody>
      </p:sp>
      <p:sp>
        <p:nvSpPr>
          <p:cNvPr id="32779" name="Text Box 11"/>
          <p:cNvSpPr txBox="1">
            <a:spLocks noChangeArrowheads="1"/>
          </p:cNvSpPr>
          <p:nvPr/>
        </p:nvSpPr>
        <p:spPr bwMode="auto">
          <a:xfrm>
            <a:off x="4876800" y="4410075"/>
            <a:ext cx="29718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400">
                <a:latin typeface="Courier New" pitchFamily="49" charset="0"/>
                <a:cs typeface="Courier New" pitchFamily="49" charset="0"/>
              </a:rPr>
              <a:t>bint~b</a:t>
            </a:r>
            <a:r>
              <a:rPr kumimoji="1" lang="zh-CN" altLang="en-US" sz="2400">
                <a:cs typeface="Courier New" pitchFamily="49" charset="0"/>
              </a:rPr>
              <a:t>的置信区间 </a:t>
            </a:r>
          </a:p>
        </p:txBody>
      </p:sp>
      <p:sp>
        <p:nvSpPr>
          <p:cNvPr id="32780" name="Text Box 12"/>
          <p:cNvSpPr txBox="1">
            <a:spLocks noChangeArrowheads="1"/>
          </p:cNvSpPr>
          <p:nvPr/>
        </p:nvSpPr>
        <p:spPr bwMode="auto">
          <a:xfrm>
            <a:off x="4876800" y="4943475"/>
            <a:ext cx="29718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400">
                <a:latin typeface="Courier New" pitchFamily="49" charset="0"/>
                <a:cs typeface="Courier New" pitchFamily="49" charset="0"/>
              </a:rPr>
              <a:t>r</a:t>
            </a:r>
            <a:r>
              <a:rPr kumimoji="1" lang="en-US" altLang="zh-CN" sz="2400">
                <a:cs typeface="Courier New" pitchFamily="49" charset="0"/>
              </a:rPr>
              <a:t> ~</a:t>
            </a:r>
            <a:r>
              <a:rPr kumimoji="1" lang="zh-CN" altLang="en-US" sz="2400">
                <a:cs typeface="Courier New" pitchFamily="49" charset="0"/>
              </a:rPr>
              <a:t>残差向量</a:t>
            </a:r>
            <a:r>
              <a:rPr kumimoji="1" lang="en-US" altLang="zh-CN" sz="2400">
                <a:latin typeface="Courier New" pitchFamily="49" charset="0"/>
                <a:cs typeface="Courier New" pitchFamily="49" charset="0"/>
              </a:rPr>
              <a:t>y</a:t>
            </a:r>
            <a:r>
              <a:rPr kumimoji="1" lang="en-US" altLang="zh-CN" sz="2400">
                <a:cs typeface="Courier New" pitchFamily="49" charset="0"/>
              </a:rPr>
              <a:t>-</a:t>
            </a:r>
            <a:r>
              <a:rPr kumimoji="1" lang="en-US" altLang="zh-CN" sz="2400">
                <a:latin typeface="Courier New" pitchFamily="49" charset="0"/>
                <a:cs typeface="Courier New" pitchFamily="49" charset="0"/>
              </a:rPr>
              <a:t>xb</a:t>
            </a:r>
            <a:r>
              <a:rPr kumimoji="1" lang="en-US" altLang="zh-CN" sz="2400">
                <a:cs typeface="Courier New" pitchFamily="49" charset="0"/>
              </a:rPr>
              <a:t> </a:t>
            </a:r>
          </a:p>
        </p:txBody>
      </p:sp>
      <p:sp>
        <p:nvSpPr>
          <p:cNvPr id="32781" name="Text Box 13"/>
          <p:cNvSpPr txBox="1">
            <a:spLocks noChangeArrowheads="1"/>
          </p:cNvSpPr>
          <p:nvPr/>
        </p:nvSpPr>
        <p:spPr bwMode="auto">
          <a:xfrm>
            <a:off x="4876800" y="5476875"/>
            <a:ext cx="29718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400"/>
              <a:t> </a:t>
            </a:r>
            <a:r>
              <a:rPr kumimoji="1" lang="en-US" altLang="zh-CN" sz="2400">
                <a:latin typeface="Courier New" pitchFamily="49" charset="0"/>
                <a:cs typeface="Courier New" pitchFamily="49" charset="0"/>
              </a:rPr>
              <a:t>rint</a:t>
            </a:r>
            <a:r>
              <a:rPr kumimoji="1" lang="en-US" altLang="zh-CN" sz="2400">
                <a:latin typeface="Courier New" pitchFamily="49" charset="0"/>
              </a:rPr>
              <a:t>~r</a:t>
            </a:r>
            <a:r>
              <a:rPr kumimoji="1" lang="zh-CN" altLang="en-US" sz="2400"/>
              <a:t>的置信区间 </a:t>
            </a:r>
          </a:p>
        </p:txBody>
      </p:sp>
      <p:sp>
        <p:nvSpPr>
          <p:cNvPr id="32782" name="Text Box 14"/>
          <p:cNvSpPr txBox="1">
            <a:spLocks noChangeArrowheads="1"/>
          </p:cNvSpPr>
          <p:nvPr/>
        </p:nvSpPr>
        <p:spPr bwMode="auto">
          <a:xfrm>
            <a:off x="457200" y="3886200"/>
            <a:ext cx="2514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400">
                <a:latin typeface="Courier New" pitchFamily="49" charset="0"/>
                <a:cs typeface="Courier New" pitchFamily="49" charset="0"/>
              </a:rPr>
              <a:t>y~</a:t>
            </a:r>
            <a:r>
              <a:rPr kumimoji="1" lang="en-US" altLang="zh-CN" sz="2400" i="1">
                <a:cs typeface="Courier New" pitchFamily="49" charset="0"/>
              </a:rPr>
              <a:t>n</a:t>
            </a:r>
            <a:r>
              <a:rPr kumimoji="1" lang="zh-CN" altLang="en-US" sz="2400">
                <a:cs typeface="Courier New" pitchFamily="49" charset="0"/>
              </a:rPr>
              <a:t>维数据向量</a:t>
            </a:r>
          </a:p>
        </p:txBody>
      </p:sp>
      <p:sp>
        <p:nvSpPr>
          <p:cNvPr id="32783" name="Text Box 15"/>
          <p:cNvSpPr txBox="1">
            <a:spLocks noChangeArrowheads="1"/>
          </p:cNvSpPr>
          <p:nvPr/>
        </p:nvSpPr>
        <p:spPr bwMode="auto">
          <a:xfrm>
            <a:off x="4648200" y="3062288"/>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latin typeface="Courier New" pitchFamily="49" charset="0"/>
              </a:rPr>
              <a:t>输出</a:t>
            </a:r>
            <a:r>
              <a:rPr kumimoji="1" lang="zh-CN" altLang="en-US" sz="2800"/>
              <a:t> </a:t>
            </a:r>
          </a:p>
        </p:txBody>
      </p:sp>
      <p:sp>
        <p:nvSpPr>
          <p:cNvPr id="32784" name="Text Box 16"/>
          <p:cNvSpPr txBox="1">
            <a:spLocks noChangeArrowheads="1"/>
          </p:cNvSpPr>
          <p:nvPr/>
        </p:nvSpPr>
        <p:spPr bwMode="auto">
          <a:xfrm>
            <a:off x="5638800" y="1685925"/>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由数据 </a:t>
            </a:r>
            <a:r>
              <a:rPr kumimoji="1" lang="en-US" altLang="zh-CN" sz="2800" i="1">
                <a:cs typeface="Courier New" pitchFamily="49" charset="0"/>
              </a:rPr>
              <a:t>y</a:t>
            </a:r>
            <a:r>
              <a:rPr kumimoji="1" lang="en-US" altLang="zh-CN" sz="2800" i="1"/>
              <a:t>,x</a:t>
            </a:r>
            <a:r>
              <a:rPr kumimoji="1" lang="en-US" altLang="zh-CN" sz="2800" baseline="-25000"/>
              <a:t>1</a:t>
            </a:r>
            <a:r>
              <a:rPr kumimoji="1" lang="en-US" altLang="zh-CN" sz="2800"/>
              <a:t>,</a:t>
            </a:r>
            <a:r>
              <a:rPr kumimoji="1" lang="en-US" altLang="zh-CN" sz="2800" i="1"/>
              <a:t>x</a:t>
            </a:r>
            <a:r>
              <a:rPr kumimoji="1" lang="en-US" altLang="zh-CN" sz="2800" baseline="-25000"/>
              <a:t>2</a:t>
            </a:r>
            <a:r>
              <a:rPr kumimoji="1" lang="zh-CN" altLang="en-US" sz="2800"/>
              <a:t>估计</a:t>
            </a:r>
            <a:r>
              <a:rPr kumimoji="1" lang="zh-CN" altLang="en-US" sz="2800" i="1">
                <a:latin typeface="Courier New" pitchFamily="49" charset="0"/>
                <a:sym typeface="Symbol" pitchFamily="18" charset="2"/>
              </a:rPr>
              <a:t></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838200" y="304800"/>
            <a:ext cx="1905000"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3200">
                <a:ea typeface="楷体_GB2312" pitchFamily="49" charset="-122"/>
              </a:rPr>
              <a:t>结果分析</a:t>
            </a:r>
          </a:p>
        </p:txBody>
      </p:sp>
      <p:sp>
        <p:nvSpPr>
          <p:cNvPr id="33796" name="Text Box 3"/>
          <p:cNvSpPr txBox="1">
            <a:spLocks noChangeArrowheads="1"/>
          </p:cNvSpPr>
          <p:nvPr/>
        </p:nvSpPr>
        <p:spPr bwMode="auto">
          <a:xfrm>
            <a:off x="539750" y="3500438"/>
            <a:ext cx="4175125"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y</a:t>
            </a:r>
            <a:r>
              <a:rPr kumimoji="1" lang="zh-CN" altLang="en-US" sz="2800"/>
              <a:t>的</a:t>
            </a:r>
            <a:r>
              <a:rPr kumimoji="1" lang="en-US" altLang="zh-CN" sz="2800"/>
              <a:t>90.54%</a:t>
            </a:r>
            <a:r>
              <a:rPr kumimoji="1" lang="zh-CN" altLang="en-US" sz="2800"/>
              <a:t>可由模型确定 </a:t>
            </a:r>
          </a:p>
        </p:txBody>
      </p:sp>
      <p:grpSp>
        <p:nvGrpSpPr>
          <p:cNvPr id="33797" name="Group 4"/>
          <p:cNvGrpSpPr>
            <a:grpSpLocks/>
          </p:cNvGrpSpPr>
          <p:nvPr/>
        </p:nvGrpSpPr>
        <p:grpSpPr bwMode="auto">
          <a:xfrm>
            <a:off x="1143000" y="990600"/>
            <a:ext cx="6553200" cy="2438400"/>
            <a:chOff x="144" y="2688"/>
            <a:chExt cx="4128" cy="1536"/>
          </a:xfrm>
        </p:grpSpPr>
        <p:grpSp>
          <p:nvGrpSpPr>
            <p:cNvPr id="33805" name="Group 5"/>
            <p:cNvGrpSpPr>
              <a:grpSpLocks/>
            </p:cNvGrpSpPr>
            <p:nvPr/>
          </p:nvGrpSpPr>
          <p:grpSpPr bwMode="auto">
            <a:xfrm>
              <a:off x="144" y="2688"/>
              <a:ext cx="4128" cy="1536"/>
              <a:chOff x="-3" y="-3"/>
              <a:chExt cx="2208" cy="2310"/>
            </a:xfrm>
          </p:grpSpPr>
          <p:grpSp>
            <p:nvGrpSpPr>
              <p:cNvPr id="33810" name="Group 6"/>
              <p:cNvGrpSpPr>
                <a:grpSpLocks/>
              </p:cNvGrpSpPr>
              <p:nvPr/>
            </p:nvGrpSpPr>
            <p:grpSpPr bwMode="auto">
              <a:xfrm>
                <a:off x="0" y="0"/>
                <a:ext cx="2202" cy="2304"/>
                <a:chOff x="0" y="0"/>
                <a:chExt cx="2202" cy="2304"/>
              </a:xfrm>
            </p:grpSpPr>
            <p:grpSp>
              <p:nvGrpSpPr>
                <p:cNvPr id="33812" name="Group 7"/>
                <p:cNvGrpSpPr>
                  <a:grpSpLocks/>
                </p:cNvGrpSpPr>
                <p:nvPr/>
              </p:nvGrpSpPr>
              <p:grpSpPr bwMode="auto">
                <a:xfrm>
                  <a:off x="0" y="0"/>
                  <a:ext cx="496" cy="384"/>
                  <a:chOff x="0" y="0"/>
                  <a:chExt cx="496" cy="384"/>
                </a:xfrm>
              </p:grpSpPr>
              <p:sp>
                <p:nvSpPr>
                  <p:cNvPr id="33858" name="Rectangle 8"/>
                  <p:cNvSpPr>
                    <a:spLocks noChangeArrowheads="1"/>
                  </p:cNvSpPr>
                  <p:nvPr/>
                </p:nvSpPr>
                <p:spPr bwMode="auto">
                  <a:xfrm>
                    <a:off x="43" y="0"/>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a:t>参数</a:t>
                    </a:r>
                  </a:p>
                  <a:p>
                    <a:pPr algn="ctr" eaLnBrk="0" hangingPunct="0"/>
                    <a:endParaRPr kumimoji="1" lang="en-US" altLang="zh-CN"/>
                  </a:p>
                </p:txBody>
              </p:sp>
              <p:sp>
                <p:nvSpPr>
                  <p:cNvPr id="33859" name="Rectangle 9"/>
                  <p:cNvSpPr>
                    <a:spLocks noChangeArrowheads="1"/>
                  </p:cNvSpPr>
                  <p:nvPr/>
                </p:nvSpPr>
                <p:spPr bwMode="auto">
                  <a:xfrm>
                    <a:off x="0" y="0"/>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13" name="Group 10"/>
                <p:cNvGrpSpPr>
                  <a:grpSpLocks/>
                </p:cNvGrpSpPr>
                <p:nvPr/>
              </p:nvGrpSpPr>
              <p:grpSpPr bwMode="auto">
                <a:xfrm>
                  <a:off x="496" y="0"/>
                  <a:ext cx="756" cy="384"/>
                  <a:chOff x="496" y="0"/>
                  <a:chExt cx="756" cy="384"/>
                </a:xfrm>
              </p:grpSpPr>
              <p:sp>
                <p:nvSpPr>
                  <p:cNvPr id="33856" name="Rectangle 11"/>
                  <p:cNvSpPr>
                    <a:spLocks noChangeArrowheads="1"/>
                  </p:cNvSpPr>
                  <p:nvPr/>
                </p:nvSpPr>
                <p:spPr bwMode="auto">
                  <a:xfrm>
                    <a:off x="539" y="0"/>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a:t>参数估计值</a:t>
                    </a:r>
                  </a:p>
                  <a:p>
                    <a:pPr algn="ctr" eaLnBrk="0" hangingPunct="0"/>
                    <a:endParaRPr kumimoji="1" lang="en-US" altLang="zh-CN"/>
                  </a:p>
                </p:txBody>
              </p:sp>
              <p:sp>
                <p:nvSpPr>
                  <p:cNvPr id="33857" name="Rectangle 12"/>
                  <p:cNvSpPr>
                    <a:spLocks noChangeArrowheads="1"/>
                  </p:cNvSpPr>
                  <p:nvPr/>
                </p:nvSpPr>
                <p:spPr bwMode="auto">
                  <a:xfrm>
                    <a:off x="496" y="0"/>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14" name="Group 13"/>
                <p:cNvGrpSpPr>
                  <a:grpSpLocks/>
                </p:cNvGrpSpPr>
                <p:nvPr/>
              </p:nvGrpSpPr>
              <p:grpSpPr bwMode="auto">
                <a:xfrm>
                  <a:off x="1252" y="0"/>
                  <a:ext cx="950" cy="384"/>
                  <a:chOff x="1252" y="0"/>
                  <a:chExt cx="950" cy="384"/>
                </a:xfrm>
              </p:grpSpPr>
              <p:sp>
                <p:nvSpPr>
                  <p:cNvPr id="33854" name="Rectangle 14"/>
                  <p:cNvSpPr>
                    <a:spLocks noChangeArrowheads="1"/>
                  </p:cNvSpPr>
                  <p:nvPr/>
                </p:nvSpPr>
                <p:spPr bwMode="auto">
                  <a:xfrm>
                    <a:off x="1295" y="0"/>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a:t>置信区间</a:t>
                    </a:r>
                  </a:p>
                  <a:p>
                    <a:pPr algn="ctr" eaLnBrk="0" hangingPunct="0"/>
                    <a:endParaRPr kumimoji="1" lang="en-US" altLang="zh-CN"/>
                  </a:p>
                </p:txBody>
              </p:sp>
              <p:sp>
                <p:nvSpPr>
                  <p:cNvPr id="33855" name="Rectangle 15"/>
                  <p:cNvSpPr>
                    <a:spLocks noChangeArrowheads="1"/>
                  </p:cNvSpPr>
                  <p:nvPr/>
                </p:nvSpPr>
                <p:spPr bwMode="auto">
                  <a:xfrm>
                    <a:off x="1252" y="0"/>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15" name="Group 16"/>
                <p:cNvGrpSpPr>
                  <a:grpSpLocks/>
                </p:cNvGrpSpPr>
                <p:nvPr/>
              </p:nvGrpSpPr>
              <p:grpSpPr bwMode="auto">
                <a:xfrm>
                  <a:off x="0" y="384"/>
                  <a:ext cx="496" cy="384"/>
                  <a:chOff x="0" y="384"/>
                  <a:chExt cx="496" cy="384"/>
                </a:xfrm>
              </p:grpSpPr>
              <p:sp>
                <p:nvSpPr>
                  <p:cNvPr id="33852" name="Rectangle 17"/>
                  <p:cNvSpPr>
                    <a:spLocks noChangeArrowheads="1" noTextEdit="1"/>
                  </p:cNvSpPr>
                  <p:nvPr/>
                </p:nvSpPr>
                <p:spPr bwMode="auto">
                  <a:xfrm>
                    <a:off x="43" y="384"/>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853" name="Rectangle 18"/>
                  <p:cNvSpPr>
                    <a:spLocks noChangeArrowheads="1"/>
                  </p:cNvSpPr>
                  <p:nvPr/>
                </p:nvSpPr>
                <p:spPr bwMode="auto">
                  <a:xfrm>
                    <a:off x="0" y="384"/>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16" name="Group 19"/>
                <p:cNvGrpSpPr>
                  <a:grpSpLocks/>
                </p:cNvGrpSpPr>
                <p:nvPr/>
              </p:nvGrpSpPr>
              <p:grpSpPr bwMode="auto">
                <a:xfrm>
                  <a:off x="496" y="384"/>
                  <a:ext cx="756" cy="384"/>
                  <a:chOff x="496" y="384"/>
                  <a:chExt cx="756" cy="384"/>
                </a:xfrm>
              </p:grpSpPr>
              <p:sp>
                <p:nvSpPr>
                  <p:cNvPr id="33850" name="Rectangle 20"/>
                  <p:cNvSpPr>
                    <a:spLocks noChangeArrowheads="1"/>
                  </p:cNvSpPr>
                  <p:nvPr/>
                </p:nvSpPr>
                <p:spPr bwMode="auto">
                  <a:xfrm>
                    <a:off x="539" y="384"/>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17.3244</a:t>
                    </a:r>
                  </a:p>
                  <a:p>
                    <a:pPr algn="ctr" eaLnBrk="0" hangingPunct="0"/>
                    <a:endParaRPr kumimoji="1" lang="en-US" altLang="zh-CN"/>
                  </a:p>
                </p:txBody>
              </p:sp>
              <p:sp>
                <p:nvSpPr>
                  <p:cNvPr id="33851" name="Rectangle 21"/>
                  <p:cNvSpPr>
                    <a:spLocks noChangeArrowheads="1"/>
                  </p:cNvSpPr>
                  <p:nvPr/>
                </p:nvSpPr>
                <p:spPr bwMode="auto">
                  <a:xfrm>
                    <a:off x="496" y="384"/>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17" name="Group 22"/>
                <p:cNvGrpSpPr>
                  <a:grpSpLocks/>
                </p:cNvGrpSpPr>
                <p:nvPr/>
              </p:nvGrpSpPr>
              <p:grpSpPr bwMode="auto">
                <a:xfrm>
                  <a:off x="1252" y="384"/>
                  <a:ext cx="950" cy="384"/>
                  <a:chOff x="1252" y="384"/>
                  <a:chExt cx="950" cy="384"/>
                </a:xfrm>
              </p:grpSpPr>
              <p:sp>
                <p:nvSpPr>
                  <p:cNvPr id="33848" name="Rectangle 23"/>
                  <p:cNvSpPr>
                    <a:spLocks noChangeArrowheads="1"/>
                  </p:cNvSpPr>
                  <p:nvPr/>
                </p:nvSpPr>
                <p:spPr bwMode="auto">
                  <a:xfrm>
                    <a:off x="1295" y="384"/>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[5.7282   28.9206]</a:t>
                    </a:r>
                  </a:p>
                  <a:p>
                    <a:pPr algn="ctr" eaLnBrk="0" hangingPunct="0"/>
                    <a:endParaRPr kumimoji="1" lang="en-US" altLang="zh-CN"/>
                  </a:p>
                </p:txBody>
              </p:sp>
              <p:sp>
                <p:nvSpPr>
                  <p:cNvPr id="33849" name="Rectangle 24"/>
                  <p:cNvSpPr>
                    <a:spLocks noChangeArrowheads="1"/>
                  </p:cNvSpPr>
                  <p:nvPr/>
                </p:nvSpPr>
                <p:spPr bwMode="auto">
                  <a:xfrm>
                    <a:off x="1252" y="384"/>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18" name="Group 25"/>
                <p:cNvGrpSpPr>
                  <a:grpSpLocks/>
                </p:cNvGrpSpPr>
                <p:nvPr/>
              </p:nvGrpSpPr>
              <p:grpSpPr bwMode="auto">
                <a:xfrm>
                  <a:off x="0" y="768"/>
                  <a:ext cx="496" cy="384"/>
                  <a:chOff x="0" y="768"/>
                  <a:chExt cx="496" cy="384"/>
                </a:xfrm>
              </p:grpSpPr>
              <p:sp>
                <p:nvSpPr>
                  <p:cNvPr id="33846" name="Rectangle 26"/>
                  <p:cNvSpPr>
                    <a:spLocks noChangeArrowheads="1" noTextEdit="1"/>
                  </p:cNvSpPr>
                  <p:nvPr/>
                </p:nvSpPr>
                <p:spPr bwMode="auto">
                  <a:xfrm>
                    <a:off x="43" y="768"/>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847" name="Rectangle 27"/>
                  <p:cNvSpPr>
                    <a:spLocks noChangeArrowheads="1"/>
                  </p:cNvSpPr>
                  <p:nvPr/>
                </p:nvSpPr>
                <p:spPr bwMode="auto">
                  <a:xfrm>
                    <a:off x="0" y="768"/>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19" name="Group 28"/>
                <p:cNvGrpSpPr>
                  <a:grpSpLocks/>
                </p:cNvGrpSpPr>
                <p:nvPr/>
              </p:nvGrpSpPr>
              <p:grpSpPr bwMode="auto">
                <a:xfrm>
                  <a:off x="496" y="768"/>
                  <a:ext cx="756" cy="384"/>
                  <a:chOff x="496" y="768"/>
                  <a:chExt cx="756" cy="384"/>
                </a:xfrm>
              </p:grpSpPr>
              <p:sp>
                <p:nvSpPr>
                  <p:cNvPr id="33844" name="Rectangle 29"/>
                  <p:cNvSpPr>
                    <a:spLocks noChangeArrowheads="1"/>
                  </p:cNvSpPr>
                  <p:nvPr/>
                </p:nvSpPr>
                <p:spPr bwMode="auto">
                  <a:xfrm>
                    <a:off x="539" y="768"/>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1.3070</a:t>
                    </a:r>
                  </a:p>
                  <a:p>
                    <a:pPr algn="ctr" eaLnBrk="0" hangingPunct="0"/>
                    <a:endParaRPr kumimoji="1" lang="en-US" altLang="zh-CN"/>
                  </a:p>
                </p:txBody>
              </p:sp>
              <p:sp>
                <p:nvSpPr>
                  <p:cNvPr id="33845" name="Rectangle 30"/>
                  <p:cNvSpPr>
                    <a:spLocks noChangeArrowheads="1"/>
                  </p:cNvSpPr>
                  <p:nvPr/>
                </p:nvSpPr>
                <p:spPr bwMode="auto">
                  <a:xfrm>
                    <a:off x="496" y="768"/>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20" name="Group 31"/>
                <p:cNvGrpSpPr>
                  <a:grpSpLocks/>
                </p:cNvGrpSpPr>
                <p:nvPr/>
              </p:nvGrpSpPr>
              <p:grpSpPr bwMode="auto">
                <a:xfrm>
                  <a:off x="1252" y="768"/>
                  <a:ext cx="950" cy="384"/>
                  <a:chOff x="1252" y="768"/>
                  <a:chExt cx="950" cy="384"/>
                </a:xfrm>
              </p:grpSpPr>
              <p:sp>
                <p:nvSpPr>
                  <p:cNvPr id="33842" name="Rectangle 32"/>
                  <p:cNvSpPr>
                    <a:spLocks noChangeArrowheads="1"/>
                  </p:cNvSpPr>
                  <p:nvPr/>
                </p:nvSpPr>
                <p:spPr bwMode="auto">
                  <a:xfrm>
                    <a:off x="1295" y="768"/>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[0.6829   1.9311 ]</a:t>
                    </a:r>
                  </a:p>
                  <a:p>
                    <a:pPr algn="ctr" eaLnBrk="0" hangingPunct="0"/>
                    <a:endParaRPr kumimoji="1" lang="en-US" altLang="zh-CN"/>
                  </a:p>
                </p:txBody>
              </p:sp>
              <p:sp>
                <p:nvSpPr>
                  <p:cNvPr id="33843" name="Rectangle 33"/>
                  <p:cNvSpPr>
                    <a:spLocks noChangeArrowheads="1"/>
                  </p:cNvSpPr>
                  <p:nvPr/>
                </p:nvSpPr>
                <p:spPr bwMode="auto">
                  <a:xfrm>
                    <a:off x="1252" y="768"/>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21" name="Group 34"/>
                <p:cNvGrpSpPr>
                  <a:grpSpLocks/>
                </p:cNvGrpSpPr>
                <p:nvPr/>
              </p:nvGrpSpPr>
              <p:grpSpPr bwMode="auto">
                <a:xfrm>
                  <a:off x="0" y="1152"/>
                  <a:ext cx="496" cy="384"/>
                  <a:chOff x="0" y="1152"/>
                  <a:chExt cx="496" cy="384"/>
                </a:xfrm>
              </p:grpSpPr>
              <p:sp>
                <p:nvSpPr>
                  <p:cNvPr id="33840" name="Rectangle 35"/>
                  <p:cNvSpPr>
                    <a:spLocks noChangeArrowheads="1" noTextEdit="1"/>
                  </p:cNvSpPr>
                  <p:nvPr/>
                </p:nvSpPr>
                <p:spPr bwMode="auto">
                  <a:xfrm>
                    <a:off x="43" y="1152"/>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841" name="Rectangle 36"/>
                  <p:cNvSpPr>
                    <a:spLocks noChangeArrowheads="1"/>
                  </p:cNvSpPr>
                  <p:nvPr/>
                </p:nvSpPr>
                <p:spPr bwMode="auto">
                  <a:xfrm>
                    <a:off x="0" y="1152"/>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22" name="Group 37"/>
                <p:cNvGrpSpPr>
                  <a:grpSpLocks/>
                </p:cNvGrpSpPr>
                <p:nvPr/>
              </p:nvGrpSpPr>
              <p:grpSpPr bwMode="auto">
                <a:xfrm>
                  <a:off x="496" y="1152"/>
                  <a:ext cx="756" cy="384"/>
                  <a:chOff x="496" y="1152"/>
                  <a:chExt cx="756" cy="384"/>
                </a:xfrm>
              </p:grpSpPr>
              <p:sp>
                <p:nvSpPr>
                  <p:cNvPr id="33838" name="Rectangle 38"/>
                  <p:cNvSpPr>
                    <a:spLocks noChangeArrowheads="1"/>
                  </p:cNvSpPr>
                  <p:nvPr/>
                </p:nvSpPr>
                <p:spPr bwMode="auto">
                  <a:xfrm>
                    <a:off x="539" y="1152"/>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-3.6956</a:t>
                    </a:r>
                  </a:p>
                  <a:p>
                    <a:pPr algn="ctr" eaLnBrk="0" hangingPunct="0"/>
                    <a:endParaRPr kumimoji="1" lang="en-US" altLang="zh-CN"/>
                  </a:p>
                </p:txBody>
              </p:sp>
              <p:sp>
                <p:nvSpPr>
                  <p:cNvPr id="33839" name="Rectangle 39"/>
                  <p:cNvSpPr>
                    <a:spLocks noChangeArrowheads="1"/>
                  </p:cNvSpPr>
                  <p:nvPr/>
                </p:nvSpPr>
                <p:spPr bwMode="auto">
                  <a:xfrm>
                    <a:off x="496" y="1152"/>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23" name="Group 40"/>
                <p:cNvGrpSpPr>
                  <a:grpSpLocks/>
                </p:cNvGrpSpPr>
                <p:nvPr/>
              </p:nvGrpSpPr>
              <p:grpSpPr bwMode="auto">
                <a:xfrm>
                  <a:off x="1252" y="1152"/>
                  <a:ext cx="950" cy="384"/>
                  <a:chOff x="1252" y="1152"/>
                  <a:chExt cx="950" cy="384"/>
                </a:xfrm>
              </p:grpSpPr>
              <p:sp>
                <p:nvSpPr>
                  <p:cNvPr id="33836" name="Rectangle 41"/>
                  <p:cNvSpPr>
                    <a:spLocks noChangeArrowheads="1"/>
                  </p:cNvSpPr>
                  <p:nvPr/>
                </p:nvSpPr>
                <p:spPr bwMode="auto">
                  <a:xfrm>
                    <a:off x="1295" y="1152"/>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[-7.4989   0.1077 ]</a:t>
                    </a:r>
                  </a:p>
                  <a:p>
                    <a:pPr algn="ctr" eaLnBrk="0" hangingPunct="0"/>
                    <a:endParaRPr kumimoji="1" lang="en-US" altLang="zh-CN"/>
                  </a:p>
                </p:txBody>
              </p:sp>
              <p:sp>
                <p:nvSpPr>
                  <p:cNvPr id="33837" name="Rectangle 42"/>
                  <p:cNvSpPr>
                    <a:spLocks noChangeArrowheads="1"/>
                  </p:cNvSpPr>
                  <p:nvPr/>
                </p:nvSpPr>
                <p:spPr bwMode="auto">
                  <a:xfrm>
                    <a:off x="1252" y="1152"/>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24" name="Group 43"/>
                <p:cNvGrpSpPr>
                  <a:grpSpLocks/>
                </p:cNvGrpSpPr>
                <p:nvPr/>
              </p:nvGrpSpPr>
              <p:grpSpPr bwMode="auto">
                <a:xfrm>
                  <a:off x="0" y="1536"/>
                  <a:ext cx="496" cy="384"/>
                  <a:chOff x="0" y="1536"/>
                  <a:chExt cx="496" cy="384"/>
                </a:xfrm>
              </p:grpSpPr>
              <p:sp>
                <p:nvSpPr>
                  <p:cNvPr id="33834" name="Rectangle 44"/>
                  <p:cNvSpPr>
                    <a:spLocks noChangeArrowheads="1" noTextEdit="1"/>
                  </p:cNvSpPr>
                  <p:nvPr/>
                </p:nvSpPr>
                <p:spPr bwMode="auto">
                  <a:xfrm>
                    <a:off x="43" y="1536"/>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835" name="Rectangle 45"/>
                  <p:cNvSpPr>
                    <a:spLocks noChangeArrowheads="1"/>
                  </p:cNvSpPr>
                  <p:nvPr/>
                </p:nvSpPr>
                <p:spPr bwMode="auto">
                  <a:xfrm>
                    <a:off x="0" y="1536"/>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25" name="Group 46"/>
                <p:cNvGrpSpPr>
                  <a:grpSpLocks/>
                </p:cNvGrpSpPr>
                <p:nvPr/>
              </p:nvGrpSpPr>
              <p:grpSpPr bwMode="auto">
                <a:xfrm>
                  <a:off x="496" y="1536"/>
                  <a:ext cx="756" cy="384"/>
                  <a:chOff x="496" y="1536"/>
                  <a:chExt cx="756" cy="384"/>
                </a:xfrm>
              </p:grpSpPr>
              <p:sp>
                <p:nvSpPr>
                  <p:cNvPr id="33832" name="Rectangle 47"/>
                  <p:cNvSpPr>
                    <a:spLocks noChangeArrowheads="1"/>
                  </p:cNvSpPr>
                  <p:nvPr/>
                </p:nvSpPr>
                <p:spPr bwMode="auto">
                  <a:xfrm>
                    <a:off x="539" y="1536"/>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0.3486</a:t>
                    </a:r>
                  </a:p>
                  <a:p>
                    <a:pPr algn="ctr" eaLnBrk="0" hangingPunct="0"/>
                    <a:endParaRPr kumimoji="1" lang="en-US" altLang="zh-CN"/>
                  </a:p>
                </p:txBody>
              </p:sp>
              <p:sp>
                <p:nvSpPr>
                  <p:cNvPr id="33833" name="Rectangle 48"/>
                  <p:cNvSpPr>
                    <a:spLocks noChangeArrowheads="1"/>
                  </p:cNvSpPr>
                  <p:nvPr/>
                </p:nvSpPr>
                <p:spPr bwMode="auto">
                  <a:xfrm>
                    <a:off x="496" y="1536"/>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26" name="Group 49"/>
                <p:cNvGrpSpPr>
                  <a:grpSpLocks/>
                </p:cNvGrpSpPr>
                <p:nvPr/>
              </p:nvGrpSpPr>
              <p:grpSpPr bwMode="auto">
                <a:xfrm>
                  <a:off x="1252" y="1536"/>
                  <a:ext cx="950" cy="384"/>
                  <a:chOff x="1252" y="1536"/>
                  <a:chExt cx="950" cy="384"/>
                </a:xfrm>
              </p:grpSpPr>
              <p:sp>
                <p:nvSpPr>
                  <p:cNvPr id="33830" name="Rectangle 50"/>
                  <p:cNvSpPr>
                    <a:spLocks noChangeArrowheads="1"/>
                  </p:cNvSpPr>
                  <p:nvPr/>
                </p:nvSpPr>
                <p:spPr bwMode="auto">
                  <a:xfrm>
                    <a:off x="1295" y="1536"/>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[0.0379   0.6594 ]</a:t>
                    </a:r>
                  </a:p>
                  <a:p>
                    <a:pPr algn="ctr" eaLnBrk="0" hangingPunct="0"/>
                    <a:endParaRPr kumimoji="1" lang="en-US" altLang="zh-CN"/>
                  </a:p>
                </p:txBody>
              </p:sp>
              <p:sp>
                <p:nvSpPr>
                  <p:cNvPr id="33831" name="Rectangle 51"/>
                  <p:cNvSpPr>
                    <a:spLocks noChangeArrowheads="1"/>
                  </p:cNvSpPr>
                  <p:nvPr/>
                </p:nvSpPr>
                <p:spPr bwMode="auto">
                  <a:xfrm>
                    <a:off x="1252" y="1536"/>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27" name="Group 52"/>
                <p:cNvGrpSpPr>
                  <a:grpSpLocks/>
                </p:cNvGrpSpPr>
                <p:nvPr/>
              </p:nvGrpSpPr>
              <p:grpSpPr bwMode="auto">
                <a:xfrm>
                  <a:off x="0" y="1920"/>
                  <a:ext cx="2202" cy="384"/>
                  <a:chOff x="0" y="1920"/>
                  <a:chExt cx="2202" cy="384"/>
                </a:xfrm>
              </p:grpSpPr>
              <p:sp>
                <p:nvSpPr>
                  <p:cNvPr id="33828" name="Rectangle 53"/>
                  <p:cNvSpPr>
                    <a:spLocks noChangeArrowheads="1"/>
                  </p:cNvSpPr>
                  <p:nvPr/>
                </p:nvSpPr>
                <p:spPr bwMode="auto">
                  <a:xfrm>
                    <a:off x="43" y="1920"/>
                    <a:ext cx="21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i="1"/>
                      <a:t>R</a:t>
                    </a:r>
                    <a:r>
                      <a:rPr kumimoji="1" lang="en-US" altLang="zh-CN" baseline="30000"/>
                      <a:t>2</a:t>
                    </a:r>
                    <a:r>
                      <a:rPr kumimoji="1" lang="en-US" altLang="zh-CN"/>
                      <a:t>=0.9054      </a:t>
                    </a:r>
                    <a:r>
                      <a:rPr kumimoji="1" lang="en-US" altLang="zh-CN" i="1"/>
                      <a:t>F</a:t>
                    </a:r>
                    <a:r>
                      <a:rPr kumimoji="1" lang="en-US" altLang="zh-CN"/>
                      <a:t>=82.9409      </a:t>
                    </a:r>
                    <a:r>
                      <a:rPr kumimoji="1" lang="en-US" altLang="zh-CN" i="1"/>
                      <a:t>p</a:t>
                    </a:r>
                    <a:r>
                      <a:rPr kumimoji="1" lang="en-US" altLang="zh-CN"/>
                      <a:t>=0.0000</a:t>
                    </a:r>
                  </a:p>
                </p:txBody>
              </p:sp>
              <p:sp>
                <p:nvSpPr>
                  <p:cNvPr id="33829" name="Rectangle 54"/>
                  <p:cNvSpPr>
                    <a:spLocks noChangeArrowheads="1"/>
                  </p:cNvSpPr>
                  <p:nvPr/>
                </p:nvSpPr>
                <p:spPr bwMode="auto">
                  <a:xfrm>
                    <a:off x="0" y="1920"/>
                    <a:ext cx="22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33811" name="Rectangle 55"/>
              <p:cNvSpPr>
                <a:spLocks noChangeArrowheads="1"/>
              </p:cNvSpPr>
              <p:nvPr/>
            </p:nvSpPr>
            <p:spPr bwMode="auto">
              <a:xfrm>
                <a:off x="-3" y="-3"/>
                <a:ext cx="2208" cy="231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806" name="Text Box 56"/>
            <p:cNvSpPr txBox="1">
              <a:spLocks noChangeArrowheads="1"/>
            </p:cNvSpPr>
            <p:nvPr/>
          </p:nvSpPr>
          <p:spPr bwMode="auto">
            <a:xfrm>
              <a:off x="432" y="292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0</a:t>
              </a:r>
              <a:endParaRPr kumimoji="1" lang="en-US" altLang="zh-CN" i="1">
                <a:latin typeface="Courier New" pitchFamily="49" charset="0"/>
                <a:cs typeface="Courier New" pitchFamily="49" charset="0"/>
                <a:sym typeface="Symbol" pitchFamily="18" charset="2"/>
              </a:endParaRPr>
            </a:p>
          </p:txBody>
        </p:sp>
        <p:sp>
          <p:nvSpPr>
            <p:cNvPr id="33807" name="Text Box 57"/>
            <p:cNvSpPr txBox="1">
              <a:spLocks noChangeArrowheads="1"/>
            </p:cNvSpPr>
            <p:nvPr/>
          </p:nvSpPr>
          <p:spPr bwMode="auto">
            <a:xfrm>
              <a:off x="432"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1</a:t>
              </a:r>
              <a:endParaRPr kumimoji="1" lang="en-US" altLang="zh-CN" i="1">
                <a:latin typeface="Courier New" pitchFamily="49" charset="0"/>
                <a:cs typeface="Courier New" pitchFamily="49" charset="0"/>
                <a:sym typeface="Symbol" pitchFamily="18" charset="2"/>
              </a:endParaRPr>
            </a:p>
          </p:txBody>
        </p:sp>
        <p:sp>
          <p:nvSpPr>
            <p:cNvPr id="33808" name="Text Box 58"/>
            <p:cNvSpPr txBox="1">
              <a:spLocks noChangeArrowheads="1"/>
            </p:cNvSpPr>
            <p:nvPr/>
          </p:nvSpPr>
          <p:spPr bwMode="auto">
            <a:xfrm>
              <a:off x="432" y="340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2</a:t>
              </a:r>
              <a:endParaRPr kumimoji="1" lang="en-US" altLang="zh-CN" i="1">
                <a:latin typeface="Courier New" pitchFamily="49" charset="0"/>
                <a:cs typeface="Courier New" pitchFamily="49" charset="0"/>
                <a:sym typeface="Symbol" pitchFamily="18" charset="2"/>
              </a:endParaRPr>
            </a:p>
          </p:txBody>
        </p:sp>
        <p:sp>
          <p:nvSpPr>
            <p:cNvPr id="33809" name="Text Box 59"/>
            <p:cNvSpPr txBox="1">
              <a:spLocks noChangeArrowheads="1"/>
            </p:cNvSpPr>
            <p:nvPr/>
          </p:nvSpPr>
          <p:spPr bwMode="auto">
            <a:xfrm>
              <a:off x="432" y="36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3</a:t>
              </a:r>
              <a:endParaRPr kumimoji="1" lang="en-US" altLang="zh-CN" i="1">
                <a:latin typeface="Courier New" pitchFamily="49" charset="0"/>
                <a:cs typeface="Courier New" pitchFamily="49" charset="0"/>
                <a:sym typeface="Symbol" pitchFamily="18" charset="2"/>
              </a:endParaRPr>
            </a:p>
          </p:txBody>
        </p:sp>
      </p:grpSp>
      <p:graphicFrame>
        <p:nvGraphicFramePr>
          <p:cNvPr id="33794" name="Object 2"/>
          <p:cNvGraphicFramePr>
            <a:graphicFrameLocks noChangeAspect="1"/>
          </p:cNvGraphicFramePr>
          <p:nvPr/>
        </p:nvGraphicFramePr>
        <p:xfrm>
          <a:off x="2895600" y="381000"/>
          <a:ext cx="4800600" cy="569913"/>
        </p:xfrm>
        <a:graphic>
          <a:graphicData uri="http://schemas.openxmlformats.org/presentationml/2006/ole">
            <mc:AlternateContent xmlns:mc="http://schemas.openxmlformats.org/markup-compatibility/2006">
              <mc:Choice xmlns:v="urn:schemas-microsoft-com:vml" Requires="v">
                <p:oleObj spid="_x0000_s33869" r:id="rId3" imgW="2006600" imgH="241300" progId="Equation.3">
                  <p:embed/>
                </p:oleObj>
              </mc:Choice>
              <mc:Fallback>
                <p:oleObj r:id="rId3" imgW="20066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81000"/>
                        <a:ext cx="4800600" cy="569913"/>
                      </a:xfrm>
                      <a:prstGeom prst="rect">
                        <a:avLst/>
                      </a:prstGeom>
                      <a:noFill/>
                      <a:extLst>
                        <a:ext uri="{909E8E84-426E-40DD-AFC4-6F175D3DCCD1}">
                          <a14:hiddenFill xmlns:a14="http://schemas.microsoft.com/office/drawing/2010/main">
                            <a:solidFill>
                              <a:srgbClr val="FFCC99"/>
                            </a:solidFill>
                          </a14:hiddenFill>
                        </a:ext>
                      </a:extLst>
                    </p:spPr>
                  </p:pic>
                </p:oleObj>
              </mc:Fallback>
            </mc:AlternateContent>
          </a:graphicData>
        </a:graphic>
      </p:graphicFrame>
      <p:sp>
        <p:nvSpPr>
          <p:cNvPr id="33798" name="Text Box 61"/>
          <p:cNvSpPr txBox="1">
            <a:spLocks noChangeArrowheads="1"/>
          </p:cNvSpPr>
          <p:nvPr/>
        </p:nvSpPr>
        <p:spPr bwMode="auto">
          <a:xfrm>
            <a:off x="4800600" y="3505200"/>
            <a:ext cx="3886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F</a:t>
            </a:r>
            <a:r>
              <a:rPr kumimoji="1" lang="zh-CN" altLang="en-US" sz="2800"/>
              <a:t>远超过</a:t>
            </a:r>
            <a:r>
              <a:rPr kumimoji="1" lang="en-US" altLang="zh-CN" sz="2800" i="1"/>
              <a:t>F</a:t>
            </a:r>
            <a:r>
              <a:rPr kumimoji="1" lang="zh-CN" altLang="en-US" sz="2800"/>
              <a:t>检验的临界值 </a:t>
            </a:r>
          </a:p>
        </p:txBody>
      </p:sp>
      <p:sp>
        <p:nvSpPr>
          <p:cNvPr id="33799" name="Text Box 62"/>
          <p:cNvSpPr txBox="1">
            <a:spLocks noChangeArrowheads="1"/>
          </p:cNvSpPr>
          <p:nvPr/>
        </p:nvSpPr>
        <p:spPr bwMode="auto">
          <a:xfrm>
            <a:off x="609600" y="4114800"/>
            <a:ext cx="2819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p</a:t>
            </a:r>
            <a:r>
              <a:rPr kumimoji="1" lang="zh-CN" altLang="en-US" sz="2800"/>
              <a:t>远小于</a:t>
            </a:r>
            <a:r>
              <a:rPr kumimoji="1" lang="zh-CN" altLang="en-US" sz="2800">
                <a:latin typeface="Courier New" pitchFamily="49" charset="0"/>
                <a:sym typeface="Symbol" pitchFamily="18" charset="2"/>
              </a:rPr>
              <a:t></a:t>
            </a:r>
            <a:r>
              <a:rPr kumimoji="1" lang="en-US" altLang="zh-CN" sz="2800">
                <a:latin typeface="Courier New" pitchFamily="49" charset="0"/>
                <a:cs typeface="Courier New" pitchFamily="49" charset="0"/>
              </a:rPr>
              <a:t>=</a:t>
            </a:r>
            <a:r>
              <a:rPr kumimoji="1" lang="en-US" altLang="zh-CN" sz="2800">
                <a:cs typeface="Courier New" pitchFamily="49" charset="0"/>
              </a:rPr>
              <a:t>0.05</a:t>
            </a:r>
            <a:r>
              <a:rPr kumimoji="1" lang="en-US" altLang="zh-CN" sz="2800"/>
              <a:t> </a:t>
            </a:r>
          </a:p>
        </p:txBody>
      </p:sp>
      <p:sp>
        <p:nvSpPr>
          <p:cNvPr id="33800" name="Text Box 63"/>
          <p:cNvSpPr txBox="1">
            <a:spLocks noChangeArrowheads="1"/>
          </p:cNvSpPr>
          <p:nvPr/>
        </p:nvSpPr>
        <p:spPr bwMode="auto">
          <a:xfrm>
            <a:off x="533400" y="4648200"/>
            <a:ext cx="3733800" cy="1127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20000"/>
              </a:lnSpc>
              <a:spcBef>
                <a:spcPct val="50000"/>
              </a:spcBef>
            </a:pPr>
            <a:r>
              <a:rPr kumimoji="1" lang="en-US" altLang="zh-CN" sz="2400" i="1">
                <a:cs typeface="Courier New" pitchFamily="49" charset="0"/>
                <a:sym typeface="Symbol" pitchFamily="18" charset="2"/>
              </a:rPr>
              <a:t></a:t>
            </a:r>
            <a:r>
              <a:rPr kumimoji="1" lang="en-US" altLang="zh-CN" sz="2400" baseline="-25000">
                <a:latin typeface="Courier New" pitchFamily="49" charset="0"/>
                <a:cs typeface="Courier New" pitchFamily="49" charset="0"/>
                <a:sym typeface="Symbol" pitchFamily="18" charset="2"/>
              </a:rPr>
              <a:t>2</a:t>
            </a:r>
            <a:r>
              <a:rPr kumimoji="1" lang="zh-CN" altLang="en-US" sz="2800">
                <a:cs typeface="Courier New" pitchFamily="49" charset="0"/>
              </a:rPr>
              <a:t>的置信区间包含零点</a:t>
            </a:r>
            <a:r>
              <a:rPr kumimoji="1" lang="en-US" altLang="zh-CN" sz="2800">
                <a:cs typeface="Courier New" pitchFamily="49" charset="0"/>
              </a:rPr>
              <a:t>(</a:t>
            </a:r>
            <a:r>
              <a:rPr kumimoji="1" lang="zh-CN" altLang="en-US" sz="2800">
                <a:cs typeface="Courier New" pitchFamily="49" charset="0"/>
              </a:rPr>
              <a:t>右端点距零点很近</a:t>
            </a:r>
            <a:r>
              <a:rPr kumimoji="1" lang="en-US" altLang="zh-CN" sz="2800">
                <a:cs typeface="Courier New" pitchFamily="49" charset="0"/>
              </a:rPr>
              <a:t>) </a:t>
            </a:r>
          </a:p>
        </p:txBody>
      </p:sp>
      <p:sp>
        <p:nvSpPr>
          <p:cNvPr id="33801" name="Text Box 64"/>
          <p:cNvSpPr txBox="1">
            <a:spLocks noChangeArrowheads="1"/>
          </p:cNvSpPr>
          <p:nvPr/>
        </p:nvSpPr>
        <p:spPr bwMode="auto">
          <a:xfrm>
            <a:off x="4800600" y="4673600"/>
            <a:ext cx="2590800" cy="1127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20000"/>
              </a:lnSpc>
              <a:spcBef>
                <a:spcPct val="50000"/>
              </a:spcBef>
            </a:pPr>
            <a:r>
              <a:rPr kumimoji="1" lang="en-US" altLang="zh-CN" sz="2800" i="1"/>
              <a:t>x</a:t>
            </a:r>
            <a:r>
              <a:rPr kumimoji="1" lang="en-US" altLang="zh-CN" sz="2800" baseline="-30000"/>
              <a:t>2</a:t>
            </a:r>
            <a:r>
              <a:rPr kumimoji="1" lang="zh-CN" altLang="en-US" sz="2800"/>
              <a:t>对因变量</a:t>
            </a:r>
            <a:r>
              <a:rPr kumimoji="1" lang="en-US" altLang="zh-CN" sz="2800" i="1"/>
              <a:t>y </a:t>
            </a:r>
            <a:r>
              <a:rPr kumimoji="1" lang="zh-CN" altLang="en-US" sz="2800"/>
              <a:t>的影响不太显著</a:t>
            </a:r>
          </a:p>
        </p:txBody>
      </p:sp>
      <p:sp>
        <p:nvSpPr>
          <p:cNvPr id="33802" name="Text Box 65"/>
          <p:cNvSpPr txBox="1">
            <a:spLocks noChangeArrowheads="1"/>
          </p:cNvSpPr>
          <p:nvPr/>
        </p:nvSpPr>
        <p:spPr bwMode="auto">
          <a:xfrm>
            <a:off x="685800" y="58674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x</a:t>
            </a:r>
            <a:r>
              <a:rPr kumimoji="1" lang="en-US" altLang="zh-CN" sz="2800" baseline="-30000"/>
              <a:t>2</a:t>
            </a:r>
            <a:r>
              <a:rPr kumimoji="1" lang="en-US" altLang="zh-CN" sz="2800" baseline="30000"/>
              <a:t>2</a:t>
            </a:r>
            <a:r>
              <a:rPr kumimoji="1" lang="zh-CN" altLang="en-US" sz="2800"/>
              <a:t>项显著 </a:t>
            </a:r>
          </a:p>
        </p:txBody>
      </p:sp>
      <p:sp>
        <p:nvSpPr>
          <p:cNvPr id="33803" name="Text Box 66"/>
          <p:cNvSpPr txBox="1">
            <a:spLocks noChangeArrowheads="1"/>
          </p:cNvSpPr>
          <p:nvPr/>
        </p:nvSpPr>
        <p:spPr bwMode="auto">
          <a:xfrm>
            <a:off x="4800600" y="5867400"/>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可将</a:t>
            </a:r>
            <a:r>
              <a:rPr kumimoji="1" lang="en-US" altLang="zh-CN" sz="2800" i="1"/>
              <a:t>x</a:t>
            </a:r>
            <a:r>
              <a:rPr kumimoji="1" lang="en-US" altLang="zh-CN" sz="2800" baseline="-30000"/>
              <a:t>2</a:t>
            </a:r>
            <a:r>
              <a:rPr kumimoji="1" lang="zh-CN" altLang="en-US" sz="2800"/>
              <a:t>保留在模型中 </a:t>
            </a:r>
          </a:p>
        </p:txBody>
      </p:sp>
      <p:sp>
        <p:nvSpPr>
          <p:cNvPr id="33804" name="Text Box 67"/>
          <p:cNvSpPr txBox="1">
            <a:spLocks noChangeArrowheads="1"/>
          </p:cNvSpPr>
          <p:nvPr/>
        </p:nvSpPr>
        <p:spPr bwMode="auto">
          <a:xfrm>
            <a:off x="4800600" y="4114800"/>
            <a:ext cx="3429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模型从整体上看成立</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3352800" y="504825"/>
          <a:ext cx="3843338" cy="566738"/>
        </p:xfrm>
        <a:graphic>
          <a:graphicData uri="http://schemas.openxmlformats.org/presentationml/2006/ole">
            <mc:AlternateContent xmlns:mc="http://schemas.openxmlformats.org/markup-compatibility/2006">
              <mc:Choice xmlns:v="urn:schemas-microsoft-com:vml" Requires="v">
                <p:oleObj spid="_x0000_s34856" r:id="rId3" imgW="1739900" imgH="254000" progId="Equation.3">
                  <p:embed/>
                </p:oleObj>
              </mc:Choice>
              <mc:Fallback>
                <p:oleObj r:id="rId3" imgW="17399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04825"/>
                        <a:ext cx="3843338" cy="566738"/>
                      </a:xfrm>
                      <a:prstGeom prst="rect">
                        <a:avLst/>
                      </a:prstGeom>
                      <a:noFill/>
                      <a:extLst>
                        <a:ext uri="{909E8E84-426E-40DD-AFC4-6F175D3DCCD1}">
                          <a14:hiddenFill xmlns:a14="http://schemas.microsoft.com/office/drawing/2010/main">
                            <a:solidFill>
                              <a:srgbClr val="FFCC99"/>
                            </a:solidFill>
                          </a14:hiddenFill>
                        </a:ext>
                      </a:extLst>
                    </p:spPr>
                  </p:pic>
                </p:oleObj>
              </mc:Fallback>
            </mc:AlternateContent>
          </a:graphicData>
        </a:graphic>
      </p:graphicFrame>
      <p:sp>
        <p:nvSpPr>
          <p:cNvPr id="34820" name="Text Box 3"/>
          <p:cNvSpPr txBox="1">
            <a:spLocks noChangeArrowheads="1"/>
          </p:cNvSpPr>
          <p:nvPr/>
        </p:nvSpPr>
        <p:spPr bwMode="auto">
          <a:xfrm>
            <a:off x="762000" y="428625"/>
            <a:ext cx="2514600"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3200">
                <a:latin typeface="楷体_GB2312" pitchFamily="49" charset="-122"/>
                <a:ea typeface="楷体_GB2312" pitchFamily="49" charset="-122"/>
              </a:rPr>
              <a:t>销售量预测 </a:t>
            </a:r>
          </a:p>
        </p:txBody>
      </p:sp>
      <p:sp>
        <p:nvSpPr>
          <p:cNvPr id="34821" name="Text Box 4"/>
          <p:cNvSpPr txBox="1">
            <a:spLocks noChangeArrowheads="1"/>
          </p:cNvSpPr>
          <p:nvPr/>
        </p:nvSpPr>
        <p:spPr bwMode="auto">
          <a:xfrm>
            <a:off x="1219200" y="1190625"/>
            <a:ext cx="6553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价格差</a:t>
            </a:r>
            <a:r>
              <a:rPr kumimoji="1" lang="en-US" altLang="zh-CN" sz="2800" i="1"/>
              <a:t>x</a:t>
            </a:r>
            <a:r>
              <a:rPr kumimoji="1" lang="en-US" altLang="zh-CN" sz="2800" baseline="-30000"/>
              <a:t>1</a:t>
            </a:r>
            <a:r>
              <a:rPr kumimoji="1" lang="en-US" altLang="zh-CN" sz="2800"/>
              <a:t>=</a:t>
            </a:r>
            <a:r>
              <a:rPr kumimoji="1" lang="zh-CN" altLang="en-US" sz="2800"/>
              <a:t>其它厂家</a:t>
            </a:r>
            <a:r>
              <a:rPr kumimoji="1" lang="zh-CN" altLang="en-US" sz="2800">
                <a:latin typeface="Courier New" pitchFamily="49" charset="0"/>
              </a:rPr>
              <a:t>价格</a:t>
            </a:r>
            <a:r>
              <a:rPr kumimoji="1" lang="en-US" altLang="zh-CN" sz="2800" i="1"/>
              <a:t>x</a:t>
            </a:r>
            <a:r>
              <a:rPr kumimoji="1" lang="en-US" altLang="zh-CN" sz="2800" baseline="-30000"/>
              <a:t>3</a:t>
            </a:r>
            <a:r>
              <a:rPr kumimoji="1" lang="en-US" altLang="zh-CN" sz="2800"/>
              <a:t>-</a:t>
            </a:r>
            <a:r>
              <a:rPr kumimoji="1" lang="zh-CN" altLang="en-US" sz="2800"/>
              <a:t>本公司</a:t>
            </a:r>
            <a:r>
              <a:rPr kumimoji="1" lang="zh-CN" altLang="en-US" sz="2800">
                <a:latin typeface="Courier New" pitchFamily="49" charset="0"/>
              </a:rPr>
              <a:t>价格</a:t>
            </a:r>
            <a:r>
              <a:rPr kumimoji="1" lang="en-US" altLang="zh-CN" sz="2800" i="1"/>
              <a:t>x</a:t>
            </a:r>
            <a:r>
              <a:rPr kumimoji="1" lang="en-US" altLang="zh-CN" sz="2800" baseline="-30000"/>
              <a:t>4</a:t>
            </a:r>
            <a:endParaRPr kumimoji="1" lang="en-US" altLang="zh-CN" sz="2800"/>
          </a:p>
        </p:txBody>
      </p:sp>
      <p:sp>
        <p:nvSpPr>
          <p:cNvPr id="34822" name="Text Box 5"/>
          <p:cNvSpPr txBox="1">
            <a:spLocks noChangeArrowheads="1"/>
          </p:cNvSpPr>
          <p:nvPr/>
        </p:nvSpPr>
        <p:spPr bwMode="auto">
          <a:xfrm>
            <a:off x="762000" y="1814513"/>
            <a:ext cx="12954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估计</a:t>
            </a:r>
            <a:r>
              <a:rPr kumimoji="1" lang="en-US" altLang="zh-CN" sz="2800" i="1"/>
              <a:t>x</a:t>
            </a:r>
            <a:r>
              <a:rPr kumimoji="1" lang="en-US" altLang="zh-CN" sz="2800" baseline="-30000"/>
              <a:t>3</a:t>
            </a:r>
          </a:p>
        </p:txBody>
      </p:sp>
      <p:sp>
        <p:nvSpPr>
          <p:cNvPr id="34823" name="Text Box 6"/>
          <p:cNvSpPr txBox="1">
            <a:spLocks noChangeArrowheads="1"/>
          </p:cNvSpPr>
          <p:nvPr/>
        </p:nvSpPr>
        <p:spPr bwMode="auto">
          <a:xfrm>
            <a:off x="1981200" y="1814513"/>
            <a:ext cx="1219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调整</a:t>
            </a:r>
            <a:r>
              <a:rPr kumimoji="1" lang="en-US" altLang="zh-CN" sz="2800" i="1"/>
              <a:t>x</a:t>
            </a:r>
            <a:r>
              <a:rPr kumimoji="1" lang="en-US" altLang="zh-CN" sz="2800" baseline="-30000"/>
              <a:t>4</a:t>
            </a:r>
          </a:p>
        </p:txBody>
      </p:sp>
      <p:sp>
        <p:nvSpPr>
          <p:cNvPr id="34824" name="Text Box 7"/>
          <p:cNvSpPr txBox="1">
            <a:spLocks noChangeArrowheads="1"/>
          </p:cNvSpPr>
          <p:nvPr/>
        </p:nvSpPr>
        <p:spPr bwMode="auto">
          <a:xfrm>
            <a:off x="762000" y="2438400"/>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控制价格差</a:t>
            </a:r>
            <a:r>
              <a:rPr kumimoji="1" lang="en-US" altLang="zh-CN" sz="2800" i="1"/>
              <a:t>x</a:t>
            </a:r>
            <a:r>
              <a:rPr kumimoji="1" lang="en-US" altLang="zh-CN" sz="2800" baseline="-30000"/>
              <a:t>1</a:t>
            </a:r>
            <a:r>
              <a:rPr kumimoji="1" lang="en-US" altLang="zh-CN" sz="2800"/>
              <a:t>=0.2</a:t>
            </a:r>
            <a:r>
              <a:rPr kumimoji="1" lang="zh-CN" altLang="en-US" sz="2800"/>
              <a:t>元，投入广告费</a:t>
            </a:r>
            <a:r>
              <a:rPr kumimoji="1" lang="en-US" altLang="zh-CN" sz="2800" i="1"/>
              <a:t>x</a:t>
            </a:r>
            <a:r>
              <a:rPr kumimoji="1" lang="en-US" altLang="zh-CN" sz="2800" baseline="-30000"/>
              <a:t>2</a:t>
            </a:r>
            <a:r>
              <a:rPr kumimoji="1" lang="en-US" altLang="zh-CN" sz="2800"/>
              <a:t>=650</a:t>
            </a:r>
            <a:r>
              <a:rPr kumimoji="1" lang="zh-CN" altLang="en-US" sz="2800"/>
              <a:t>万元</a:t>
            </a:r>
          </a:p>
        </p:txBody>
      </p:sp>
      <p:sp>
        <p:nvSpPr>
          <p:cNvPr id="34825" name="Text Box 8"/>
          <p:cNvSpPr txBox="1">
            <a:spLocks noChangeArrowheads="1"/>
          </p:cNvSpPr>
          <p:nvPr/>
        </p:nvSpPr>
        <p:spPr bwMode="auto">
          <a:xfrm>
            <a:off x="685800" y="3810000"/>
            <a:ext cx="8207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销售量预测区间为 </a:t>
            </a:r>
            <a:r>
              <a:rPr kumimoji="1" lang="en-US" altLang="zh-CN" sz="2800"/>
              <a:t>[7.8230</a:t>
            </a:r>
            <a:r>
              <a:rPr kumimoji="1" lang="zh-CN" altLang="en-US" sz="2800"/>
              <a:t>，</a:t>
            </a:r>
            <a:r>
              <a:rPr kumimoji="1" lang="en-US" altLang="zh-CN" sz="2800"/>
              <a:t>8.7636]</a:t>
            </a:r>
            <a:r>
              <a:rPr kumimoji="1" lang="zh-CN" altLang="en-US" sz="2800"/>
              <a:t>（置信度</a:t>
            </a:r>
            <a:r>
              <a:rPr kumimoji="1" lang="en-US" altLang="zh-CN" sz="2800"/>
              <a:t>95%</a:t>
            </a:r>
            <a:r>
              <a:rPr kumimoji="1" lang="zh-CN" altLang="en-US" sz="2800"/>
              <a:t>）</a:t>
            </a:r>
          </a:p>
        </p:txBody>
      </p:sp>
      <p:sp>
        <p:nvSpPr>
          <p:cNvPr id="34826" name="Text Box 9"/>
          <p:cNvSpPr txBox="1">
            <a:spLocks noChangeArrowheads="1"/>
          </p:cNvSpPr>
          <p:nvPr/>
        </p:nvSpPr>
        <p:spPr bwMode="auto">
          <a:xfrm>
            <a:off x="0" y="4572000"/>
            <a:ext cx="4572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上限用作库存管理的目标值 </a:t>
            </a:r>
          </a:p>
        </p:txBody>
      </p:sp>
      <p:sp>
        <p:nvSpPr>
          <p:cNvPr id="34827" name="Text Box 10"/>
          <p:cNvSpPr txBox="1">
            <a:spLocks noChangeArrowheads="1"/>
          </p:cNvSpPr>
          <p:nvPr/>
        </p:nvSpPr>
        <p:spPr bwMode="auto">
          <a:xfrm>
            <a:off x="4572000" y="4572000"/>
            <a:ext cx="4572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下限用来把握公司的现金流 </a:t>
            </a:r>
          </a:p>
        </p:txBody>
      </p:sp>
      <p:sp>
        <p:nvSpPr>
          <p:cNvPr id="34828" name="Text Box 11"/>
          <p:cNvSpPr txBox="1">
            <a:spLocks noChangeArrowheads="1"/>
          </p:cNvSpPr>
          <p:nvPr/>
        </p:nvSpPr>
        <p:spPr bwMode="auto">
          <a:xfrm>
            <a:off x="838200" y="5257800"/>
            <a:ext cx="7772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25000"/>
              </a:lnSpc>
              <a:spcBef>
                <a:spcPct val="50000"/>
              </a:spcBef>
            </a:pPr>
            <a:r>
              <a:rPr kumimoji="1" lang="zh-CN" altLang="en-US" sz="2800"/>
              <a:t>若估计</a:t>
            </a:r>
            <a:r>
              <a:rPr kumimoji="1" lang="en-US" altLang="zh-CN" sz="2800" i="1"/>
              <a:t>x</a:t>
            </a:r>
            <a:r>
              <a:rPr kumimoji="1" lang="en-US" altLang="zh-CN" sz="2800" baseline="-30000"/>
              <a:t>3</a:t>
            </a:r>
            <a:r>
              <a:rPr kumimoji="1" lang="en-US" altLang="zh-CN" sz="2800"/>
              <a:t>=3.9</a:t>
            </a:r>
            <a:r>
              <a:rPr kumimoji="1" lang="zh-CN" altLang="en-US" sz="2800"/>
              <a:t>，设定</a:t>
            </a:r>
            <a:r>
              <a:rPr kumimoji="1" lang="en-US" altLang="zh-CN" sz="2800" i="1"/>
              <a:t>x</a:t>
            </a:r>
            <a:r>
              <a:rPr kumimoji="1" lang="en-US" altLang="zh-CN" sz="2800" baseline="-30000"/>
              <a:t>4</a:t>
            </a:r>
            <a:r>
              <a:rPr kumimoji="1" lang="en-US" altLang="zh-CN" sz="2800"/>
              <a:t>=3.7</a:t>
            </a:r>
            <a:r>
              <a:rPr kumimoji="1" lang="zh-CN" altLang="en-US" sz="2800"/>
              <a:t>，则可以</a:t>
            </a:r>
            <a:r>
              <a:rPr kumimoji="1" lang="en-US" altLang="zh-CN" sz="2800"/>
              <a:t>95%</a:t>
            </a:r>
            <a:r>
              <a:rPr kumimoji="1" lang="zh-CN" altLang="en-US" sz="2800"/>
              <a:t>的把握知道销售额在 </a:t>
            </a:r>
            <a:r>
              <a:rPr kumimoji="1" lang="en-US" altLang="zh-CN" sz="2800"/>
              <a:t>7.8320</a:t>
            </a:r>
            <a:r>
              <a:rPr kumimoji="1" lang="en-US" altLang="zh-CN" sz="2800">
                <a:sym typeface="Symbol" pitchFamily="18" charset="2"/>
              </a:rPr>
              <a:t></a:t>
            </a:r>
            <a:r>
              <a:rPr kumimoji="1" lang="en-US" altLang="zh-CN" sz="2800"/>
              <a:t>3.7</a:t>
            </a:r>
            <a:r>
              <a:rPr kumimoji="1" lang="en-US" altLang="zh-CN" sz="2800">
                <a:sym typeface="Symbol" pitchFamily="18" charset="2"/>
              </a:rPr>
              <a:t> </a:t>
            </a:r>
            <a:r>
              <a:rPr kumimoji="1" lang="en-US" altLang="zh-CN" sz="2800"/>
              <a:t>29</a:t>
            </a:r>
            <a:r>
              <a:rPr kumimoji="1" lang="zh-CN" altLang="en-US" sz="2800"/>
              <a:t>（百万元）以上</a:t>
            </a:r>
          </a:p>
        </p:txBody>
      </p:sp>
      <p:grpSp>
        <p:nvGrpSpPr>
          <p:cNvPr id="34829" name="Group 12"/>
          <p:cNvGrpSpPr>
            <a:grpSpLocks/>
          </p:cNvGrpSpPr>
          <p:nvPr/>
        </p:nvGrpSpPr>
        <p:grpSpPr bwMode="auto">
          <a:xfrm>
            <a:off x="3352800" y="1814513"/>
            <a:ext cx="1524000" cy="547687"/>
            <a:chOff x="2112" y="1113"/>
            <a:chExt cx="960" cy="345"/>
          </a:xfrm>
        </p:grpSpPr>
        <p:sp>
          <p:nvSpPr>
            <p:cNvPr id="34836" name="Text Box 13"/>
            <p:cNvSpPr txBox="1">
              <a:spLocks noChangeArrowheads="1"/>
            </p:cNvSpPr>
            <p:nvPr/>
          </p:nvSpPr>
          <p:spPr bwMode="auto">
            <a:xfrm>
              <a:off x="2256" y="1113"/>
              <a:ext cx="81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控制</a:t>
              </a:r>
              <a:r>
                <a:rPr kumimoji="1" lang="en-US" altLang="zh-CN" sz="2800" i="1"/>
                <a:t>x</a:t>
              </a:r>
              <a:r>
                <a:rPr kumimoji="1" lang="en-US" altLang="zh-CN" sz="2800" baseline="-30000"/>
                <a:t>1</a:t>
              </a:r>
            </a:p>
          </p:txBody>
        </p:sp>
        <p:sp>
          <p:nvSpPr>
            <p:cNvPr id="34837" name="AutoShape 14"/>
            <p:cNvSpPr>
              <a:spLocks noChangeArrowheads="1"/>
            </p:cNvSpPr>
            <p:nvPr/>
          </p:nvSpPr>
          <p:spPr bwMode="auto">
            <a:xfrm>
              <a:off x="2112" y="1152"/>
              <a:ext cx="96"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4830" name="Group 15"/>
          <p:cNvGrpSpPr>
            <a:grpSpLocks/>
          </p:cNvGrpSpPr>
          <p:nvPr/>
        </p:nvGrpSpPr>
        <p:grpSpPr bwMode="auto">
          <a:xfrm>
            <a:off x="4953000" y="1800225"/>
            <a:ext cx="3200400" cy="528638"/>
            <a:chOff x="3120" y="1104"/>
            <a:chExt cx="2016" cy="333"/>
          </a:xfrm>
        </p:grpSpPr>
        <p:sp>
          <p:nvSpPr>
            <p:cNvPr id="34834" name="Text Box 16"/>
            <p:cNvSpPr txBox="1">
              <a:spLocks noChangeArrowheads="1"/>
            </p:cNvSpPr>
            <p:nvPr/>
          </p:nvSpPr>
          <p:spPr bwMode="auto">
            <a:xfrm>
              <a:off x="3408" y="1104"/>
              <a:ext cx="1728"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通过</a:t>
              </a:r>
              <a:r>
                <a:rPr kumimoji="1" lang="en-US" altLang="zh-CN" sz="2800" i="1"/>
                <a:t>x</a:t>
              </a:r>
              <a:r>
                <a:rPr kumimoji="1" lang="en-US" altLang="zh-CN" sz="2800" baseline="-30000"/>
                <a:t>1</a:t>
              </a:r>
              <a:r>
                <a:rPr kumimoji="1" lang="en-US" altLang="zh-CN" sz="2800"/>
                <a:t>, </a:t>
              </a:r>
              <a:r>
                <a:rPr kumimoji="1" lang="en-US" altLang="zh-CN" sz="2800" i="1"/>
                <a:t>x</a:t>
              </a:r>
              <a:r>
                <a:rPr kumimoji="1" lang="en-US" altLang="zh-CN" sz="2800" baseline="-30000"/>
                <a:t>2</a:t>
              </a:r>
              <a:r>
                <a:rPr kumimoji="1" lang="zh-CN" altLang="en-US" sz="2800"/>
                <a:t>预测</a:t>
              </a:r>
              <a:r>
                <a:rPr kumimoji="1" lang="en-US" altLang="zh-CN" sz="2800" i="1"/>
                <a:t>y</a:t>
              </a:r>
            </a:p>
          </p:txBody>
        </p:sp>
        <p:sp>
          <p:nvSpPr>
            <p:cNvPr id="34835" name="AutoShape 17"/>
            <p:cNvSpPr>
              <a:spLocks noChangeArrowheads="1"/>
            </p:cNvSpPr>
            <p:nvPr/>
          </p:nvSpPr>
          <p:spPr bwMode="auto">
            <a:xfrm>
              <a:off x="3120" y="1152"/>
              <a:ext cx="144" cy="240"/>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4831" name="Group 18"/>
          <p:cNvGrpSpPr>
            <a:grpSpLocks/>
          </p:cNvGrpSpPr>
          <p:nvPr/>
        </p:nvGrpSpPr>
        <p:grpSpPr bwMode="auto">
          <a:xfrm>
            <a:off x="755650" y="3090863"/>
            <a:ext cx="7632700" cy="566737"/>
            <a:chOff x="476" y="1947"/>
            <a:chExt cx="4808" cy="357"/>
          </a:xfrm>
        </p:grpSpPr>
        <p:graphicFrame>
          <p:nvGraphicFramePr>
            <p:cNvPr id="34819" name="Object 3"/>
            <p:cNvGraphicFramePr>
              <a:graphicFrameLocks noChangeAspect="1"/>
            </p:cNvGraphicFramePr>
            <p:nvPr/>
          </p:nvGraphicFramePr>
          <p:xfrm>
            <a:off x="476" y="1947"/>
            <a:ext cx="3706" cy="357"/>
          </p:xfrm>
          <a:graphic>
            <a:graphicData uri="http://schemas.openxmlformats.org/presentationml/2006/ole">
              <mc:AlternateContent xmlns:mc="http://schemas.openxmlformats.org/markup-compatibility/2006">
                <mc:Choice xmlns:v="urn:schemas-microsoft-com:vml" Requires="v">
                  <p:oleObj spid="_x0000_s34857" name="Equation" r:id="rId5" imgW="2247840" imgH="253800" progId="Equation.3">
                    <p:embed/>
                  </p:oleObj>
                </mc:Choice>
                <mc:Fallback>
                  <p:oleObj name="Equation" r:id="rId5" imgW="2247840" imgH="253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1947"/>
                          <a:ext cx="3706" cy="35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34833" name="Text Box 20"/>
            <p:cNvSpPr txBox="1">
              <a:spLocks noChangeArrowheads="1"/>
            </p:cNvSpPr>
            <p:nvPr/>
          </p:nvSpPr>
          <p:spPr bwMode="auto">
            <a:xfrm>
              <a:off x="4176" y="1968"/>
              <a:ext cx="11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a:t>(</a:t>
              </a:r>
              <a:r>
                <a:rPr kumimoji="1" lang="zh-CN" altLang="en-US" sz="2800"/>
                <a:t>百万支</a:t>
              </a:r>
              <a:r>
                <a:rPr kumimoji="1" lang="en-US" altLang="zh-CN" sz="2800"/>
                <a:t>)</a:t>
              </a:r>
            </a:p>
          </p:txBody>
        </p:sp>
      </p:grpSp>
      <p:pic>
        <p:nvPicPr>
          <p:cNvPr id="34832" name="Picture 21" descr="j02220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20088" y="188913"/>
            <a:ext cx="644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2"/>
          <p:cNvSpPr txBox="1">
            <a:spLocks noChangeArrowheads="1"/>
          </p:cNvSpPr>
          <p:nvPr/>
        </p:nvSpPr>
        <p:spPr bwMode="auto">
          <a:xfrm>
            <a:off x="228600" y="304800"/>
            <a:ext cx="1905000"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3200">
                <a:ea typeface="楷体_GB2312" pitchFamily="49" charset="-122"/>
              </a:rPr>
              <a:t>模型改进</a:t>
            </a:r>
          </a:p>
        </p:txBody>
      </p:sp>
      <p:sp>
        <p:nvSpPr>
          <p:cNvPr id="35845" name="Text Box 3"/>
          <p:cNvSpPr txBox="1">
            <a:spLocks noChangeArrowheads="1"/>
          </p:cNvSpPr>
          <p:nvPr/>
        </p:nvSpPr>
        <p:spPr bwMode="auto">
          <a:xfrm>
            <a:off x="228600" y="936625"/>
            <a:ext cx="1981200" cy="104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110000"/>
              </a:lnSpc>
              <a:spcBef>
                <a:spcPct val="50000"/>
              </a:spcBef>
            </a:pPr>
            <a:r>
              <a:rPr kumimoji="1" lang="en-US" altLang="zh-CN" sz="2800" i="1"/>
              <a:t>x</a:t>
            </a:r>
            <a:r>
              <a:rPr kumimoji="1" lang="en-US" altLang="zh-CN" sz="2800" baseline="-30000"/>
              <a:t>1</a:t>
            </a:r>
            <a:r>
              <a:rPr kumimoji="1" lang="zh-CN" altLang="en-US" sz="2800"/>
              <a:t>和</a:t>
            </a:r>
            <a:r>
              <a:rPr kumimoji="1" lang="en-US" altLang="zh-CN" sz="2800" i="1"/>
              <a:t>x</a:t>
            </a:r>
            <a:r>
              <a:rPr kumimoji="1" lang="en-US" altLang="zh-CN" sz="2800" baseline="-30000"/>
              <a:t>2</a:t>
            </a:r>
            <a:r>
              <a:rPr kumimoji="1" lang="zh-CN" altLang="en-US" sz="2800">
                <a:latin typeface="Courier New" pitchFamily="49" charset="0"/>
              </a:rPr>
              <a:t>对</a:t>
            </a:r>
            <a:r>
              <a:rPr kumimoji="1" lang="en-US" altLang="zh-CN" sz="2800" i="1"/>
              <a:t>y</a:t>
            </a:r>
            <a:r>
              <a:rPr kumimoji="1" lang="zh-CN" altLang="en-US" sz="2800"/>
              <a:t>的</a:t>
            </a:r>
            <a:r>
              <a:rPr kumimoji="1" lang="zh-CN" altLang="en-US" sz="2800">
                <a:latin typeface="Courier New" pitchFamily="49" charset="0"/>
              </a:rPr>
              <a:t>影响独立</a:t>
            </a:r>
            <a:r>
              <a:rPr kumimoji="1" lang="zh-CN" altLang="en-US" sz="2800"/>
              <a:t> </a:t>
            </a:r>
          </a:p>
        </p:txBody>
      </p:sp>
      <p:graphicFrame>
        <p:nvGraphicFramePr>
          <p:cNvPr id="35842" name="Object 2"/>
          <p:cNvGraphicFramePr>
            <a:graphicFrameLocks noChangeAspect="1"/>
          </p:cNvGraphicFramePr>
          <p:nvPr/>
        </p:nvGraphicFramePr>
        <p:xfrm>
          <a:off x="2667000" y="304800"/>
          <a:ext cx="5181600" cy="614363"/>
        </p:xfrm>
        <a:graphic>
          <a:graphicData uri="http://schemas.openxmlformats.org/presentationml/2006/ole">
            <mc:AlternateContent xmlns:mc="http://schemas.openxmlformats.org/markup-compatibility/2006">
              <mc:Choice xmlns:v="urn:schemas-microsoft-com:vml" Requires="v">
                <p:oleObj spid="_x0000_s35991" r:id="rId3" imgW="2006600" imgH="241300" progId="Equation.3">
                  <p:embed/>
                </p:oleObj>
              </mc:Choice>
              <mc:Fallback>
                <p:oleObj r:id="rId3" imgW="20066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04800"/>
                        <a:ext cx="5181600" cy="614363"/>
                      </a:xfrm>
                      <a:prstGeom prst="rect">
                        <a:avLst/>
                      </a:prstGeom>
                      <a:noFill/>
                      <a:extLst>
                        <a:ext uri="{909E8E84-426E-40DD-AFC4-6F175D3DCCD1}">
                          <a14:hiddenFill xmlns:a14="http://schemas.microsoft.com/office/drawing/2010/main">
                            <a:solidFill>
                              <a:srgbClr val="99FFCC">
                                <a:alpha val="50000"/>
                              </a:srgbClr>
                            </a:solidFill>
                          </a14:hiddenFill>
                        </a:ext>
                      </a:extLst>
                    </p:spPr>
                  </p:pic>
                </p:oleObj>
              </mc:Fallback>
            </mc:AlternateContent>
          </a:graphicData>
        </a:graphic>
      </p:graphicFrame>
      <p:graphicFrame>
        <p:nvGraphicFramePr>
          <p:cNvPr id="35843" name="Object 3"/>
          <p:cNvGraphicFramePr>
            <a:graphicFrameLocks noChangeAspect="1"/>
          </p:cNvGraphicFramePr>
          <p:nvPr/>
        </p:nvGraphicFramePr>
        <p:xfrm>
          <a:off x="2590800" y="3276600"/>
          <a:ext cx="5943600" cy="609600"/>
        </p:xfrm>
        <a:graphic>
          <a:graphicData uri="http://schemas.openxmlformats.org/presentationml/2006/ole">
            <mc:AlternateContent xmlns:mc="http://schemas.openxmlformats.org/markup-compatibility/2006">
              <mc:Choice xmlns:v="urn:schemas-microsoft-com:vml" Requires="v">
                <p:oleObj spid="_x0000_s35992" name="Equation" r:id="rId5" imgW="2578100" imgH="241300" progId="Equation.DSMT4">
                  <p:embed/>
                </p:oleObj>
              </mc:Choice>
              <mc:Fallback>
                <p:oleObj name="Equation" r:id="rId5" imgW="2578100" imgH="241300" progId="Equation.DSMT4">
                  <p:embed/>
                  <p:pic>
                    <p:nvPicPr>
                      <p:cNvPr id="0" name="Object 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276600"/>
                        <a:ext cx="59436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pSp>
        <p:nvGrpSpPr>
          <p:cNvPr id="35846" name="Group 6"/>
          <p:cNvGrpSpPr>
            <a:grpSpLocks/>
          </p:cNvGrpSpPr>
          <p:nvPr/>
        </p:nvGrpSpPr>
        <p:grpSpPr bwMode="auto">
          <a:xfrm>
            <a:off x="2362200" y="914400"/>
            <a:ext cx="6400800" cy="2362200"/>
            <a:chOff x="144" y="2688"/>
            <a:chExt cx="4128" cy="1536"/>
          </a:xfrm>
        </p:grpSpPr>
        <p:grpSp>
          <p:nvGrpSpPr>
            <p:cNvPr id="35918" name="Group 7"/>
            <p:cNvGrpSpPr>
              <a:grpSpLocks/>
            </p:cNvGrpSpPr>
            <p:nvPr/>
          </p:nvGrpSpPr>
          <p:grpSpPr bwMode="auto">
            <a:xfrm>
              <a:off x="144" y="2688"/>
              <a:ext cx="4128" cy="1536"/>
              <a:chOff x="-3" y="-3"/>
              <a:chExt cx="2208" cy="2310"/>
            </a:xfrm>
          </p:grpSpPr>
          <p:grpSp>
            <p:nvGrpSpPr>
              <p:cNvPr id="35923" name="Group 8"/>
              <p:cNvGrpSpPr>
                <a:grpSpLocks/>
              </p:cNvGrpSpPr>
              <p:nvPr/>
            </p:nvGrpSpPr>
            <p:grpSpPr bwMode="auto">
              <a:xfrm>
                <a:off x="0" y="0"/>
                <a:ext cx="2202" cy="2304"/>
                <a:chOff x="0" y="0"/>
                <a:chExt cx="2202" cy="2304"/>
              </a:xfrm>
            </p:grpSpPr>
            <p:grpSp>
              <p:nvGrpSpPr>
                <p:cNvPr id="35925" name="Group 9"/>
                <p:cNvGrpSpPr>
                  <a:grpSpLocks/>
                </p:cNvGrpSpPr>
                <p:nvPr/>
              </p:nvGrpSpPr>
              <p:grpSpPr bwMode="auto">
                <a:xfrm>
                  <a:off x="0" y="0"/>
                  <a:ext cx="496" cy="384"/>
                  <a:chOff x="0" y="0"/>
                  <a:chExt cx="496" cy="384"/>
                </a:xfrm>
              </p:grpSpPr>
              <p:sp>
                <p:nvSpPr>
                  <p:cNvPr id="35971" name="Rectangle 10"/>
                  <p:cNvSpPr>
                    <a:spLocks noChangeArrowheads="1"/>
                  </p:cNvSpPr>
                  <p:nvPr/>
                </p:nvSpPr>
                <p:spPr bwMode="auto">
                  <a:xfrm>
                    <a:off x="43" y="0"/>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a:t>参数</a:t>
                    </a:r>
                  </a:p>
                  <a:p>
                    <a:pPr algn="ctr" eaLnBrk="0" hangingPunct="0"/>
                    <a:endParaRPr kumimoji="1" lang="en-US" altLang="zh-CN"/>
                  </a:p>
                </p:txBody>
              </p:sp>
              <p:sp>
                <p:nvSpPr>
                  <p:cNvPr id="35972" name="Rectangle 11"/>
                  <p:cNvSpPr>
                    <a:spLocks noChangeArrowheads="1"/>
                  </p:cNvSpPr>
                  <p:nvPr/>
                </p:nvSpPr>
                <p:spPr bwMode="auto">
                  <a:xfrm>
                    <a:off x="0" y="0"/>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26" name="Group 12"/>
                <p:cNvGrpSpPr>
                  <a:grpSpLocks/>
                </p:cNvGrpSpPr>
                <p:nvPr/>
              </p:nvGrpSpPr>
              <p:grpSpPr bwMode="auto">
                <a:xfrm>
                  <a:off x="496" y="0"/>
                  <a:ext cx="756" cy="384"/>
                  <a:chOff x="496" y="0"/>
                  <a:chExt cx="756" cy="384"/>
                </a:xfrm>
              </p:grpSpPr>
              <p:sp>
                <p:nvSpPr>
                  <p:cNvPr id="35969" name="Rectangle 13"/>
                  <p:cNvSpPr>
                    <a:spLocks noChangeArrowheads="1"/>
                  </p:cNvSpPr>
                  <p:nvPr/>
                </p:nvSpPr>
                <p:spPr bwMode="auto">
                  <a:xfrm>
                    <a:off x="539" y="0"/>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a:t>参数估计值</a:t>
                    </a:r>
                  </a:p>
                  <a:p>
                    <a:pPr algn="ctr" eaLnBrk="0" hangingPunct="0"/>
                    <a:endParaRPr kumimoji="1" lang="en-US" altLang="zh-CN"/>
                  </a:p>
                </p:txBody>
              </p:sp>
              <p:sp>
                <p:nvSpPr>
                  <p:cNvPr id="35970" name="Rectangle 14"/>
                  <p:cNvSpPr>
                    <a:spLocks noChangeArrowheads="1"/>
                  </p:cNvSpPr>
                  <p:nvPr/>
                </p:nvSpPr>
                <p:spPr bwMode="auto">
                  <a:xfrm>
                    <a:off x="496" y="0"/>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27" name="Group 15"/>
                <p:cNvGrpSpPr>
                  <a:grpSpLocks/>
                </p:cNvGrpSpPr>
                <p:nvPr/>
              </p:nvGrpSpPr>
              <p:grpSpPr bwMode="auto">
                <a:xfrm>
                  <a:off x="1252" y="0"/>
                  <a:ext cx="950" cy="384"/>
                  <a:chOff x="1252" y="0"/>
                  <a:chExt cx="950" cy="384"/>
                </a:xfrm>
              </p:grpSpPr>
              <p:sp>
                <p:nvSpPr>
                  <p:cNvPr id="35967" name="Rectangle 16"/>
                  <p:cNvSpPr>
                    <a:spLocks noChangeArrowheads="1"/>
                  </p:cNvSpPr>
                  <p:nvPr/>
                </p:nvSpPr>
                <p:spPr bwMode="auto">
                  <a:xfrm>
                    <a:off x="1295" y="0"/>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a:t>置信区间</a:t>
                    </a:r>
                  </a:p>
                  <a:p>
                    <a:pPr algn="ctr" eaLnBrk="0" hangingPunct="0"/>
                    <a:endParaRPr kumimoji="1" lang="en-US" altLang="zh-CN"/>
                  </a:p>
                </p:txBody>
              </p:sp>
              <p:sp>
                <p:nvSpPr>
                  <p:cNvPr id="35968" name="Rectangle 17"/>
                  <p:cNvSpPr>
                    <a:spLocks noChangeArrowheads="1"/>
                  </p:cNvSpPr>
                  <p:nvPr/>
                </p:nvSpPr>
                <p:spPr bwMode="auto">
                  <a:xfrm>
                    <a:off x="1252" y="0"/>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28" name="Group 18"/>
                <p:cNvGrpSpPr>
                  <a:grpSpLocks/>
                </p:cNvGrpSpPr>
                <p:nvPr/>
              </p:nvGrpSpPr>
              <p:grpSpPr bwMode="auto">
                <a:xfrm>
                  <a:off x="0" y="384"/>
                  <a:ext cx="496" cy="384"/>
                  <a:chOff x="0" y="384"/>
                  <a:chExt cx="496" cy="384"/>
                </a:xfrm>
              </p:grpSpPr>
              <p:sp>
                <p:nvSpPr>
                  <p:cNvPr id="35965" name="Rectangle 19"/>
                  <p:cNvSpPr>
                    <a:spLocks noChangeArrowheads="1" noTextEdit="1"/>
                  </p:cNvSpPr>
                  <p:nvPr/>
                </p:nvSpPr>
                <p:spPr bwMode="auto">
                  <a:xfrm>
                    <a:off x="43" y="384"/>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966" name="Rectangle 20"/>
                  <p:cNvSpPr>
                    <a:spLocks noChangeArrowheads="1"/>
                  </p:cNvSpPr>
                  <p:nvPr/>
                </p:nvSpPr>
                <p:spPr bwMode="auto">
                  <a:xfrm>
                    <a:off x="0" y="384"/>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29" name="Group 21"/>
                <p:cNvGrpSpPr>
                  <a:grpSpLocks/>
                </p:cNvGrpSpPr>
                <p:nvPr/>
              </p:nvGrpSpPr>
              <p:grpSpPr bwMode="auto">
                <a:xfrm>
                  <a:off x="496" y="384"/>
                  <a:ext cx="756" cy="384"/>
                  <a:chOff x="496" y="384"/>
                  <a:chExt cx="756" cy="384"/>
                </a:xfrm>
              </p:grpSpPr>
              <p:sp>
                <p:nvSpPr>
                  <p:cNvPr id="35963" name="Rectangle 22"/>
                  <p:cNvSpPr>
                    <a:spLocks noChangeArrowheads="1"/>
                  </p:cNvSpPr>
                  <p:nvPr/>
                </p:nvSpPr>
                <p:spPr bwMode="auto">
                  <a:xfrm>
                    <a:off x="539" y="384"/>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17.3244</a:t>
                    </a:r>
                  </a:p>
                  <a:p>
                    <a:pPr algn="ctr" eaLnBrk="0" hangingPunct="0"/>
                    <a:endParaRPr kumimoji="1" lang="en-US" altLang="zh-CN"/>
                  </a:p>
                </p:txBody>
              </p:sp>
              <p:sp>
                <p:nvSpPr>
                  <p:cNvPr id="35964" name="Rectangle 23"/>
                  <p:cNvSpPr>
                    <a:spLocks noChangeArrowheads="1"/>
                  </p:cNvSpPr>
                  <p:nvPr/>
                </p:nvSpPr>
                <p:spPr bwMode="auto">
                  <a:xfrm>
                    <a:off x="496" y="384"/>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0" name="Group 24"/>
                <p:cNvGrpSpPr>
                  <a:grpSpLocks/>
                </p:cNvGrpSpPr>
                <p:nvPr/>
              </p:nvGrpSpPr>
              <p:grpSpPr bwMode="auto">
                <a:xfrm>
                  <a:off x="1252" y="384"/>
                  <a:ext cx="950" cy="384"/>
                  <a:chOff x="1252" y="384"/>
                  <a:chExt cx="950" cy="384"/>
                </a:xfrm>
              </p:grpSpPr>
              <p:sp>
                <p:nvSpPr>
                  <p:cNvPr id="35961" name="Rectangle 25"/>
                  <p:cNvSpPr>
                    <a:spLocks noChangeArrowheads="1"/>
                  </p:cNvSpPr>
                  <p:nvPr/>
                </p:nvSpPr>
                <p:spPr bwMode="auto">
                  <a:xfrm>
                    <a:off x="1295" y="384"/>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[5.7282   28.9206]</a:t>
                    </a:r>
                  </a:p>
                  <a:p>
                    <a:pPr algn="ctr" eaLnBrk="0" hangingPunct="0"/>
                    <a:endParaRPr kumimoji="1" lang="en-US" altLang="zh-CN"/>
                  </a:p>
                </p:txBody>
              </p:sp>
              <p:sp>
                <p:nvSpPr>
                  <p:cNvPr id="35962" name="Rectangle 26"/>
                  <p:cNvSpPr>
                    <a:spLocks noChangeArrowheads="1"/>
                  </p:cNvSpPr>
                  <p:nvPr/>
                </p:nvSpPr>
                <p:spPr bwMode="auto">
                  <a:xfrm>
                    <a:off x="1252" y="384"/>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1" name="Group 27"/>
                <p:cNvGrpSpPr>
                  <a:grpSpLocks/>
                </p:cNvGrpSpPr>
                <p:nvPr/>
              </p:nvGrpSpPr>
              <p:grpSpPr bwMode="auto">
                <a:xfrm>
                  <a:off x="0" y="768"/>
                  <a:ext cx="496" cy="384"/>
                  <a:chOff x="0" y="768"/>
                  <a:chExt cx="496" cy="384"/>
                </a:xfrm>
              </p:grpSpPr>
              <p:sp>
                <p:nvSpPr>
                  <p:cNvPr id="35959" name="Rectangle 28"/>
                  <p:cNvSpPr>
                    <a:spLocks noChangeArrowheads="1" noTextEdit="1"/>
                  </p:cNvSpPr>
                  <p:nvPr/>
                </p:nvSpPr>
                <p:spPr bwMode="auto">
                  <a:xfrm>
                    <a:off x="43" y="768"/>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960" name="Rectangle 29"/>
                  <p:cNvSpPr>
                    <a:spLocks noChangeArrowheads="1"/>
                  </p:cNvSpPr>
                  <p:nvPr/>
                </p:nvSpPr>
                <p:spPr bwMode="auto">
                  <a:xfrm>
                    <a:off x="0" y="768"/>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2" name="Group 30"/>
                <p:cNvGrpSpPr>
                  <a:grpSpLocks/>
                </p:cNvGrpSpPr>
                <p:nvPr/>
              </p:nvGrpSpPr>
              <p:grpSpPr bwMode="auto">
                <a:xfrm>
                  <a:off x="496" y="768"/>
                  <a:ext cx="756" cy="384"/>
                  <a:chOff x="496" y="768"/>
                  <a:chExt cx="756" cy="384"/>
                </a:xfrm>
              </p:grpSpPr>
              <p:sp>
                <p:nvSpPr>
                  <p:cNvPr id="35957" name="Rectangle 31"/>
                  <p:cNvSpPr>
                    <a:spLocks noChangeArrowheads="1"/>
                  </p:cNvSpPr>
                  <p:nvPr/>
                </p:nvSpPr>
                <p:spPr bwMode="auto">
                  <a:xfrm>
                    <a:off x="539" y="768"/>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1.3070</a:t>
                    </a:r>
                  </a:p>
                  <a:p>
                    <a:pPr algn="ctr" eaLnBrk="0" hangingPunct="0"/>
                    <a:endParaRPr kumimoji="1" lang="en-US" altLang="zh-CN"/>
                  </a:p>
                </p:txBody>
              </p:sp>
              <p:sp>
                <p:nvSpPr>
                  <p:cNvPr id="35958" name="Rectangle 32"/>
                  <p:cNvSpPr>
                    <a:spLocks noChangeArrowheads="1"/>
                  </p:cNvSpPr>
                  <p:nvPr/>
                </p:nvSpPr>
                <p:spPr bwMode="auto">
                  <a:xfrm>
                    <a:off x="496" y="768"/>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3" name="Group 33"/>
                <p:cNvGrpSpPr>
                  <a:grpSpLocks/>
                </p:cNvGrpSpPr>
                <p:nvPr/>
              </p:nvGrpSpPr>
              <p:grpSpPr bwMode="auto">
                <a:xfrm>
                  <a:off x="1252" y="768"/>
                  <a:ext cx="950" cy="384"/>
                  <a:chOff x="1252" y="768"/>
                  <a:chExt cx="950" cy="384"/>
                </a:xfrm>
              </p:grpSpPr>
              <p:sp>
                <p:nvSpPr>
                  <p:cNvPr id="35955" name="Rectangle 34"/>
                  <p:cNvSpPr>
                    <a:spLocks noChangeArrowheads="1"/>
                  </p:cNvSpPr>
                  <p:nvPr/>
                </p:nvSpPr>
                <p:spPr bwMode="auto">
                  <a:xfrm>
                    <a:off x="1295" y="768"/>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[0.6829   1.9311 ]</a:t>
                    </a:r>
                  </a:p>
                  <a:p>
                    <a:pPr algn="ctr" eaLnBrk="0" hangingPunct="0"/>
                    <a:endParaRPr kumimoji="1" lang="en-US" altLang="zh-CN"/>
                  </a:p>
                </p:txBody>
              </p:sp>
              <p:sp>
                <p:nvSpPr>
                  <p:cNvPr id="35956" name="Rectangle 35"/>
                  <p:cNvSpPr>
                    <a:spLocks noChangeArrowheads="1"/>
                  </p:cNvSpPr>
                  <p:nvPr/>
                </p:nvSpPr>
                <p:spPr bwMode="auto">
                  <a:xfrm>
                    <a:off x="1252" y="768"/>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4" name="Group 36"/>
                <p:cNvGrpSpPr>
                  <a:grpSpLocks/>
                </p:cNvGrpSpPr>
                <p:nvPr/>
              </p:nvGrpSpPr>
              <p:grpSpPr bwMode="auto">
                <a:xfrm>
                  <a:off x="0" y="1152"/>
                  <a:ext cx="496" cy="384"/>
                  <a:chOff x="0" y="1152"/>
                  <a:chExt cx="496" cy="384"/>
                </a:xfrm>
              </p:grpSpPr>
              <p:sp>
                <p:nvSpPr>
                  <p:cNvPr id="35953" name="Rectangle 37"/>
                  <p:cNvSpPr>
                    <a:spLocks noChangeArrowheads="1" noTextEdit="1"/>
                  </p:cNvSpPr>
                  <p:nvPr/>
                </p:nvSpPr>
                <p:spPr bwMode="auto">
                  <a:xfrm>
                    <a:off x="43" y="1152"/>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954" name="Rectangle 38"/>
                  <p:cNvSpPr>
                    <a:spLocks noChangeArrowheads="1"/>
                  </p:cNvSpPr>
                  <p:nvPr/>
                </p:nvSpPr>
                <p:spPr bwMode="auto">
                  <a:xfrm>
                    <a:off x="0" y="1152"/>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5" name="Group 39"/>
                <p:cNvGrpSpPr>
                  <a:grpSpLocks/>
                </p:cNvGrpSpPr>
                <p:nvPr/>
              </p:nvGrpSpPr>
              <p:grpSpPr bwMode="auto">
                <a:xfrm>
                  <a:off x="496" y="1152"/>
                  <a:ext cx="756" cy="384"/>
                  <a:chOff x="496" y="1152"/>
                  <a:chExt cx="756" cy="384"/>
                </a:xfrm>
              </p:grpSpPr>
              <p:sp>
                <p:nvSpPr>
                  <p:cNvPr id="35951" name="Rectangle 40"/>
                  <p:cNvSpPr>
                    <a:spLocks noChangeArrowheads="1"/>
                  </p:cNvSpPr>
                  <p:nvPr/>
                </p:nvSpPr>
                <p:spPr bwMode="auto">
                  <a:xfrm>
                    <a:off x="539" y="1152"/>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-3.6956</a:t>
                    </a:r>
                  </a:p>
                  <a:p>
                    <a:pPr algn="ctr" eaLnBrk="0" hangingPunct="0"/>
                    <a:endParaRPr kumimoji="1" lang="en-US" altLang="zh-CN"/>
                  </a:p>
                </p:txBody>
              </p:sp>
              <p:sp>
                <p:nvSpPr>
                  <p:cNvPr id="35952" name="Rectangle 41"/>
                  <p:cNvSpPr>
                    <a:spLocks noChangeArrowheads="1"/>
                  </p:cNvSpPr>
                  <p:nvPr/>
                </p:nvSpPr>
                <p:spPr bwMode="auto">
                  <a:xfrm>
                    <a:off x="496" y="1152"/>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6" name="Group 42"/>
                <p:cNvGrpSpPr>
                  <a:grpSpLocks/>
                </p:cNvGrpSpPr>
                <p:nvPr/>
              </p:nvGrpSpPr>
              <p:grpSpPr bwMode="auto">
                <a:xfrm>
                  <a:off x="1252" y="1152"/>
                  <a:ext cx="950" cy="384"/>
                  <a:chOff x="1252" y="1152"/>
                  <a:chExt cx="950" cy="384"/>
                </a:xfrm>
              </p:grpSpPr>
              <p:sp>
                <p:nvSpPr>
                  <p:cNvPr id="35949" name="Rectangle 43"/>
                  <p:cNvSpPr>
                    <a:spLocks noChangeArrowheads="1"/>
                  </p:cNvSpPr>
                  <p:nvPr/>
                </p:nvSpPr>
                <p:spPr bwMode="auto">
                  <a:xfrm>
                    <a:off x="1295" y="1152"/>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[-7.4989   0.1077 ]</a:t>
                    </a:r>
                  </a:p>
                  <a:p>
                    <a:pPr algn="ctr" eaLnBrk="0" hangingPunct="0"/>
                    <a:endParaRPr kumimoji="1" lang="en-US" altLang="zh-CN"/>
                  </a:p>
                </p:txBody>
              </p:sp>
              <p:sp>
                <p:nvSpPr>
                  <p:cNvPr id="35950" name="Rectangle 44"/>
                  <p:cNvSpPr>
                    <a:spLocks noChangeArrowheads="1"/>
                  </p:cNvSpPr>
                  <p:nvPr/>
                </p:nvSpPr>
                <p:spPr bwMode="auto">
                  <a:xfrm>
                    <a:off x="1252" y="1152"/>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7" name="Group 45"/>
                <p:cNvGrpSpPr>
                  <a:grpSpLocks/>
                </p:cNvGrpSpPr>
                <p:nvPr/>
              </p:nvGrpSpPr>
              <p:grpSpPr bwMode="auto">
                <a:xfrm>
                  <a:off x="0" y="1536"/>
                  <a:ext cx="496" cy="384"/>
                  <a:chOff x="0" y="1536"/>
                  <a:chExt cx="496" cy="384"/>
                </a:xfrm>
              </p:grpSpPr>
              <p:sp>
                <p:nvSpPr>
                  <p:cNvPr id="35947" name="Rectangle 46"/>
                  <p:cNvSpPr>
                    <a:spLocks noChangeArrowheads="1" noTextEdit="1"/>
                  </p:cNvSpPr>
                  <p:nvPr/>
                </p:nvSpPr>
                <p:spPr bwMode="auto">
                  <a:xfrm>
                    <a:off x="43" y="1536"/>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948" name="Rectangle 47"/>
                  <p:cNvSpPr>
                    <a:spLocks noChangeArrowheads="1"/>
                  </p:cNvSpPr>
                  <p:nvPr/>
                </p:nvSpPr>
                <p:spPr bwMode="auto">
                  <a:xfrm>
                    <a:off x="0" y="1536"/>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8" name="Group 48"/>
                <p:cNvGrpSpPr>
                  <a:grpSpLocks/>
                </p:cNvGrpSpPr>
                <p:nvPr/>
              </p:nvGrpSpPr>
              <p:grpSpPr bwMode="auto">
                <a:xfrm>
                  <a:off x="496" y="1536"/>
                  <a:ext cx="756" cy="384"/>
                  <a:chOff x="496" y="1536"/>
                  <a:chExt cx="756" cy="384"/>
                </a:xfrm>
              </p:grpSpPr>
              <p:sp>
                <p:nvSpPr>
                  <p:cNvPr id="35945" name="Rectangle 49"/>
                  <p:cNvSpPr>
                    <a:spLocks noChangeArrowheads="1"/>
                  </p:cNvSpPr>
                  <p:nvPr/>
                </p:nvSpPr>
                <p:spPr bwMode="auto">
                  <a:xfrm>
                    <a:off x="539" y="1536"/>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0.3486</a:t>
                    </a:r>
                  </a:p>
                  <a:p>
                    <a:pPr algn="ctr" eaLnBrk="0" hangingPunct="0"/>
                    <a:endParaRPr kumimoji="1" lang="en-US" altLang="zh-CN"/>
                  </a:p>
                </p:txBody>
              </p:sp>
              <p:sp>
                <p:nvSpPr>
                  <p:cNvPr id="35946" name="Rectangle 50"/>
                  <p:cNvSpPr>
                    <a:spLocks noChangeArrowheads="1"/>
                  </p:cNvSpPr>
                  <p:nvPr/>
                </p:nvSpPr>
                <p:spPr bwMode="auto">
                  <a:xfrm>
                    <a:off x="496" y="1536"/>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39" name="Group 51"/>
                <p:cNvGrpSpPr>
                  <a:grpSpLocks/>
                </p:cNvGrpSpPr>
                <p:nvPr/>
              </p:nvGrpSpPr>
              <p:grpSpPr bwMode="auto">
                <a:xfrm>
                  <a:off x="1252" y="1536"/>
                  <a:ext cx="950" cy="384"/>
                  <a:chOff x="1252" y="1536"/>
                  <a:chExt cx="950" cy="384"/>
                </a:xfrm>
              </p:grpSpPr>
              <p:sp>
                <p:nvSpPr>
                  <p:cNvPr id="35943" name="Rectangle 52"/>
                  <p:cNvSpPr>
                    <a:spLocks noChangeArrowheads="1"/>
                  </p:cNvSpPr>
                  <p:nvPr/>
                </p:nvSpPr>
                <p:spPr bwMode="auto">
                  <a:xfrm>
                    <a:off x="1295" y="1536"/>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[0.0379   0.6594 ]</a:t>
                    </a:r>
                  </a:p>
                  <a:p>
                    <a:pPr algn="ctr" eaLnBrk="0" hangingPunct="0"/>
                    <a:endParaRPr kumimoji="1" lang="en-US" altLang="zh-CN"/>
                  </a:p>
                </p:txBody>
              </p:sp>
              <p:sp>
                <p:nvSpPr>
                  <p:cNvPr id="35944" name="Rectangle 53"/>
                  <p:cNvSpPr>
                    <a:spLocks noChangeArrowheads="1"/>
                  </p:cNvSpPr>
                  <p:nvPr/>
                </p:nvSpPr>
                <p:spPr bwMode="auto">
                  <a:xfrm>
                    <a:off x="1252" y="1536"/>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940" name="Group 54"/>
                <p:cNvGrpSpPr>
                  <a:grpSpLocks/>
                </p:cNvGrpSpPr>
                <p:nvPr/>
              </p:nvGrpSpPr>
              <p:grpSpPr bwMode="auto">
                <a:xfrm>
                  <a:off x="0" y="1920"/>
                  <a:ext cx="2202" cy="384"/>
                  <a:chOff x="0" y="1920"/>
                  <a:chExt cx="2202" cy="384"/>
                </a:xfrm>
              </p:grpSpPr>
              <p:sp>
                <p:nvSpPr>
                  <p:cNvPr id="35941" name="Rectangle 55"/>
                  <p:cNvSpPr>
                    <a:spLocks noChangeArrowheads="1"/>
                  </p:cNvSpPr>
                  <p:nvPr/>
                </p:nvSpPr>
                <p:spPr bwMode="auto">
                  <a:xfrm>
                    <a:off x="43" y="1920"/>
                    <a:ext cx="21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i="1"/>
                      <a:t>R</a:t>
                    </a:r>
                    <a:r>
                      <a:rPr kumimoji="1" lang="en-US" altLang="zh-CN" baseline="30000"/>
                      <a:t>2</a:t>
                    </a:r>
                    <a:r>
                      <a:rPr kumimoji="1" lang="en-US" altLang="zh-CN"/>
                      <a:t>=0.9054      </a:t>
                    </a:r>
                    <a:r>
                      <a:rPr kumimoji="1" lang="en-US" altLang="zh-CN" i="1"/>
                      <a:t>F</a:t>
                    </a:r>
                    <a:r>
                      <a:rPr kumimoji="1" lang="en-US" altLang="zh-CN"/>
                      <a:t>=82.9409      </a:t>
                    </a:r>
                    <a:r>
                      <a:rPr kumimoji="1" lang="en-US" altLang="zh-CN" i="1"/>
                      <a:t>p</a:t>
                    </a:r>
                    <a:r>
                      <a:rPr kumimoji="1" lang="en-US" altLang="zh-CN"/>
                      <a:t>=0.0000</a:t>
                    </a:r>
                  </a:p>
                  <a:p>
                    <a:pPr algn="ctr" eaLnBrk="0" hangingPunct="0"/>
                    <a:endParaRPr kumimoji="1" lang="en-US" altLang="zh-CN"/>
                  </a:p>
                </p:txBody>
              </p:sp>
              <p:sp>
                <p:nvSpPr>
                  <p:cNvPr id="35942" name="Rectangle 56"/>
                  <p:cNvSpPr>
                    <a:spLocks noChangeArrowheads="1"/>
                  </p:cNvSpPr>
                  <p:nvPr/>
                </p:nvSpPr>
                <p:spPr bwMode="auto">
                  <a:xfrm>
                    <a:off x="0" y="1920"/>
                    <a:ext cx="22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35924" name="Rectangle 57"/>
              <p:cNvSpPr>
                <a:spLocks noChangeArrowheads="1"/>
              </p:cNvSpPr>
              <p:nvPr/>
            </p:nvSpPr>
            <p:spPr bwMode="auto">
              <a:xfrm>
                <a:off x="-3" y="-3"/>
                <a:ext cx="2208" cy="231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5919" name="Text Box 58"/>
            <p:cNvSpPr txBox="1">
              <a:spLocks noChangeArrowheads="1"/>
            </p:cNvSpPr>
            <p:nvPr/>
          </p:nvSpPr>
          <p:spPr bwMode="auto">
            <a:xfrm>
              <a:off x="432" y="2929"/>
              <a:ext cx="3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0</a:t>
              </a:r>
              <a:endParaRPr kumimoji="1" lang="en-US" altLang="zh-CN" i="1">
                <a:latin typeface="Courier New" pitchFamily="49" charset="0"/>
                <a:cs typeface="Courier New" pitchFamily="49" charset="0"/>
                <a:sym typeface="Symbol" pitchFamily="18" charset="2"/>
              </a:endParaRPr>
            </a:p>
          </p:txBody>
        </p:sp>
        <p:sp>
          <p:nvSpPr>
            <p:cNvPr id="35920" name="Text Box 59"/>
            <p:cNvSpPr txBox="1">
              <a:spLocks noChangeArrowheads="1"/>
            </p:cNvSpPr>
            <p:nvPr/>
          </p:nvSpPr>
          <p:spPr bwMode="auto">
            <a:xfrm>
              <a:off x="432" y="3168"/>
              <a:ext cx="3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1</a:t>
              </a:r>
              <a:endParaRPr kumimoji="1" lang="en-US" altLang="zh-CN" i="1">
                <a:latin typeface="Courier New" pitchFamily="49" charset="0"/>
                <a:cs typeface="Courier New" pitchFamily="49" charset="0"/>
                <a:sym typeface="Symbol" pitchFamily="18" charset="2"/>
              </a:endParaRPr>
            </a:p>
          </p:txBody>
        </p:sp>
        <p:sp>
          <p:nvSpPr>
            <p:cNvPr id="35921" name="Text Box 60"/>
            <p:cNvSpPr txBox="1">
              <a:spLocks noChangeArrowheads="1"/>
            </p:cNvSpPr>
            <p:nvPr/>
          </p:nvSpPr>
          <p:spPr bwMode="auto">
            <a:xfrm>
              <a:off x="432" y="3409"/>
              <a:ext cx="3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2</a:t>
              </a:r>
              <a:endParaRPr kumimoji="1" lang="en-US" altLang="zh-CN" i="1">
                <a:latin typeface="Courier New" pitchFamily="49" charset="0"/>
                <a:cs typeface="Courier New" pitchFamily="49" charset="0"/>
                <a:sym typeface="Symbol" pitchFamily="18" charset="2"/>
              </a:endParaRPr>
            </a:p>
          </p:txBody>
        </p:sp>
        <p:sp>
          <p:nvSpPr>
            <p:cNvPr id="35922" name="Text Box 61"/>
            <p:cNvSpPr txBox="1">
              <a:spLocks noChangeArrowheads="1"/>
            </p:cNvSpPr>
            <p:nvPr/>
          </p:nvSpPr>
          <p:spPr bwMode="auto">
            <a:xfrm>
              <a:off x="432" y="3648"/>
              <a:ext cx="3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3</a:t>
              </a:r>
              <a:endParaRPr kumimoji="1" lang="en-US" altLang="zh-CN" i="1">
                <a:latin typeface="Courier New" pitchFamily="49" charset="0"/>
                <a:cs typeface="Courier New" pitchFamily="49" charset="0"/>
                <a:sym typeface="Symbol" pitchFamily="18" charset="2"/>
              </a:endParaRPr>
            </a:p>
          </p:txBody>
        </p:sp>
      </p:grpSp>
      <p:sp>
        <p:nvSpPr>
          <p:cNvPr id="35847" name="Text Box 62"/>
          <p:cNvSpPr txBox="1">
            <a:spLocks noChangeArrowheads="1"/>
          </p:cNvSpPr>
          <p:nvPr/>
        </p:nvSpPr>
        <p:spPr bwMode="auto">
          <a:xfrm>
            <a:off x="1752600" y="42672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kumimoji="1" lang="zh-CN" altLang="zh-CN" sz="2800"/>
          </a:p>
        </p:txBody>
      </p:sp>
      <p:grpSp>
        <p:nvGrpSpPr>
          <p:cNvPr id="35848" name="Group 63"/>
          <p:cNvGrpSpPr>
            <a:grpSpLocks/>
          </p:cNvGrpSpPr>
          <p:nvPr/>
        </p:nvGrpSpPr>
        <p:grpSpPr bwMode="auto">
          <a:xfrm>
            <a:off x="2057400" y="3886200"/>
            <a:ext cx="6858000" cy="2632075"/>
            <a:chOff x="1008" y="2448"/>
            <a:chExt cx="4752" cy="1824"/>
          </a:xfrm>
        </p:grpSpPr>
        <p:grpSp>
          <p:nvGrpSpPr>
            <p:cNvPr id="35852" name="Group 64"/>
            <p:cNvGrpSpPr>
              <a:grpSpLocks/>
            </p:cNvGrpSpPr>
            <p:nvPr/>
          </p:nvGrpSpPr>
          <p:grpSpPr bwMode="auto">
            <a:xfrm>
              <a:off x="1008" y="2448"/>
              <a:ext cx="4752" cy="1824"/>
              <a:chOff x="-3" y="-3"/>
              <a:chExt cx="2208" cy="2694"/>
            </a:xfrm>
          </p:grpSpPr>
          <p:grpSp>
            <p:nvGrpSpPr>
              <p:cNvPr id="35859" name="Group 65"/>
              <p:cNvGrpSpPr>
                <a:grpSpLocks/>
              </p:cNvGrpSpPr>
              <p:nvPr/>
            </p:nvGrpSpPr>
            <p:grpSpPr bwMode="auto">
              <a:xfrm>
                <a:off x="0" y="0"/>
                <a:ext cx="2202" cy="2688"/>
                <a:chOff x="0" y="0"/>
                <a:chExt cx="2202" cy="2688"/>
              </a:xfrm>
            </p:grpSpPr>
            <p:grpSp>
              <p:nvGrpSpPr>
                <p:cNvPr id="35861" name="Group 66"/>
                <p:cNvGrpSpPr>
                  <a:grpSpLocks/>
                </p:cNvGrpSpPr>
                <p:nvPr/>
              </p:nvGrpSpPr>
              <p:grpSpPr bwMode="auto">
                <a:xfrm>
                  <a:off x="0" y="0"/>
                  <a:ext cx="496" cy="384"/>
                  <a:chOff x="0" y="0"/>
                  <a:chExt cx="496" cy="384"/>
                </a:xfrm>
              </p:grpSpPr>
              <p:sp>
                <p:nvSpPr>
                  <p:cNvPr id="35916" name="Rectangle 67"/>
                  <p:cNvSpPr>
                    <a:spLocks noChangeArrowheads="1"/>
                  </p:cNvSpPr>
                  <p:nvPr/>
                </p:nvSpPr>
                <p:spPr bwMode="auto">
                  <a:xfrm>
                    <a:off x="43" y="0"/>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a:t>参数</a:t>
                    </a:r>
                  </a:p>
                  <a:p>
                    <a:pPr>
                      <a:spcBef>
                        <a:spcPct val="50000"/>
                      </a:spcBef>
                    </a:pPr>
                    <a:endParaRPr kumimoji="1" lang="zh-CN" altLang="en-US" i="1">
                      <a:latin typeface="Courier New" pitchFamily="49" charset="0"/>
                      <a:cs typeface="Courier New" pitchFamily="49" charset="0"/>
                      <a:sym typeface="Symbol" pitchFamily="18" charset="2"/>
                    </a:endParaRPr>
                  </a:p>
                  <a:p>
                    <a:pPr algn="ctr" eaLnBrk="0" hangingPunct="0"/>
                    <a:endParaRPr kumimoji="1" lang="en-US" altLang="zh-CN"/>
                  </a:p>
                </p:txBody>
              </p:sp>
              <p:sp>
                <p:nvSpPr>
                  <p:cNvPr id="35917" name="Rectangle 68"/>
                  <p:cNvSpPr>
                    <a:spLocks noChangeArrowheads="1"/>
                  </p:cNvSpPr>
                  <p:nvPr/>
                </p:nvSpPr>
                <p:spPr bwMode="auto">
                  <a:xfrm>
                    <a:off x="0" y="0"/>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62" name="Group 69"/>
                <p:cNvGrpSpPr>
                  <a:grpSpLocks/>
                </p:cNvGrpSpPr>
                <p:nvPr/>
              </p:nvGrpSpPr>
              <p:grpSpPr bwMode="auto">
                <a:xfrm>
                  <a:off x="496" y="0"/>
                  <a:ext cx="756" cy="384"/>
                  <a:chOff x="496" y="0"/>
                  <a:chExt cx="756" cy="384"/>
                </a:xfrm>
              </p:grpSpPr>
              <p:sp>
                <p:nvSpPr>
                  <p:cNvPr id="35914" name="Rectangle 70"/>
                  <p:cNvSpPr>
                    <a:spLocks noChangeArrowheads="1"/>
                  </p:cNvSpPr>
                  <p:nvPr/>
                </p:nvSpPr>
                <p:spPr bwMode="auto">
                  <a:xfrm>
                    <a:off x="539" y="0"/>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a:t>参数估计值</a:t>
                    </a:r>
                  </a:p>
                  <a:p>
                    <a:pPr algn="ctr" eaLnBrk="0" hangingPunct="0"/>
                    <a:endParaRPr kumimoji="1" lang="en-US" altLang="zh-CN"/>
                  </a:p>
                </p:txBody>
              </p:sp>
              <p:sp>
                <p:nvSpPr>
                  <p:cNvPr id="35915" name="Rectangle 71"/>
                  <p:cNvSpPr>
                    <a:spLocks noChangeArrowheads="1"/>
                  </p:cNvSpPr>
                  <p:nvPr/>
                </p:nvSpPr>
                <p:spPr bwMode="auto">
                  <a:xfrm>
                    <a:off x="496" y="0"/>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63" name="Group 72"/>
                <p:cNvGrpSpPr>
                  <a:grpSpLocks/>
                </p:cNvGrpSpPr>
                <p:nvPr/>
              </p:nvGrpSpPr>
              <p:grpSpPr bwMode="auto">
                <a:xfrm>
                  <a:off x="1252" y="0"/>
                  <a:ext cx="950" cy="384"/>
                  <a:chOff x="1252" y="0"/>
                  <a:chExt cx="950" cy="384"/>
                </a:xfrm>
              </p:grpSpPr>
              <p:sp>
                <p:nvSpPr>
                  <p:cNvPr id="35912" name="Rectangle 73"/>
                  <p:cNvSpPr>
                    <a:spLocks noChangeArrowheads="1"/>
                  </p:cNvSpPr>
                  <p:nvPr/>
                </p:nvSpPr>
                <p:spPr bwMode="auto">
                  <a:xfrm>
                    <a:off x="1295" y="0"/>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a:t>置信区间</a:t>
                    </a:r>
                  </a:p>
                  <a:p>
                    <a:pPr algn="ctr" eaLnBrk="0" hangingPunct="0"/>
                    <a:endParaRPr kumimoji="1" lang="en-US" altLang="zh-CN"/>
                  </a:p>
                </p:txBody>
              </p:sp>
              <p:sp>
                <p:nvSpPr>
                  <p:cNvPr id="35913" name="Rectangle 74"/>
                  <p:cNvSpPr>
                    <a:spLocks noChangeArrowheads="1"/>
                  </p:cNvSpPr>
                  <p:nvPr/>
                </p:nvSpPr>
                <p:spPr bwMode="auto">
                  <a:xfrm>
                    <a:off x="1252" y="0"/>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64" name="Group 75"/>
                <p:cNvGrpSpPr>
                  <a:grpSpLocks/>
                </p:cNvGrpSpPr>
                <p:nvPr/>
              </p:nvGrpSpPr>
              <p:grpSpPr bwMode="auto">
                <a:xfrm>
                  <a:off x="0" y="384"/>
                  <a:ext cx="496" cy="384"/>
                  <a:chOff x="0" y="384"/>
                  <a:chExt cx="496" cy="384"/>
                </a:xfrm>
              </p:grpSpPr>
              <p:sp>
                <p:nvSpPr>
                  <p:cNvPr id="35910" name="Rectangle 76"/>
                  <p:cNvSpPr>
                    <a:spLocks noChangeArrowheads="1" noTextEdit="1"/>
                  </p:cNvSpPr>
                  <p:nvPr/>
                </p:nvSpPr>
                <p:spPr bwMode="auto">
                  <a:xfrm>
                    <a:off x="43" y="384"/>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911" name="Rectangle 77"/>
                  <p:cNvSpPr>
                    <a:spLocks noChangeArrowheads="1"/>
                  </p:cNvSpPr>
                  <p:nvPr/>
                </p:nvSpPr>
                <p:spPr bwMode="auto">
                  <a:xfrm>
                    <a:off x="0" y="384"/>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65" name="Group 78"/>
                <p:cNvGrpSpPr>
                  <a:grpSpLocks/>
                </p:cNvGrpSpPr>
                <p:nvPr/>
              </p:nvGrpSpPr>
              <p:grpSpPr bwMode="auto">
                <a:xfrm>
                  <a:off x="496" y="384"/>
                  <a:ext cx="756" cy="384"/>
                  <a:chOff x="496" y="384"/>
                  <a:chExt cx="756" cy="384"/>
                </a:xfrm>
              </p:grpSpPr>
              <p:sp>
                <p:nvSpPr>
                  <p:cNvPr id="35908" name="Rectangle 79"/>
                  <p:cNvSpPr>
                    <a:spLocks noChangeArrowheads="1"/>
                  </p:cNvSpPr>
                  <p:nvPr/>
                </p:nvSpPr>
                <p:spPr bwMode="auto">
                  <a:xfrm>
                    <a:off x="539" y="384"/>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29.1133</a:t>
                    </a:r>
                  </a:p>
                  <a:p>
                    <a:pPr algn="ctr" eaLnBrk="0" hangingPunct="0"/>
                    <a:endParaRPr kumimoji="1" lang="en-US" altLang="zh-CN"/>
                  </a:p>
                </p:txBody>
              </p:sp>
              <p:sp>
                <p:nvSpPr>
                  <p:cNvPr id="35909" name="Rectangle 80"/>
                  <p:cNvSpPr>
                    <a:spLocks noChangeArrowheads="1"/>
                  </p:cNvSpPr>
                  <p:nvPr/>
                </p:nvSpPr>
                <p:spPr bwMode="auto">
                  <a:xfrm>
                    <a:off x="496" y="384"/>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66" name="Group 81"/>
                <p:cNvGrpSpPr>
                  <a:grpSpLocks/>
                </p:cNvGrpSpPr>
                <p:nvPr/>
              </p:nvGrpSpPr>
              <p:grpSpPr bwMode="auto">
                <a:xfrm>
                  <a:off x="1252" y="384"/>
                  <a:ext cx="950" cy="384"/>
                  <a:chOff x="1252" y="384"/>
                  <a:chExt cx="950" cy="384"/>
                </a:xfrm>
              </p:grpSpPr>
              <p:sp>
                <p:nvSpPr>
                  <p:cNvPr id="35906" name="Rectangle 82"/>
                  <p:cNvSpPr>
                    <a:spLocks noChangeArrowheads="1"/>
                  </p:cNvSpPr>
                  <p:nvPr/>
                </p:nvSpPr>
                <p:spPr bwMode="auto">
                  <a:xfrm>
                    <a:off x="1295" y="384"/>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[13.7013   44.5252]</a:t>
                    </a:r>
                  </a:p>
                  <a:p>
                    <a:pPr algn="ctr" eaLnBrk="0" hangingPunct="0"/>
                    <a:endParaRPr kumimoji="1" lang="en-US" altLang="zh-CN"/>
                  </a:p>
                </p:txBody>
              </p:sp>
              <p:sp>
                <p:nvSpPr>
                  <p:cNvPr id="35907" name="Rectangle 83"/>
                  <p:cNvSpPr>
                    <a:spLocks noChangeArrowheads="1"/>
                  </p:cNvSpPr>
                  <p:nvPr/>
                </p:nvSpPr>
                <p:spPr bwMode="auto">
                  <a:xfrm>
                    <a:off x="1252" y="384"/>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67" name="Group 84"/>
                <p:cNvGrpSpPr>
                  <a:grpSpLocks/>
                </p:cNvGrpSpPr>
                <p:nvPr/>
              </p:nvGrpSpPr>
              <p:grpSpPr bwMode="auto">
                <a:xfrm>
                  <a:off x="0" y="768"/>
                  <a:ext cx="496" cy="384"/>
                  <a:chOff x="0" y="768"/>
                  <a:chExt cx="496" cy="384"/>
                </a:xfrm>
              </p:grpSpPr>
              <p:sp>
                <p:nvSpPr>
                  <p:cNvPr id="35904" name="Rectangle 85"/>
                  <p:cNvSpPr>
                    <a:spLocks noChangeArrowheads="1" noTextEdit="1"/>
                  </p:cNvSpPr>
                  <p:nvPr/>
                </p:nvSpPr>
                <p:spPr bwMode="auto">
                  <a:xfrm>
                    <a:off x="43" y="768"/>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905" name="Rectangle 86"/>
                  <p:cNvSpPr>
                    <a:spLocks noChangeArrowheads="1"/>
                  </p:cNvSpPr>
                  <p:nvPr/>
                </p:nvSpPr>
                <p:spPr bwMode="auto">
                  <a:xfrm>
                    <a:off x="0" y="768"/>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68" name="Group 87"/>
                <p:cNvGrpSpPr>
                  <a:grpSpLocks/>
                </p:cNvGrpSpPr>
                <p:nvPr/>
              </p:nvGrpSpPr>
              <p:grpSpPr bwMode="auto">
                <a:xfrm>
                  <a:off x="496" y="768"/>
                  <a:ext cx="756" cy="384"/>
                  <a:chOff x="496" y="768"/>
                  <a:chExt cx="756" cy="384"/>
                </a:xfrm>
              </p:grpSpPr>
              <p:sp>
                <p:nvSpPr>
                  <p:cNvPr id="35902" name="Rectangle 88"/>
                  <p:cNvSpPr>
                    <a:spLocks noChangeArrowheads="1"/>
                  </p:cNvSpPr>
                  <p:nvPr/>
                </p:nvSpPr>
                <p:spPr bwMode="auto">
                  <a:xfrm>
                    <a:off x="539" y="768"/>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11.1342</a:t>
                    </a:r>
                  </a:p>
                  <a:p>
                    <a:pPr algn="ctr" eaLnBrk="0" hangingPunct="0"/>
                    <a:endParaRPr kumimoji="1" lang="en-US" altLang="zh-CN"/>
                  </a:p>
                </p:txBody>
              </p:sp>
              <p:sp>
                <p:nvSpPr>
                  <p:cNvPr id="35903" name="Rectangle 89"/>
                  <p:cNvSpPr>
                    <a:spLocks noChangeArrowheads="1"/>
                  </p:cNvSpPr>
                  <p:nvPr/>
                </p:nvSpPr>
                <p:spPr bwMode="auto">
                  <a:xfrm>
                    <a:off x="496" y="768"/>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69" name="Group 90"/>
                <p:cNvGrpSpPr>
                  <a:grpSpLocks/>
                </p:cNvGrpSpPr>
                <p:nvPr/>
              </p:nvGrpSpPr>
              <p:grpSpPr bwMode="auto">
                <a:xfrm>
                  <a:off x="1252" y="768"/>
                  <a:ext cx="950" cy="384"/>
                  <a:chOff x="1252" y="768"/>
                  <a:chExt cx="950" cy="384"/>
                </a:xfrm>
              </p:grpSpPr>
              <p:sp>
                <p:nvSpPr>
                  <p:cNvPr id="35900" name="Rectangle 91"/>
                  <p:cNvSpPr>
                    <a:spLocks noChangeArrowheads="1"/>
                  </p:cNvSpPr>
                  <p:nvPr/>
                </p:nvSpPr>
                <p:spPr bwMode="auto">
                  <a:xfrm>
                    <a:off x="1295" y="768"/>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[1.9778   20.2906 ]</a:t>
                    </a:r>
                  </a:p>
                  <a:p>
                    <a:pPr algn="ctr" eaLnBrk="0" hangingPunct="0"/>
                    <a:endParaRPr kumimoji="1" lang="en-US" altLang="zh-CN"/>
                  </a:p>
                </p:txBody>
              </p:sp>
              <p:sp>
                <p:nvSpPr>
                  <p:cNvPr id="35901" name="Rectangle 92"/>
                  <p:cNvSpPr>
                    <a:spLocks noChangeArrowheads="1"/>
                  </p:cNvSpPr>
                  <p:nvPr/>
                </p:nvSpPr>
                <p:spPr bwMode="auto">
                  <a:xfrm>
                    <a:off x="1252" y="768"/>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0" name="Group 93"/>
                <p:cNvGrpSpPr>
                  <a:grpSpLocks/>
                </p:cNvGrpSpPr>
                <p:nvPr/>
              </p:nvGrpSpPr>
              <p:grpSpPr bwMode="auto">
                <a:xfrm>
                  <a:off x="0" y="1152"/>
                  <a:ext cx="496" cy="384"/>
                  <a:chOff x="0" y="1152"/>
                  <a:chExt cx="496" cy="384"/>
                </a:xfrm>
              </p:grpSpPr>
              <p:sp>
                <p:nvSpPr>
                  <p:cNvPr id="35898" name="Rectangle 94"/>
                  <p:cNvSpPr>
                    <a:spLocks noChangeArrowheads="1" noTextEdit="1"/>
                  </p:cNvSpPr>
                  <p:nvPr/>
                </p:nvSpPr>
                <p:spPr bwMode="auto">
                  <a:xfrm>
                    <a:off x="43" y="1152"/>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99" name="Rectangle 95"/>
                  <p:cNvSpPr>
                    <a:spLocks noChangeArrowheads="1"/>
                  </p:cNvSpPr>
                  <p:nvPr/>
                </p:nvSpPr>
                <p:spPr bwMode="auto">
                  <a:xfrm>
                    <a:off x="0" y="1152"/>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1" name="Group 96"/>
                <p:cNvGrpSpPr>
                  <a:grpSpLocks/>
                </p:cNvGrpSpPr>
                <p:nvPr/>
              </p:nvGrpSpPr>
              <p:grpSpPr bwMode="auto">
                <a:xfrm>
                  <a:off x="496" y="1152"/>
                  <a:ext cx="756" cy="384"/>
                  <a:chOff x="496" y="1152"/>
                  <a:chExt cx="756" cy="384"/>
                </a:xfrm>
              </p:grpSpPr>
              <p:sp>
                <p:nvSpPr>
                  <p:cNvPr id="35896" name="Rectangle 97"/>
                  <p:cNvSpPr>
                    <a:spLocks noChangeArrowheads="1"/>
                  </p:cNvSpPr>
                  <p:nvPr/>
                </p:nvSpPr>
                <p:spPr bwMode="auto">
                  <a:xfrm>
                    <a:off x="539" y="1152"/>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-7.6080</a:t>
                    </a:r>
                  </a:p>
                  <a:p>
                    <a:pPr algn="ctr" eaLnBrk="0" hangingPunct="0"/>
                    <a:endParaRPr kumimoji="1" lang="en-US" altLang="zh-CN"/>
                  </a:p>
                </p:txBody>
              </p:sp>
              <p:sp>
                <p:nvSpPr>
                  <p:cNvPr id="35897" name="Rectangle 98"/>
                  <p:cNvSpPr>
                    <a:spLocks noChangeArrowheads="1"/>
                  </p:cNvSpPr>
                  <p:nvPr/>
                </p:nvSpPr>
                <p:spPr bwMode="auto">
                  <a:xfrm>
                    <a:off x="496" y="1152"/>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2" name="Group 99"/>
                <p:cNvGrpSpPr>
                  <a:grpSpLocks/>
                </p:cNvGrpSpPr>
                <p:nvPr/>
              </p:nvGrpSpPr>
              <p:grpSpPr bwMode="auto">
                <a:xfrm>
                  <a:off x="1252" y="1152"/>
                  <a:ext cx="950" cy="384"/>
                  <a:chOff x="1252" y="1152"/>
                  <a:chExt cx="950" cy="384"/>
                </a:xfrm>
              </p:grpSpPr>
              <p:sp>
                <p:nvSpPr>
                  <p:cNvPr id="35894" name="Rectangle 100"/>
                  <p:cNvSpPr>
                    <a:spLocks noChangeArrowheads="1"/>
                  </p:cNvSpPr>
                  <p:nvPr/>
                </p:nvSpPr>
                <p:spPr bwMode="auto">
                  <a:xfrm>
                    <a:off x="1295" y="1152"/>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[-12.6932   -2.5228 ]</a:t>
                    </a:r>
                  </a:p>
                  <a:p>
                    <a:pPr algn="ctr" eaLnBrk="0" hangingPunct="0"/>
                    <a:endParaRPr kumimoji="1" lang="en-US" altLang="zh-CN"/>
                  </a:p>
                </p:txBody>
              </p:sp>
              <p:sp>
                <p:nvSpPr>
                  <p:cNvPr id="35895" name="Rectangle 101"/>
                  <p:cNvSpPr>
                    <a:spLocks noChangeArrowheads="1"/>
                  </p:cNvSpPr>
                  <p:nvPr/>
                </p:nvSpPr>
                <p:spPr bwMode="auto">
                  <a:xfrm>
                    <a:off x="1252" y="1152"/>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3" name="Group 102"/>
                <p:cNvGrpSpPr>
                  <a:grpSpLocks/>
                </p:cNvGrpSpPr>
                <p:nvPr/>
              </p:nvGrpSpPr>
              <p:grpSpPr bwMode="auto">
                <a:xfrm>
                  <a:off x="0" y="1536"/>
                  <a:ext cx="496" cy="384"/>
                  <a:chOff x="0" y="1536"/>
                  <a:chExt cx="496" cy="384"/>
                </a:xfrm>
              </p:grpSpPr>
              <p:sp>
                <p:nvSpPr>
                  <p:cNvPr id="35892" name="Rectangle 103"/>
                  <p:cNvSpPr>
                    <a:spLocks noChangeArrowheads="1" noTextEdit="1"/>
                  </p:cNvSpPr>
                  <p:nvPr/>
                </p:nvSpPr>
                <p:spPr bwMode="auto">
                  <a:xfrm>
                    <a:off x="43" y="1536"/>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93" name="Rectangle 104"/>
                  <p:cNvSpPr>
                    <a:spLocks noChangeArrowheads="1"/>
                  </p:cNvSpPr>
                  <p:nvPr/>
                </p:nvSpPr>
                <p:spPr bwMode="auto">
                  <a:xfrm>
                    <a:off x="0" y="1536"/>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4" name="Group 105"/>
                <p:cNvGrpSpPr>
                  <a:grpSpLocks/>
                </p:cNvGrpSpPr>
                <p:nvPr/>
              </p:nvGrpSpPr>
              <p:grpSpPr bwMode="auto">
                <a:xfrm>
                  <a:off x="496" y="1536"/>
                  <a:ext cx="756" cy="384"/>
                  <a:chOff x="496" y="1536"/>
                  <a:chExt cx="756" cy="384"/>
                </a:xfrm>
              </p:grpSpPr>
              <p:sp>
                <p:nvSpPr>
                  <p:cNvPr id="35890" name="Rectangle 106"/>
                  <p:cNvSpPr>
                    <a:spLocks noChangeArrowheads="1"/>
                  </p:cNvSpPr>
                  <p:nvPr/>
                </p:nvSpPr>
                <p:spPr bwMode="auto">
                  <a:xfrm>
                    <a:off x="539" y="1536"/>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0.6712</a:t>
                    </a:r>
                  </a:p>
                  <a:p>
                    <a:pPr algn="ctr" eaLnBrk="0" hangingPunct="0"/>
                    <a:endParaRPr kumimoji="1" lang="en-US" altLang="zh-CN"/>
                  </a:p>
                </p:txBody>
              </p:sp>
              <p:sp>
                <p:nvSpPr>
                  <p:cNvPr id="35891" name="Rectangle 107"/>
                  <p:cNvSpPr>
                    <a:spLocks noChangeArrowheads="1"/>
                  </p:cNvSpPr>
                  <p:nvPr/>
                </p:nvSpPr>
                <p:spPr bwMode="auto">
                  <a:xfrm>
                    <a:off x="496" y="1536"/>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5" name="Group 108"/>
                <p:cNvGrpSpPr>
                  <a:grpSpLocks/>
                </p:cNvGrpSpPr>
                <p:nvPr/>
              </p:nvGrpSpPr>
              <p:grpSpPr bwMode="auto">
                <a:xfrm>
                  <a:off x="1252" y="1536"/>
                  <a:ext cx="950" cy="384"/>
                  <a:chOff x="1252" y="1536"/>
                  <a:chExt cx="950" cy="384"/>
                </a:xfrm>
              </p:grpSpPr>
              <p:sp>
                <p:nvSpPr>
                  <p:cNvPr id="35888" name="Rectangle 109"/>
                  <p:cNvSpPr>
                    <a:spLocks noChangeArrowheads="1"/>
                  </p:cNvSpPr>
                  <p:nvPr/>
                </p:nvSpPr>
                <p:spPr bwMode="auto">
                  <a:xfrm>
                    <a:off x="1295" y="1536"/>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t>[0.2538    1.0887 ]</a:t>
                    </a:r>
                  </a:p>
                  <a:p>
                    <a:pPr algn="ctr" eaLnBrk="0" hangingPunct="0"/>
                    <a:endParaRPr kumimoji="1" lang="en-US" altLang="zh-CN"/>
                  </a:p>
                </p:txBody>
              </p:sp>
              <p:sp>
                <p:nvSpPr>
                  <p:cNvPr id="35889" name="Rectangle 110"/>
                  <p:cNvSpPr>
                    <a:spLocks noChangeArrowheads="1"/>
                  </p:cNvSpPr>
                  <p:nvPr/>
                </p:nvSpPr>
                <p:spPr bwMode="auto">
                  <a:xfrm>
                    <a:off x="1252" y="1536"/>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6" name="Group 111"/>
                <p:cNvGrpSpPr>
                  <a:grpSpLocks/>
                </p:cNvGrpSpPr>
                <p:nvPr/>
              </p:nvGrpSpPr>
              <p:grpSpPr bwMode="auto">
                <a:xfrm>
                  <a:off x="0" y="1920"/>
                  <a:ext cx="496" cy="384"/>
                  <a:chOff x="0" y="1920"/>
                  <a:chExt cx="496" cy="384"/>
                </a:xfrm>
              </p:grpSpPr>
              <p:sp>
                <p:nvSpPr>
                  <p:cNvPr id="35886" name="Rectangle 112"/>
                  <p:cNvSpPr>
                    <a:spLocks noChangeArrowheads="1" noTextEdit="1"/>
                  </p:cNvSpPr>
                  <p:nvPr/>
                </p:nvSpPr>
                <p:spPr bwMode="auto">
                  <a:xfrm>
                    <a:off x="43" y="1920"/>
                    <a:ext cx="4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87" name="Rectangle 113"/>
                  <p:cNvSpPr>
                    <a:spLocks noChangeArrowheads="1"/>
                  </p:cNvSpPr>
                  <p:nvPr/>
                </p:nvSpPr>
                <p:spPr bwMode="auto">
                  <a:xfrm>
                    <a:off x="0" y="1920"/>
                    <a:ext cx="4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7" name="Group 114"/>
                <p:cNvGrpSpPr>
                  <a:grpSpLocks/>
                </p:cNvGrpSpPr>
                <p:nvPr/>
              </p:nvGrpSpPr>
              <p:grpSpPr bwMode="auto">
                <a:xfrm>
                  <a:off x="496" y="1920"/>
                  <a:ext cx="756" cy="384"/>
                  <a:chOff x="496" y="1920"/>
                  <a:chExt cx="756" cy="384"/>
                </a:xfrm>
              </p:grpSpPr>
              <p:sp>
                <p:nvSpPr>
                  <p:cNvPr id="35884" name="Rectangle 115"/>
                  <p:cNvSpPr>
                    <a:spLocks noChangeArrowheads="1"/>
                  </p:cNvSpPr>
                  <p:nvPr/>
                </p:nvSpPr>
                <p:spPr bwMode="auto">
                  <a:xfrm>
                    <a:off x="539" y="1920"/>
                    <a:ext cx="6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solidFill>
                          <a:srgbClr val="FF3300"/>
                        </a:solidFill>
                      </a:rPr>
                      <a:t>-1.4777</a:t>
                    </a:r>
                  </a:p>
                  <a:p>
                    <a:pPr algn="ctr" eaLnBrk="0" hangingPunct="0"/>
                    <a:endParaRPr kumimoji="1" lang="en-US" altLang="zh-CN"/>
                  </a:p>
                </p:txBody>
              </p:sp>
              <p:sp>
                <p:nvSpPr>
                  <p:cNvPr id="35885" name="Rectangle 116"/>
                  <p:cNvSpPr>
                    <a:spLocks noChangeArrowheads="1"/>
                  </p:cNvSpPr>
                  <p:nvPr/>
                </p:nvSpPr>
                <p:spPr bwMode="auto">
                  <a:xfrm>
                    <a:off x="496" y="1920"/>
                    <a:ext cx="7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8" name="Group 117"/>
                <p:cNvGrpSpPr>
                  <a:grpSpLocks/>
                </p:cNvGrpSpPr>
                <p:nvPr/>
              </p:nvGrpSpPr>
              <p:grpSpPr bwMode="auto">
                <a:xfrm>
                  <a:off x="1252" y="1920"/>
                  <a:ext cx="950" cy="384"/>
                  <a:chOff x="1252" y="1920"/>
                  <a:chExt cx="950" cy="384"/>
                </a:xfrm>
              </p:grpSpPr>
              <p:sp>
                <p:nvSpPr>
                  <p:cNvPr id="35882" name="Rectangle 118"/>
                  <p:cNvSpPr>
                    <a:spLocks noChangeArrowheads="1"/>
                  </p:cNvSpPr>
                  <p:nvPr/>
                </p:nvSpPr>
                <p:spPr bwMode="auto">
                  <a:xfrm>
                    <a:off x="1295" y="1920"/>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a:solidFill>
                          <a:srgbClr val="FF3300"/>
                        </a:solidFill>
                      </a:rPr>
                      <a:t>[-2.8518   -0.1037 ]</a:t>
                    </a:r>
                  </a:p>
                  <a:p>
                    <a:pPr algn="ctr" eaLnBrk="0" hangingPunct="0"/>
                    <a:endParaRPr kumimoji="1" lang="en-US" altLang="zh-CN"/>
                  </a:p>
                </p:txBody>
              </p:sp>
              <p:sp>
                <p:nvSpPr>
                  <p:cNvPr id="35883" name="Rectangle 119"/>
                  <p:cNvSpPr>
                    <a:spLocks noChangeArrowheads="1"/>
                  </p:cNvSpPr>
                  <p:nvPr/>
                </p:nvSpPr>
                <p:spPr bwMode="auto">
                  <a:xfrm>
                    <a:off x="1252" y="1920"/>
                    <a:ext cx="9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79" name="Group 120"/>
                <p:cNvGrpSpPr>
                  <a:grpSpLocks/>
                </p:cNvGrpSpPr>
                <p:nvPr/>
              </p:nvGrpSpPr>
              <p:grpSpPr bwMode="auto">
                <a:xfrm>
                  <a:off x="0" y="2304"/>
                  <a:ext cx="2202" cy="384"/>
                  <a:chOff x="0" y="2304"/>
                  <a:chExt cx="2202" cy="384"/>
                </a:xfrm>
              </p:grpSpPr>
              <p:sp>
                <p:nvSpPr>
                  <p:cNvPr id="35880" name="Rectangle 121"/>
                  <p:cNvSpPr>
                    <a:spLocks noChangeArrowheads="1"/>
                  </p:cNvSpPr>
                  <p:nvPr/>
                </p:nvSpPr>
                <p:spPr bwMode="auto">
                  <a:xfrm>
                    <a:off x="43" y="2304"/>
                    <a:ext cx="21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i="1"/>
                      <a:t>R</a:t>
                    </a:r>
                    <a:r>
                      <a:rPr kumimoji="1" lang="en-US" altLang="zh-CN" baseline="30000"/>
                      <a:t>2</a:t>
                    </a:r>
                    <a:r>
                      <a:rPr kumimoji="1" lang="en-US" altLang="zh-CN"/>
                      <a:t>=0.9209      </a:t>
                    </a:r>
                    <a:r>
                      <a:rPr kumimoji="1" lang="en-US" altLang="zh-CN" i="1"/>
                      <a:t>F</a:t>
                    </a:r>
                    <a:r>
                      <a:rPr kumimoji="1" lang="en-US" altLang="zh-CN"/>
                      <a:t>=72.7771      </a:t>
                    </a:r>
                    <a:r>
                      <a:rPr kumimoji="1" lang="en-US" altLang="zh-CN" i="1"/>
                      <a:t>p</a:t>
                    </a:r>
                    <a:r>
                      <a:rPr kumimoji="1" lang="en-US" altLang="zh-CN"/>
                      <a:t>=0.0000</a:t>
                    </a:r>
                  </a:p>
                </p:txBody>
              </p:sp>
              <p:sp>
                <p:nvSpPr>
                  <p:cNvPr id="35881" name="Rectangle 122"/>
                  <p:cNvSpPr>
                    <a:spLocks noChangeArrowheads="1"/>
                  </p:cNvSpPr>
                  <p:nvPr/>
                </p:nvSpPr>
                <p:spPr bwMode="auto">
                  <a:xfrm>
                    <a:off x="0" y="2304"/>
                    <a:ext cx="22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35860" name="Rectangle 123"/>
              <p:cNvSpPr>
                <a:spLocks noChangeArrowheads="1"/>
              </p:cNvSpPr>
              <p:nvPr/>
            </p:nvSpPr>
            <p:spPr bwMode="auto">
              <a:xfrm>
                <a:off x="-3" y="-3"/>
                <a:ext cx="2208" cy="269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853" name="Group 124"/>
            <p:cNvGrpSpPr>
              <a:grpSpLocks/>
            </p:cNvGrpSpPr>
            <p:nvPr/>
          </p:nvGrpSpPr>
          <p:grpSpPr bwMode="auto">
            <a:xfrm>
              <a:off x="1344" y="2688"/>
              <a:ext cx="327" cy="1325"/>
              <a:chOff x="1344" y="2688"/>
              <a:chExt cx="327" cy="1325"/>
            </a:xfrm>
          </p:grpSpPr>
          <p:sp>
            <p:nvSpPr>
              <p:cNvPr id="35854" name="Rectangle 125"/>
              <p:cNvSpPr>
                <a:spLocks noChangeArrowheads="1"/>
              </p:cNvSpPr>
              <p:nvPr/>
            </p:nvSpPr>
            <p:spPr bwMode="auto">
              <a:xfrm>
                <a:off x="1344" y="3456"/>
                <a:ext cx="3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3</a:t>
                </a:r>
              </a:p>
            </p:txBody>
          </p:sp>
          <p:sp>
            <p:nvSpPr>
              <p:cNvPr id="35855" name="Rectangle 126"/>
              <p:cNvSpPr>
                <a:spLocks noChangeArrowheads="1"/>
              </p:cNvSpPr>
              <p:nvPr/>
            </p:nvSpPr>
            <p:spPr bwMode="auto">
              <a:xfrm>
                <a:off x="1344" y="2688"/>
                <a:ext cx="3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0</a:t>
                </a:r>
              </a:p>
            </p:txBody>
          </p:sp>
          <p:sp>
            <p:nvSpPr>
              <p:cNvPr id="35856" name="Rectangle 127"/>
              <p:cNvSpPr>
                <a:spLocks noChangeArrowheads="1"/>
              </p:cNvSpPr>
              <p:nvPr/>
            </p:nvSpPr>
            <p:spPr bwMode="auto">
              <a:xfrm>
                <a:off x="1344" y="2928"/>
                <a:ext cx="32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1</a:t>
                </a:r>
              </a:p>
            </p:txBody>
          </p:sp>
          <p:sp>
            <p:nvSpPr>
              <p:cNvPr id="35857" name="Rectangle 128"/>
              <p:cNvSpPr>
                <a:spLocks noChangeArrowheads="1"/>
              </p:cNvSpPr>
              <p:nvPr/>
            </p:nvSpPr>
            <p:spPr bwMode="auto">
              <a:xfrm>
                <a:off x="1344" y="3169"/>
                <a:ext cx="32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i="1">
                    <a:latin typeface="Courier New" pitchFamily="49" charset="0"/>
                    <a:cs typeface="Courier New" pitchFamily="49" charset="0"/>
                    <a:sym typeface="Symbol" pitchFamily="18" charset="2"/>
                  </a:rPr>
                  <a:t></a:t>
                </a:r>
                <a:r>
                  <a:rPr kumimoji="1" lang="en-US" altLang="zh-CN" baseline="-25000">
                    <a:latin typeface="Courier New" pitchFamily="49" charset="0"/>
                    <a:cs typeface="Courier New" pitchFamily="49" charset="0"/>
                    <a:sym typeface="Symbol" pitchFamily="18" charset="2"/>
                  </a:rPr>
                  <a:t>2</a:t>
                </a:r>
              </a:p>
            </p:txBody>
          </p:sp>
          <p:sp>
            <p:nvSpPr>
              <p:cNvPr id="35858" name="Rectangle 129"/>
              <p:cNvSpPr>
                <a:spLocks noChangeArrowheads="1"/>
              </p:cNvSpPr>
              <p:nvPr/>
            </p:nvSpPr>
            <p:spPr bwMode="auto">
              <a:xfrm>
                <a:off x="1344" y="3697"/>
                <a:ext cx="32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i="1">
                    <a:solidFill>
                      <a:srgbClr val="FF3300"/>
                    </a:solidFill>
                    <a:latin typeface="Courier New" pitchFamily="49" charset="0"/>
                    <a:cs typeface="Courier New" pitchFamily="49" charset="0"/>
                    <a:sym typeface="Symbol" pitchFamily="18" charset="2"/>
                  </a:rPr>
                  <a:t></a:t>
                </a:r>
                <a:r>
                  <a:rPr kumimoji="1" lang="en-US" altLang="zh-CN" baseline="-25000">
                    <a:solidFill>
                      <a:srgbClr val="FF3300"/>
                    </a:solidFill>
                    <a:latin typeface="Courier New" pitchFamily="49" charset="0"/>
                    <a:cs typeface="Courier New" pitchFamily="49" charset="0"/>
                    <a:sym typeface="Symbol" pitchFamily="18" charset="2"/>
                  </a:rPr>
                  <a:t>4</a:t>
                </a:r>
              </a:p>
            </p:txBody>
          </p:sp>
        </p:grpSp>
      </p:grpSp>
      <p:grpSp>
        <p:nvGrpSpPr>
          <p:cNvPr id="35849" name="Group 130"/>
          <p:cNvGrpSpPr>
            <a:grpSpLocks/>
          </p:cNvGrpSpPr>
          <p:nvPr/>
        </p:nvGrpSpPr>
        <p:grpSpPr bwMode="auto">
          <a:xfrm>
            <a:off x="323850" y="2079625"/>
            <a:ext cx="1676400" cy="1816100"/>
            <a:chOff x="336" y="1200"/>
            <a:chExt cx="1056" cy="1144"/>
          </a:xfrm>
        </p:grpSpPr>
        <p:sp>
          <p:nvSpPr>
            <p:cNvPr id="35850" name="Text Box 131"/>
            <p:cNvSpPr txBox="1">
              <a:spLocks noChangeArrowheads="1"/>
            </p:cNvSpPr>
            <p:nvPr/>
          </p:nvSpPr>
          <p:spPr bwMode="auto">
            <a:xfrm>
              <a:off x="336" y="1392"/>
              <a:ext cx="1056" cy="9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10000"/>
                </a:lnSpc>
                <a:spcBef>
                  <a:spcPct val="50000"/>
                </a:spcBef>
              </a:pPr>
              <a:r>
                <a:rPr kumimoji="1" lang="en-US" altLang="zh-CN" sz="2800" i="1"/>
                <a:t>x</a:t>
              </a:r>
              <a:r>
                <a:rPr kumimoji="1" lang="en-US" altLang="zh-CN" sz="2800" baseline="-30000"/>
                <a:t>1</a:t>
              </a:r>
              <a:r>
                <a:rPr kumimoji="1" lang="zh-CN" altLang="en-US" sz="2800"/>
                <a:t>和</a:t>
              </a:r>
              <a:r>
                <a:rPr kumimoji="1" lang="en-US" altLang="zh-CN" sz="2800" i="1"/>
                <a:t>x</a:t>
              </a:r>
              <a:r>
                <a:rPr kumimoji="1" lang="en-US" altLang="zh-CN" sz="2800" baseline="-30000"/>
                <a:t>2</a:t>
              </a:r>
              <a:r>
                <a:rPr kumimoji="1" lang="zh-CN" altLang="en-US" sz="2800">
                  <a:latin typeface="Courier New" pitchFamily="49" charset="0"/>
                </a:rPr>
                <a:t>对</a:t>
              </a:r>
              <a:r>
                <a:rPr kumimoji="1" lang="en-US" altLang="zh-CN" sz="2800" i="1"/>
                <a:t>y</a:t>
              </a:r>
              <a:r>
                <a:rPr kumimoji="1" lang="zh-CN" altLang="en-US" sz="2800">
                  <a:latin typeface="Courier New" pitchFamily="49" charset="0"/>
                </a:rPr>
                <a:t>的影响有交互作用</a:t>
              </a:r>
            </a:p>
          </p:txBody>
        </p:sp>
        <p:sp>
          <p:nvSpPr>
            <p:cNvPr id="35851" name="AutoShape 132"/>
            <p:cNvSpPr>
              <a:spLocks noChangeArrowheads="1"/>
            </p:cNvSpPr>
            <p:nvPr/>
          </p:nvSpPr>
          <p:spPr bwMode="auto">
            <a:xfrm>
              <a:off x="654" y="1200"/>
              <a:ext cx="306" cy="192"/>
            </a:xfrm>
            <a:prstGeom prst="down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a:p>
          </p:txBody>
        </p:sp>
      </p:gr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Text Box 2"/>
          <p:cNvSpPr txBox="1">
            <a:spLocks noChangeArrowheads="1"/>
          </p:cNvSpPr>
          <p:nvPr/>
        </p:nvSpPr>
        <p:spPr bwMode="auto">
          <a:xfrm>
            <a:off x="2133600" y="461963"/>
            <a:ext cx="4648200" cy="588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3200">
                <a:latin typeface="楷体_GB2312" pitchFamily="49" charset="-122"/>
                <a:ea typeface="楷体_GB2312" pitchFamily="49" charset="-122"/>
              </a:rPr>
              <a:t>两模型销售量预测</a:t>
            </a:r>
            <a:r>
              <a:rPr kumimoji="1" lang="zh-CN" altLang="en-US" sz="3200">
                <a:ea typeface="楷体_GB2312" pitchFamily="49" charset="-122"/>
              </a:rPr>
              <a:t>比较</a:t>
            </a:r>
          </a:p>
        </p:txBody>
      </p:sp>
      <p:graphicFrame>
        <p:nvGraphicFramePr>
          <p:cNvPr id="36866" name="Object 2"/>
          <p:cNvGraphicFramePr>
            <a:graphicFrameLocks noChangeAspect="1"/>
          </p:cNvGraphicFramePr>
          <p:nvPr/>
        </p:nvGraphicFramePr>
        <p:xfrm>
          <a:off x="0" y="4271963"/>
          <a:ext cx="5257800" cy="660400"/>
        </p:xfrm>
        <a:graphic>
          <a:graphicData uri="http://schemas.openxmlformats.org/presentationml/2006/ole">
            <mc:AlternateContent xmlns:mc="http://schemas.openxmlformats.org/markup-compatibility/2006">
              <mc:Choice xmlns:v="urn:schemas-microsoft-com:vml" Requires="v">
                <p:oleObj spid="_x0000_s36928" name="Equation" r:id="rId3" imgW="2209680" imgH="253800" progId="Equation.3">
                  <p:embed/>
                </p:oleObj>
              </mc:Choice>
              <mc:Fallback>
                <p:oleObj name="Equation" r:id="rId3" imgW="2209680" imgH="253800" progId="Equation.3">
                  <p:embed/>
                  <p:pic>
                    <p:nvPicPr>
                      <p:cNvPr id="0" name="Object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71963"/>
                        <a:ext cx="5257800" cy="66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36867" name="Object 3"/>
          <p:cNvGraphicFramePr>
            <a:graphicFrameLocks noChangeAspect="1"/>
          </p:cNvGraphicFramePr>
          <p:nvPr/>
        </p:nvGraphicFramePr>
        <p:xfrm>
          <a:off x="736600" y="2519363"/>
          <a:ext cx="4267200" cy="677862"/>
        </p:xfrm>
        <a:graphic>
          <a:graphicData uri="http://schemas.openxmlformats.org/presentationml/2006/ole">
            <mc:AlternateContent xmlns:mc="http://schemas.openxmlformats.org/markup-compatibility/2006">
              <mc:Choice xmlns:v="urn:schemas-microsoft-com:vml" Requires="v">
                <p:oleObj spid="_x0000_s36929" name="Equation" r:id="rId5" imgW="1676160" imgH="253800" progId="Equation.3">
                  <p:embed/>
                </p:oleObj>
              </mc:Choice>
              <mc:Fallback>
                <p:oleObj name="Equation" r:id="rId5" imgW="1676160" imgH="253800" progId="Equation.3">
                  <p:embed/>
                  <p:pic>
                    <p:nvPicPr>
                      <p:cNvPr id="0" name="Object 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600" y="2519363"/>
                        <a:ext cx="4267200" cy="677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CCFF99"/>
                            </a:solidFill>
                          </a14:hiddenFill>
                        </a:ext>
                      </a:extLst>
                    </p:spPr>
                  </p:pic>
                </p:oleObj>
              </mc:Fallback>
            </mc:AlternateContent>
          </a:graphicData>
        </a:graphic>
      </p:graphicFrame>
      <p:grpSp>
        <p:nvGrpSpPr>
          <p:cNvPr id="36872" name="Group 5"/>
          <p:cNvGrpSpPr>
            <a:grpSpLocks/>
          </p:cNvGrpSpPr>
          <p:nvPr/>
        </p:nvGrpSpPr>
        <p:grpSpPr bwMode="auto">
          <a:xfrm>
            <a:off x="5257800" y="2286000"/>
            <a:ext cx="3478213" cy="533400"/>
            <a:chOff x="3312" y="1440"/>
            <a:chExt cx="2191" cy="336"/>
          </a:xfrm>
        </p:grpSpPr>
        <p:graphicFrame>
          <p:nvGraphicFramePr>
            <p:cNvPr id="36870" name="Object 6"/>
            <p:cNvGraphicFramePr>
              <a:graphicFrameLocks noChangeAspect="1"/>
            </p:cNvGraphicFramePr>
            <p:nvPr/>
          </p:nvGraphicFramePr>
          <p:xfrm>
            <a:off x="3312" y="1440"/>
            <a:ext cx="1251" cy="336"/>
          </p:xfrm>
          <a:graphic>
            <a:graphicData uri="http://schemas.openxmlformats.org/presentationml/2006/ole">
              <mc:AlternateContent xmlns:mc="http://schemas.openxmlformats.org/markup-compatibility/2006">
                <mc:Choice xmlns:v="urn:schemas-microsoft-com:vml" Requires="v">
                  <p:oleObj spid="_x0000_s36930" name="Equation" r:id="rId7" imgW="698400" imgH="203040" progId="Equation.3">
                    <p:embed/>
                  </p:oleObj>
                </mc:Choice>
                <mc:Fallback>
                  <p:oleObj name="Equation" r:id="rId7" imgW="698400" imgH="203040" progId="Equation.3">
                    <p:embed/>
                    <p:pic>
                      <p:nvPicPr>
                        <p:cNvPr id="0" name="Object 6"/>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2" y="1440"/>
                          <a:ext cx="1251"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CCFF99"/>
                              </a:solidFill>
                            </a14:hiddenFill>
                          </a:ext>
                        </a:extLst>
                      </p:spPr>
                    </p:pic>
                  </p:oleObj>
                </mc:Fallback>
              </mc:AlternateContent>
            </a:graphicData>
          </a:graphic>
        </p:graphicFrame>
        <p:sp>
          <p:nvSpPr>
            <p:cNvPr id="36882" name="Text Box 7"/>
            <p:cNvSpPr txBox="1">
              <a:spLocks noChangeArrowheads="1"/>
            </p:cNvSpPr>
            <p:nvPr/>
          </p:nvSpPr>
          <p:spPr bwMode="auto">
            <a:xfrm>
              <a:off x="4547" y="1443"/>
              <a:ext cx="956"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a:t>(</a:t>
              </a:r>
              <a:r>
                <a:rPr kumimoji="1" lang="zh-CN" altLang="en-US" sz="2800"/>
                <a:t>百万支</a:t>
              </a:r>
              <a:r>
                <a:rPr kumimoji="1" lang="en-US" altLang="zh-CN" sz="2800"/>
                <a:t>)</a:t>
              </a:r>
            </a:p>
          </p:txBody>
        </p:sp>
      </p:grpSp>
      <p:sp>
        <p:nvSpPr>
          <p:cNvPr id="36873" name="Text Box 8"/>
          <p:cNvSpPr txBox="1">
            <a:spLocks noChangeArrowheads="1"/>
          </p:cNvSpPr>
          <p:nvPr/>
        </p:nvSpPr>
        <p:spPr bwMode="auto">
          <a:xfrm>
            <a:off x="5307013" y="3052763"/>
            <a:ext cx="36576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区间 </a:t>
            </a:r>
            <a:r>
              <a:rPr kumimoji="1" lang="en-US" altLang="zh-CN" sz="2800"/>
              <a:t>[7.8230</a:t>
            </a:r>
            <a:r>
              <a:rPr kumimoji="1" lang="zh-CN" altLang="en-US" sz="2800"/>
              <a:t>，</a:t>
            </a:r>
            <a:r>
              <a:rPr kumimoji="1" lang="en-US" altLang="zh-CN" sz="2800"/>
              <a:t>8.7636]</a:t>
            </a:r>
          </a:p>
        </p:txBody>
      </p:sp>
      <p:sp>
        <p:nvSpPr>
          <p:cNvPr id="36874" name="Text Box 9"/>
          <p:cNvSpPr txBox="1">
            <a:spLocks noChangeArrowheads="1"/>
          </p:cNvSpPr>
          <p:nvPr/>
        </p:nvSpPr>
        <p:spPr bwMode="auto">
          <a:xfrm>
            <a:off x="5357813" y="4805363"/>
            <a:ext cx="3786187"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区间 </a:t>
            </a:r>
            <a:r>
              <a:rPr kumimoji="1" lang="en-US" altLang="zh-CN" sz="2800"/>
              <a:t>[7.8953</a:t>
            </a:r>
            <a:r>
              <a:rPr kumimoji="1" lang="zh-CN" altLang="en-US" sz="2800"/>
              <a:t>，</a:t>
            </a:r>
            <a:r>
              <a:rPr kumimoji="1" lang="en-US" altLang="zh-CN" sz="2800"/>
              <a:t>8.7592] </a:t>
            </a:r>
          </a:p>
        </p:txBody>
      </p:sp>
      <p:grpSp>
        <p:nvGrpSpPr>
          <p:cNvPr id="36875" name="Group 10"/>
          <p:cNvGrpSpPr>
            <a:grpSpLocks/>
          </p:cNvGrpSpPr>
          <p:nvPr/>
        </p:nvGrpSpPr>
        <p:grpSpPr bwMode="auto">
          <a:xfrm>
            <a:off x="5410200" y="3967163"/>
            <a:ext cx="3409950" cy="533400"/>
            <a:chOff x="3408" y="2499"/>
            <a:chExt cx="2148" cy="336"/>
          </a:xfrm>
        </p:grpSpPr>
        <p:graphicFrame>
          <p:nvGraphicFramePr>
            <p:cNvPr id="36869" name="Object 5"/>
            <p:cNvGraphicFramePr>
              <a:graphicFrameLocks noChangeAspect="1"/>
            </p:cNvGraphicFramePr>
            <p:nvPr/>
          </p:nvGraphicFramePr>
          <p:xfrm>
            <a:off x="3408" y="2525"/>
            <a:ext cx="1152" cy="310"/>
          </p:xfrm>
          <a:graphic>
            <a:graphicData uri="http://schemas.openxmlformats.org/presentationml/2006/ole">
              <mc:AlternateContent xmlns:mc="http://schemas.openxmlformats.org/markup-compatibility/2006">
                <mc:Choice xmlns:v="urn:schemas-microsoft-com:vml" Requires="v">
                  <p:oleObj spid="_x0000_s36931" name="Equation" r:id="rId9" imgW="698400" imgH="203040" progId="Equation.3">
                    <p:embed/>
                  </p:oleObj>
                </mc:Choice>
                <mc:Fallback>
                  <p:oleObj name="Equation" r:id="rId9" imgW="698400" imgH="203040" progId="Equation.3">
                    <p:embed/>
                    <p:pic>
                      <p:nvPicPr>
                        <p:cNvPr id="0" name="Object 5"/>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2525"/>
                          <a:ext cx="1152" cy="3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36881" name="Text Box 12"/>
            <p:cNvSpPr txBox="1">
              <a:spLocks noChangeArrowheads="1"/>
            </p:cNvSpPr>
            <p:nvPr/>
          </p:nvSpPr>
          <p:spPr bwMode="auto">
            <a:xfrm>
              <a:off x="4512" y="2499"/>
              <a:ext cx="1044"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a:t>(</a:t>
              </a:r>
              <a:r>
                <a:rPr kumimoji="1" lang="zh-CN" altLang="en-US" sz="2800"/>
                <a:t>百万支</a:t>
              </a:r>
              <a:r>
                <a:rPr kumimoji="1" lang="en-US" altLang="zh-CN" sz="2800"/>
                <a:t>)</a:t>
              </a:r>
            </a:p>
          </p:txBody>
        </p:sp>
      </p:grpSp>
      <p:sp>
        <p:nvSpPr>
          <p:cNvPr id="36876" name="Text Box 13"/>
          <p:cNvSpPr txBox="1">
            <a:spLocks noChangeArrowheads="1"/>
          </p:cNvSpPr>
          <p:nvPr/>
        </p:nvSpPr>
        <p:spPr bwMode="auto">
          <a:xfrm>
            <a:off x="914400" y="1376363"/>
            <a:ext cx="769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控制价格差</a:t>
            </a:r>
            <a:r>
              <a:rPr kumimoji="1" lang="en-US" altLang="zh-CN" sz="2800" i="1"/>
              <a:t>x</a:t>
            </a:r>
            <a:r>
              <a:rPr kumimoji="1" lang="en-US" altLang="zh-CN" sz="2800" baseline="-30000"/>
              <a:t>1</a:t>
            </a:r>
            <a:r>
              <a:rPr kumimoji="1" lang="en-US" altLang="zh-CN" sz="2800"/>
              <a:t>=0.2</a:t>
            </a:r>
            <a:r>
              <a:rPr kumimoji="1" lang="zh-CN" altLang="en-US" sz="2800"/>
              <a:t>元，投入广告费</a:t>
            </a:r>
            <a:r>
              <a:rPr kumimoji="1" lang="en-US" altLang="zh-CN" sz="2800" i="1"/>
              <a:t>x</a:t>
            </a:r>
            <a:r>
              <a:rPr kumimoji="1" lang="en-US" altLang="zh-CN" sz="2800" baseline="-30000"/>
              <a:t>2</a:t>
            </a:r>
            <a:r>
              <a:rPr kumimoji="1" lang="en-US" altLang="zh-CN" sz="2800"/>
              <a:t>=6.5</a:t>
            </a:r>
            <a:r>
              <a:rPr kumimoji="1" lang="zh-CN" altLang="en-US" sz="2800"/>
              <a:t>百万元</a:t>
            </a:r>
          </a:p>
        </p:txBody>
      </p:sp>
      <p:sp>
        <p:nvSpPr>
          <p:cNvPr id="36877" name="Text Box 14"/>
          <p:cNvSpPr txBox="1">
            <a:spLocks noChangeArrowheads="1"/>
          </p:cNvSpPr>
          <p:nvPr/>
        </p:nvSpPr>
        <p:spPr bwMode="auto">
          <a:xfrm>
            <a:off x="4419600" y="5719763"/>
            <a:ext cx="3124200"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预测区间长度更短 </a:t>
            </a:r>
          </a:p>
        </p:txBody>
      </p:sp>
      <p:grpSp>
        <p:nvGrpSpPr>
          <p:cNvPr id="36878" name="Group 15"/>
          <p:cNvGrpSpPr>
            <a:grpSpLocks/>
          </p:cNvGrpSpPr>
          <p:nvPr/>
        </p:nvGrpSpPr>
        <p:grpSpPr bwMode="auto">
          <a:xfrm>
            <a:off x="1371600" y="5719763"/>
            <a:ext cx="2084388" cy="528637"/>
            <a:chOff x="864" y="3603"/>
            <a:chExt cx="1313" cy="333"/>
          </a:xfrm>
        </p:grpSpPr>
        <p:sp>
          <p:nvSpPr>
            <p:cNvPr id="36880" name="Text Box 16"/>
            <p:cNvSpPr txBox="1">
              <a:spLocks noChangeArrowheads="1"/>
            </p:cNvSpPr>
            <p:nvPr/>
          </p:nvSpPr>
          <p:spPr bwMode="auto">
            <a:xfrm>
              <a:off x="1073" y="3603"/>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略有增加 </a:t>
              </a:r>
            </a:p>
          </p:txBody>
        </p:sp>
        <p:graphicFrame>
          <p:nvGraphicFramePr>
            <p:cNvPr id="36868" name="Object 4"/>
            <p:cNvGraphicFramePr>
              <a:graphicFrameLocks noChangeAspect="1"/>
            </p:cNvGraphicFramePr>
            <p:nvPr/>
          </p:nvGraphicFramePr>
          <p:xfrm>
            <a:off x="864" y="3603"/>
            <a:ext cx="209" cy="333"/>
          </p:xfrm>
          <a:graphic>
            <a:graphicData uri="http://schemas.openxmlformats.org/presentationml/2006/ole">
              <mc:AlternateContent xmlns:mc="http://schemas.openxmlformats.org/markup-compatibility/2006">
                <mc:Choice xmlns:v="urn:schemas-microsoft-com:vml" Requires="v">
                  <p:oleObj spid="_x0000_s36932" name="Equation" r:id="rId11" imgW="139680" imgH="203040" progId="Equation.3">
                    <p:embed/>
                  </p:oleObj>
                </mc:Choice>
                <mc:Fallback>
                  <p:oleObj name="Equation" r:id="rId11" imgW="139680" imgH="203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3603"/>
                          <a:ext cx="209" cy="333"/>
                        </a:xfrm>
                        <a:prstGeom prst="rect">
                          <a:avLst/>
                        </a:prstGeom>
                        <a:noFill/>
                        <a:extLst>
                          <a:ext uri="{909E8E84-426E-40DD-AFC4-6F175D3DCCD1}">
                            <a14:hiddenFill xmlns:a14="http://schemas.microsoft.com/office/drawing/2010/main">
                              <a:solidFill>
                                <a:srgbClr val="99FFCC"/>
                              </a:solidFill>
                            </a14:hiddenFill>
                          </a:ext>
                        </a:extLst>
                      </p:spPr>
                    </p:pic>
                  </p:oleObj>
                </mc:Fallback>
              </mc:AlternateContent>
            </a:graphicData>
          </a:graphic>
        </p:graphicFrame>
      </p:grpSp>
      <p:pic>
        <p:nvPicPr>
          <p:cNvPr id="36879" name="Picture 18" descr="j022201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42300" y="417513"/>
            <a:ext cx="6461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7" name="Text Box 2"/>
          <p:cNvSpPr txBox="1">
            <a:spLocks noChangeArrowheads="1"/>
          </p:cNvSpPr>
          <p:nvPr/>
        </p:nvSpPr>
        <p:spPr bwMode="auto">
          <a:xfrm>
            <a:off x="4038600" y="2311400"/>
            <a:ext cx="1219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en-US" altLang="zh-CN" sz="2800" i="1"/>
              <a:t>x</a:t>
            </a:r>
            <a:r>
              <a:rPr kumimoji="1" lang="en-US" altLang="zh-CN" sz="2800" baseline="-30000"/>
              <a:t>2</a:t>
            </a:r>
            <a:r>
              <a:rPr kumimoji="1" lang="en-US" altLang="zh-CN" sz="2800"/>
              <a:t>=6.5</a:t>
            </a:r>
          </a:p>
        </p:txBody>
      </p:sp>
      <p:sp>
        <p:nvSpPr>
          <p:cNvPr id="37898" name="Text Box 3"/>
          <p:cNvSpPr txBox="1">
            <a:spLocks noChangeArrowheads="1"/>
          </p:cNvSpPr>
          <p:nvPr/>
        </p:nvSpPr>
        <p:spPr bwMode="auto">
          <a:xfrm>
            <a:off x="4038600" y="4902200"/>
            <a:ext cx="1295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sz="2800" i="1"/>
              <a:t>x</a:t>
            </a:r>
            <a:r>
              <a:rPr kumimoji="1" lang="en-US" altLang="zh-CN" sz="2800" baseline="-30000"/>
              <a:t>1</a:t>
            </a:r>
            <a:r>
              <a:rPr kumimoji="1" lang="en-US" altLang="zh-CN" sz="2800"/>
              <a:t>=0.2 </a:t>
            </a:r>
          </a:p>
        </p:txBody>
      </p:sp>
      <p:grpSp>
        <p:nvGrpSpPr>
          <p:cNvPr id="37899" name="Group 4"/>
          <p:cNvGrpSpPr>
            <a:grpSpLocks/>
          </p:cNvGrpSpPr>
          <p:nvPr/>
        </p:nvGrpSpPr>
        <p:grpSpPr bwMode="auto">
          <a:xfrm>
            <a:off x="457200" y="1381125"/>
            <a:ext cx="3810000" cy="2527300"/>
            <a:chOff x="1008" y="432"/>
            <a:chExt cx="2400" cy="1592"/>
          </a:xfrm>
        </p:grpSpPr>
        <p:pic>
          <p:nvPicPr>
            <p:cNvPr id="379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576"/>
              <a:ext cx="2256" cy="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1" name="Text Box 6"/>
            <p:cNvSpPr txBox="1">
              <a:spLocks noChangeArrowheads="1"/>
            </p:cNvSpPr>
            <p:nvPr/>
          </p:nvSpPr>
          <p:spPr bwMode="auto">
            <a:xfrm>
              <a:off x="3072" y="17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solidFill>
                    <a:schemeClr val="accent1"/>
                  </a:solidFill>
                </a:rPr>
                <a:t>x</a:t>
              </a:r>
              <a:r>
                <a:rPr kumimoji="1" lang="en-US" altLang="zh-CN" baseline="-30000">
                  <a:solidFill>
                    <a:schemeClr val="accent1"/>
                  </a:solidFill>
                </a:rPr>
                <a:t>1</a:t>
              </a:r>
              <a:endParaRPr kumimoji="1" lang="en-US" altLang="zh-CN">
                <a:solidFill>
                  <a:schemeClr val="accent1"/>
                </a:solidFill>
              </a:endParaRPr>
            </a:p>
          </p:txBody>
        </p:sp>
        <p:graphicFrame>
          <p:nvGraphicFramePr>
            <p:cNvPr id="37896" name="Object 8"/>
            <p:cNvGraphicFramePr>
              <a:graphicFrameLocks noChangeAspect="1"/>
            </p:cNvGraphicFramePr>
            <p:nvPr/>
          </p:nvGraphicFramePr>
          <p:xfrm>
            <a:off x="1248" y="432"/>
            <a:ext cx="209" cy="304"/>
          </p:xfrm>
          <a:graphic>
            <a:graphicData uri="http://schemas.openxmlformats.org/presentationml/2006/ole">
              <mc:AlternateContent xmlns:mc="http://schemas.openxmlformats.org/markup-compatibility/2006">
                <mc:Choice xmlns:v="urn:schemas-microsoft-com:vml" Requires="v">
                  <p:oleObj spid="_x0000_s37982" name="Equation" r:id="rId4" imgW="139680" imgH="203040" progId="Equation.3">
                    <p:embed/>
                  </p:oleObj>
                </mc:Choice>
                <mc:Fallback>
                  <p:oleObj name="Equation" r:id="rId4" imgW="139680" imgH="2030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432"/>
                          <a:ext cx="20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900" name="Group 8"/>
          <p:cNvGrpSpPr>
            <a:grpSpLocks/>
          </p:cNvGrpSpPr>
          <p:nvPr/>
        </p:nvGrpSpPr>
        <p:grpSpPr bwMode="auto">
          <a:xfrm>
            <a:off x="5334000" y="1381125"/>
            <a:ext cx="3810000" cy="2581275"/>
            <a:chOff x="3360" y="432"/>
            <a:chExt cx="2400" cy="1626"/>
          </a:xfrm>
        </p:grpSpPr>
        <p:pic>
          <p:nvPicPr>
            <p:cNvPr id="3790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576"/>
              <a:ext cx="2208" cy="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9" name="Text Box 10"/>
            <p:cNvSpPr txBox="1">
              <a:spLocks noChangeArrowheads="1"/>
            </p:cNvSpPr>
            <p:nvPr/>
          </p:nvSpPr>
          <p:spPr bwMode="auto">
            <a:xfrm>
              <a:off x="5424" y="17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solidFill>
                    <a:schemeClr val="accent1"/>
                  </a:solidFill>
                </a:rPr>
                <a:t>x</a:t>
              </a:r>
              <a:r>
                <a:rPr kumimoji="1" lang="en-US" altLang="zh-CN" baseline="-30000">
                  <a:solidFill>
                    <a:schemeClr val="accent1"/>
                  </a:solidFill>
                </a:rPr>
                <a:t>1</a:t>
              </a:r>
              <a:endParaRPr kumimoji="1" lang="en-US" altLang="zh-CN">
                <a:solidFill>
                  <a:schemeClr val="accent1"/>
                </a:solidFill>
              </a:endParaRPr>
            </a:p>
          </p:txBody>
        </p:sp>
        <p:graphicFrame>
          <p:nvGraphicFramePr>
            <p:cNvPr id="37895" name="Object 7"/>
            <p:cNvGraphicFramePr>
              <a:graphicFrameLocks noChangeAspect="1"/>
            </p:cNvGraphicFramePr>
            <p:nvPr/>
          </p:nvGraphicFramePr>
          <p:xfrm>
            <a:off x="3600" y="432"/>
            <a:ext cx="209" cy="304"/>
          </p:xfrm>
          <a:graphic>
            <a:graphicData uri="http://schemas.openxmlformats.org/presentationml/2006/ole">
              <mc:AlternateContent xmlns:mc="http://schemas.openxmlformats.org/markup-compatibility/2006">
                <mc:Choice xmlns:v="urn:schemas-microsoft-com:vml" Requires="v">
                  <p:oleObj spid="_x0000_s37983" name="Equation" r:id="rId7" imgW="139680" imgH="203040" progId="Equation.3">
                    <p:embed/>
                  </p:oleObj>
                </mc:Choice>
                <mc:Fallback>
                  <p:oleObj name="Equation" r:id="rId7" imgW="139680" imgH="2030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432"/>
                          <a:ext cx="20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901" name="Group 12"/>
          <p:cNvGrpSpPr>
            <a:grpSpLocks/>
          </p:cNvGrpSpPr>
          <p:nvPr/>
        </p:nvGrpSpPr>
        <p:grpSpPr bwMode="auto">
          <a:xfrm>
            <a:off x="381000" y="3987800"/>
            <a:ext cx="3810000" cy="2527300"/>
            <a:chOff x="960" y="2112"/>
            <a:chExt cx="2400" cy="1592"/>
          </a:xfrm>
        </p:grpSpPr>
        <p:pic>
          <p:nvPicPr>
            <p:cNvPr id="37906"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256"/>
              <a:ext cx="2256" cy="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7" name="Text Box 14"/>
            <p:cNvSpPr txBox="1">
              <a:spLocks noChangeArrowheads="1"/>
            </p:cNvSpPr>
            <p:nvPr/>
          </p:nvSpPr>
          <p:spPr bwMode="auto">
            <a:xfrm>
              <a:off x="3024" y="33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solidFill>
                    <a:schemeClr val="accent1"/>
                  </a:solidFill>
                </a:rPr>
                <a:t>x</a:t>
              </a:r>
              <a:r>
                <a:rPr kumimoji="1" lang="en-US" altLang="zh-CN" baseline="-30000">
                  <a:solidFill>
                    <a:schemeClr val="accent1"/>
                  </a:solidFill>
                </a:rPr>
                <a:t>2</a:t>
              </a:r>
              <a:endParaRPr kumimoji="1" lang="en-US" altLang="zh-CN">
                <a:solidFill>
                  <a:schemeClr val="accent1"/>
                </a:solidFill>
              </a:endParaRPr>
            </a:p>
          </p:txBody>
        </p:sp>
        <p:graphicFrame>
          <p:nvGraphicFramePr>
            <p:cNvPr id="37894" name="Object 6"/>
            <p:cNvGraphicFramePr>
              <a:graphicFrameLocks noChangeAspect="1"/>
            </p:cNvGraphicFramePr>
            <p:nvPr/>
          </p:nvGraphicFramePr>
          <p:xfrm>
            <a:off x="1248" y="2112"/>
            <a:ext cx="209" cy="304"/>
          </p:xfrm>
          <a:graphic>
            <a:graphicData uri="http://schemas.openxmlformats.org/presentationml/2006/ole">
              <mc:AlternateContent xmlns:mc="http://schemas.openxmlformats.org/markup-compatibility/2006">
                <mc:Choice xmlns:v="urn:schemas-microsoft-com:vml" Requires="v">
                  <p:oleObj spid="_x0000_s37984" name="Equation" r:id="rId9" imgW="139680" imgH="203040" progId="Equation.3">
                    <p:embed/>
                  </p:oleObj>
                </mc:Choice>
                <mc:Fallback>
                  <p:oleObj name="Equation" r:id="rId9" imgW="139680" imgH="2030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112"/>
                          <a:ext cx="20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902" name="Group 16"/>
          <p:cNvGrpSpPr>
            <a:grpSpLocks/>
          </p:cNvGrpSpPr>
          <p:nvPr/>
        </p:nvGrpSpPr>
        <p:grpSpPr bwMode="auto">
          <a:xfrm>
            <a:off x="5334000" y="4064000"/>
            <a:ext cx="3810000" cy="2489200"/>
            <a:chOff x="3360" y="2160"/>
            <a:chExt cx="2400" cy="1568"/>
          </a:xfrm>
        </p:grpSpPr>
        <p:pic>
          <p:nvPicPr>
            <p:cNvPr id="37904"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 y="2304"/>
              <a:ext cx="2208"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5" name="Text Box 18"/>
            <p:cNvSpPr txBox="1">
              <a:spLocks noChangeArrowheads="1"/>
            </p:cNvSpPr>
            <p:nvPr/>
          </p:nvSpPr>
          <p:spPr bwMode="auto">
            <a:xfrm>
              <a:off x="5424" y="33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solidFill>
                    <a:schemeClr val="accent1"/>
                  </a:solidFill>
                </a:rPr>
                <a:t>x</a:t>
              </a:r>
              <a:r>
                <a:rPr kumimoji="1" lang="en-US" altLang="zh-CN" baseline="-30000">
                  <a:solidFill>
                    <a:schemeClr val="accent1"/>
                  </a:solidFill>
                </a:rPr>
                <a:t>2</a:t>
              </a:r>
              <a:endParaRPr kumimoji="1" lang="en-US" altLang="zh-CN">
                <a:solidFill>
                  <a:schemeClr val="accent1"/>
                </a:solidFill>
              </a:endParaRPr>
            </a:p>
          </p:txBody>
        </p:sp>
        <p:graphicFrame>
          <p:nvGraphicFramePr>
            <p:cNvPr id="37893" name="Object 5"/>
            <p:cNvGraphicFramePr>
              <a:graphicFrameLocks noChangeAspect="1"/>
            </p:cNvGraphicFramePr>
            <p:nvPr/>
          </p:nvGraphicFramePr>
          <p:xfrm>
            <a:off x="3648" y="2160"/>
            <a:ext cx="209" cy="304"/>
          </p:xfrm>
          <a:graphic>
            <a:graphicData uri="http://schemas.openxmlformats.org/presentationml/2006/ole">
              <mc:AlternateContent xmlns:mc="http://schemas.openxmlformats.org/markup-compatibility/2006">
                <mc:Choice xmlns:v="urn:schemas-microsoft-com:vml" Requires="v">
                  <p:oleObj spid="_x0000_s37985" name="Equation" r:id="rId11" imgW="139680" imgH="203040" progId="Equation.3">
                    <p:embed/>
                  </p:oleObj>
                </mc:Choice>
                <mc:Fallback>
                  <p:oleObj name="Equation" r:id="rId11" imgW="139680" imgH="203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160"/>
                          <a:ext cx="20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890" name="Object 2"/>
          <p:cNvGraphicFramePr>
            <a:graphicFrameLocks noChangeAspect="1"/>
          </p:cNvGraphicFramePr>
          <p:nvPr/>
        </p:nvGraphicFramePr>
        <p:xfrm>
          <a:off x="381000" y="914400"/>
          <a:ext cx="3810000" cy="604838"/>
        </p:xfrm>
        <a:graphic>
          <a:graphicData uri="http://schemas.openxmlformats.org/presentationml/2006/ole">
            <mc:AlternateContent xmlns:mc="http://schemas.openxmlformats.org/markup-compatibility/2006">
              <mc:Choice xmlns:v="urn:schemas-microsoft-com:vml" Requires="v">
                <p:oleObj spid="_x0000_s37986" name="Equation" r:id="rId12" imgW="1676160" imgH="253800" progId="Equation.3">
                  <p:embed/>
                </p:oleObj>
              </mc:Choice>
              <mc:Fallback>
                <p:oleObj name="Equation" r:id="rId12" imgW="1676160" imgH="253800" progId="Equation.3">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914400"/>
                        <a:ext cx="3810000" cy="604838"/>
                      </a:xfrm>
                      <a:prstGeom prst="rect">
                        <a:avLst/>
                      </a:prstGeom>
                      <a:noFill/>
                      <a:extLst>
                        <a:ext uri="{909E8E84-426E-40DD-AFC4-6F175D3DCCD1}">
                          <a14:hiddenFill xmlns:a14="http://schemas.microsoft.com/office/drawing/2010/main">
                            <a:solidFill>
                              <a:srgbClr val="FFCC99"/>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4495800" y="914400"/>
          <a:ext cx="4648200" cy="584200"/>
        </p:xfrm>
        <a:graphic>
          <a:graphicData uri="http://schemas.openxmlformats.org/presentationml/2006/ole">
            <mc:AlternateContent xmlns:mc="http://schemas.openxmlformats.org/markup-compatibility/2006">
              <mc:Choice xmlns:v="urn:schemas-microsoft-com:vml" Requires="v">
                <p:oleObj spid="_x0000_s37987" name="Equation" r:id="rId14" imgW="2209680" imgH="253800" progId="Equation.3">
                  <p:embed/>
                </p:oleObj>
              </mc:Choice>
              <mc:Fallback>
                <p:oleObj name="Equation" r:id="rId14" imgW="2209680" imgH="253800" progId="Equation.3">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95800" y="914400"/>
                        <a:ext cx="4648200" cy="584200"/>
                      </a:xfrm>
                      <a:prstGeom prst="rect">
                        <a:avLst/>
                      </a:prstGeom>
                      <a:noFill/>
                      <a:extLst>
                        <a:ext uri="{909E8E84-426E-40DD-AFC4-6F175D3DCCD1}">
                          <a14:hiddenFill xmlns:a14="http://schemas.microsoft.com/office/drawing/2010/main">
                            <a:solidFill>
                              <a:srgbClr val="99FFCC"/>
                            </a:solidFill>
                          </a14:hiddenFill>
                        </a:ext>
                      </a:extLst>
                    </p:spPr>
                  </p:pic>
                </p:oleObj>
              </mc:Fallback>
            </mc:AlternateContent>
          </a:graphicData>
        </a:graphic>
      </p:graphicFrame>
      <p:sp>
        <p:nvSpPr>
          <p:cNvPr id="37903" name="Text Box 22"/>
          <p:cNvSpPr txBox="1">
            <a:spLocks noChangeArrowheads="1"/>
          </p:cNvSpPr>
          <p:nvPr/>
        </p:nvSpPr>
        <p:spPr bwMode="auto">
          <a:xfrm>
            <a:off x="457200" y="304800"/>
            <a:ext cx="5562600"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3200">
                <a:latin typeface="楷体_GB2312" pitchFamily="49" charset="-122"/>
                <a:ea typeface="楷体_GB2312" pitchFamily="49" charset="-122"/>
              </a:rPr>
              <a:t>两模型   与</a:t>
            </a:r>
            <a:r>
              <a:rPr kumimoji="1" lang="en-US" altLang="zh-CN" sz="3200" i="1">
                <a:ea typeface="楷体_GB2312" pitchFamily="49" charset="-122"/>
              </a:rPr>
              <a:t>x</a:t>
            </a:r>
            <a:r>
              <a:rPr kumimoji="1" lang="en-US" altLang="zh-CN" sz="3200" baseline="-25000">
                <a:ea typeface="楷体_GB2312" pitchFamily="49" charset="-122"/>
              </a:rPr>
              <a:t>1</a:t>
            </a:r>
            <a:r>
              <a:rPr kumimoji="1" lang="en-US" altLang="zh-CN" sz="3200">
                <a:latin typeface="楷体_GB2312" pitchFamily="49" charset="-122"/>
                <a:ea typeface="楷体_GB2312" pitchFamily="49" charset="-122"/>
              </a:rPr>
              <a:t>,</a:t>
            </a:r>
            <a:r>
              <a:rPr kumimoji="1" lang="en-US" altLang="zh-CN" sz="3200" i="1">
                <a:ea typeface="楷体_GB2312" pitchFamily="49" charset="-122"/>
              </a:rPr>
              <a:t>x</a:t>
            </a:r>
            <a:r>
              <a:rPr kumimoji="1" lang="en-US" altLang="zh-CN" sz="3200" baseline="-25000">
                <a:ea typeface="楷体_GB2312" pitchFamily="49" charset="-122"/>
              </a:rPr>
              <a:t>2</a:t>
            </a:r>
            <a:r>
              <a:rPr kumimoji="1" lang="zh-CN" altLang="en-US" sz="3200">
                <a:latin typeface="楷体_GB2312" pitchFamily="49" charset="-122"/>
                <a:ea typeface="楷体_GB2312" pitchFamily="49" charset="-122"/>
              </a:rPr>
              <a:t>关系的</a:t>
            </a:r>
            <a:r>
              <a:rPr kumimoji="1" lang="zh-CN" altLang="en-US" sz="3200">
                <a:ea typeface="楷体_GB2312" pitchFamily="49" charset="-122"/>
              </a:rPr>
              <a:t>比较</a:t>
            </a:r>
          </a:p>
        </p:txBody>
      </p:sp>
      <p:graphicFrame>
        <p:nvGraphicFramePr>
          <p:cNvPr id="37892" name="Object 4"/>
          <p:cNvGraphicFramePr>
            <a:graphicFrameLocks noChangeAspect="1"/>
          </p:cNvGraphicFramePr>
          <p:nvPr/>
        </p:nvGraphicFramePr>
        <p:xfrm>
          <a:off x="1976438" y="304800"/>
          <a:ext cx="396875" cy="576263"/>
        </p:xfrm>
        <a:graphic>
          <a:graphicData uri="http://schemas.openxmlformats.org/presentationml/2006/ole">
            <mc:AlternateContent xmlns:mc="http://schemas.openxmlformats.org/markup-compatibility/2006">
              <mc:Choice xmlns:v="urn:schemas-microsoft-com:vml" Requires="v">
                <p:oleObj spid="_x0000_s37988" name="公式" r:id="rId16" imgW="139680" imgH="203040" progId="Equation.3">
                  <p:embed/>
                </p:oleObj>
              </mc:Choice>
              <mc:Fallback>
                <p:oleObj name="公式" r:id="rId16" imgW="139680" imgH="203040" progId="Equation.3">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76438" y="304800"/>
                        <a:ext cx="39687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Text Box 2"/>
          <p:cNvSpPr txBox="1">
            <a:spLocks noChangeArrowheads="1"/>
          </p:cNvSpPr>
          <p:nvPr/>
        </p:nvSpPr>
        <p:spPr bwMode="auto">
          <a:xfrm>
            <a:off x="76200" y="334963"/>
            <a:ext cx="3962400" cy="588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kumimoji="1" lang="zh-CN" altLang="en-US" sz="3200">
                <a:ea typeface="楷体_GB2312" pitchFamily="49" charset="-122"/>
              </a:rPr>
              <a:t>交互作用影响的讨论</a:t>
            </a:r>
          </a:p>
        </p:txBody>
      </p:sp>
      <p:graphicFrame>
        <p:nvGraphicFramePr>
          <p:cNvPr id="38914" name="Object 2"/>
          <p:cNvGraphicFramePr>
            <a:graphicFrameLocks noChangeAspect="1"/>
          </p:cNvGraphicFramePr>
          <p:nvPr/>
        </p:nvGraphicFramePr>
        <p:xfrm>
          <a:off x="3048000" y="990600"/>
          <a:ext cx="5867400" cy="633413"/>
        </p:xfrm>
        <a:graphic>
          <a:graphicData uri="http://schemas.openxmlformats.org/presentationml/2006/ole">
            <mc:AlternateContent xmlns:mc="http://schemas.openxmlformats.org/markup-compatibility/2006">
              <mc:Choice xmlns:v="urn:schemas-microsoft-com:vml" Requires="v">
                <p:oleObj spid="_x0000_s38989" r:id="rId3" imgW="2501900" imgH="279400" progId="Equation.3">
                  <p:embed/>
                </p:oleObj>
              </mc:Choice>
              <mc:Fallback>
                <p:oleObj r:id="rId3" imgW="2501900" imgH="279400" progId="Equation.3">
                  <p:embed/>
                  <p:pic>
                    <p:nvPicPr>
                      <p:cNvPr id="0" name="Object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990600"/>
                        <a:ext cx="5867400" cy="633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99CCFF"/>
                            </a:solidFill>
                          </a14:hiddenFill>
                        </a:ext>
                      </a:extLst>
                    </p:spPr>
                  </p:pic>
                </p:oleObj>
              </mc:Fallback>
            </mc:AlternateContent>
          </a:graphicData>
        </a:graphic>
      </p:graphicFrame>
      <p:sp>
        <p:nvSpPr>
          <p:cNvPr id="38921" name="Text Box 4"/>
          <p:cNvSpPr txBox="1">
            <a:spLocks noChangeArrowheads="1"/>
          </p:cNvSpPr>
          <p:nvPr/>
        </p:nvSpPr>
        <p:spPr bwMode="auto">
          <a:xfrm>
            <a:off x="228600" y="1066800"/>
            <a:ext cx="2438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价格差 </a:t>
            </a:r>
            <a:r>
              <a:rPr kumimoji="1" lang="en-US" altLang="zh-CN" sz="2800" i="1"/>
              <a:t>x</a:t>
            </a:r>
            <a:r>
              <a:rPr kumimoji="1" lang="en-US" altLang="zh-CN" sz="2800" baseline="-30000"/>
              <a:t>1</a:t>
            </a:r>
            <a:r>
              <a:rPr kumimoji="1" lang="en-US" altLang="zh-CN" sz="2800"/>
              <a:t>=0.1 </a:t>
            </a:r>
          </a:p>
        </p:txBody>
      </p:sp>
      <p:sp>
        <p:nvSpPr>
          <p:cNvPr id="38922" name="Text Box 5"/>
          <p:cNvSpPr txBox="1">
            <a:spLocks noChangeArrowheads="1"/>
          </p:cNvSpPr>
          <p:nvPr/>
        </p:nvSpPr>
        <p:spPr bwMode="auto">
          <a:xfrm>
            <a:off x="228600" y="1828800"/>
            <a:ext cx="2438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价格差 </a:t>
            </a:r>
            <a:r>
              <a:rPr kumimoji="1" lang="en-US" altLang="zh-CN" sz="2800" i="1"/>
              <a:t>x</a:t>
            </a:r>
            <a:r>
              <a:rPr kumimoji="1" lang="en-US" altLang="zh-CN" sz="2800" baseline="-30000"/>
              <a:t>1</a:t>
            </a:r>
            <a:r>
              <a:rPr kumimoji="1" lang="en-US" altLang="zh-CN" sz="2800"/>
              <a:t>=0.3</a:t>
            </a:r>
          </a:p>
        </p:txBody>
      </p:sp>
      <p:graphicFrame>
        <p:nvGraphicFramePr>
          <p:cNvPr id="38915" name="Object 3"/>
          <p:cNvGraphicFramePr>
            <a:graphicFrameLocks noChangeAspect="1"/>
          </p:cNvGraphicFramePr>
          <p:nvPr/>
        </p:nvGraphicFramePr>
        <p:xfrm>
          <a:off x="3048000" y="1752600"/>
          <a:ext cx="5791200" cy="609600"/>
        </p:xfrm>
        <a:graphic>
          <a:graphicData uri="http://schemas.openxmlformats.org/presentationml/2006/ole">
            <mc:AlternateContent xmlns:mc="http://schemas.openxmlformats.org/markup-compatibility/2006">
              <mc:Choice xmlns:v="urn:schemas-microsoft-com:vml" Requires="v">
                <p:oleObj spid="_x0000_s38990" r:id="rId5" imgW="2489200" imgH="279400" progId="Equation.3">
                  <p:embed/>
                </p:oleObj>
              </mc:Choice>
              <mc:Fallback>
                <p:oleObj r:id="rId5" imgW="2489200" imgH="279400" progId="Equation.3">
                  <p:embed/>
                  <p:pic>
                    <p:nvPicPr>
                      <p:cNvPr id="0" name="Object 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752600"/>
                        <a:ext cx="57912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38916" name="Object 4"/>
          <p:cNvGraphicFramePr>
            <a:graphicFrameLocks noChangeAspect="1"/>
          </p:cNvGraphicFramePr>
          <p:nvPr/>
        </p:nvGraphicFramePr>
        <p:xfrm>
          <a:off x="4267200" y="387350"/>
          <a:ext cx="4191000" cy="527050"/>
        </p:xfrm>
        <a:graphic>
          <a:graphicData uri="http://schemas.openxmlformats.org/presentationml/2006/ole">
            <mc:AlternateContent xmlns:mc="http://schemas.openxmlformats.org/markup-compatibility/2006">
              <mc:Choice xmlns:v="urn:schemas-microsoft-com:vml" Requires="v">
                <p:oleObj spid="_x0000_s38991" name="Equation" r:id="rId7" imgW="2209680" imgH="253800" progId="Equation.3">
                  <p:embed/>
                </p:oleObj>
              </mc:Choice>
              <mc:Fallback>
                <p:oleObj name="Equation" r:id="rId7" imgW="2209680" imgH="253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87350"/>
                        <a:ext cx="4191000" cy="527050"/>
                      </a:xfrm>
                      <a:prstGeom prst="rect">
                        <a:avLst/>
                      </a:prstGeom>
                      <a:noFill/>
                      <a:extLst>
                        <a:ext uri="{909E8E84-426E-40DD-AFC4-6F175D3DCCD1}">
                          <a14:hiddenFill xmlns:a14="http://schemas.microsoft.com/office/drawing/2010/main">
                            <a:solidFill>
                              <a:srgbClr val="99FFCC"/>
                            </a:solidFill>
                          </a14:hiddenFill>
                        </a:ext>
                      </a:extLst>
                    </p:spPr>
                  </p:pic>
                </p:oleObj>
              </mc:Fallback>
            </mc:AlternateContent>
          </a:graphicData>
        </a:graphic>
      </p:graphicFrame>
      <p:graphicFrame>
        <p:nvGraphicFramePr>
          <p:cNvPr id="38917" name="Object 5"/>
          <p:cNvGraphicFramePr>
            <a:graphicFrameLocks noChangeAspect="1"/>
          </p:cNvGraphicFramePr>
          <p:nvPr/>
        </p:nvGraphicFramePr>
        <p:xfrm>
          <a:off x="152400" y="2743200"/>
          <a:ext cx="1676400" cy="533400"/>
        </p:xfrm>
        <a:graphic>
          <a:graphicData uri="http://schemas.openxmlformats.org/presentationml/2006/ole">
            <mc:AlternateContent xmlns:mc="http://schemas.openxmlformats.org/markup-compatibility/2006">
              <mc:Choice xmlns:v="urn:schemas-microsoft-com:vml" Requires="v">
                <p:oleObj spid="_x0000_s38992" r:id="rId9" imgW="761669" imgH="215806" progId="Equation.3">
                  <p:embed/>
                </p:oleObj>
              </mc:Choice>
              <mc:Fallback>
                <p:oleObj r:id="rId9" imgW="761669" imgH="215806" progId="Equation.3">
                  <p:embed/>
                  <p:pic>
                    <p:nvPicPr>
                      <p:cNvPr id="0" name="Object 5"/>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2743200"/>
                        <a:ext cx="1676400" cy="533400"/>
                      </a:xfrm>
                      <a:prstGeom prst="rect">
                        <a:avLst/>
                      </a:prstGeom>
                      <a:noFill/>
                      <a:extLst>
                        <a:ext uri="{909E8E84-426E-40DD-AFC4-6F175D3DCCD1}">
                          <a14:hiddenFill xmlns:a14="http://schemas.microsoft.com/office/drawing/2010/main">
                            <a:solidFill>
                              <a:srgbClr val="99FFCC"/>
                            </a:solidFill>
                          </a14:hiddenFill>
                        </a:ext>
                      </a:extLst>
                    </p:spPr>
                  </p:pic>
                </p:oleObj>
              </mc:Fallback>
            </mc:AlternateContent>
          </a:graphicData>
        </a:graphic>
      </p:graphicFrame>
      <p:sp>
        <p:nvSpPr>
          <p:cNvPr id="38923" name="Text Box 9"/>
          <p:cNvSpPr txBox="1">
            <a:spLocks noChangeArrowheads="1"/>
          </p:cNvSpPr>
          <p:nvPr/>
        </p:nvSpPr>
        <p:spPr bwMode="auto">
          <a:xfrm>
            <a:off x="0" y="4343400"/>
            <a:ext cx="45720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15000"/>
              </a:spcBef>
            </a:pPr>
            <a:r>
              <a:rPr kumimoji="1" lang="zh-CN" altLang="en-US"/>
              <a:t>加大广告投入使销售量增加 </a:t>
            </a:r>
          </a:p>
          <a:p>
            <a:pPr algn="ctr" eaLnBrk="1" hangingPunct="1">
              <a:spcBef>
                <a:spcPct val="15000"/>
              </a:spcBef>
            </a:pPr>
            <a:r>
              <a:rPr kumimoji="1" lang="zh-CN" altLang="en-US"/>
              <a:t>（ </a:t>
            </a:r>
            <a:r>
              <a:rPr kumimoji="1" lang="en-US" altLang="zh-CN" i="1"/>
              <a:t>x</a:t>
            </a:r>
            <a:r>
              <a:rPr kumimoji="1" lang="en-US" altLang="zh-CN" baseline="-30000"/>
              <a:t>2</a:t>
            </a:r>
            <a:r>
              <a:rPr kumimoji="1" lang="zh-CN" altLang="en-US"/>
              <a:t>大于</a:t>
            </a:r>
            <a:r>
              <a:rPr kumimoji="1" lang="en-US" altLang="zh-CN"/>
              <a:t>6</a:t>
            </a:r>
            <a:r>
              <a:rPr kumimoji="1" lang="zh-CN" altLang="en-US"/>
              <a:t>百万元）</a:t>
            </a:r>
          </a:p>
        </p:txBody>
      </p:sp>
      <p:sp>
        <p:nvSpPr>
          <p:cNvPr id="38924" name="Text Box 10"/>
          <p:cNvSpPr txBox="1">
            <a:spLocks noChangeArrowheads="1"/>
          </p:cNvSpPr>
          <p:nvPr/>
        </p:nvSpPr>
        <p:spPr bwMode="auto">
          <a:xfrm>
            <a:off x="914400" y="5486400"/>
            <a:ext cx="2819400" cy="977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20000"/>
              </a:lnSpc>
              <a:spcBef>
                <a:spcPct val="50000"/>
              </a:spcBef>
            </a:pPr>
            <a:r>
              <a:rPr kumimoji="1" lang="zh-CN" altLang="en-US"/>
              <a:t>价格差较小时增加的速率更大 </a:t>
            </a:r>
          </a:p>
        </p:txBody>
      </p:sp>
      <p:grpSp>
        <p:nvGrpSpPr>
          <p:cNvPr id="38925" name="Group 11"/>
          <p:cNvGrpSpPr>
            <a:grpSpLocks/>
          </p:cNvGrpSpPr>
          <p:nvPr/>
        </p:nvGrpSpPr>
        <p:grpSpPr bwMode="auto">
          <a:xfrm>
            <a:off x="4648200" y="2438400"/>
            <a:ext cx="4495800" cy="2947988"/>
            <a:chOff x="2832" y="1536"/>
            <a:chExt cx="2928" cy="1920"/>
          </a:xfrm>
        </p:grpSpPr>
        <p:pic>
          <p:nvPicPr>
            <p:cNvPr id="38933"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2" y="1632"/>
              <a:ext cx="2832"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4" name="Text Box 13"/>
            <p:cNvSpPr txBox="1">
              <a:spLocks noChangeArrowheads="1"/>
            </p:cNvSpPr>
            <p:nvPr/>
          </p:nvSpPr>
          <p:spPr bwMode="auto">
            <a:xfrm>
              <a:off x="5424" y="3072"/>
              <a:ext cx="3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CN" i="1"/>
                <a:t>x</a:t>
              </a:r>
              <a:r>
                <a:rPr kumimoji="1" lang="en-US" altLang="zh-CN" baseline="-25000"/>
                <a:t>2</a:t>
              </a:r>
              <a:endParaRPr kumimoji="1" lang="en-US" altLang="zh-CN"/>
            </a:p>
          </p:txBody>
        </p:sp>
        <p:graphicFrame>
          <p:nvGraphicFramePr>
            <p:cNvPr id="38919" name="Object 7"/>
            <p:cNvGraphicFramePr>
              <a:graphicFrameLocks noChangeAspect="1"/>
            </p:cNvGraphicFramePr>
            <p:nvPr/>
          </p:nvGraphicFramePr>
          <p:xfrm>
            <a:off x="3216" y="1536"/>
            <a:ext cx="176" cy="256"/>
          </p:xfrm>
          <a:graphic>
            <a:graphicData uri="http://schemas.openxmlformats.org/presentationml/2006/ole">
              <mc:AlternateContent xmlns:mc="http://schemas.openxmlformats.org/markup-compatibility/2006">
                <mc:Choice xmlns:v="urn:schemas-microsoft-com:vml" Requires="v">
                  <p:oleObj spid="_x0000_s38993" name="Equation" r:id="rId12" imgW="139680" imgH="203040" progId="Equation.3">
                    <p:embed/>
                  </p:oleObj>
                </mc:Choice>
                <mc:Fallback>
                  <p:oleObj name="Equation" r:id="rId12" imgW="139680" imgH="20304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16" y="1536"/>
                          <a:ext cx="17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8918" name="Object 6"/>
          <p:cNvGraphicFramePr>
            <a:graphicFrameLocks noChangeAspect="1"/>
          </p:cNvGraphicFramePr>
          <p:nvPr/>
        </p:nvGraphicFramePr>
        <p:xfrm>
          <a:off x="2209800" y="2514600"/>
          <a:ext cx="2514600" cy="804863"/>
        </p:xfrm>
        <a:graphic>
          <a:graphicData uri="http://schemas.openxmlformats.org/presentationml/2006/ole">
            <mc:AlternateContent xmlns:mc="http://schemas.openxmlformats.org/markup-compatibility/2006">
              <mc:Choice xmlns:v="urn:schemas-microsoft-com:vml" Requires="v">
                <p:oleObj spid="_x0000_s38994" r:id="rId14" imgW="977900" imgH="279400" progId="Equation.3">
                  <p:embed/>
                </p:oleObj>
              </mc:Choice>
              <mc:Fallback>
                <p:oleObj r:id="rId14" imgW="977900" imgH="279400" progId="Equation.3">
                  <p:embed/>
                  <p:pic>
                    <p:nvPicPr>
                      <p:cNvPr id="0" name="Object 6"/>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2514600"/>
                        <a:ext cx="2514600" cy="804863"/>
                      </a:xfrm>
                      <a:prstGeom prst="rect">
                        <a:avLst/>
                      </a:prstGeom>
                      <a:noFill/>
                      <a:extLst>
                        <a:ext uri="{909E8E84-426E-40DD-AFC4-6F175D3DCCD1}">
                          <a14:hiddenFill xmlns:a14="http://schemas.microsoft.com/office/drawing/2010/main">
                            <a:solidFill>
                              <a:srgbClr val="99FFCC"/>
                            </a:solidFill>
                          </a14:hiddenFill>
                        </a:ext>
                      </a:extLst>
                    </p:spPr>
                  </p:pic>
                </p:oleObj>
              </mc:Fallback>
            </mc:AlternateContent>
          </a:graphicData>
        </a:graphic>
      </p:graphicFrame>
      <p:sp>
        <p:nvSpPr>
          <p:cNvPr id="38926" name="AutoShape 16"/>
          <p:cNvSpPr>
            <a:spLocks noChangeArrowheads="1"/>
          </p:cNvSpPr>
          <p:nvPr/>
        </p:nvSpPr>
        <p:spPr bwMode="auto">
          <a:xfrm>
            <a:off x="1981200" y="2681288"/>
            <a:ext cx="152400" cy="485775"/>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8927" name="Group 17"/>
          <p:cNvGrpSpPr>
            <a:grpSpLocks/>
          </p:cNvGrpSpPr>
          <p:nvPr/>
        </p:nvGrpSpPr>
        <p:grpSpPr bwMode="auto">
          <a:xfrm>
            <a:off x="228600" y="3505200"/>
            <a:ext cx="4419600" cy="528638"/>
            <a:chOff x="144" y="2208"/>
            <a:chExt cx="2784" cy="333"/>
          </a:xfrm>
        </p:grpSpPr>
        <p:sp>
          <p:nvSpPr>
            <p:cNvPr id="38931" name="Text Box 18"/>
            <p:cNvSpPr txBox="1">
              <a:spLocks noChangeArrowheads="1"/>
            </p:cNvSpPr>
            <p:nvPr/>
          </p:nvSpPr>
          <p:spPr bwMode="auto">
            <a:xfrm>
              <a:off x="288" y="2208"/>
              <a:ext cx="2640"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zh-CN" altLang="en-US" sz="2800"/>
                <a:t>价格优势会使销售量增加 </a:t>
              </a:r>
            </a:p>
          </p:txBody>
        </p:sp>
        <p:sp>
          <p:nvSpPr>
            <p:cNvPr id="38932" name="AutoShape 19"/>
            <p:cNvSpPr>
              <a:spLocks noChangeArrowheads="1"/>
            </p:cNvSpPr>
            <p:nvPr/>
          </p:nvSpPr>
          <p:spPr bwMode="auto">
            <a:xfrm>
              <a:off x="144" y="2208"/>
              <a:ext cx="96"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8928" name="Group 20"/>
          <p:cNvGrpSpPr>
            <a:grpSpLocks/>
          </p:cNvGrpSpPr>
          <p:nvPr/>
        </p:nvGrpSpPr>
        <p:grpSpPr bwMode="auto">
          <a:xfrm>
            <a:off x="3886200" y="5486400"/>
            <a:ext cx="4572000" cy="977900"/>
            <a:chOff x="2448" y="3504"/>
            <a:chExt cx="2880" cy="616"/>
          </a:xfrm>
        </p:grpSpPr>
        <p:sp>
          <p:nvSpPr>
            <p:cNvPr id="38929" name="Text Box 21"/>
            <p:cNvSpPr txBox="1">
              <a:spLocks noChangeArrowheads="1"/>
            </p:cNvSpPr>
            <p:nvPr/>
          </p:nvSpPr>
          <p:spPr bwMode="auto">
            <a:xfrm>
              <a:off x="2832" y="3504"/>
              <a:ext cx="2496" cy="6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20000"/>
                </a:lnSpc>
                <a:spcBef>
                  <a:spcPct val="50000"/>
                </a:spcBef>
              </a:pPr>
              <a:r>
                <a:rPr kumimoji="1" lang="zh-CN" altLang="en-US"/>
                <a:t>价格差较小时更需要靠广告来吸引顾客的眼球 </a:t>
              </a:r>
            </a:p>
          </p:txBody>
        </p:sp>
        <p:sp>
          <p:nvSpPr>
            <p:cNvPr id="38930" name="AutoShape 22"/>
            <p:cNvSpPr>
              <a:spLocks noChangeArrowheads="1"/>
            </p:cNvSpPr>
            <p:nvPr/>
          </p:nvSpPr>
          <p:spPr bwMode="auto">
            <a:xfrm>
              <a:off x="2448" y="3744"/>
              <a:ext cx="192"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p:cNvGraphicFramePr>
          <p:nvPr/>
        </p:nvGraphicFramePr>
        <p:xfrm>
          <a:off x="285750" y="1785938"/>
          <a:ext cx="8404225" cy="5572125"/>
        </p:xfrm>
        <a:graphic>
          <a:graphicData uri="http://schemas.openxmlformats.org/presentationml/2006/ole">
            <mc:AlternateContent xmlns:mc="http://schemas.openxmlformats.org/markup-compatibility/2006">
              <mc:Choice xmlns:v="urn:schemas-microsoft-com:vml" Requires="v">
                <p:oleObj spid="_x0000_s39950" name="Document" r:id="rId3" imgW="7549835" imgH="5541695" progId="Word.Document.8">
                  <p:embed/>
                </p:oleObj>
              </mc:Choice>
              <mc:Fallback>
                <p:oleObj name="Document" r:id="rId3" imgW="7549835" imgH="5541695"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785938"/>
                        <a:ext cx="8404225" cy="557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txBox="1">
            <a:spLocks noChangeArrowheads="1"/>
          </p:cNvSpPr>
          <p:nvPr/>
        </p:nvSpPr>
        <p:spPr>
          <a:xfrm>
            <a:off x="1676400" y="274638"/>
            <a:ext cx="6629400" cy="868362"/>
          </a:xfrm>
          <a:prstGeom prst="rect">
            <a:avLst/>
          </a:prstGeom>
        </p:spPr>
        <p:txBody>
          <a:bodyPr/>
          <a:lstStyle/>
          <a:p>
            <a:pPr>
              <a:defRPr/>
            </a:pPr>
            <a:r>
              <a:rPr lang="zh-CN" altLang="en-US" sz="4400" kern="0" dirty="0">
                <a:solidFill>
                  <a:schemeClr val="bg1"/>
                </a:solidFill>
                <a:latin typeface="宋体" pitchFamily="2" charset="-122"/>
                <a:cs typeface="+mj-cs"/>
              </a:rPr>
              <a:t>多元统计分析</a:t>
            </a:r>
          </a:p>
        </p:txBody>
      </p:sp>
      <p:sp>
        <p:nvSpPr>
          <p:cNvPr id="5" name="Rectangle 2"/>
          <p:cNvSpPr txBox="1">
            <a:spLocks noChangeArrowheads="1"/>
          </p:cNvSpPr>
          <p:nvPr/>
        </p:nvSpPr>
        <p:spPr>
          <a:xfrm>
            <a:off x="214313" y="785813"/>
            <a:ext cx="6629400" cy="868362"/>
          </a:xfrm>
          <a:prstGeom prst="rect">
            <a:avLst/>
          </a:prstGeom>
        </p:spPr>
        <p:txBody>
          <a:bodyPr/>
          <a:lstStyle/>
          <a:p>
            <a:pPr>
              <a:defRPr/>
            </a:pPr>
            <a:r>
              <a:rPr lang="en-US" altLang="zh-CN" sz="3200" b="1" kern="0" dirty="0">
                <a:solidFill>
                  <a:srgbClr val="0000FF"/>
                </a:solidFill>
                <a:latin typeface="宋体" pitchFamily="2" charset="-122"/>
                <a:cs typeface="+mj-cs"/>
              </a:rPr>
              <a:t>2</a:t>
            </a:r>
            <a:r>
              <a:rPr lang="zh-CN" altLang="en-US" sz="3200" b="1" kern="0" dirty="0">
                <a:solidFill>
                  <a:srgbClr val="0000FF"/>
                </a:solidFill>
                <a:latin typeface="宋体" pitchFamily="2" charset="-122"/>
                <a:cs typeface="+mj-cs"/>
              </a:rPr>
              <a:t>）</a:t>
            </a:r>
            <a:r>
              <a:rPr lang="en-US" altLang="zh-CN" sz="3200" b="1" kern="0" dirty="0">
                <a:solidFill>
                  <a:srgbClr val="0000FF"/>
                </a:solidFill>
                <a:latin typeface="宋体" pitchFamily="2" charset="-122"/>
                <a:cs typeface="+mj-cs"/>
              </a:rPr>
              <a:t> </a:t>
            </a:r>
            <a:r>
              <a:rPr lang="zh-CN" altLang="en-US" sz="3200" b="1" kern="0" dirty="0">
                <a:solidFill>
                  <a:srgbClr val="0000FF"/>
                </a:solidFill>
                <a:latin typeface="宋体" pitchFamily="2" charset="-122"/>
                <a:cs typeface="+mj-cs"/>
              </a:rPr>
              <a:t>判别分析</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E566FA5-A576-4B3A-B1A5-190FD7CC5895}" type="datetime1">
              <a:rPr lang="zh-CN" altLang="en-US" sz="1400">
                <a:ea typeface="宋体" pitchFamily="2" charset="-122"/>
              </a:rPr>
              <a:pPr eaLnBrk="1" hangingPunct="1"/>
              <a:t>2019/7/7</a:t>
            </a:fld>
            <a:endParaRPr lang="en-US" altLang="zh-CN" sz="1400">
              <a:ea typeface="宋体" pitchFamily="2" charset="-122"/>
            </a:endParaRPr>
          </a:p>
        </p:txBody>
      </p:sp>
      <p:sp>
        <p:nvSpPr>
          <p:cNvPr id="9523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F4FE915E-4D35-41D1-8676-2BFCA4DA4A4C}" type="slidenum">
              <a:rPr lang="zh-CN" altLang="en-US" sz="1400">
                <a:ea typeface="宋体" pitchFamily="2" charset="-122"/>
              </a:rPr>
              <a:pPr algn="r" eaLnBrk="1" hangingPunct="1"/>
              <a:t>18</a:t>
            </a:fld>
            <a:endParaRPr lang="en-US" altLang="zh-CN" sz="1400">
              <a:ea typeface="宋体" pitchFamily="2" charset="-122"/>
            </a:endParaRPr>
          </a:p>
        </p:txBody>
      </p:sp>
      <p:sp>
        <p:nvSpPr>
          <p:cNvPr id="27653" name="Text Box 2"/>
          <p:cNvSpPr txBox="1">
            <a:spLocks noChangeArrowheads="1"/>
          </p:cNvSpPr>
          <p:nvPr/>
        </p:nvSpPr>
        <p:spPr bwMode="auto">
          <a:xfrm>
            <a:off x="539750" y="2060575"/>
            <a:ext cx="7993063"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FontTx/>
              <a:buChar char="•"/>
            </a:pPr>
            <a:r>
              <a:rPr lang="zh-CN" altLang="en-US" sz="2800" b="1">
                <a:solidFill>
                  <a:srgbClr val="0000FF"/>
                </a:solidFill>
                <a:latin typeface="楷体_GB2312" pitchFamily="49" charset="-122"/>
                <a:ea typeface="楷体_GB2312" pitchFamily="49" charset="-122"/>
              </a:rPr>
              <a:t> 最多的是</a:t>
            </a:r>
            <a:r>
              <a:rPr lang="zh-CN" altLang="en-US" sz="2800" b="1">
                <a:solidFill>
                  <a:srgbClr val="FF0000"/>
                </a:solidFill>
                <a:latin typeface="楷体_GB2312" pitchFamily="49" charset="-122"/>
                <a:ea typeface="楷体_GB2312" pitchFamily="49" charset="-122"/>
              </a:rPr>
              <a:t>优化方法</a:t>
            </a:r>
            <a:r>
              <a:rPr lang="zh-CN" altLang="en-US" sz="2800" b="1">
                <a:solidFill>
                  <a:srgbClr val="0000FF"/>
                </a:solidFill>
                <a:latin typeface="楷体_GB2312" pitchFamily="49" charset="-122"/>
                <a:ea typeface="楷体_GB2312" pitchFamily="49" charset="-122"/>
              </a:rPr>
              <a:t>和</a:t>
            </a:r>
            <a:r>
              <a:rPr lang="zh-CN" altLang="en-US" sz="2800" b="1">
                <a:solidFill>
                  <a:srgbClr val="FF0000"/>
                </a:solidFill>
                <a:latin typeface="楷体_GB2312" pitchFamily="49" charset="-122"/>
                <a:ea typeface="楷体_GB2312" pitchFamily="49" charset="-122"/>
              </a:rPr>
              <a:t>概率统计</a:t>
            </a:r>
            <a:r>
              <a:rPr lang="zh-CN" altLang="en-US" sz="2800" b="1">
                <a:solidFill>
                  <a:srgbClr val="0000FF"/>
                </a:solidFill>
                <a:latin typeface="楷体_GB2312" pitchFamily="49" charset="-122"/>
                <a:ea typeface="楷体_GB2312" pitchFamily="49" charset="-122"/>
              </a:rPr>
              <a:t>的方法</a:t>
            </a:r>
            <a:r>
              <a:rPr lang="en-US" altLang="zh-CN" sz="2800" b="1">
                <a:solidFill>
                  <a:srgbClr val="0000FF"/>
                </a:solidFill>
                <a:latin typeface="楷体_GB2312" pitchFamily="49" charset="-122"/>
                <a:ea typeface="楷体_GB2312" pitchFamily="49" charset="-122"/>
              </a:rPr>
              <a:t>.</a:t>
            </a:r>
          </a:p>
          <a:p>
            <a:pPr>
              <a:buFontTx/>
              <a:buChar char="•"/>
            </a:pPr>
            <a:r>
              <a:rPr lang="en-US" altLang="zh-CN"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优化方法共</a:t>
            </a:r>
            <a:r>
              <a:rPr lang="en-US" altLang="zh-CN" sz="2800" b="1">
                <a:latin typeface="楷体_GB2312" pitchFamily="49" charset="-122"/>
                <a:ea typeface="楷体_GB2312" pitchFamily="49" charset="-122"/>
              </a:rPr>
              <a:t>25</a:t>
            </a:r>
            <a:r>
              <a:rPr lang="zh-CN" altLang="en-US" sz="2800" b="1">
                <a:latin typeface="楷体_GB2312" pitchFamily="49" charset="-122"/>
                <a:ea typeface="楷体_GB2312" pitchFamily="49" charset="-122"/>
              </a:rPr>
              <a:t>个题，占总数的</a:t>
            </a:r>
            <a:r>
              <a:rPr lang="en-US" altLang="zh-CN" sz="2800" b="1">
                <a:latin typeface="楷体_GB2312" pitchFamily="49" charset="-122"/>
                <a:ea typeface="楷体_GB2312" pitchFamily="49" charset="-122"/>
              </a:rPr>
              <a:t>62.5%</a:t>
            </a:r>
            <a:r>
              <a:rPr lang="zh-CN" altLang="en-US" sz="2800" b="1">
                <a:latin typeface="楷体_GB2312" pitchFamily="49" charset="-122"/>
                <a:ea typeface="楷体_GB2312" pitchFamily="49" charset="-122"/>
              </a:rPr>
              <a:t>，其中整数规划</a:t>
            </a:r>
            <a:r>
              <a:rPr lang="en-US" altLang="zh-CN" sz="2800" b="1">
                <a:latin typeface="楷体_GB2312" pitchFamily="49" charset="-122"/>
                <a:ea typeface="楷体_GB2312" pitchFamily="49" charset="-122"/>
              </a:rPr>
              <a:t>5</a:t>
            </a:r>
            <a:r>
              <a:rPr lang="zh-CN" altLang="en-US" sz="2800" b="1">
                <a:latin typeface="楷体_GB2312" pitchFamily="49" charset="-122"/>
                <a:ea typeface="楷体_GB2312" pitchFamily="49" charset="-122"/>
              </a:rPr>
              <a:t>个，线性规划</a:t>
            </a:r>
            <a:r>
              <a:rPr lang="en-US" altLang="zh-CN" sz="2800" b="1">
                <a:latin typeface="楷体_GB2312" pitchFamily="49" charset="-122"/>
                <a:ea typeface="楷体_GB2312" pitchFamily="49" charset="-122"/>
              </a:rPr>
              <a:t>6</a:t>
            </a:r>
            <a:r>
              <a:rPr lang="zh-CN" altLang="en-US" sz="2800" b="1">
                <a:latin typeface="楷体_GB2312" pitchFamily="49" charset="-122"/>
                <a:ea typeface="楷体_GB2312" pitchFamily="49" charset="-122"/>
              </a:rPr>
              <a:t>个，非线性规划</a:t>
            </a:r>
            <a:r>
              <a:rPr lang="en-US" altLang="zh-CN" sz="2800" b="1">
                <a:latin typeface="楷体_GB2312" pitchFamily="49" charset="-122"/>
                <a:ea typeface="楷体_GB2312" pitchFamily="49" charset="-122"/>
              </a:rPr>
              <a:t>16</a:t>
            </a:r>
            <a:r>
              <a:rPr lang="zh-CN" altLang="en-US" sz="2800" b="1">
                <a:latin typeface="楷体_GB2312" pitchFamily="49" charset="-122"/>
                <a:ea typeface="楷体_GB2312" pitchFamily="49" charset="-122"/>
              </a:rPr>
              <a:t>个</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多目标规划</a:t>
            </a:r>
            <a:r>
              <a:rPr lang="en-US" altLang="zh-CN" sz="2800" b="1">
                <a:latin typeface="楷体_GB2312" pitchFamily="49" charset="-122"/>
                <a:ea typeface="楷体_GB2312" pitchFamily="49" charset="-122"/>
              </a:rPr>
              <a:t>8</a:t>
            </a:r>
            <a:r>
              <a:rPr lang="zh-CN" altLang="en-US" sz="2800" b="1">
                <a:latin typeface="楷体_GB2312" pitchFamily="49" charset="-122"/>
                <a:ea typeface="楷体_GB2312" pitchFamily="49" charset="-122"/>
              </a:rPr>
              <a:t>个。</a:t>
            </a:r>
          </a:p>
          <a:p>
            <a:pPr>
              <a:buFontTx/>
              <a:buChar char="•"/>
            </a:pPr>
            <a:r>
              <a:rPr lang="zh-CN" altLang="en-US" sz="2800" b="1">
                <a:solidFill>
                  <a:srgbClr val="0000FF"/>
                </a:solidFill>
                <a:latin typeface="楷体_GB2312" pitchFamily="49" charset="-122"/>
                <a:ea typeface="楷体_GB2312" pitchFamily="49" charset="-122"/>
              </a:rPr>
              <a:t> 概率统计方法</a:t>
            </a:r>
            <a:r>
              <a:rPr lang="en-US" altLang="zh-CN" sz="2800" b="1">
                <a:solidFill>
                  <a:srgbClr val="0000FF"/>
                </a:solidFill>
                <a:latin typeface="楷体_GB2312" pitchFamily="49" charset="-122"/>
                <a:ea typeface="楷体_GB2312" pitchFamily="49" charset="-122"/>
              </a:rPr>
              <a:t>19</a:t>
            </a:r>
            <a:r>
              <a:rPr lang="zh-CN" altLang="en-US" sz="2800" b="1">
                <a:solidFill>
                  <a:srgbClr val="0000FF"/>
                </a:solidFill>
                <a:latin typeface="楷体_GB2312" pitchFamily="49" charset="-122"/>
                <a:ea typeface="楷体_GB2312" pitchFamily="49" charset="-122"/>
              </a:rPr>
              <a:t>个题，占</a:t>
            </a:r>
            <a:r>
              <a:rPr lang="en-US" altLang="zh-CN" sz="2800" b="1">
                <a:solidFill>
                  <a:srgbClr val="0000FF"/>
                </a:solidFill>
                <a:latin typeface="楷体_GB2312" pitchFamily="49" charset="-122"/>
                <a:ea typeface="楷体_GB2312" pitchFamily="49" charset="-122"/>
              </a:rPr>
              <a:t>47.5%</a:t>
            </a:r>
            <a:r>
              <a:rPr lang="zh-CN" altLang="en-US" sz="2800" b="1">
                <a:solidFill>
                  <a:srgbClr val="0000FF"/>
                </a:solidFill>
                <a:latin typeface="楷体_GB2312" pitchFamily="49" charset="-122"/>
                <a:ea typeface="楷体_GB2312" pitchFamily="49" charset="-122"/>
              </a:rPr>
              <a:t>，几乎平均每年至少有一个题目用到概率统计的方法。</a:t>
            </a:r>
          </a:p>
          <a:p>
            <a:pPr>
              <a:buFontTx/>
              <a:buChar char="•"/>
            </a:pPr>
            <a:r>
              <a:rPr lang="zh-CN" altLang="en-US"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插值与拟合方法有</a:t>
            </a:r>
            <a:r>
              <a:rPr lang="en-US" altLang="zh-CN" sz="2800" b="1">
                <a:latin typeface="楷体_GB2312" pitchFamily="49" charset="-122"/>
                <a:ea typeface="楷体_GB2312" pitchFamily="49" charset="-122"/>
              </a:rPr>
              <a:t>8</a:t>
            </a:r>
            <a:r>
              <a:rPr lang="zh-CN" altLang="en-US" sz="2800" b="1">
                <a:latin typeface="楷体_GB2312" pitchFamily="49" charset="-122"/>
                <a:ea typeface="楷体_GB2312" pitchFamily="49" charset="-122"/>
              </a:rPr>
              <a:t>个；</a:t>
            </a:r>
          </a:p>
          <a:p>
            <a:pPr>
              <a:buFontTx/>
              <a:buChar char="•"/>
            </a:pPr>
            <a:r>
              <a:rPr lang="zh-CN" altLang="en-US" sz="2800" b="1">
                <a:solidFill>
                  <a:srgbClr val="0000FF"/>
                </a:solidFill>
                <a:latin typeface="楷体_GB2312" pitchFamily="49" charset="-122"/>
                <a:ea typeface="楷体_GB2312" pitchFamily="49" charset="-122"/>
              </a:rPr>
              <a:t> 图论与网络优化方法有</a:t>
            </a:r>
            <a:r>
              <a:rPr lang="en-US" altLang="zh-CN" sz="2800" b="1">
                <a:solidFill>
                  <a:srgbClr val="0000FF"/>
                </a:solidFill>
                <a:latin typeface="楷体_GB2312" pitchFamily="49" charset="-122"/>
                <a:ea typeface="楷体_GB2312" pitchFamily="49" charset="-122"/>
              </a:rPr>
              <a:t>7</a:t>
            </a:r>
            <a:r>
              <a:rPr lang="zh-CN" altLang="en-US" sz="2800" b="1">
                <a:solidFill>
                  <a:srgbClr val="0000FF"/>
                </a:solidFill>
                <a:latin typeface="楷体_GB2312" pitchFamily="49" charset="-122"/>
                <a:ea typeface="楷体_GB2312" pitchFamily="49" charset="-122"/>
              </a:rPr>
              <a:t>个；</a:t>
            </a:r>
          </a:p>
          <a:p>
            <a:pPr>
              <a:buFontTx/>
              <a:buChar char="•"/>
            </a:pPr>
            <a:r>
              <a:rPr lang="zh-CN" altLang="en-US"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综合评价方法至少有７个；</a:t>
            </a:r>
          </a:p>
        </p:txBody>
      </p:sp>
      <p:sp>
        <p:nvSpPr>
          <p:cNvPr id="95237" name="Text Box 3"/>
          <p:cNvSpPr txBox="1">
            <a:spLocks noChangeArrowheads="1"/>
          </p:cNvSpPr>
          <p:nvPr/>
        </p:nvSpPr>
        <p:spPr bwMode="auto">
          <a:xfrm>
            <a:off x="468313" y="1268413"/>
            <a:ext cx="5638800"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2</a:t>
            </a:r>
            <a:r>
              <a:rPr lang="zh-CN" altLang="en-US" sz="3200" b="1">
                <a:solidFill>
                  <a:srgbClr val="0000FF"/>
                </a:solidFill>
                <a:latin typeface="楷体_GB2312" pitchFamily="49" charset="-122"/>
                <a:ea typeface="楷体_GB2312" pitchFamily="49" charset="-122"/>
              </a:rPr>
              <a:t>、从问题的解决方法上分析</a:t>
            </a:r>
          </a:p>
        </p:txBody>
      </p:sp>
      <p:sp>
        <p:nvSpPr>
          <p:cNvPr id="95238"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blinds(horizontal)">
                                      <p:cBhvr>
                                        <p:cTn id="7" dur="500"/>
                                        <p:tgtEl>
                                          <p:spTgt spid="276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3">
                                            <p:txEl>
                                              <p:pRg st="1" end="1"/>
                                            </p:txEl>
                                          </p:spTgt>
                                        </p:tgtEl>
                                        <p:attrNameLst>
                                          <p:attrName>style.visibility</p:attrName>
                                        </p:attrNameLst>
                                      </p:cBhvr>
                                      <p:to>
                                        <p:strVal val="visible"/>
                                      </p:to>
                                    </p:set>
                                    <p:animEffect transition="in" filter="blinds(horizontal)">
                                      <p:cBhvr>
                                        <p:cTn id="12" dur="500"/>
                                        <p:tgtEl>
                                          <p:spTgt spid="276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3">
                                            <p:txEl>
                                              <p:pRg st="2" end="2"/>
                                            </p:txEl>
                                          </p:spTgt>
                                        </p:tgtEl>
                                        <p:attrNameLst>
                                          <p:attrName>style.visibility</p:attrName>
                                        </p:attrNameLst>
                                      </p:cBhvr>
                                      <p:to>
                                        <p:strVal val="visible"/>
                                      </p:to>
                                    </p:set>
                                    <p:animEffect transition="in" filter="blinds(horizontal)">
                                      <p:cBhvr>
                                        <p:cTn id="17" dur="500"/>
                                        <p:tgtEl>
                                          <p:spTgt spid="276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3">
                                            <p:txEl>
                                              <p:pRg st="3" end="3"/>
                                            </p:txEl>
                                          </p:spTgt>
                                        </p:tgtEl>
                                        <p:attrNameLst>
                                          <p:attrName>style.visibility</p:attrName>
                                        </p:attrNameLst>
                                      </p:cBhvr>
                                      <p:to>
                                        <p:strVal val="visible"/>
                                      </p:to>
                                    </p:set>
                                    <p:animEffect transition="in" filter="blinds(horizontal)">
                                      <p:cBhvr>
                                        <p:cTn id="22" dur="500"/>
                                        <p:tgtEl>
                                          <p:spTgt spid="2765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3">
                                            <p:txEl>
                                              <p:pRg st="4" end="4"/>
                                            </p:txEl>
                                          </p:spTgt>
                                        </p:tgtEl>
                                        <p:attrNameLst>
                                          <p:attrName>style.visibility</p:attrName>
                                        </p:attrNameLst>
                                      </p:cBhvr>
                                      <p:to>
                                        <p:strVal val="visible"/>
                                      </p:to>
                                    </p:set>
                                    <p:animEffect transition="in" filter="blinds(horizontal)">
                                      <p:cBhvr>
                                        <p:cTn id="27" dur="500"/>
                                        <p:tgtEl>
                                          <p:spTgt spid="2765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653">
                                            <p:txEl>
                                              <p:pRg st="5" end="5"/>
                                            </p:txEl>
                                          </p:spTgt>
                                        </p:tgtEl>
                                        <p:attrNameLst>
                                          <p:attrName>style.visibility</p:attrName>
                                        </p:attrNameLst>
                                      </p:cBhvr>
                                      <p:to>
                                        <p:strVal val="visible"/>
                                      </p:to>
                                    </p:set>
                                    <p:animEffect transition="in" filter="blinds(horizontal)">
                                      <p:cBhvr>
                                        <p:cTn id="32" dur="500"/>
                                        <p:tgtEl>
                                          <p:spTgt spid="276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p:cNvGraphicFramePr>
          <p:nvPr/>
        </p:nvGraphicFramePr>
        <p:xfrm>
          <a:off x="374650" y="1425575"/>
          <a:ext cx="8477250" cy="6218238"/>
        </p:xfrm>
        <a:graphic>
          <a:graphicData uri="http://schemas.openxmlformats.org/presentationml/2006/ole">
            <mc:AlternateContent xmlns:mc="http://schemas.openxmlformats.org/markup-compatibility/2006">
              <mc:Choice xmlns:v="urn:schemas-microsoft-com:vml" Requires="v">
                <p:oleObj spid="_x0000_s40973" name="文档" r:id="rId3" imgW="7565054" imgH="5539544" progId="Word.Document.8">
                  <p:embed/>
                </p:oleObj>
              </mc:Choice>
              <mc:Fallback>
                <p:oleObj name="文档" r:id="rId3" imgW="7565054" imgH="5539544"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1425575"/>
                        <a:ext cx="8477250" cy="621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p:cNvSpPr txBox="1">
            <a:spLocks noChangeArrowheads="1"/>
          </p:cNvSpPr>
          <p:nvPr/>
        </p:nvSpPr>
        <p:spPr>
          <a:xfrm>
            <a:off x="1676400" y="274638"/>
            <a:ext cx="6629400" cy="868362"/>
          </a:xfrm>
          <a:prstGeom prst="rect">
            <a:avLst/>
          </a:prstGeom>
        </p:spPr>
        <p:txBody>
          <a:bodyPr/>
          <a:lstStyle/>
          <a:p>
            <a:pPr>
              <a:defRPr/>
            </a:pPr>
            <a:r>
              <a:rPr lang="en-US" altLang="zh-CN" sz="4400" kern="0" dirty="0">
                <a:solidFill>
                  <a:schemeClr val="bg1"/>
                </a:solidFill>
                <a:latin typeface="宋体" pitchFamily="2" charset="-122"/>
                <a:cs typeface="+mj-cs"/>
              </a:rPr>
              <a:t>2</a:t>
            </a:r>
            <a:r>
              <a:rPr lang="zh-CN" altLang="en-US" sz="4400" kern="0" dirty="0">
                <a:solidFill>
                  <a:schemeClr val="bg1"/>
                </a:solidFill>
                <a:latin typeface="宋体" pitchFamily="2" charset="-122"/>
                <a:cs typeface="+mj-cs"/>
              </a:rPr>
              <a:t>）</a:t>
            </a:r>
            <a:r>
              <a:rPr lang="en-US" altLang="zh-CN" sz="4400" kern="0" dirty="0">
                <a:solidFill>
                  <a:schemeClr val="bg1"/>
                </a:solidFill>
                <a:latin typeface="宋体" pitchFamily="2" charset="-122"/>
                <a:cs typeface="+mj-cs"/>
              </a:rPr>
              <a:t> </a:t>
            </a:r>
            <a:r>
              <a:rPr lang="zh-CN" altLang="en-US" sz="4400" kern="0" dirty="0">
                <a:solidFill>
                  <a:schemeClr val="bg1"/>
                </a:solidFill>
                <a:latin typeface="宋体" pitchFamily="2" charset="-122"/>
                <a:cs typeface="+mj-cs"/>
              </a:rPr>
              <a:t>判别分析</a:t>
            </a:r>
          </a:p>
        </p:txBody>
      </p:sp>
    </p:spTree>
  </p:cSld>
  <p:clrMapOvr>
    <a:masterClrMapping/>
  </p:clrMapOvr>
  <p:transition>
    <p:random/>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p:cNvGraphicFramePr>
          <p:nvPr/>
        </p:nvGraphicFramePr>
        <p:xfrm>
          <a:off x="384175" y="1357313"/>
          <a:ext cx="8275638" cy="6054725"/>
        </p:xfrm>
        <a:graphic>
          <a:graphicData uri="http://schemas.openxmlformats.org/presentationml/2006/ole">
            <mc:AlternateContent xmlns:mc="http://schemas.openxmlformats.org/markup-compatibility/2006">
              <mc:Choice xmlns:v="urn:schemas-microsoft-com:vml" Requires="v">
                <p:oleObj spid="_x0000_s41997" name="文档" r:id="rId3" imgW="7584171" imgH="5536665" progId="Word.Document.8">
                  <p:embed/>
                </p:oleObj>
              </mc:Choice>
              <mc:Fallback>
                <p:oleObj name="文档" r:id="rId3" imgW="7584171" imgH="5536665"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1357313"/>
                        <a:ext cx="8275638" cy="605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p:cNvSpPr txBox="1">
            <a:spLocks noChangeArrowheads="1"/>
          </p:cNvSpPr>
          <p:nvPr/>
        </p:nvSpPr>
        <p:spPr>
          <a:xfrm>
            <a:off x="1676400" y="274638"/>
            <a:ext cx="6629400" cy="868362"/>
          </a:xfrm>
          <a:prstGeom prst="rect">
            <a:avLst/>
          </a:prstGeom>
        </p:spPr>
        <p:txBody>
          <a:bodyPr/>
          <a:lstStyle/>
          <a:p>
            <a:pPr>
              <a:defRPr/>
            </a:pPr>
            <a:r>
              <a:rPr lang="en-US" altLang="zh-CN" sz="4400" kern="0" dirty="0">
                <a:solidFill>
                  <a:schemeClr val="bg1"/>
                </a:solidFill>
                <a:latin typeface="宋体" pitchFamily="2" charset="-122"/>
                <a:cs typeface="+mj-cs"/>
              </a:rPr>
              <a:t>2</a:t>
            </a:r>
            <a:r>
              <a:rPr lang="zh-CN" altLang="en-US" sz="4400" kern="0" dirty="0">
                <a:solidFill>
                  <a:schemeClr val="bg1"/>
                </a:solidFill>
                <a:latin typeface="宋体" pitchFamily="2" charset="-122"/>
                <a:cs typeface="+mj-cs"/>
              </a:rPr>
              <a:t>）</a:t>
            </a:r>
            <a:r>
              <a:rPr lang="en-US" altLang="zh-CN" sz="4400" kern="0" dirty="0">
                <a:solidFill>
                  <a:schemeClr val="bg1"/>
                </a:solidFill>
                <a:latin typeface="宋体" pitchFamily="2" charset="-122"/>
                <a:cs typeface="+mj-cs"/>
              </a:rPr>
              <a:t> </a:t>
            </a:r>
            <a:r>
              <a:rPr lang="zh-CN" altLang="en-US" sz="4400" kern="0" dirty="0">
                <a:solidFill>
                  <a:schemeClr val="bg1"/>
                </a:solidFill>
                <a:latin typeface="宋体" pitchFamily="2" charset="-122"/>
                <a:cs typeface="+mj-cs"/>
              </a:rPr>
              <a:t>判别分析</a:t>
            </a:r>
          </a:p>
        </p:txBody>
      </p:sp>
    </p:spTree>
  </p:cSld>
  <p:clrMapOvr>
    <a:masterClrMapping/>
  </p:clrMapOvr>
  <p:transition>
    <p:random/>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5"/>
          <p:cNvSpPr txBox="1">
            <a:spLocks noChangeArrowheads="1"/>
          </p:cNvSpPr>
          <p:nvPr/>
        </p:nvSpPr>
        <p:spPr bwMode="auto">
          <a:xfrm>
            <a:off x="8018463" y="6153150"/>
            <a:ext cx="1031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ts val="713"/>
              </a:lnSpc>
            </a:pPr>
            <a:r>
              <a:rPr lang="en-US" altLang="zh-CN" sz="800">
                <a:solidFill>
                  <a:srgbClr val="000000"/>
                </a:solidFill>
                <a:latin typeface="Times New Roman" pitchFamily="18" charset="0"/>
              </a:rPr>
              <a:t>24</a:t>
            </a:r>
          </a:p>
        </p:txBody>
      </p:sp>
      <p:sp>
        <p:nvSpPr>
          <p:cNvPr id="228355" name="Text Box 6"/>
          <p:cNvSpPr txBox="1">
            <a:spLocks noChangeArrowheads="1"/>
          </p:cNvSpPr>
          <p:nvPr/>
        </p:nvSpPr>
        <p:spPr bwMode="auto">
          <a:xfrm>
            <a:off x="782638" y="1339850"/>
            <a:ext cx="786130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244475" algn="l"/>
              </a:tabLst>
              <a:defRPr>
                <a:solidFill>
                  <a:schemeClr val="tx1"/>
                </a:solidFill>
                <a:latin typeface="Arial" pitchFamily="34" charset="0"/>
              </a:defRPr>
            </a:lvl1pPr>
            <a:lvl2pPr marL="742950" indent="-285750" eaLnBrk="0" hangingPunct="0">
              <a:tabLst>
                <a:tab pos="244475" algn="l"/>
              </a:tabLst>
              <a:defRPr>
                <a:solidFill>
                  <a:schemeClr val="tx1"/>
                </a:solidFill>
                <a:latin typeface="Arial" pitchFamily="34" charset="0"/>
              </a:defRPr>
            </a:lvl2pPr>
            <a:lvl3pPr marL="1143000" indent="-228600" eaLnBrk="0" hangingPunct="0">
              <a:tabLst>
                <a:tab pos="244475" algn="l"/>
              </a:tabLst>
              <a:defRPr>
                <a:solidFill>
                  <a:schemeClr val="tx1"/>
                </a:solidFill>
                <a:latin typeface="Arial" pitchFamily="34" charset="0"/>
              </a:defRPr>
            </a:lvl3pPr>
            <a:lvl4pPr marL="1600200" indent="-228600" eaLnBrk="0" hangingPunct="0">
              <a:tabLst>
                <a:tab pos="244475" algn="l"/>
              </a:tabLst>
              <a:defRPr>
                <a:solidFill>
                  <a:schemeClr val="tx1"/>
                </a:solidFill>
                <a:latin typeface="Arial" pitchFamily="34" charset="0"/>
              </a:defRPr>
            </a:lvl4pPr>
            <a:lvl5pPr marL="2057400" indent="-228600" eaLnBrk="0" hangingPunct="0">
              <a:tabLst>
                <a:tab pos="244475" algn="l"/>
              </a:tabLst>
              <a:defRPr>
                <a:solidFill>
                  <a:schemeClr val="tx1"/>
                </a:solidFill>
                <a:latin typeface="Arial" pitchFamily="34" charset="0"/>
              </a:defRPr>
            </a:lvl5pPr>
            <a:lvl6pPr marL="2514600" indent="-228600" eaLnBrk="0" fontAlgn="base" hangingPunct="0">
              <a:spcBef>
                <a:spcPct val="0"/>
              </a:spcBef>
              <a:spcAft>
                <a:spcPct val="0"/>
              </a:spcAft>
              <a:tabLst>
                <a:tab pos="244475" algn="l"/>
              </a:tabLst>
              <a:defRPr>
                <a:solidFill>
                  <a:schemeClr val="tx1"/>
                </a:solidFill>
                <a:latin typeface="Arial" pitchFamily="34" charset="0"/>
              </a:defRPr>
            </a:lvl6pPr>
            <a:lvl7pPr marL="2971800" indent="-228600" eaLnBrk="0" fontAlgn="base" hangingPunct="0">
              <a:spcBef>
                <a:spcPct val="0"/>
              </a:spcBef>
              <a:spcAft>
                <a:spcPct val="0"/>
              </a:spcAft>
              <a:tabLst>
                <a:tab pos="244475" algn="l"/>
              </a:tabLst>
              <a:defRPr>
                <a:solidFill>
                  <a:schemeClr val="tx1"/>
                </a:solidFill>
                <a:latin typeface="Arial" pitchFamily="34" charset="0"/>
              </a:defRPr>
            </a:lvl7pPr>
            <a:lvl8pPr marL="3429000" indent="-228600" eaLnBrk="0" fontAlgn="base" hangingPunct="0">
              <a:spcBef>
                <a:spcPct val="0"/>
              </a:spcBef>
              <a:spcAft>
                <a:spcPct val="0"/>
              </a:spcAft>
              <a:tabLst>
                <a:tab pos="244475" algn="l"/>
              </a:tabLst>
              <a:defRPr>
                <a:solidFill>
                  <a:schemeClr val="tx1"/>
                </a:solidFill>
                <a:latin typeface="Arial" pitchFamily="34" charset="0"/>
              </a:defRPr>
            </a:lvl8pPr>
            <a:lvl9pPr marL="3886200" indent="-228600" eaLnBrk="0" fontAlgn="base" hangingPunct="0">
              <a:spcBef>
                <a:spcPct val="0"/>
              </a:spcBef>
              <a:spcAft>
                <a:spcPct val="0"/>
              </a:spcAft>
              <a:tabLst>
                <a:tab pos="244475" algn="l"/>
              </a:tabLst>
              <a:defRPr>
                <a:solidFill>
                  <a:schemeClr val="tx1"/>
                </a:solidFill>
                <a:latin typeface="Arial" pitchFamily="34" charset="0"/>
              </a:defRPr>
            </a:lvl9pPr>
          </a:lstStyle>
          <a:p>
            <a:pPr eaLnBrk="1" hangingPunct="1">
              <a:lnSpc>
                <a:spcPts val="875"/>
              </a:lnSpc>
            </a:pPr>
            <a:endParaRPr lang="zh-CN" altLang="en-US" sz="1900">
              <a:solidFill>
                <a:srgbClr val="000000"/>
              </a:solidFill>
              <a:latin typeface="Times New Roman" pitchFamily="18" charset="0"/>
            </a:endParaRPr>
          </a:p>
          <a:p>
            <a:pPr eaLnBrk="1" hangingPunct="1">
              <a:lnSpc>
                <a:spcPts val="875"/>
              </a:lnSpc>
            </a:pPr>
            <a:endParaRPr lang="zh-CN" altLang="en-US" sz="1900">
              <a:solidFill>
                <a:srgbClr val="000000"/>
              </a:solidFill>
              <a:latin typeface="Times New Roman" pitchFamily="18" charset="0"/>
            </a:endParaRPr>
          </a:p>
          <a:p>
            <a:pPr eaLnBrk="1" hangingPunct="1">
              <a:lnSpc>
                <a:spcPts val="875"/>
              </a:lnSpc>
            </a:pPr>
            <a:endParaRPr lang="zh-CN" altLang="en-US" sz="1900">
              <a:solidFill>
                <a:srgbClr val="000000"/>
              </a:solidFill>
              <a:latin typeface="Times New Roman" pitchFamily="18" charset="0"/>
            </a:endParaRPr>
          </a:p>
          <a:p>
            <a:pPr eaLnBrk="1" hangingPunct="1"/>
            <a:endParaRPr lang="zh-CN" altLang="en-US" sz="3200">
              <a:solidFill>
                <a:srgbClr val="000000"/>
              </a:solidFill>
              <a:latin typeface="Times New Roman" pitchFamily="18" charset="0"/>
            </a:endParaRPr>
          </a:p>
          <a:p>
            <a:pPr eaLnBrk="1" hangingPunct="1"/>
            <a:r>
              <a:rPr lang="zh-CN" altLang="en-US" sz="3200">
                <a:solidFill>
                  <a:srgbClr val="0000FF"/>
                </a:solidFill>
                <a:latin typeface="Times New Roman" pitchFamily="18" charset="0"/>
              </a:rPr>
              <a:t>具体实现：</a:t>
            </a:r>
          </a:p>
          <a:p>
            <a:pPr eaLnBrk="1" hangingPunct="1"/>
            <a:r>
              <a:rPr lang="zh-CN" altLang="en-US" sz="3200">
                <a:solidFill>
                  <a:srgbClr val="FFFF00"/>
                </a:solidFill>
                <a:latin typeface="Times New Roman" pitchFamily="18" charset="0"/>
              </a:rPr>
              <a:t>	</a:t>
            </a:r>
            <a:r>
              <a:rPr lang="zh-CN" altLang="en-US" sz="3200">
                <a:solidFill>
                  <a:srgbClr val="000000"/>
                </a:solidFill>
                <a:latin typeface="Times New Roman" pitchFamily="18" charset="0"/>
              </a:rPr>
              <a:t>具体计算工作可以由统计软件 </a:t>
            </a:r>
            <a:r>
              <a:rPr lang="en-US" altLang="zh-CN" sz="3200">
                <a:solidFill>
                  <a:srgbClr val="000000"/>
                </a:solidFill>
                <a:latin typeface="Times New Roman" pitchFamily="18" charset="0"/>
              </a:rPr>
              <a:t>SPSS</a:t>
            </a:r>
            <a:r>
              <a:rPr lang="zh-CN" altLang="en-US" sz="3200">
                <a:solidFill>
                  <a:srgbClr val="000000"/>
                </a:solidFill>
                <a:latin typeface="Times New Roman" pitchFamily="18" charset="0"/>
              </a:rPr>
              <a:t>、</a:t>
            </a:r>
            <a:r>
              <a:rPr lang="en-US" altLang="zh-CN" sz="3200">
                <a:solidFill>
                  <a:srgbClr val="000000"/>
                </a:solidFill>
                <a:latin typeface="Times New Roman" pitchFamily="18" charset="0"/>
              </a:rPr>
              <a:t>Statistica </a:t>
            </a:r>
            <a:r>
              <a:rPr lang="zh-CN" altLang="en-US" sz="3200">
                <a:solidFill>
                  <a:srgbClr val="000000"/>
                </a:solidFill>
                <a:latin typeface="Times New Roman" pitchFamily="18" charset="0"/>
              </a:rPr>
              <a:t>等完成。</a:t>
            </a:r>
          </a:p>
        </p:txBody>
      </p:sp>
      <p:sp>
        <p:nvSpPr>
          <p:cNvPr id="4" name="Rectangle 2"/>
          <p:cNvSpPr txBox="1">
            <a:spLocks noChangeArrowheads="1"/>
          </p:cNvSpPr>
          <p:nvPr/>
        </p:nvSpPr>
        <p:spPr>
          <a:xfrm>
            <a:off x="1676400" y="274638"/>
            <a:ext cx="6629400" cy="868362"/>
          </a:xfrm>
          <a:prstGeom prst="rect">
            <a:avLst/>
          </a:prstGeom>
        </p:spPr>
        <p:txBody>
          <a:bodyPr/>
          <a:lstStyle/>
          <a:p>
            <a:pPr>
              <a:defRPr/>
            </a:pPr>
            <a:r>
              <a:rPr lang="en-US" altLang="zh-CN" sz="4400" kern="0" dirty="0">
                <a:solidFill>
                  <a:schemeClr val="bg1"/>
                </a:solidFill>
                <a:latin typeface="宋体" pitchFamily="2" charset="-122"/>
                <a:cs typeface="+mj-cs"/>
              </a:rPr>
              <a:t>2</a:t>
            </a:r>
            <a:r>
              <a:rPr lang="zh-CN" altLang="en-US" sz="4400" kern="0" dirty="0">
                <a:solidFill>
                  <a:schemeClr val="bg1"/>
                </a:solidFill>
                <a:latin typeface="宋体" pitchFamily="2" charset="-122"/>
                <a:cs typeface="+mj-cs"/>
              </a:rPr>
              <a:t>）</a:t>
            </a:r>
            <a:r>
              <a:rPr lang="en-US" altLang="zh-CN" sz="4400" kern="0" dirty="0">
                <a:solidFill>
                  <a:schemeClr val="bg1"/>
                </a:solidFill>
                <a:latin typeface="宋体" pitchFamily="2" charset="-122"/>
                <a:cs typeface="+mj-cs"/>
              </a:rPr>
              <a:t> </a:t>
            </a:r>
            <a:r>
              <a:rPr lang="zh-CN" altLang="en-US" sz="4400" kern="0" dirty="0">
                <a:solidFill>
                  <a:schemeClr val="bg1"/>
                </a:solidFill>
                <a:latin typeface="宋体" pitchFamily="2" charset="-122"/>
                <a:cs typeface="+mj-cs"/>
              </a:rPr>
              <a:t>判别分析</a:t>
            </a:r>
          </a:p>
        </p:txBody>
      </p:sp>
    </p:spTree>
  </p:cSld>
  <p:clrMapOvr>
    <a:masterClrMapping/>
  </p:clrMapOvr>
  <p:transition>
    <p:random/>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p:cNvGraphicFramePr>
          <p:nvPr/>
        </p:nvGraphicFramePr>
        <p:xfrm>
          <a:off x="285750" y="139700"/>
          <a:ext cx="8686800" cy="6718300"/>
        </p:xfrm>
        <a:graphic>
          <a:graphicData uri="http://schemas.openxmlformats.org/presentationml/2006/ole">
            <mc:AlternateContent xmlns:mc="http://schemas.openxmlformats.org/markup-compatibility/2006">
              <mc:Choice xmlns:v="urn:schemas-microsoft-com:vml" Requires="v">
                <p:oleObj spid="_x0000_s43020" name="Document" r:id="rId3" imgW="7878883" imgH="5975124" progId="Word.Document.8">
                  <p:embed/>
                </p:oleObj>
              </mc:Choice>
              <mc:Fallback>
                <p:oleObj name="Document" r:id="rId3" imgW="7878883" imgH="5975124"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39700"/>
                        <a:ext cx="8686800" cy="671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p:cNvGraphicFramePr>
          <p:nvPr/>
        </p:nvGraphicFramePr>
        <p:xfrm>
          <a:off x="285750" y="1500188"/>
          <a:ext cx="8475663" cy="5357812"/>
        </p:xfrm>
        <a:graphic>
          <a:graphicData uri="http://schemas.openxmlformats.org/presentationml/2006/ole">
            <mc:AlternateContent xmlns:mc="http://schemas.openxmlformats.org/markup-compatibility/2006">
              <mc:Choice xmlns:v="urn:schemas-microsoft-com:vml" Requires="v">
                <p:oleObj spid="_x0000_s44044" name="文档" r:id="rId3" imgW="7565054" imgH="5541343" progId="Word.Document.8">
                  <p:embed/>
                </p:oleObj>
              </mc:Choice>
              <mc:Fallback>
                <p:oleObj name="文档" r:id="rId3" imgW="7565054" imgH="5541343"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500188"/>
                        <a:ext cx="8475663" cy="535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5"/>
          <p:cNvSpPr txBox="1">
            <a:spLocks noChangeArrowheads="1"/>
          </p:cNvSpPr>
          <p:nvPr/>
        </p:nvSpPr>
        <p:spPr bwMode="auto">
          <a:xfrm>
            <a:off x="8018463" y="6153150"/>
            <a:ext cx="1031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ts val="713"/>
              </a:lnSpc>
            </a:pPr>
            <a:r>
              <a:rPr lang="en-US" altLang="zh-CN" sz="800">
                <a:solidFill>
                  <a:srgbClr val="000000"/>
                </a:solidFill>
                <a:latin typeface="Times New Roman" pitchFamily="18" charset="0"/>
              </a:rPr>
              <a:t>26</a:t>
            </a:r>
          </a:p>
        </p:txBody>
      </p:sp>
      <p:sp>
        <p:nvSpPr>
          <p:cNvPr id="229379" name="Text Box 6"/>
          <p:cNvSpPr txBox="1">
            <a:spLocks noChangeArrowheads="1"/>
          </p:cNvSpPr>
          <p:nvPr/>
        </p:nvSpPr>
        <p:spPr bwMode="auto">
          <a:xfrm>
            <a:off x="142875" y="500063"/>
            <a:ext cx="8786813"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200025" algn="l"/>
                <a:tab pos="433388" algn="l"/>
                <a:tab pos="700088" algn="l"/>
              </a:tabLst>
              <a:defRPr>
                <a:solidFill>
                  <a:schemeClr val="tx1"/>
                </a:solidFill>
                <a:latin typeface="Arial" pitchFamily="34" charset="0"/>
              </a:defRPr>
            </a:lvl1pPr>
            <a:lvl2pPr marL="742950" indent="-285750" eaLnBrk="0" hangingPunct="0">
              <a:tabLst>
                <a:tab pos="200025" algn="l"/>
                <a:tab pos="433388" algn="l"/>
                <a:tab pos="700088" algn="l"/>
              </a:tabLst>
              <a:defRPr>
                <a:solidFill>
                  <a:schemeClr val="tx1"/>
                </a:solidFill>
                <a:latin typeface="Arial" pitchFamily="34" charset="0"/>
              </a:defRPr>
            </a:lvl2pPr>
            <a:lvl3pPr marL="1143000" indent="-228600" eaLnBrk="0" hangingPunct="0">
              <a:tabLst>
                <a:tab pos="200025" algn="l"/>
                <a:tab pos="433388" algn="l"/>
                <a:tab pos="700088" algn="l"/>
              </a:tabLst>
              <a:defRPr>
                <a:solidFill>
                  <a:schemeClr val="tx1"/>
                </a:solidFill>
                <a:latin typeface="Arial" pitchFamily="34" charset="0"/>
              </a:defRPr>
            </a:lvl3pPr>
            <a:lvl4pPr marL="1600200" indent="-228600" eaLnBrk="0" hangingPunct="0">
              <a:tabLst>
                <a:tab pos="200025" algn="l"/>
                <a:tab pos="433388" algn="l"/>
                <a:tab pos="700088" algn="l"/>
              </a:tabLst>
              <a:defRPr>
                <a:solidFill>
                  <a:schemeClr val="tx1"/>
                </a:solidFill>
                <a:latin typeface="Arial" pitchFamily="34" charset="0"/>
              </a:defRPr>
            </a:lvl4pPr>
            <a:lvl5pPr marL="2057400" indent="-228600" eaLnBrk="0" hangingPunct="0">
              <a:tabLst>
                <a:tab pos="200025" algn="l"/>
                <a:tab pos="433388" algn="l"/>
                <a:tab pos="700088" algn="l"/>
              </a:tabLst>
              <a:defRPr>
                <a:solidFill>
                  <a:schemeClr val="tx1"/>
                </a:solidFill>
                <a:latin typeface="Arial" pitchFamily="34" charset="0"/>
              </a:defRPr>
            </a:lvl5pPr>
            <a:lvl6pPr marL="2514600" indent="-228600" eaLnBrk="0" fontAlgn="base" hangingPunct="0">
              <a:spcBef>
                <a:spcPct val="0"/>
              </a:spcBef>
              <a:spcAft>
                <a:spcPct val="0"/>
              </a:spcAft>
              <a:tabLst>
                <a:tab pos="200025" algn="l"/>
                <a:tab pos="433388" algn="l"/>
                <a:tab pos="700088" algn="l"/>
              </a:tabLst>
              <a:defRPr>
                <a:solidFill>
                  <a:schemeClr val="tx1"/>
                </a:solidFill>
                <a:latin typeface="Arial" pitchFamily="34" charset="0"/>
              </a:defRPr>
            </a:lvl6pPr>
            <a:lvl7pPr marL="2971800" indent="-228600" eaLnBrk="0" fontAlgn="base" hangingPunct="0">
              <a:spcBef>
                <a:spcPct val="0"/>
              </a:spcBef>
              <a:spcAft>
                <a:spcPct val="0"/>
              </a:spcAft>
              <a:tabLst>
                <a:tab pos="200025" algn="l"/>
                <a:tab pos="433388" algn="l"/>
                <a:tab pos="700088" algn="l"/>
              </a:tabLst>
              <a:defRPr>
                <a:solidFill>
                  <a:schemeClr val="tx1"/>
                </a:solidFill>
                <a:latin typeface="Arial" pitchFamily="34" charset="0"/>
              </a:defRPr>
            </a:lvl7pPr>
            <a:lvl8pPr marL="3429000" indent="-228600" eaLnBrk="0" fontAlgn="base" hangingPunct="0">
              <a:spcBef>
                <a:spcPct val="0"/>
              </a:spcBef>
              <a:spcAft>
                <a:spcPct val="0"/>
              </a:spcAft>
              <a:tabLst>
                <a:tab pos="200025" algn="l"/>
                <a:tab pos="433388" algn="l"/>
                <a:tab pos="700088" algn="l"/>
              </a:tabLst>
              <a:defRPr>
                <a:solidFill>
                  <a:schemeClr val="tx1"/>
                </a:solidFill>
                <a:latin typeface="Arial" pitchFamily="34" charset="0"/>
              </a:defRPr>
            </a:lvl8pPr>
            <a:lvl9pPr marL="3886200" indent="-228600" eaLnBrk="0" fontAlgn="base" hangingPunct="0">
              <a:spcBef>
                <a:spcPct val="0"/>
              </a:spcBef>
              <a:spcAft>
                <a:spcPct val="0"/>
              </a:spcAft>
              <a:tabLst>
                <a:tab pos="200025" algn="l"/>
                <a:tab pos="433388" algn="l"/>
                <a:tab pos="700088" algn="l"/>
              </a:tabLst>
              <a:defRPr>
                <a:solidFill>
                  <a:schemeClr val="tx1"/>
                </a:solidFill>
                <a:latin typeface="Arial" pitchFamily="34" charset="0"/>
              </a:defRPr>
            </a:lvl9pPr>
          </a:lstStyle>
          <a:p>
            <a:pPr eaLnBrk="1" hangingPunct="1"/>
            <a:r>
              <a:rPr lang="zh-CN" altLang="en-US" sz="2400" b="1">
                <a:solidFill>
                  <a:srgbClr val="0000FF"/>
                </a:solidFill>
                <a:latin typeface="Times New Roman" pitchFamily="18" charset="0"/>
              </a:rPr>
              <a:t>问题细分：</a:t>
            </a:r>
          </a:p>
          <a:p>
            <a:pPr eaLnBrk="1" hangingPunct="1"/>
            <a:r>
              <a:rPr lang="zh-CN" altLang="en-US" sz="2400" b="1">
                <a:solidFill>
                  <a:srgbClr val="FFFF00"/>
                </a:solidFill>
                <a:latin typeface="Times New Roman" pitchFamily="18" charset="0"/>
              </a:rPr>
              <a:t>	 </a:t>
            </a:r>
            <a:r>
              <a:rPr lang="en-US" altLang="zh-CN" sz="2400" b="1">
                <a:solidFill>
                  <a:srgbClr val="000000"/>
                </a:solidFill>
                <a:latin typeface="Times New Roman" pitchFamily="18" charset="0"/>
              </a:rPr>
              <a:t>(1)   </a:t>
            </a:r>
            <a:r>
              <a:rPr lang="zh-CN" altLang="en-US" sz="2400" b="1">
                <a:solidFill>
                  <a:srgbClr val="000000"/>
                </a:solidFill>
                <a:latin typeface="Times New Roman" pitchFamily="18" charset="0"/>
              </a:rPr>
              <a:t>给定一只 </a:t>
            </a:r>
            <a:r>
              <a:rPr lang="en-US" altLang="zh-CN" sz="2400" b="1">
                <a:solidFill>
                  <a:srgbClr val="000000"/>
                </a:solidFill>
                <a:latin typeface="Times New Roman" pitchFamily="18" charset="0"/>
              </a:rPr>
              <a:t>Af </a:t>
            </a:r>
            <a:r>
              <a:rPr lang="zh-CN" altLang="en-US" sz="2400" b="1">
                <a:solidFill>
                  <a:srgbClr val="000000"/>
                </a:solidFill>
                <a:latin typeface="Times New Roman" pitchFamily="18" charset="0"/>
              </a:rPr>
              <a:t>族或 </a:t>
            </a:r>
            <a:r>
              <a:rPr lang="en-US" altLang="zh-CN" sz="2400" b="1">
                <a:solidFill>
                  <a:srgbClr val="000000"/>
                </a:solidFill>
                <a:latin typeface="Times New Roman" pitchFamily="18" charset="0"/>
              </a:rPr>
              <a:t>Apf </a:t>
            </a:r>
            <a:r>
              <a:rPr lang="zh-CN" altLang="en-US" sz="2400" b="1">
                <a:solidFill>
                  <a:srgbClr val="000000"/>
                </a:solidFill>
                <a:latin typeface="Times New Roman" pitchFamily="18" charset="0"/>
              </a:rPr>
              <a:t>族的蠓，如何正确区分它属于哪一族？</a:t>
            </a:r>
          </a:p>
          <a:p>
            <a:pPr eaLnBrk="1" hangingPunct="1"/>
            <a:endParaRPr lang="zh-CN" altLang="en-US" sz="2400" b="1">
              <a:solidFill>
                <a:srgbClr val="000000"/>
              </a:solidFill>
              <a:latin typeface="Times New Roman" pitchFamily="18" charset="0"/>
            </a:endParaRPr>
          </a:p>
          <a:p>
            <a:pPr eaLnBrk="1" hangingPunct="1"/>
            <a:r>
              <a:rPr lang="zh-CN" altLang="en-US" sz="2400" b="1">
                <a:solidFill>
                  <a:srgbClr val="000000"/>
                </a:solidFill>
                <a:latin typeface="Times New Roman" pitchFamily="18" charset="0"/>
              </a:rPr>
              <a:t> </a:t>
            </a:r>
            <a:r>
              <a:rPr lang="en-US" altLang="zh-CN" sz="2400" b="1">
                <a:solidFill>
                  <a:srgbClr val="000000"/>
                </a:solidFill>
                <a:latin typeface="Times New Roman" pitchFamily="18" charset="0"/>
              </a:rPr>
              <a:t>(2)   </a:t>
            </a:r>
            <a:r>
              <a:rPr lang="zh-CN" altLang="en-US" sz="2400" b="1">
                <a:solidFill>
                  <a:srgbClr val="000000"/>
                </a:solidFill>
                <a:latin typeface="Times New Roman" pitchFamily="18" charset="0"/>
              </a:rPr>
              <a:t>将你的方法用于触角长和翼长分别为（</a:t>
            </a:r>
            <a:r>
              <a:rPr lang="en-US" altLang="zh-CN" sz="2400" b="1">
                <a:solidFill>
                  <a:srgbClr val="000000"/>
                </a:solidFill>
                <a:latin typeface="Times New Roman" pitchFamily="18" charset="0"/>
              </a:rPr>
              <a:t>1.24</a:t>
            </a:r>
            <a:r>
              <a:rPr lang="zh-CN" altLang="en-US" sz="2400" b="1">
                <a:solidFill>
                  <a:srgbClr val="000000"/>
                </a:solidFill>
                <a:latin typeface="Times New Roman" pitchFamily="18" charset="0"/>
              </a:rPr>
              <a:t>，</a:t>
            </a:r>
            <a:r>
              <a:rPr lang="en-US" altLang="zh-CN" sz="2400" b="1">
                <a:solidFill>
                  <a:srgbClr val="000000"/>
                </a:solidFill>
                <a:latin typeface="Times New Roman" pitchFamily="18" charset="0"/>
              </a:rPr>
              <a:t>1.80</a:t>
            </a:r>
            <a:r>
              <a:rPr lang="zh-CN" altLang="en-US" sz="2400" b="1">
                <a:solidFill>
                  <a:srgbClr val="000000"/>
                </a:solidFill>
                <a:latin typeface="Times New Roman" pitchFamily="18" charset="0"/>
              </a:rPr>
              <a:t>），（</a:t>
            </a:r>
            <a:r>
              <a:rPr lang="en-US" altLang="zh-CN" sz="2400" b="1">
                <a:solidFill>
                  <a:srgbClr val="000000"/>
                </a:solidFill>
                <a:latin typeface="Times New Roman" pitchFamily="18" charset="0"/>
              </a:rPr>
              <a:t>1.28</a:t>
            </a:r>
            <a:r>
              <a:rPr lang="zh-CN" altLang="en-US" sz="2400" b="1">
                <a:solidFill>
                  <a:srgbClr val="000000"/>
                </a:solidFill>
                <a:latin typeface="Times New Roman" pitchFamily="18" charset="0"/>
              </a:rPr>
              <a:t>，</a:t>
            </a:r>
            <a:r>
              <a:rPr lang="en-US" altLang="zh-CN" sz="2400" b="1">
                <a:solidFill>
                  <a:srgbClr val="000000"/>
                </a:solidFill>
                <a:latin typeface="Times New Roman" pitchFamily="18" charset="0"/>
              </a:rPr>
              <a:t>1.84</a:t>
            </a:r>
            <a:r>
              <a:rPr lang="zh-CN" altLang="en-US" sz="2400" b="1">
                <a:solidFill>
                  <a:srgbClr val="000000"/>
                </a:solidFill>
                <a:latin typeface="Times New Roman" pitchFamily="18" charset="0"/>
              </a:rPr>
              <a:t>），（</a:t>
            </a:r>
            <a:r>
              <a:rPr lang="en-US" altLang="zh-CN" sz="2400" b="1">
                <a:solidFill>
                  <a:srgbClr val="000000"/>
                </a:solidFill>
                <a:latin typeface="Times New Roman" pitchFamily="18" charset="0"/>
              </a:rPr>
              <a:t>1.40</a:t>
            </a:r>
            <a:r>
              <a:rPr lang="zh-CN" altLang="en-US" sz="2400" b="1">
                <a:solidFill>
                  <a:srgbClr val="000000"/>
                </a:solidFill>
                <a:latin typeface="Times New Roman" pitchFamily="18" charset="0"/>
              </a:rPr>
              <a:t>，</a:t>
            </a:r>
            <a:r>
              <a:rPr lang="en-US" altLang="zh-CN" sz="2400" b="1">
                <a:solidFill>
                  <a:srgbClr val="000000"/>
                </a:solidFill>
                <a:latin typeface="Times New Roman" pitchFamily="18" charset="0"/>
              </a:rPr>
              <a:t>2.04</a:t>
            </a:r>
            <a:r>
              <a:rPr lang="zh-CN" altLang="en-US" sz="2400" b="1">
                <a:solidFill>
                  <a:srgbClr val="000000"/>
                </a:solidFill>
                <a:latin typeface="Times New Roman" pitchFamily="18" charset="0"/>
              </a:rPr>
              <a:t>）的三个标本。</a:t>
            </a:r>
          </a:p>
          <a:p>
            <a:pPr eaLnBrk="1" hangingPunct="1"/>
            <a:endParaRPr lang="zh-CN" altLang="en-US" sz="2400" b="1">
              <a:solidFill>
                <a:srgbClr val="000000"/>
              </a:solidFill>
              <a:latin typeface="Times New Roman" pitchFamily="18" charset="0"/>
            </a:endParaRPr>
          </a:p>
          <a:p>
            <a:pPr eaLnBrk="1" hangingPunct="1"/>
            <a:r>
              <a:rPr lang="en-US" altLang="zh-CN" sz="2400" b="1">
                <a:solidFill>
                  <a:srgbClr val="000000"/>
                </a:solidFill>
                <a:latin typeface="Times New Roman" pitchFamily="18" charset="0"/>
              </a:rPr>
              <a:t>(3)   </a:t>
            </a:r>
            <a:r>
              <a:rPr lang="zh-CN" altLang="en-US" sz="2400" b="1">
                <a:solidFill>
                  <a:srgbClr val="000000"/>
                </a:solidFill>
                <a:latin typeface="Times New Roman" pitchFamily="18" charset="0"/>
              </a:rPr>
              <a:t>若 </a:t>
            </a:r>
            <a:r>
              <a:rPr lang="en-US" altLang="zh-CN" sz="2400" b="1">
                <a:solidFill>
                  <a:srgbClr val="000000"/>
                </a:solidFill>
                <a:latin typeface="Times New Roman" pitchFamily="18" charset="0"/>
              </a:rPr>
              <a:t>Af </a:t>
            </a:r>
            <a:r>
              <a:rPr lang="zh-CN" altLang="en-US" sz="2400" b="1">
                <a:solidFill>
                  <a:srgbClr val="000000"/>
                </a:solidFill>
                <a:latin typeface="Times New Roman" pitchFamily="18" charset="0"/>
              </a:rPr>
              <a:t>是传粉益虫，</a:t>
            </a:r>
            <a:r>
              <a:rPr lang="en-US" altLang="zh-CN" sz="2400" b="1">
                <a:solidFill>
                  <a:srgbClr val="000000"/>
                </a:solidFill>
                <a:latin typeface="Times New Roman" pitchFamily="18" charset="0"/>
              </a:rPr>
              <a:t>Apf </a:t>
            </a:r>
            <a:r>
              <a:rPr lang="zh-CN" altLang="en-US" sz="2400" b="1">
                <a:solidFill>
                  <a:srgbClr val="000000"/>
                </a:solidFill>
                <a:latin typeface="Times New Roman" pitchFamily="18" charset="0"/>
              </a:rPr>
              <a:t>是某种疾病的载体，是否应该修改分类方法？若需修改，如何改？</a:t>
            </a:r>
          </a:p>
          <a:p>
            <a:pPr eaLnBrk="1" hangingPunct="1"/>
            <a:endParaRPr lang="zh-CN" altLang="en-US" sz="2400" b="1">
              <a:solidFill>
                <a:srgbClr val="0000FF"/>
              </a:solidFill>
              <a:latin typeface="Times New Roman" pitchFamily="18" charset="0"/>
            </a:endParaRPr>
          </a:p>
          <a:p>
            <a:pPr eaLnBrk="1" hangingPunct="1"/>
            <a:r>
              <a:rPr lang="zh-CN" altLang="en-US" sz="2400" b="1">
                <a:solidFill>
                  <a:srgbClr val="0000FF"/>
                </a:solidFill>
                <a:latin typeface="Times New Roman" pitchFamily="18" charset="0"/>
              </a:rPr>
              <a:t>问题解决的步骤：</a:t>
            </a:r>
          </a:p>
          <a:p>
            <a:pPr eaLnBrk="1" hangingPunct="1"/>
            <a:endParaRPr lang="zh-CN" altLang="en-US" sz="2400" b="1">
              <a:solidFill>
                <a:srgbClr val="FFFF00"/>
              </a:solidFill>
              <a:latin typeface="Times New Roman" pitchFamily="18" charset="0"/>
            </a:endParaRPr>
          </a:p>
          <a:p>
            <a:pPr eaLnBrk="1" hangingPunct="1"/>
            <a:r>
              <a:rPr lang="zh-CN" altLang="en-US" sz="2400" b="1">
                <a:solidFill>
                  <a:srgbClr val="FFFF00"/>
                </a:solidFill>
                <a:latin typeface="Times New Roman" pitchFamily="18" charset="0"/>
              </a:rPr>
              <a:t>			</a:t>
            </a:r>
            <a:r>
              <a:rPr lang="zh-CN" altLang="en-US" sz="2400" b="1">
                <a:solidFill>
                  <a:srgbClr val="000000"/>
                </a:solidFill>
                <a:latin typeface="Times New Roman" pitchFamily="18" charset="0"/>
              </a:rPr>
              <a:t>得到学习样本的具体数据</a:t>
            </a:r>
          </a:p>
          <a:p>
            <a:pPr eaLnBrk="1" hangingPunct="1"/>
            <a:endParaRPr lang="zh-CN" altLang="en-US" sz="2400" b="1">
              <a:solidFill>
                <a:srgbClr val="000000"/>
              </a:solidFill>
              <a:latin typeface="Times New Roman" pitchFamily="18" charset="0"/>
            </a:endParaRPr>
          </a:p>
          <a:p>
            <a:pPr eaLnBrk="1" hangingPunct="1"/>
            <a:r>
              <a:rPr lang="zh-CN" altLang="en-US" sz="2400" b="1">
                <a:solidFill>
                  <a:srgbClr val="000000"/>
                </a:solidFill>
                <a:latin typeface="Times New Roman" pitchFamily="18" charset="0"/>
              </a:rPr>
              <a:t>			模型的建立与求解</a:t>
            </a:r>
          </a:p>
          <a:p>
            <a:pPr eaLnBrk="1" hangingPunct="1"/>
            <a:endParaRPr lang="zh-CN" altLang="en-US" sz="2400" b="1">
              <a:solidFill>
                <a:srgbClr val="000000"/>
              </a:solidFill>
              <a:latin typeface="Times New Roman" pitchFamily="18" charset="0"/>
            </a:endParaRPr>
          </a:p>
          <a:p>
            <a:pPr eaLnBrk="1" hangingPunct="1"/>
            <a:r>
              <a:rPr lang="zh-CN" altLang="en-US" sz="2400" b="1">
                <a:solidFill>
                  <a:srgbClr val="000000"/>
                </a:solidFill>
                <a:latin typeface="Times New Roman" pitchFamily="18" charset="0"/>
              </a:rPr>
              <a:t>			模型的改进</a:t>
            </a:r>
          </a:p>
        </p:txBody>
      </p:sp>
    </p:spTree>
  </p:cSld>
  <p:clrMapOvr>
    <a:masterClrMapping/>
  </p:clrMapOvr>
  <p:transition>
    <p:random/>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noChangeArrowheads="1"/>
          </p:cNvSpPr>
          <p:nvPr>
            <p:ph type="body" idx="1"/>
          </p:nvPr>
        </p:nvSpPr>
        <p:spPr>
          <a:xfrm>
            <a:off x="685800" y="0"/>
            <a:ext cx="8458200" cy="6858000"/>
          </a:xfrm>
        </p:spPr>
        <p:txBody>
          <a:bodyPr/>
          <a:lstStyle/>
          <a:p>
            <a:pPr eaLnBrk="1" hangingPunct="1"/>
            <a:endParaRPr lang="en-US" altLang="zh-CN" smtClean="0"/>
          </a:p>
          <a:p>
            <a:pPr eaLnBrk="1" hangingPunct="1"/>
            <a:endParaRPr lang="en-US" altLang="zh-CN" smtClean="0"/>
          </a:p>
        </p:txBody>
      </p:sp>
      <p:sp>
        <p:nvSpPr>
          <p:cNvPr id="230403" name="Line 4"/>
          <p:cNvSpPr>
            <a:spLocks noChangeShapeType="1"/>
          </p:cNvSpPr>
          <p:nvPr/>
        </p:nvSpPr>
        <p:spPr bwMode="auto">
          <a:xfrm>
            <a:off x="1981200" y="5486400"/>
            <a:ext cx="6172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0404" name="Line 5"/>
          <p:cNvSpPr>
            <a:spLocks noChangeShapeType="1"/>
          </p:cNvSpPr>
          <p:nvPr/>
        </p:nvSpPr>
        <p:spPr bwMode="auto">
          <a:xfrm flipV="1">
            <a:off x="2133600" y="533400"/>
            <a:ext cx="0" cy="495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0405" name="Line 6"/>
          <p:cNvSpPr>
            <a:spLocks noChangeShapeType="1"/>
          </p:cNvSpPr>
          <p:nvPr/>
        </p:nvSpPr>
        <p:spPr bwMode="auto">
          <a:xfrm>
            <a:off x="2133600" y="48006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06" name="Line 7"/>
          <p:cNvSpPr>
            <a:spLocks noChangeShapeType="1"/>
          </p:cNvSpPr>
          <p:nvPr/>
        </p:nvSpPr>
        <p:spPr bwMode="auto">
          <a:xfrm>
            <a:off x="2133600" y="41148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07" name="Line 8"/>
          <p:cNvSpPr>
            <a:spLocks noChangeShapeType="1"/>
          </p:cNvSpPr>
          <p:nvPr/>
        </p:nvSpPr>
        <p:spPr bwMode="auto">
          <a:xfrm>
            <a:off x="2133600" y="34290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08" name="Line 10"/>
          <p:cNvSpPr>
            <a:spLocks noChangeShapeType="1"/>
          </p:cNvSpPr>
          <p:nvPr/>
        </p:nvSpPr>
        <p:spPr bwMode="auto">
          <a:xfrm>
            <a:off x="2133600" y="27432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09" name="Line 11"/>
          <p:cNvSpPr>
            <a:spLocks noChangeShapeType="1"/>
          </p:cNvSpPr>
          <p:nvPr/>
        </p:nvSpPr>
        <p:spPr bwMode="auto">
          <a:xfrm>
            <a:off x="2133600" y="2057400"/>
            <a:ext cx="518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0" name="Line 13"/>
          <p:cNvSpPr>
            <a:spLocks noChangeShapeType="1"/>
          </p:cNvSpPr>
          <p:nvPr/>
        </p:nvSpPr>
        <p:spPr bwMode="auto">
          <a:xfrm flipV="1">
            <a:off x="2819400" y="914400"/>
            <a:ext cx="0" cy="457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1" name="Line 14"/>
          <p:cNvSpPr>
            <a:spLocks noChangeShapeType="1"/>
          </p:cNvSpPr>
          <p:nvPr/>
        </p:nvSpPr>
        <p:spPr bwMode="auto">
          <a:xfrm flipV="1">
            <a:off x="3581400" y="914400"/>
            <a:ext cx="0" cy="457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2" name="Line 15"/>
          <p:cNvSpPr>
            <a:spLocks noChangeShapeType="1"/>
          </p:cNvSpPr>
          <p:nvPr/>
        </p:nvSpPr>
        <p:spPr bwMode="auto">
          <a:xfrm flipV="1">
            <a:off x="4343400" y="9906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3" name="Line 16"/>
          <p:cNvSpPr>
            <a:spLocks noChangeShapeType="1"/>
          </p:cNvSpPr>
          <p:nvPr/>
        </p:nvSpPr>
        <p:spPr bwMode="auto">
          <a:xfrm flipV="1">
            <a:off x="5105400" y="1143000"/>
            <a:ext cx="0" cy="434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4" name="Line 18"/>
          <p:cNvSpPr>
            <a:spLocks noChangeShapeType="1"/>
          </p:cNvSpPr>
          <p:nvPr/>
        </p:nvSpPr>
        <p:spPr bwMode="auto">
          <a:xfrm flipV="1">
            <a:off x="5867400" y="1143000"/>
            <a:ext cx="0" cy="434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15" name="Text Box 19"/>
          <p:cNvSpPr txBox="1">
            <a:spLocks noChangeArrowheads="1"/>
          </p:cNvSpPr>
          <p:nvPr/>
        </p:nvSpPr>
        <p:spPr bwMode="auto">
          <a:xfrm>
            <a:off x="1600200" y="55626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CN" sz="2400">
                <a:latin typeface="Times New Roman" pitchFamily="18" charset="0"/>
              </a:rPr>
              <a:t>1.10    1.20    1.30    1.40   1.50    1.60</a:t>
            </a:r>
          </a:p>
        </p:txBody>
      </p:sp>
      <p:sp>
        <p:nvSpPr>
          <p:cNvPr id="230416" name="Text Box 22"/>
          <p:cNvSpPr txBox="1">
            <a:spLocks noChangeArrowheads="1"/>
          </p:cNvSpPr>
          <p:nvPr/>
        </p:nvSpPr>
        <p:spPr bwMode="auto">
          <a:xfrm>
            <a:off x="1219200" y="1676400"/>
            <a:ext cx="8382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40000"/>
              </a:lnSpc>
              <a:spcBef>
                <a:spcPct val="50000"/>
              </a:spcBef>
            </a:pPr>
            <a:r>
              <a:rPr kumimoji="1" lang="en-US" altLang="zh-CN" sz="2400">
                <a:latin typeface="Times New Roman" pitchFamily="18" charset="0"/>
              </a:rPr>
              <a:t>2.10</a:t>
            </a:r>
          </a:p>
          <a:p>
            <a:pPr eaLnBrk="1" hangingPunct="1">
              <a:lnSpc>
                <a:spcPct val="140000"/>
              </a:lnSpc>
              <a:spcBef>
                <a:spcPct val="50000"/>
              </a:spcBef>
            </a:pPr>
            <a:r>
              <a:rPr kumimoji="1" lang="en-US" altLang="zh-CN" sz="2400">
                <a:latin typeface="Times New Roman" pitchFamily="18" charset="0"/>
              </a:rPr>
              <a:t>2.00</a:t>
            </a:r>
          </a:p>
          <a:p>
            <a:pPr eaLnBrk="1" hangingPunct="1">
              <a:lnSpc>
                <a:spcPct val="140000"/>
              </a:lnSpc>
              <a:spcBef>
                <a:spcPct val="50000"/>
              </a:spcBef>
            </a:pPr>
            <a:r>
              <a:rPr kumimoji="1" lang="en-US" altLang="zh-CN" sz="2400">
                <a:latin typeface="Times New Roman" pitchFamily="18" charset="0"/>
              </a:rPr>
              <a:t>1.90</a:t>
            </a:r>
          </a:p>
          <a:p>
            <a:pPr eaLnBrk="1" hangingPunct="1">
              <a:lnSpc>
                <a:spcPct val="140000"/>
              </a:lnSpc>
              <a:spcBef>
                <a:spcPct val="50000"/>
              </a:spcBef>
            </a:pPr>
            <a:r>
              <a:rPr kumimoji="1" lang="en-US" altLang="zh-CN" sz="2400">
                <a:latin typeface="Times New Roman" pitchFamily="18" charset="0"/>
              </a:rPr>
              <a:t>1.80</a:t>
            </a:r>
          </a:p>
          <a:p>
            <a:pPr eaLnBrk="1" hangingPunct="1">
              <a:lnSpc>
                <a:spcPct val="140000"/>
              </a:lnSpc>
              <a:spcBef>
                <a:spcPct val="50000"/>
              </a:spcBef>
            </a:pPr>
            <a:r>
              <a:rPr kumimoji="1" lang="en-US" altLang="zh-CN" sz="2400">
                <a:latin typeface="Times New Roman" pitchFamily="18" charset="0"/>
              </a:rPr>
              <a:t>1.70</a:t>
            </a:r>
          </a:p>
          <a:p>
            <a:pPr eaLnBrk="1" hangingPunct="1">
              <a:lnSpc>
                <a:spcPct val="140000"/>
              </a:lnSpc>
              <a:spcBef>
                <a:spcPct val="50000"/>
              </a:spcBef>
            </a:pPr>
            <a:r>
              <a:rPr kumimoji="1" lang="en-US" altLang="zh-CN" sz="2400">
                <a:latin typeface="Times New Roman" pitchFamily="18" charset="0"/>
              </a:rPr>
              <a:t>1.60</a:t>
            </a:r>
          </a:p>
          <a:p>
            <a:pPr eaLnBrk="1" hangingPunct="1">
              <a:spcBef>
                <a:spcPct val="50000"/>
              </a:spcBef>
            </a:pPr>
            <a:endParaRPr kumimoji="1" lang="en-US" altLang="zh-CN" sz="2400">
              <a:latin typeface="Times New Roman" pitchFamily="18" charset="0"/>
            </a:endParaRPr>
          </a:p>
        </p:txBody>
      </p:sp>
      <p:sp>
        <p:nvSpPr>
          <p:cNvPr id="3097" name="AutoShape 25"/>
          <p:cNvSpPr>
            <a:spLocks noChangeArrowheads="1"/>
          </p:cNvSpPr>
          <p:nvPr/>
        </p:nvSpPr>
        <p:spPr bwMode="auto">
          <a:xfrm>
            <a:off x="4114800" y="51054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3098" name="AutoShape 26"/>
          <p:cNvSpPr>
            <a:spLocks noChangeArrowheads="1"/>
          </p:cNvSpPr>
          <p:nvPr/>
        </p:nvSpPr>
        <p:spPr bwMode="auto">
          <a:xfrm>
            <a:off x="4114800" y="34290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3099" name="AutoShape 27"/>
          <p:cNvSpPr>
            <a:spLocks noChangeArrowheads="1"/>
          </p:cNvSpPr>
          <p:nvPr/>
        </p:nvSpPr>
        <p:spPr bwMode="auto">
          <a:xfrm>
            <a:off x="4114800" y="38100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3100" name="AutoShape 28"/>
          <p:cNvSpPr>
            <a:spLocks noChangeArrowheads="1"/>
          </p:cNvSpPr>
          <p:nvPr/>
        </p:nvSpPr>
        <p:spPr bwMode="auto">
          <a:xfrm>
            <a:off x="3995738" y="42926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3101" name="AutoShape 29"/>
          <p:cNvSpPr>
            <a:spLocks noChangeArrowheads="1"/>
          </p:cNvSpPr>
          <p:nvPr/>
        </p:nvSpPr>
        <p:spPr bwMode="auto">
          <a:xfrm>
            <a:off x="3132138" y="45085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3102" name="AutoShape 30"/>
          <p:cNvSpPr>
            <a:spLocks noChangeArrowheads="1"/>
          </p:cNvSpPr>
          <p:nvPr/>
        </p:nvSpPr>
        <p:spPr bwMode="auto">
          <a:xfrm>
            <a:off x="4267200" y="46482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3103" name="AutoShape 31"/>
          <p:cNvSpPr>
            <a:spLocks noChangeArrowheads="1"/>
          </p:cNvSpPr>
          <p:nvPr/>
        </p:nvSpPr>
        <p:spPr bwMode="auto">
          <a:xfrm>
            <a:off x="4876800" y="38100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3104" name="AutoShape 32"/>
          <p:cNvSpPr>
            <a:spLocks noChangeArrowheads="1"/>
          </p:cNvSpPr>
          <p:nvPr/>
        </p:nvSpPr>
        <p:spPr bwMode="auto">
          <a:xfrm>
            <a:off x="5638800" y="20574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3105" name="AutoShape 33"/>
          <p:cNvSpPr>
            <a:spLocks noChangeArrowheads="1"/>
          </p:cNvSpPr>
          <p:nvPr/>
        </p:nvSpPr>
        <p:spPr bwMode="auto">
          <a:xfrm>
            <a:off x="5334000" y="38100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230426" name="Oval 35"/>
          <p:cNvSpPr>
            <a:spLocks noChangeArrowheads="1"/>
          </p:cNvSpPr>
          <p:nvPr/>
        </p:nvSpPr>
        <p:spPr bwMode="auto">
          <a:xfrm>
            <a:off x="3276600" y="2743200"/>
            <a:ext cx="76200" cy="762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0427" name="Oval 36"/>
          <p:cNvSpPr>
            <a:spLocks noChangeArrowheads="1"/>
          </p:cNvSpPr>
          <p:nvPr/>
        </p:nvSpPr>
        <p:spPr bwMode="auto">
          <a:xfrm>
            <a:off x="3429000" y="2743200"/>
            <a:ext cx="76200" cy="762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0428" name="Oval 37"/>
          <p:cNvSpPr>
            <a:spLocks noChangeArrowheads="1"/>
          </p:cNvSpPr>
          <p:nvPr/>
        </p:nvSpPr>
        <p:spPr bwMode="auto">
          <a:xfrm>
            <a:off x="2667000" y="2895600"/>
            <a:ext cx="76200" cy="762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0429" name="Oval 38"/>
          <p:cNvSpPr>
            <a:spLocks noChangeArrowheads="1"/>
          </p:cNvSpPr>
          <p:nvPr/>
        </p:nvSpPr>
        <p:spPr bwMode="auto">
          <a:xfrm>
            <a:off x="3581400" y="2895600"/>
            <a:ext cx="76200" cy="762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0430" name="Oval 39"/>
          <p:cNvSpPr>
            <a:spLocks noChangeArrowheads="1"/>
          </p:cNvSpPr>
          <p:nvPr/>
        </p:nvSpPr>
        <p:spPr bwMode="auto">
          <a:xfrm>
            <a:off x="2743200" y="3581400"/>
            <a:ext cx="76200" cy="762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0431" name="Oval 40"/>
          <p:cNvSpPr>
            <a:spLocks noChangeArrowheads="1"/>
          </p:cNvSpPr>
          <p:nvPr/>
        </p:nvSpPr>
        <p:spPr bwMode="auto">
          <a:xfrm>
            <a:off x="2286000" y="4267200"/>
            <a:ext cx="76200" cy="762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0432" name="矩形 31"/>
          <p:cNvSpPr>
            <a:spLocks noChangeArrowheads="1"/>
          </p:cNvSpPr>
          <p:nvPr/>
        </p:nvSpPr>
        <p:spPr bwMode="auto">
          <a:xfrm>
            <a:off x="2500313" y="214313"/>
            <a:ext cx="5456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t>9</a:t>
            </a:r>
            <a:r>
              <a:rPr lang="zh-CN" altLang="en-US" sz="2400"/>
              <a:t>只</a:t>
            </a:r>
            <a:r>
              <a:rPr lang="en-US" altLang="zh-CN" sz="2400"/>
              <a:t>Af</a:t>
            </a:r>
            <a:r>
              <a:rPr lang="zh-CN" altLang="en-US" sz="2400"/>
              <a:t>蠓虫用    标记，</a:t>
            </a:r>
            <a:r>
              <a:rPr lang="en-US" altLang="zh-CN" sz="2400"/>
              <a:t>6</a:t>
            </a:r>
            <a:r>
              <a:rPr lang="zh-CN" altLang="en-US" sz="2400"/>
              <a:t>只</a:t>
            </a:r>
            <a:r>
              <a:rPr lang="en-US" altLang="zh-CN" sz="2400"/>
              <a:t>A</a:t>
            </a:r>
            <a:r>
              <a:rPr lang="en-US" altLang="zh-CN" sz="2400" baseline="-25000"/>
              <a:t>p</a:t>
            </a:r>
            <a:r>
              <a:rPr lang="en-US" altLang="zh-CN" sz="2400"/>
              <a:t>f</a:t>
            </a:r>
            <a:r>
              <a:rPr lang="zh-CN" altLang="en-US" sz="2400"/>
              <a:t>用      标记</a:t>
            </a:r>
          </a:p>
        </p:txBody>
      </p:sp>
      <p:sp>
        <p:nvSpPr>
          <p:cNvPr id="33" name="AutoShape 26"/>
          <p:cNvSpPr>
            <a:spLocks noChangeArrowheads="1"/>
          </p:cNvSpPr>
          <p:nvPr/>
        </p:nvSpPr>
        <p:spPr bwMode="auto">
          <a:xfrm>
            <a:off x="4286250" y="342900"/>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zh-CN" altLang="en-US"/>
          </a:p>
        </p:txBody>
      </p:sp>
      <p:sp>
        <p:nvSpPr>
          <p:cNvPr id="230434" name="Oval 39"/>
          <p:cNvSpPr>
            <a:spLocks noChangeArrowheads="1"/>
          </p:cNvSpPr>
          <p:nvPr/>
        </p:nvSpPr>
        <p:spPr bwMode="auto">
          <a:xfrm>
            <a:off x="6924675" y="423863"/>
            <a:ext cx="76200" cy="76200"/>
          </a:xfrm>
          <a:prstGeom prst="ellipse">
            <a:avLst/>
          </a:prstGeom>
          <a:solidFill>
            <a:schemeClr val="accent1"/>
          </a:solidFill>
          <a:ln w="9525">
            <a:solidFill>
              <a:schemeClr val="tx1"/>
            </a:solidFill>
            <a:round/>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p:cNvGraphicFramePr>
          <p:nvPr/>
        </p:nvGraphicFramePr>
        <p:xfrm>
          <a:off x="214313" y="428625"/>
          <a:ext cx="8458200" cy="6227763"/>
        </p:xfrm>
        <a:graphic>
          <a:graphicData uri="http://schemas.openxmlformats.org/presentationml/2006/ole">
            <mc:AlternateContent xmlns:mc="http://schemas.openxmlformats.org/markup-compatibility/2006">
              <mc:Choice xmlns:v="urn:schemas-microsoft-com:vml" Requires="v">
                <p:oleObj spid="_x0000_s45068" name="文档" r:id="rId3" imgW="7545937" imgH="5542783" progId="Word.Document.8">
                  <p:embed/>
                </p:oleObj>
              </mc:Choice>
              <mc:Fallback>
                <p:oleObj name="文档" r:id="rId3" imgW="7545937" imgH="5542783"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428625"/>
                        <a:ext cx="8458200" cy="622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p:cNvGraphicFramePr>
          <p:nvPr/>
        </p:nvGraphicFramePr>
        <p:xfrm>
          <a:off x="428625" y="428625"/>
          <a:ext cx="8404225" cy="6172200"/>
        </p:xfrm>
        <a:graphic>
          <a:graphicData uri="http://schemas.openxmlformats.org/presentationml/2006/ole">
            <mc:AlternateContent xmlns:mc="http://schemas.openxmlformats.org/markup-compatibility/2006">
              <mc:Choice xmlns:v="urn:schemas-microsoft-com:vml" Requires="v">
                <p:oleObj spid="_x0000_s46092" name="文档" r:id="rId3" imgW="7565054" imgH="5544942" progId="Word.Document.8">
                  <p:embed/>
                </p:oleObj>
              </mc:Choice>
              <mc:Fallback>
                <p:oleObj name="文档" r:id="rId3" imgW="7565054" imgH="5544942"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28625"/>
                        <a:ext cx="8404225" cy="617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p:cNvGraphicFramePr>
          <p:nvPr/>
        </p:nvGraphicFramePr>
        <p:xfrm>
          <a:off x="357188" y="500063"/>
          <a:ext cx="8385175" cy="6172200"/>
        </p:xfrm>
        <a:graphic>
          <a:graphicData uri="http://schemas.openxmlformats.org/presentationml/2006/ole">
            <mc:AlternateContent xmlns:mc="http://schemas.openxmlformats.org/markup-compatibility/2006">
              <mc:Choice xmlns:v="urn:schemas-microsoft-com:vml" Requires="v">
                <p:oleObj spid="_x0000_s47116" name="文档" r:id="rId3" imgW="7545937" imgH="5544942" progId="Word.Document.8">
                  <p:embed/>
                </p:oleObj>
              </mc:Choice>
              <mc:Fallback>
                <p:oleObj name="文档" r:id="rId3" imgW="7545937" imgH="5544942"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500063"/>
                        <a:ext cx="8385175" cy="617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B834053-C469-4770-917A-D055601173E4}" type="datetime1">
              <a:rPr lang="zh-CN" altLang="en-US" sz="1400">
                <a:ea typeface="宋体" pitchFamily="2" charset="-122"/>
              </a:rPr>
              <a:pPr eaLnBrk="1" hangingPunct="1"/>
              <a:t>2019/7/7</a:t>
            </a:fld>
            <a:endParaRPr lang="en-US" altLang="zh-CN" sz="1400">
              <a:ea typeface="宋体" pitchFamily="2" charset="-122"/>
            </a:endParaRPr>
          </a:p>
        </p:txBody>
      </p:sp>
      <p:sp>
        <p:nvSpPr>
          <p:cNvPr id="9625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3E7F0BC4-9B1B-4E9A-967C-03669393BC66}" type="slidenum">
              <a:rPr lang="zh-CN" altLang="en-US" sz="1400">
                <a:ea typeface="宋体" pitchFamily="2" charset="-122"/>
              </a:rPr>
              <a:pPr algn="r" eaLnBrk="1" hangingPunct="1"/>
              <a:t>19</a:t>
            </a:fld>
            <a:endParaRPr lang="en-US" altLang="zh-CN" sz="1400">
              <a:ea typeface="宋体" pitchFamily="2" charset="-122"/>
            </a:endParaRPr>
          </a:p>
        </p:txBody>
      </p:sp>
      <p:sp>
        <p:nvSpPr>
          <p:cNvPr id="28677" name="Text Box 2"/>
          <p:cNvSpPr txBox="1">
            <a:spLocks noChangeArrowheads="1"/>
          </p:cNvSpPr>
          <p:nvPr/>
        </p:nvSpPr>
        <p:spPr bwMode="auto">
          <a:xfrm>
            <a:off x="971550" y="2060575"/>
            <a:ext cx="7491413"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130000"/>
              </a:lnSpc>
            </a:pPr>
            <a:r>
              <a:rPr lang="zh-CN" altLang="en-US"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神经网络方法有</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个；</a:t>
            </a:r>
          </a:p>
          <a:p>
            <a:pPr>
              <a:lnSpc>
                <a:spcPct val="130000"/>
              </a:lnSpc>
              <a:buFontTx/>
              <a:buChar char="•"/>
            </a:pPr>
            <a:r>
              <a:rPr lang="zh-CN" altLang="en-US" sz="2800" b="1">
                <a:solidFill>
                  <a:srgbClr val="0000FF"/>
                </a:solidFill>
                <a:latin typeface="楷体_GB2312" pitchFamily="49" charset="-122"/>
                <a:ea typeface="楷体_GB2312" pitchFamily="49" charset="-122"/>
              </a:rPr>
              <a:t> 灰色系统理论有</a:t>
            </a:r>
            <a:r>
              <a:rPr lang="en-US" altLang="zh-CN" sz="2800" b="1">
                <a:solidFill>
                  <a:srgbClr val="0000FF"/>
                </a:solidFill>
                <a:latin typeface="楷体_GB2312" pitchFamily="49" charset="-122"/>
                <a:ea typeface="楷体_GB2312" pitchFamily="49" charset="-122"/>
              </a:rPr>
              <a:t>4</a:t>
            </a:r>
            <a:r>
              <a:rPr lang="zh-CN" altLang="en-US" sz="2800" b="1">
                <a:solidFill>
                  <a:srgbClr val="0000FF"/>
                </a:solidFill>
                <a:latin typeface="楷体_GB2312" pitchFamily="49" charset="-122"/>
                <a:ea typeface="楷体_GB2312" pitchFamily="49" charset="-122"/>
              </a:rPr>
              <a:t>个</a:t>
            </a:r>
            <a:r>
              <a:rPr lang="en-US" altLang="zh-CN" sz="2800" b="1">
                <a:solidFill>
                  <a:srgbClr val="0000FF"/>
                </a:solidFill>
                <a:latin typeface="楷体_GB2312" pitchFamily="49" charset="-122"/>
                <a:ea typeface="楷体_GB2312" pitchFamily="49" charset="-122"/>
              </a:rPr>
              <a:t>;</a:t>
            </a:r>
          </a:p>
          <a:p>
            <a:pPr>
              <a:lnSpc>
                <a:spcPct val="130000"/>
              </a:lnSpc>
              <a:buFontTx/>
              <a:buChar char="•"/>
            </a:pPr>
            <a:r>
              <a:rPr lang="en-US" altLang="zh-CN"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时间序列方法至少有</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个</a:t>
            </a:r>
            <a:r>
              <a:rPr lang="en-US" altLang="zh-CN" sz="2800" b="1">
                <a:latin typeface="楷体_GB2312" pitchFamily="49" charset="-122"/>
                <a:ea typeface="楷体_GB2312" pitchFamily="49" charset="-122"/>
              </a:rPr>
              <a:t>;</a:t>
            </a:r>
            <a:endParaRPr lang="zh-CN" altLang="en-US" sz="2800" b="1">
              <a:solidFill>
                <a:srgbClr val="0000FF"/>
              </a:solidFill>
              <a:latin typeface="楷体_GB2312" pitchFamily="49" charset="-122"/>
              <a:ea typeface="楷体_GB2312" pitchFamily="49" charset="-122"/>
            </a:endParaRPr>
          </a:p>
          <a:p>
            <a:pPr>
              <a:lnSpc>
                <a:spcPct val="130000"/>
              </a:lnSpc>
              <a:buFontTx/>
              <a:buChar char="•"/>
            </a:pPr>
            <a:r>
              <a:rPr lang="zh-CN" altLang="en-US"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机理分析方法和随机模拟都多次用到</a:t>
            </a:r>
            <a:r>
              <a:rPr lang="en-US" altLang="zh-CN" sz="2800" b="1">
                <a:latin typeface="楷体_GB2312" pitchFamily="49" charset="-122"/>
                <a:ea typeface="楷体_GB2312" pitchFamily="49" charset="-122"/>
              </a:rPr>
              <a:t>;</a:t>
            </a:r>
          </a:p>
          <a:p>
            <a:pPr>
              <a:lnSpc>
                <a:spcPct val="130000"/>
              </a:lnSpc>
              <a:buFontTx/>
              <a:buChar char="•"/>
            </a:pP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其他的方法都至少用到一次。</a:t>
            </a:r>
          </a:p>
          <a:p>
            <a:pPr>
              <a:lnSpc>
                <a:spcPct val="130000"/>
              </a:lnSpc>
              <a:buFontTx/>
              <a:buChar char="•"/>
            </a:pPr>
            <a:r>
              <a:rPr lang="zh-CN" altLang="en-US" sz="2800" b="1">
                <a:solidFill>
                  <a:srgbClr val="0000FF"/>
                </a:solidFill>
                <a:latin typeface="楷体_GB2312" pitchFamily="49" charset="-122"/>
                <a:ea typeface="楷体_GB2312" pitchFamily="49" charset="-122"/>
              </a:rPr>
              <a:t> 大部分题目都可以用两种以上的方法</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即综合性较强的题目有</a:t>
            </a:r>
            <a:r>
              <a:rPr lang="en-US" altLang="zh-CN" sz="2800" b="1">
                <a:latin typeface="楷体_GB2312" pitchFamily="49" charset="-122"/>
                <a:ea typeface="楷体_GB2312" pitchFamily="49" charset="-122"/>
              </a:rPr>
              <a:t>34</a:t>
            </a:r>
            <a:r>
              <a:rPr lang="zh-CN" altLang="en-US" sz="2800" b="1">
                <a:latin typeface="楷体_GB2312" pitchFamily="49" charset="-122"/>
                <a:ea typeface="楷体_GB2312" pitchFamily="49" charset="-122"/>
              </a:rPr>
              <a:t>个，占</a:t>
            </a:r>
            <a:r>
              <a:rPr lang="en-US" altLang="zh-CN" sz="2800" b="1">
                <a:latin typeface="楷体_GB2312" pitchFamily="49" charset="-122"/>
                <a:ea typeface="楷体_GB2312" pitchFamily="49" charset="-122"/>
              </a:rPr>
              <a:t>85%</a:t>
            </a:r>
            <a:r>
              <a:rPr lang="zh-CN" altLang="en-US" sz="2800" b="1">
                <a:latin typeface="楷体_GB2312" pitchFamily="49" charset="-122"/>
                <a:ea typeface="楷体_GB2312" pitchFamily="49" charset="-122"/>
              </a:rPr>
              <a:t>以上。</a:t>
            </a:r>
          </a:p>
        </p:txBody>
      </p:sp>
      <p:sp>
        <p:nvSpPr>
          <p:cNvPr id="96261" name="Text Box 3"/>
          <p:cNvSpPr txBox="1">
            <a:spLocks noChangeArrowheads="1"/>
          </p:cNvSpPr>
          <p:nvPr/>
        </p:nvSpPr>
        <p:spPr bwMode="auto">
          <a:xfrm>
            <a:off x="323850" y="1268413"/>
            <a:ext cx="5638800"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2</a:t>
            </a:r>
            <a:r>
              <a:rPr lang="zh-CN" altLang="en-US" sz="3200" b="1">
                <a:solidFill>
                  <a:srgbClr val="0000FF"/>
                </a:solidFill>
                <a:latin typeface="楷体_GB2312" pitchFamily="49" charset="-122"/>
                <a:ea typeface="楷体_GB2312" pitchFamily="49" charset="-122"/>
              </a:rPr>
              <a:t>、从问题的解决方法上分析</a:t>
            </a:r>
          </a:p>
        </p:txBody>
      </p:sp>
      <p:sp>
        <p:nvSpPr>
          <p:cNvPr id="96262"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randombar(horizontal)">
                                      <p:cBhvr>
                                        <p:cTn id="7" dur="500"/>
                                        <p:tgtEl>
                                          <p:spTgt spid="286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7">
                                            <p:txEl>
                                              <p:pRg st="1" end="1"/>
                                            </p:txEl>
                                          </p:spTgt>
                                        </p:tgtEl>
                                        <p:attrNameLst>
                                          <p:attrName>style.visibility</p:attrName>
                                        </p:attrNameLst>
                                      </p:cBhvr>
                                      <p:to>
                                        <p:strVal val="visible"/>
                                      </p:to>
                                    </p:set>
                                    <p:animEffect transition="in" filter="randombar(horizontal)">
                                      <p:cBhvr>
                                        <p:cTn id="12" dur="500"/>
                                        <p:tgtEl>
                                          <p:spTgt spid="2867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8677">
                                            <p:txEl>
                                              <p:pRg st="2" end="2"/>
                                            </p:txEl>
                                          </p:spTgt>
                                        </p:tgtEl>
                                        <p:attrNameLst>
                                          <p:attrName>style.visibility</p:attrName>
                                        </p:attrNameLst>
                                      </p:cBhvr>
                                      <p:to>
                                        <p:strVal val="visible"/>
                                      </p:to>
                                    </p:set>
                                    <p:animEffect transition="in" filter="randombar(horizontal)">
                                      <p:cBhvr>
                                        <p:cTn id="17" dur="500"/>
                                        <p:tgtEl>
                                          <p:spTgt spid="2867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8677">
                                            <p:txEl>
                                              <p:pRg st="3" end="3"/>
                                            </p:txEl>
                                          </p:spTgt>
                                        </p:tgtEl>
                                        <p:attrNameLst>
                                          <p:attrName>style.visibility</p:attrName>
                                        </p:attrNameLst>
                                      </p:cBhvr>
                                      <p:to>
                                        <p:strVal val="visible"/>
                                      </p:to>
                                    </p:set>
                                    <p:animEffect transition="in" filter="randombar(horizontal)">
                                      <p:cBhvr>
                                        <p:cTn id="22" dur="500"/>
                                        <p:tgtEl>
                                          <p:spTgt spid="2867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8677">
                                            <p:txEl>
                                              <p:pRg st="4" end="4"/>
                                            </p:txEl>
                                          </p:spTgt>
                                        </p:tgtEl>
                                        <p:attrNameLst>
                                          <p:attrName>style.visibility</p:attrName>
                                        </p:attrNameLst>
                                      </p:cBhvr>
                                      <p:to>
                                        <p:strVal val="visible"/>
                                      </p:to>
                                    </p:set>
                                    <p:animEffect transition="in" filter="randombar(horizontal)">
                                      <p:cBhvr>
                                        <p:cTn id="27" dur="500"/>
                                        <p:tgtEl>
                                          <p:spTgt spid="2867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8677">
                                            <p:txEl>
                                              <p:pRg st="5" end="5"/>
                                            </p:txEl>
                                          </p:spTgt>
                                        </p:tgtEl>
                                        <p:attrNameLst>
                                          <p:attrName>style.visibility</p:attrName>
                                        </p:attrNameLst>
                                      </p:cBhvr>
                                      <p:to>
                                        <p:strVal val="visible"/>
                                      </p:to>
                                    </p:set>
                                    <p:animEffect transition="in" filter="randombar(horizontal)">
                                      <p:cBhvr>
                                        <p:cTn id="32" dur="500"/>
                                        <p:tgtEl>
                                          <p:spTgt spid="286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p:cNvGraphicFramePr>
            <a:graphicFrameLocks/>
          </p:cNvGraphicFramePr>
          <p:nvPr/>
        </p:nvGraphicFramePr>
        <p:xfrm>
          <a:off x="428625" y="500063"/>
          <a:ext cx="8429625" cy="6227762"/>
        </p:xfrm>
        <a:graphic>
          <a:graphicData uri="http://schemas.openxmlformats.org/presentationml/2006/ole">
            <mc:AlternateContent xmlns:mc="http://schemas.openxmlformats.org/markup-compatibility/2006">
              <mc:Choice xmlns:v="urn:schemas-microsoft-com:vml" Requires="v">
                <p:oleObj spid="_x0000_s48140" name="文档" r:id="rId3" imgW="7527180" imgH="5542783" progId="Word.Document.8">
                  <p:embed/>
                </p:oleObj>
              </mc:Choice>
              <mc:Fallback>
                <p:oleObj name="文档" r:id="rId3" imgW="7527180" imgH="5542783"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500063"/>
                        <a:ext cx="8429625" cy="622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p:cNvGraphicFramePr>
          <p:nvPr/>
        </p:nvGraphicFramePr>
        <p:xfrm>
          <a:off x="357188" y="428625"/>
          <a:ext cx="8385175" cy="6172200"/>
        </p:xfrm>
        <a:graphic>
          <a:graphicData uri="http://schemas.openxmlformats.org/presentationml/2006/ole">
            <mc:AlternateContent xmlns:mc="http://schemas.openxmlformats.org/markup-compatibility/2006">
              <mc:Choice xmlns:v="urn:schemas-microsoft-com:vml" Requires="v">
                <p:oleObj spid="_x0000_s49164" name="文档" r:id="rId3" imgW="7545937" imgH="5541343" progId="Word.Document.8">
                  <p:embed/>
                </p:oleObj>
              </mc:Choice>
              <mc:Fallback>
                <p:oleObj name="文档" r:id="rId3" imgW="7545937" imgH="5541343"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28625"/>
                        <a:ext cx="8385175" cy="617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85750" y="0"/>
            <a:ext cx="8458200" cy="5072063"/>
          </a:xfrm>
          <a:prstGeom prst="rect">
            <a:avLst/>
          </a:prstGeom>
        </p:spPr>
        <p:txBody>
          <a:bodyPr>
            <a:normAutofit/>
          </a:bodyPr>
          <a:lstStyle/>
          <a:p>
            <a:pPr marL="342900" indent="-342900" fontAlgn="auto">
              <a:spcBef>
                <a:spcPct val="20000"/>
              </a:spcBef>
              <a:spcAft>
                <a:spcPts val="0"/>
              </a:spcAft>
              <a:buFont typeface="Arial" pitchFamily="34" charset="0"/>
              <a:buChar char="•"/>
              <a:defRPr/>
            </a:pPr>
            <a:endParaRPr lang="zh-CN" altLang="en-US" sz="3200" dirty="0">
              <a:latin typeface="+mn-lt"/>
            </a:endParaRPr>
          </a:p>
          <a:p>
            <a:pPr marL="342900" indent="-342900" fontAlgn="auto">
              <a:spcBef>
                <a:spcPct val="20000"/>
              </a:spcBef>
              <a:spcAft>
                <a:spcPts val="0"/>
              </a:spcAft>
              <a:buFont typeface="Arial" pitchFamily="34" charset="0"/>
              <a:buChar char="•"/>
              <a:defRPr/>
            </a:pPr>
            <a:endParaRPr lang="zh-CN" altLang="en-US" sz="3200" dirty="0">
              <a:latin typeface="+mn-lt"/>
            </a:endParaRPr>
          </a:p>
          <a:p>
            <a:pPr marL="342900" indent="-342900" fontAlgn="auto">
              <a:spcBef>
                <a:spcPct val="20000"/>
              </a:spcBef>
              <a:spcAft>
                <a:spcPts val="0"/>
              </a:spcAft>
              <a:buFont typeface="Arial" pitchFamily="34" charset="0"/>
              <a:buChar char="•"/>
              <a:defRPr/>
            </a:pPr>
            <a:r>
              <a:rPr lang="zh-CN" altLang="en-US" sz="3200" dirty="0">
                <a:latin typeface="+mn-lt"/>
              </a:rPr>
              <a:t>当</a:t>
            </a:r>
            <a:r>
              <a:rPr lang="en-US" altLang="zh-CN" sz="3200" dirty="0">
                <a:latin typeface="+mn-lt"/>
              </a:rPr>
              <a:t>x=(1.24,1.80)</a:t>
            </a:r>
            <a:r>
              <a:rPr lang="zh-CN" altLang="en-US" sz="3200" dirty="0">
                <a:latin typeface="+mn-lt"/>
              </a:rPr>
              <a:t>时，判断</a:t>
            </a:r>
            <a:r>
              <a:rPr lang="en-US" altLang="zh-CN" sz="3200" dirty="0" err="1">
                <a:latin typeface="+mn-lt"/>
              </a:rPr>
              <a:t>x</a:t>
            </a:r>
            <a:r>
              <a:rPr lang="en-US" altLang="zh-CN" sz="3200" dirty="0" err="1">
                <a:latin typeface="+mn-lt"/>
                <a:sym typeface="Symbol" pitchFamily="18" charset="2"/>
              </a:rPr>
              <a:t>Af</a:t>
            </a:r>
            <a:r>
              <a:rPr lang="en-US" altLang="zh-CN" sz="3200" dirty="0">
                <a:latin typeface="+mn-lt"/>
                <a:sym typeface="Symbol" pitchFamily="18" charset="2"/>
              </a:rPr>
              <a:t>, </a:t>
            </a:r>
            <a:r>
              <a:rPr lang="zh-CN" altLang="en-US" sz="3200" dirty="0">
                <a:latin typeface="+mn-lt"/>
                <a:sym typeface="Symbol" pitchFamily="18" charset="2"/>
              </a:rPr>
              <a:t>当</a:t>
            </a:r>
            <a:r>
              <a:rPr lang="en-US" altLang="zh-CN" sz="3200" dirty="0">
                <a:latin typeface="+mn-lt"/>
                <a:sym typeface="Symbol" pitchFamily="18" charset="2"/>
              </a:rPr>
              <a:t>x=(1.28,1.84)</a:t>
            </a:r>
            <a:r>
              <a:rPr lang="zh-CN" altLang="en-US" sz="3200" dirty="0">
                <a:latin typeface="+mn-lt"/>
                <a:sym typeface="Symbol" pitchFamily="18" charset="2"/>
              </a:rPr>
              <a:t>时，判断</a:t>
            </a:r>
            <a:r>
              <a:rPr lang="en-US" altLang="zh-CN" sz="3200" dirty="0" err="1">
                <a:latin typeface="+mn-lt"/>
              </a:rPr>
              <a:t>x</a:t>
            </a:r>
            <a:r>
              <a:rPr lang="en-US" altLang="zh-CN" sz="3200" dirty="0" err="1">
                <a:latin typeface="+mn-lt"/>
                <a:sym typeface="Symbol" pitchFamily="18" charset="2"/>
              </a:rPr>
              <a:t>Af</a:t>
            </a:r>
            <a:r>
              <a:rPr lang="zh-CN" altLang="en-US" sz="3200" dirty="0">
                <a:latin typeface="+mn-lt"/>
                <a:sym typeface="Symbol" pitchFamily="18" charset="2"/>
              </a:rPr>
              <a:t>，</a:t>
            </a:r>
            <a:r>
              <a:rPr lang="zh-CN" altLang="en-US" sz="3200" dirty="0">
                <a:latin typeface="+mn-lt"/>
              </a:rPr>
              <a:t>当</a:t>
            </a:r>
            <a:r>
              <a:rPr lang="en-US" altLang="zh-CN" sz="3200" dirty="0">
                <a:latin typeface="+mn-lt"/>
              </a:rPr>
              <a:t>x=(1.40,2.04)</a:t>
            </a:r>
            <a:r>
              <a:rPr lang="zh-CN" altLang="en-US" sz="3200" dirty="0">
                <a:latin typeface="+mn-lt"/>
              </a:rPr>
              <a:t>时，判断</a:t>
            </a:r>
            <a:r>
              <a:rPr lang="en-US" altLang="zh-CN" sz="3200" dirty="0" err="1">
                <a:latin typeface="+mn-lt"/>
              </a:rPr>
              <a:t>x</a:t>
            </a:r>
            <a:r>
              <a:rPr lang="en-US" altLang="zh-CN" sz="3200" dirty="0" err="1">
                <a:latin typeface="+mn-lt"/>
                <a:sym typeface="Symbol" pitchFamily="18" charset="2"/>
              </a:rPr>
              <a:t>Af</a:t>
            </a:r>
            <a:r>
              <a:rPr lang="zh-CN" altLang="en-US" sz="3200" dirty="0">
                <a:latin typeface="+mn-lt"/>
                <a:sym typeface="Symbol" pitchFamily="18" charset="2"/>
              </a:rPr>
              <a:t>。</a:t>
            </a:r>
          </a:p>
        </p:txBody>
      </p:sp>
    </p:spTree>
  </p:cSld>
  <p:clrMapOvr>
    <a:masterClrMapping/>
  </p:clrMapOvr>
  <p:transition>
    <p:random/>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p:cNvGraphicFramePr>
          <p:nvPr/>
        </p:nvGraphicFramePr>
        <p:xfrm>
          <a:off x="285750" y="500063"/>
          <a:ext cx="8594725" cy="6227762"/>
        </p:xfrm>
        <a:graphic>
          <a:graphicData uri="http://schemas.openxmlformats.org/presentationml/2006/ole">
            <mc:AlternateContent xmlns:mc="http://schemas.openxmlformats.org/markup-compatibility/2006">
              <mc:Choice xmlns:v="urn:schemas-microsoft-com:vml" Requires="v">
                <p:oleObj spid="_x0000_s50188" name="文档" r:id="rId3" imgW="7683365" imgH="5541343" progId="Word.Document.8">
                  <p:embed/>
                </p:oleObj>
              </mc:Choice>
              <mc:Fallback>
                <p:oleObj name="文档" r:id="rId3" imgW="7683365" imgH="5541343"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500063"/>
                        <a:ext cx="8594725" cy="622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p:cNvGraphicFramePr>
          <p:nvPr/>
        </p:nvGraphicFramePr>
        <p:xfrm>
          <a:off x="357188" y="428625"/>
          <a:ext cx="8404225" cy="6170613"/>
        </p:xfrm>
        <a:graphic>
          <a:graphicData uri="http://schemas.openxmlformats.org/presentationml/2006/ole">
            <mc:AlternateContent xmlns:mc="http://schemas.openxmlformats.org/markup-compatibility/2006">
              <mc:Choice xmlns:v="urn:schemas-microsoft-com:vml" Requires="v">
                <p:oleObj spid="_x0000_s51212" name="文档" r:id="rId3" imgW="7545937" imgH="5541343" progId="Word.Document.8">
                  <p:embed/>
                </p:oleObj>
              </mc:Choice>
              <mc:Fallback>
                <p:oleObj name="文档" r:id="rId3" imgW="7545937" imgH="5541343"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28625"/>
                        <a:ext cx="8404225" cy="617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p:cNvGraphicFramePr>
          <p:nvPr/>
        </p:nvGraphicFramePr>
        <p:xfrm>
          <a:off x="357188" y="176213"/>
          <a:ext cx="8429625" cy="6681787"/>
        </p:xfrm>
        <a:graphic>
          <a:graphicData uri="http://schemas.openxmlformats.org/presentationml/2006/ole">
            <mc:AlternateContent xmlns:mc="http://schemas.openxmlformats.org/markup-compatibility/2006">
              <mc:Choice xmlns:v="urn:schemas-microsoft-com:vml" Requires="v">
                <p:oleObj spid="_x0000_s52236" name="文档" r:id="rId3" imgW="7545937" imgH="6139094" progId="Word.Document.8">
                  <p:embed/>
                </p:oleObj>
              </mc:Choice>
              <mc:Fallback>
                <p:oleObj name="文档" r:id="rId3" imgW="7545937" imgH="6139094"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76213"/>
                        <a:ext cx="8429625" cy="668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p:cNvGraphicFramePr>
          <p:nvPr/>
        </p:nvGraphicFramePr>
        <p:xfrm>
          <a:off x="428625" y="500063"/>
          <a:ext cx="8362950" cy="6154737"/>
        </p:xfrm>
        <a:graphic>
          <a:graphicData uri="http://schemas.openxmlformats.org/presentationml/2006/ole">
            <mc:AlternateContent xmlns:mc="http://schemas.openxmlformats.org/markup-compatibility/2006">
              <mc:Choice xmlns:v="urn:schemas-microsoft-com:vml" Requires="v">
                <p:oleObj spid="_x0000_s53260" name="Document" r:id="rId3" imgW="7531830" imgH="5543495" progId="Word.Document.8">
                  <p:embed/>
                </p:oleObj>
              </mc:Choice>
              <mc:Fallback>
                <p:oleObj name="Document" r:id="rId3" imgW="7531830" imgH="5543495"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500063"/>
                        <a:ext cx="8362950" cy="615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p:cNvGraphicFramePr>
          <p:nvPr/>
        </p:nvGraphicFramePr>
        <p:xfrm>
          <a:off x="285750" y="142875"/>
          <a:ext cx="8374063" cy="6572250"/>
        </p:xfrm>
        <a:graphic>
          <a:graphicData uri="http://schemas.openxmlformats.org/presentationml/2006/ole">
            <mc:AlternateContent xmlns:mc="http://schemas.openxmlformats.org/markup-compatibility/2006">
              <mc:Choice xmlns:v="urn:schemas-microsoft-com:vml" Requires="v">
                <p:oleObj spid="_x0000_s54284" name="Document" r:id="rId3" imgW="7618234" imgH="6340154" progId="Word.Document.8">
                  <p:embed/>
                </p:oleObj>
              </mc:Choice>
              <mc:Fallback>
                <p:oleObj name="Document" r:id="rId3" imgW="7618234" imgH="6340154"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42875"/>
                        <a:ext cx="8374063" cy="657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p:cNvGraphicFramePr>
          <p:nvPr/>
        </p:nvGraphicFramePr>
        <p:xfrm>
          <a:off x="214313" y="214313"/>
          <a:ext cx="8429625" cy="6227762"/>
        </p:xfrm>
        <a:graphic>
          <a:graphicData uri="http://schemas.openxmlformats.org/presentationml/2006/ole">
            <mc:AlternateContent xmlns:mc="http://schemas.openxmlformats.org/markup-compatibility/2006">
              <mc:Choice xmlns:v="urn:schemas-microsoft-com:vml" Requires="v">
                <p:oleObj spid="_x0000_s55308" name="文档" r:id="rId3" imgW="7545937" imgH="5544942" progId="Word.Document.8">
                  <p:embed/>
                </p:oleObj>
              </mc:Choice>
              <mc:Fallback>
                <p:oleObj name="文档" r:id="rId3" imgW="7545937" imgH="5544942"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214313"/>
                        <a:ext cx="8429625" cy="622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p:cNvGraphicFramePr>
          <p:nvPr/>
        </p:nvGraphicFramePr>
        <p:xfrm>
          <a:off x="357188" y="428625"/>
          <a:ext cx="8458200" cy="6218238"/>
        </p:xfrm>
        <a:graphic>
          <a:graphicData uri="http://schemas.openxmlformats.org/presentationml/2006/ole">
            <mc:AlternateContent xmlns:mc="http://schemas.openxmlformats.org/markup-compatibility/2006">
              <mc:Choice xmlns:v="urn:schemas-microsoft-com:vml" Requires="v">
                <p:oleObj spid="_x0000_s56332" name="文档" r:id="rId3" imgW="7545937" imgH="5541343" progId="Word.Document.8">
                  <p:embed/>
                </p:oleObj>
              </mc:Choice>
              <mc:Fallback>
                <p:oleObj name="文档" r:id="rId3" imgW="7545937" imgH="5541343" progId="Word.Document.8">
                  <p:embed/>
                  <p:pic>
                    <p:nvPicPr>
                      <p:cNvPr id="0" name="Object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28625"/>
                        <a:ext cx="8458200" cy="621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2"/>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2294628-5D23-40B5-92CC-591B7EB96173}" type="datetime1">
              <a:rPr lang="zh-CN" altLang="en-US" sz="1400">
                <a:ea typeface="宋体" pitchFamily="2" charset="-122"/>
              </a:rPr>
              <a:pPr eaLnBrk="1" hangingPunct="1"/>
              <a:t>2019/7/7</a:t>
            </a:fld>
            <a:endParaRPr lang="en-US" altLang="zh-CN" sz="1400">
              <a:ea typeface="宋体" pitchFamily="2" charset="-122"/>
            </a:endParaRPr>
          </a:p>
        </p:txBody>
      </p:sp>
      <p:sp>
        <p:nvSpPr>
          <p:cNvPr id="78851" name="灯片编号占位符 4"/>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06DDB14C-08BC-422A-B378-27F2BB302C5B}" type="slidenum">
              <a:rPr lang="zh-CN" altLang="en-US" sz="1400">
                <a:ea typeface="宋体" pitchFamily="2" charset="-122"/>
              </a:rPr>
              <a:pPr algn="r" eaLnBrk="1" hangingPunct="1"/>
              <a:t>2</a:t>
            </a:fld>
            <a:endParaRPr lang="en-US" altLang="zh-CN" sz="1400">
              <a:ea typeface="宋体" pitchFamily="2" charset="-122"/>
            </a:endParaRPr>
          </a:p>
        </p:txBody>
      </p:sp>
      <p:sp>
        <p:nvSpPr>
          <p:cNvPr id="78852" name="Rectangle 4"/>
          <p:cNvSpPr>
            <a:spLocks noGrp="1" noChangeArrowheads="1"/>
          </p:cNvSpPr>
          <p:nvPr>
            <p:ph type="title" idx="4294967295"/>
          </p:nvPr>
        </p:nvSpPr>
        <p:spPr>
          <a:xfrm>
            <a:off x="1403350" y="476250"/>
            <a:ext cx="5834063" cy="574675"/>
          </a:xfrm>
        </p:spPr>
        <p:txBody>
          <a:bodyPr/>
          <a:lstStyle/>
          <a:p>
            <a:pPr eaLnBrk="1" hangingPunct="1"/>
            <a:r>
              <a:rPr lang="zh-CN" altLang="en-US" sz="3200" b="1" smtClean="0">
                <a:solidFill>
                  <a:srgbClr val="FFFF00"/>
                </a:solidFill>
                <a:latin typeface="黑体" pitchFamily="49" charset="-122"/>
                <a:ea typeface="黑体" pitchFamily="49" charset="-122"/>
              </a:rPr>
              <a:t>  </a:t>
            </a:r>
            <a:r>
              <a:rPr lang="en-US" altLang="zh-CN" sz="3200" b="1" smtClean="0">
                <a:solidFill>
                  <a:srgbClr val="FFFF00"/>
                </a:solidFill>
                <a:latin typeface="黑体" pitchFamily="49" charset="-122"/>
                <a:ea typeface="黑体" pitchFamily="49" charset="-122"/>
              </a:rPr>
              <a:t>2014</a:t>
            </a:r>
            <a:r>
              <a:rPr lang="zh-CN" altLang="en-US" sz="2800" b="1" smtClean="0">
                <a:solidFill>
                  <a:srgbClr val="FFFF00"/>
                </a:solidFill>
                <a:latin typeface="黑体" pitchFamily="49" charset="-122"/>
                <a:ea typeface="黑体" pitchFamily="49" charset="-122"/>
              </a:rPr>
              <a:t>数学建模讲义</a:t>
            </a:r>
          </a:p>
        </p:txBody>
      </p:sp>
      <p:sp>
        <p:nvSpPr>
          <p:cNvPr id="16390" name="AutoShape 6">
            <a:hlinkClick r:id="rId2" action="ppaction://hlinksldjump"/>
          </p:cNvPr>
          <p:cNvSpPr>
            <a:spLocks noChangeArrowheads="1"/>
          </p:cNvSpPr>
          <p:nvPr/>
        </p:nvSpPr>
        <p:spPr bwMode="auto">
          <a:xfrm>
            <a:off x="1763713" y="2492375"/>
            <a:ext cx="4968875" cy="576263"/>
          </a:xfrm>
          <a:prstGeom prst="roundRect">
            <a:avLst>
              <a:gd name="adj" fmla="val 49106"/>
            </a:avLst>
          </a:prstGeom>
          <a:gradFill rotWithShape="1">
            <a:gsLst>
              <a:gs pos="0">
                <a:srgbClr val="00475E"/>
              </a:gs>
              <a:gs pos="50000">
                <a:schemeClr val="accent1"/>
              </a:gs>
              <a:gs pos="100000">
                <a:srgbClr val="00475E"/>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7. </a:t>
            </a:r>
            <a:r>
              <a:rPr lang="zh-CN" altLang="en-US" sz="2400" b="1" dirty="0">
                <a:solidFill>
                  <a:schemeClr val="bg1"/>
                </a:solidFill>
                <a:ea typeface="宋体" pitchFamily="2" charset="-122"/>
              </a:rPr>
              <a:t>评价建模案例</a:t>
            </a:r>
          </a:p>
        </p:txBody>
      </p:sp>
      <p:sp>
        <p:nvSpPr>
          <p:cNvPr id="16393" name="AutoShape 18">
            <a:hlinkClick r:id="rId2" action="ppaction://hlinksldjump"/>
          </p:cNvPr>
          <p:cNvSpPr>
            <a:spLocks noChangeArrowheads="1"/>
          </p:cNvSpPr>
          <p:nvPr/>
        </p:nvSpPr>
        <p:spPr bwMode="auto">
          <a:xfrm>
            <a:off x="1763713" y="1557338"/>
            <a:ext cx="4968875" cy="576262"/>
          </a:xfrm>
          <a:prstGeom prst="roundRect">
            <a:avLst>
              <a:gd name="adj" fmla="val 49106"/>
            </a:avLst>
          </a:prstGeom>
          <a:gradFill rotWithShape="1">
            <a:gsLst>
              <a:gs pos="0">
                <a:srgbClr val="333C68"/>
              </a:gs>
              <a:gs pos="50000">
                <a:schemeClr val="hlink"/>
              </a:gs>
              <a:gs pos="100000">
                <a:srgbClr val="333C68"/>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6. </a:t>
            </a:r>
            <a:r>
              <a:rPr lang="zh-CN" altLang="en-US" sz="2400" b="1" dirty="0">
                <a:solidFill>
                  <a:schemeClr val="bg1"/>
                </a:solidFill>
                <a:ea typeface="宋体" pitchFamily="2" charset="-122"/>
              </a:rPr>
              <a:t>统计建模案例</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7BAF27A-DD00-4F52-9BBD-9FD54979A364}" type="datetime1">
              <a:rPr lang="zh-CN" altLang="en-US" sz="1400">
                <a:ea typeface="宋体" pitchFamily="2" charset="-122"/>
              </a:rPr>
              <a:pPr eaLnBrk="1" hangingPunct="1"/>
              <a:t>2019/7/7</a:t>
            </a:fld>
            <a:endParaRPr lang="en-US" altLang="zh-CN" sz="1400">
              <a:ea typeface="宋体" pitchFamily="2" charset="-122"/>
            </a:endParaRPr>
          </a:p>
        </p:txBody>
      </p:sp>
      <p:sp>
        <p:nvSpPr>
          <p:cNvPr id="9728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34A27CF-CF22-4815-A782-47869D8051F1}" type="slidenum">
              <a:rPr lang="zh-CN" altLang="en-US" sz="1400">
                <a:ea typeface="宋体" pitchFamily="2" charset="-122"/>
              </a:rPr>
              <a:pPr algn="r" eaLnBrk="1" hangingPunct="1"/>
              <a:t>20</a:t>
            </a:fld>
            <a:endParaRPr lang="en-US" altLang="zh-CN" sz="1400">
              <a:ea typeface="宋体" pitchFamily="2" charset="-122"/>
            </a:endParaRPr>
          </a:p>
        </p:txBody>
      </p:sp>
      <p:sp>
        <p:nvSpPr>
          <p:cNvPr id="97284" name="Text Box 2"/>
          <p:cNvSpPr txBox="1">
            <a:spLocks noChangeArrowheads="1"/>
          </p:cNvSpPr>
          <p:nvPr/>
        </p:nvSpPr>
        <p:spPr bwMode="auto">
          <a:xfrm>
            <a:off x="323850" y="1196975"/>
            <a:ext cx="4752975" cy="5794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3</a:t>
            </a:r>
            <a:r>
              <a:rPr lang="zh-CN" altLang="en-US" sz="3200" b="1">
                <a:solidFill>
                  <a:srgbClr val="0000FF"/>
                </a:solidFill>
                <a:latin typeface="楷体_GB2312" pitchFamily="49" charset="-122"/>
                <a:ea typeface="楷体_GB2312" pitchFamily="49" charset="-122"/>
              </a:rPr>
              <a:t>、从问题的题型上分析</a:t>
            </a:r>
          </a:p>
        </p:txBody>
      </p:sp>
      <p:sp>
        <p:nvSpPr>
          <p:cNvPr id="29702" name="Text Box 3"/>
          <p:cNvSpPr txBox="1">
            <a:spLocks noChangeArrowheads="1"/>
          </p:cNvSpPr>
          <p:nvPr/>
        </p:nvSpPr>
        <p:spPr bwMode="auto">
          <a:xfrm>
            <a:off x="539750" y="1844675"/>
            <a:ext cx="734377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a:t>
            </a:r>
            <a:r>
              <a:rPr lang="zh-CN" altLang="en-US" sz="2800" b="1">
                <a:solidFill>
                  <a:srgbClr val="0000FF"/>
                </a:solidFill>
                <a:latin typeface="Times New Roman" pitchFamily="18" charset="0"/>
                <a:ea typeface="楷体_GB2312" pitchFamily="49" charset="-122"/>
              </a:rPr>
              <a:t>“</a:t>
            </a:r>
            <a:r>
              <a:rPr lang="zh-CN" altLang="en-US" sz="2800" b="1">
                <a:solidFill>
                  <a:srgbClr val="FF0000"/>
                </a:solidFill>
                <a:latin typeface="楷体_GB2312" pitchFamily="49" charset="-122"/>
                <a:ea typeface="楷体_GB2312" pitchFamily="49" charset="-122"/>
              </a:rPr>
              <a:t>即时性</a:t>
            </a:r>
            <a:r>
              <a:rPr lang="zh-CN" altLang="en-US" sz="2800" b="1">
                <a:solidFill>
                  <a:srgbClr val="0000FF"/>
                </a:solidFill>
                <a:latin typeface="Times New Roman" pitchFamily="18" charset="0"/>
                <a:ea typeface="楷体_GB2312" pitchFamily="49" charset="-122"/>
              </a:rPr>
              <a:t>”</a:t>
            </a:r>
            <a:r>
              <a:rPr lang="zh-CN" altLang="en-US" sz="2800" b="1">
                <a:solidFill>
                  <a:srgbClr val="0000FF"/>
                </a:solidFill>
                <a:latin typeface="楷体_GB2312" pitchFamily="49" charset="-122"/>
                <a:ea typeface="楷体_GB2312" pitchFamily="49" charset="-122"/>
              </a:rPr>
              <a:t>较强的问题有</a:t>
            </a:r>
            <a:r>
              <a:rPr lang="en-US" altLang="zh-CN" sz="2800" b="1">
                <a:solidFill>
                  <a:srgbClr val="0000FF"/>
                </a:solidFill>
                <a:latin typeface="楷体_GB2312" pitchFamily="49" charset="-122"/>
                <a:ea typeface="楷体_GB2312" pitchFamily="49" charset="-122"/>
              </a:rPr>
              <a:t>14</a:t>
            </a:r>
            <a:r>
              <a:rPr lang="zh-CN" altLang="en-US" sz="2800" b="1">
                <a:solidFill>
                  <a:srgbClr val="0000FF"/>
                </a:solidFill>
                <a:latin typeface="楷体_GB2312" pitchFamily="49" charset="-122"/>
                <a:ea typeface="楷体_GB2312" pitchFamily="49" charset="-122"/>
              </a:rPr>
              <a:t>个</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占</a:t>
            </a:r>
            <a:r>
              <a:rPr lang="en-US" altLang="zh-CN" sz="2800" b="1">
                <a:solidFill>
                  <a:srgbClr val="0000FF"/>
                </a:solidFill>
                <a:latin typeface="楷体_GB2312" pitchFamily="49" charset="-122"/>
                <a:ea typeface="楷体_GB2312" pitchFamily="49" charset="-122"/>
              </a:rPr>
              <a:t>35%</a:t>
            </a:r>
            <a:r>
              <a:rPr lang="zh-CN" altLang="en-US" sz="2800" b="1">
                <a:solidFill>
                  <a:srgbClr val="0000FF"/>
                </a:solidFill>
                <a:latin typeface="楷体_GB2312" pitchFamily="49" charset="-122"/>
                <a:ea typeface="楷体_GB2312" pitchFamily="49" charset="-122"/>
              </a:rPr>
              <a:t>：</a:t>
            </a:r>
            <a:endParaRPr lang="zh-CN" altLang="en-US" b="1">
              <a:solidFill>
                <a:srgbClr val="0000FF"/>
              </a:solidFill>
              <a:latin typeface="楷体_GB2312" pitchFamily="49" charset="-122"/>
              <a:ea typeface="楷体_GB2312" pitchFamily="49" charset="-122"/>
            </a:endParaRPr>
          </a:p>
          <a:p>
            <a:r>
              <a:rPr lang="en-US" altLang="zh-CN" sz="2400" b="1">
                <a:solidFill>
                  <a:srgbClr val="0000FF"/>
                </a:solidFill>
                <a:latin typeface="楷体_GB2312" pitchFamily="49" charset="-122"/>
                <a:ea typeface="楷体_GB2312" pitchFamily="49" charset="-122"/>
              </a:rPr>
              <a:t>93B:</a:t>
            </a:r>
            <a:r>
              <a:rPr lang="zh-CN" altLang="en-US" sz="2400" b="1">
                <a:solidFill>
                  <a:srgbClr val="0000FF"/>
                </a:solidFill>
                <a:latin typeface="楷体_GB2312" pitchFamily="49" charset="-122"/>
                <a:ea typeface="楷体_GB2312" pitchFamily="49" charset="-122"/>
              </a:rPr>
              <a:t>足球队排名问题；  </a:t>
            </a:r>
            <a:r>
              <a:rPr lang="en-US" altLang="zh-CN" sz="2400" b="1">
                <a:solidFill>
                  <a:srgbClr val="0000FF"/>
                </a:solidFill>
                <a:latin typeface="楷体_GB2312" pitchFamily="49" charset="-122"/>
                <a:ea typeface="楷体_GB2312" pitchFamily="49" charset="-122"/>
              </a:rPr>
              <a:t>98B:</a:t>
            </a:r>
            <a:r>
              <a:rPr lang="zh-CN" altLang="en-US" sz="2400" b="1">
                <a:solidFill>
                  <a:srgbClr val="0000FF"/>
                </a:solidFill>
                <a:latin typeface="楷体_GB2312" pitchFamily="49" charset="-122"/>
                <a:ea typeface="楷体_GB2312" pitchFamily="49" charset="-122"/>
              </a:rPr>
              <a:t>灾情巡视路线问题；</a:t>
            </a:r>
          </a:p>
          <a:p>
            <a:r>
              <a:rPr lang="en-US" altLang="zh-CN" sz="2400" b="1">
                <a:solidFill>
                  <a:srgbClr val="0000FF"/>
                </a:solidFill>
                <a:latin typeface="楷体_GB2312" pitchFamily="49" charset="-122"/>
                <a:ea typeface="楷体_GB2312" pitchFamily="49" charset="-122"/>
              </a:rPr>
              <a:t>00A:DNA</a:t>
            </a:r>
            <a:r>
              <a:rPr lang="zh-CN" altLang="en-US" sz="2400" b="1">
                <a:solidFill>
                  <a:srgbClr val="0000FF"/>
                </a:solidFill>
                <a:latin typeface="楷体_GB2312" pitchFamily="49" charset="-122"/>
                <a:ea typeface="楷体_GB2312" pitchFamily="49" charset="-122"/>
              </a:rPr>
              <a:t>序列分类问题； </a:t>
            </a:r>
            <a:r>
              <a:rPr lang="en-US" altLang="zh-CN" sz="2400" b="1">
                <a:solidFill>
                  <a:srgbClr val="0000FF"/>
                </a:solidFill>
                <a:latin typeface="楷体_GB2312" pitchFamily="49" charset="-122"/>
                <a:ea typeface="楷体_GB2312" pitchFamily="49" charset="-122"/>
              </a:rPr>
              <a:t>00B:</a:t>
            </a:r>
            <a:r>
              <a:rPr lang="zh-CN" altLang="en-US" sz="2400" b="1">
                <a:solidFill>
                  <a:srgbClr val="0000FF"/>
                </a:solidFill>
                <a:latin typeface="楷体_GB2312" pitchFamily="49" charset="-122"/>
                <a:ea typeface="楷体_GB2312" pitchFamily="49" charset="-122"/>
              </a:rPr>
              <a:t>钢管订购与运输问题；</a:t>
            </a:r>
          </a:p>
          <a:p>
            <a:r>
              <a:rPr lang="en-US" altLang="zh-CN" sz="2400" b="1">
                <a:solidFill>
                  <a:srgbClr val="0000FF"/>
                </a:solidFill>
                <a:latin typeface="楷体_GB2312" pitchFamily="49" charset="-122"/>
                <a:ea typeface="楷体_GB2312" pitchFamily="49" charset="-122"/>
              </a:rPr>
              <a:t>01B:</a:t>
            </a:r>
            <a:r>
              <a:rPr lang="zh-CN" altLang="en-US" sz="2400" b="1">
                <a:solidFill>
                  <a:srgbClr val="0000FF"/>
                </a:solidFill>
                <a:latin typeface="楷体_GB2312" pitchFamily="49" charset="-122"/>
                <a:ea typeface="楷体_GB2312" pitchFamily="49" charset="-122"/>
              </a:rPr>
              <a:t>公交车的调度问题；</a:t>
            </a:r>
            <a:r>
              <a:rPr lang="en-US" altLang="zh-CN" sz="2400" b="1">
                <a:solidFill>
                  <a:srgbClr val="0000FF"/>
                </a:solidFill>
                <a:latin typeface="楷体_GB2312" pitchFamily="49" charset="-122"/>
                <a:ea typeface="楷体_GB2312" pitchFamily="49" charset="-122"/>
              </a:rPr>
              <a:t>02B:</a:t>
            </a:r>
            <a:r>
              <a:rPr lang="zh-CN" altLang="en-US" sz="2400" b="1">
                <a:solidFill>
                  <a:srgbClr val="0000FF"/>
                </a:solidFill>
                <a:latin typeface="楷体_GB2312" pitchFamily="49" charset="-122"/>
                <a:ea typeface="楷体_GB2312" pitchFamily="49" charset="-122"/>
              </a:rPr>
              <a:t>彩票中的数学问题；</a:t>
            </a:r>
          </a:p>
          <a:p>
            <a:r>
              <a:rPr lang="en-US" altLang="zh-CN" sz="2400" b="1">
                <a:solidFill>
                  <a:srgbClr val="0000FF"/>
                </a:solidFill>
                <a:latin typeface="楷体_GB2312" pitchFamily="49" charset="-122"/>
                <a:ea typeface="楷体_GB2312" pitchFamily="49" charset="-122"/>
              </a:rPr>
              <a:t>03A:SARS</a:t>
            </a:r>
            <a:r>
              <a:rPr lang="zh-CN" altLang="en-US" sz="2400" b="1">
                <a:solidFill>
                  <a:srgbClr val="0000FF"/>
                </a:solidFill>
                <a:latin typeface="楷体_GB2312" pitchFamily="49" charset="-122"/>
                <a:ea typeface="楷体_GB2312" pitchFamily="49" charset="-122"/>
              </a:rPr>
              <a:t>的传播问题；  </a:t>
            </a:r>
          </a:p>
          <a:p>
            <a:r>
              <a:rPr lang="en-US" altLang="zh-CN" sz="2400" b="1">
                <a:solidFill>
                  <a:srgbClr val="0000FF"/>
                </a:solidFill>
                <a:latin typeface="楷体_GB2312" pitchFamily="49" charset="-122"/>
                <a:ea typeface="楷体_GB2312" pitchFamily="49" charset="-122"/>
              </a:rPr>
              <a:t>04A:</a:t>
            </a:r>
            <a:r>
              <a:rPr lang="zh-CN" altLang="en-US" sz="2400" b="1">
                <a:solidFill>
                  <a:srgbClr val="0000FF"/>
                </a:solidFill>
                <a:latin typeface="楷体_GB2312" pitchFamily="49" charset="-122"/>
                <a:ea typeface="楷体_GB2312" pitchFamily="49" charset="-122"/>
              </a:rPr>
              <a:t>奥运会临时超市网点设计问题</a:t>
            </a:r>
            <a:r>
              <a:rPr lang="en-US" altLang="zh-CN" sz="2400" b="1">
                <a:solidFill>
                  <a:srgbClr val="0000FF"/>
                </a:solidFill>
                <a:latin typeface="楷体_GB2312" pitchFamily="49" charset="-122"/>
                <a:ea typeface="楷体_GB2312" pitchFamily="49" charset="-122"/>
              </a:rPr>
              <a:t>;</a:t>
            </a:r>
          </a:p>
          <a:p>
            <a:r>
              <a:rPr lang="en-US" altLang="zh-CN" sz="2400" b="1">
                <a:solidFill>
                  <a:srgbClr val="0000FF"/>
                </a:solidFill>
                <a:latin typeface="楷体_GB2312" pitchFamily="49" charset="-122"/>
                <a:ea typeface="楷体_GB2312" pitchFamily="49" charset="-122"/>
              </a:rPr>
              <a:t>04B:</a:t>
            </a:r>
            <a:r>
              <a:rPr lang="zh-CN" altLang="en-US" sz="2400" b="1">
                <a:solidFill>
                  <a:srgbClr val="0000FF"/>
                </a:solidFill>
                <a:latin typeface="楷体_GB2312" pitchFamily="49" charset="-122"/>
                <a:ea typeface="楷体_GB2312" pitchFamily="49" charset="-122"/>
              </a:rPr>
              <a:t>电力市场的输电阻塞管理问题</a:t>
            </a:r>
            <a:r>
              <a:rPr lang="en-US" altLang="zh-CN" sz="2400" b="1">
                <a:solidFill>
                  <a:srgbClr val="0000FF"/>
                </a:solidFill>
                <a:latin typeface="楷体_GB2312" pitchFamily="49" charset="-122"/>
                <a:ea typeface="楷体_GB2312" pitchFamily="49" charset="-122"/>
              </a:rPr>
              <a:t>;</a:t>
            </a:r>
          </a:p>
          <a:p>
            <a:r>
              <a:rPr lang="en-US" altLang="zh-CN" sz="2400" b="1">
                <a:solidFill>
                  <a:srgbClr val="0000FF"/>
                </a:solidFill>
                <a:latin typeface="楷体_GB2312" pitchFamily="49" charset="-122"/>
                <a:ea typeface="楷体_GB2312" pitchFamily="49" charset="-122"/>
              </a:rPr>
              <a:t>05A:</a:t>
            </a:r>
            <a:r>
              <a:rPr lang="zh-CN" altLang="en-US" sz="2400" b="1">
                <a:solidFill>
                  <a:srgbClr val="0000FF"/>
                </a:solidFill>
                <a:latin typeface="楷体_GB2312" pitchFamily="49" charset="-122"/>
                <a:ea typeface="楷体_GB2312" pitchFamily="49" charset="-122"/>
              </a:rPr>
              <a:t>长江水质的评价和预测问题</a:t>
            </a:r>
            <a:r>
              <a:rPr lang="en-US" altLang="zh-CN" sz="2400" b="1">
                <a:solidFill>
                  <a:srgbClr val="0000FF"/>
                </a:solidFill>
                <a:latin typeface="楷体_GB2312" pitchFamily="49" charset="-122"/>
                <a:ea typeface="楷体_GB2312" pitchFamily="49" charset="-122"/>
              </a:rPr>
              <a:t>;</a:t>
            </a:r>
          </a:p>
          <a:p>
            <a:r>
              <a:rPr lang="en-US" altLang="zh-CN" sz="2400" b="1">
                <a:solidFill>
                  <a:srgbClr val="0000FF"/>
                </a:solidFill>
                <a:latin typeface="楷体_GB2312" pitchFamily="49" charset="-122"/>
                <a:ea typeface="楷体_GB2312" pitchFamily="49" charset="-122"/>
              </a:rPr>
              <a:t>07B:</a:t>
            </a:r>
            <a:r>
              <a:rPr lang="en-US" altLang="zh-CN" sz="2400" b="1">
                <a:solidFill>
                  <a:srgbClr val="0000FF"/>
                </a:solidFill>
                <a:latin typeface="Times New Roman" pitchFamily="18" charset="0"/>
                <a:ea typeface="楷体_GB2312" pitchFamily="49" charset="-122"/>
              </a:rPr>
              <a:t>“</a:t>
            </a:r>
            <a:r>
              <a:rPr lang="zh-CN" altLang="en-US" sz="2400" b="1">
                <a:solidFill>
                  <a:srgbClr val="0000FF"/>
                </a:solidFill>
                <a:latin typeface="楷体_GB2312" pitchFamily="49" charset="-122"/>
                <a:ea typeface="楷体_GB2312" pitchFamily="49" charset="-122"/>
              </a:rPr>
              <a:t>乘公交</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看奥运</a:t>
            </a:r>
            <a:r>
              <a:rPr lang="zh-CN" altLang="en-US" sz="2400" b="1">
                <a:solidFill>
                  <a:srgbClr val="0000FF"/>
                </a:solidFill>
                <a:latin typeface="Times New Roman" pitchFamily="18" charset="0"/>
                <a:ea typeface="楷体_GB2312" pitchFamily="49" charset="-122"/>
              </a:rPr>
              <a:t>”</a:t>
            </a:r>
            <a:r>
              <a:rPr lang="zh-CN" altLang="en-US" sz="2400" b="1">
                <a:solidFill>
                  <a:srgbClr val="0000FF"/>
                </a:solidFill>
                <a:latin typeface="楷体_GB2312" pitchFamily="49" charset="-122"/>
                <a:ea typeface="楷体_GB2312" pitchFamily="49" charset="-122"/>
              </a:rPr>
              <a:t>问题</a:t>
            </a:r>
            <a:r>
              <a:rPr lang="en-US" altLang="zh-CN" sz="2400" b="1">
                <a:solidFill>
                  <a:srgbClr val="0000FF"/>
                </a:solidFill>
                <a:latin typeface="楷体_GB2312" pitchFamily="49" charset="-122"/>
                <a:ea typeface="楷体_GB2312" pitchFamily="49" charset="-122"/>
              </a:rPr>
              <a:t>;</a:t>
            </a:r>
          </a:p>
          <a:p>
            <a:r>
              <a:rPr lang="en-US" altLang="zh-CN" sz="2400" b="1">
                <a:solidFill>
                  <a:srgbClr val="0000FF"/>
                </a:solidFill>
                <a:latin typeface="楷体_GB2312" pitchFamily="49" charset="-122"/>
                <a:ea typeface="楷体_GB2312" pitchFamily="49" charset="-122"/>
              </a:rPr>
              <a:t>08B:</a:t>
            </a:r>
            <a:r>
              <a:rPr lang="zh-CN" altLang="en-US" sz="2400" b="1">
                <a:solidFill>
                  <a:srgbClr val="0000FF"/>
                </a:solidFill>
                <a:latin typeface="楷体_GB2312" pitchFamily="49" charset="-122"/>
                <a:ea typeface="楷体_GB2312" pitchFamily="49" charset="-122"/>
              </a:rPr>
              <a:t>高等教育学费探讨问题</a:t>
            </a:r>
            <a:r>
              <a:rPr lang="en-US" altLang="zh-CN" sz="2400" b="1">
                <a:solidFill>
                  <a:srgbClr val="0000FF"/>
                </a:solidFill>
                <a:latin typeface="楷体_GB2312" pitchFamily="49" charset="-122"/>
                <a:ea typeface="楷体_GB2312" pitchFamily="49" charset="-122"/>
              </a:rPr>
              <a:t>;</a:t>
            </a:r>
          </a:p>
          <a:p>
            <a:r>
              <a:rPr lang="en-US" altLang="zh-CN" sz="2400" b="1">
                <a:solidFill>
                  <a:srgbClr val="0000FF"/>
                </a:solidFill>
                <a:latin typeface="楷体_GB2312" pitchFamily="49" charset="-122"/>
                <a:ea typeface="楷体_GB2312" pitchFamily="49" charset="-122"/>
              </a:rPr>
              <a:t>10B:</a:t>
            </a:r>
            <a:r>
              <a:rPr lang="zh-CN" altLang="en-US" sz="2400" b="1">
                <a:solidFill>
                  <a:srgbClr val="0000FF"/>
                </a:solidFill>
                <a:latin typeface="楷体_GB2312" pitchFamily="49" charset="-122"/>
                <a:ea typeface="楷体_GB2312" pitchFamily="49" charset="-122"/>
              </a:rPr>
              <a:t>上海世博会影响力的定量评估；</a:t>
            </a:r>
          </a:p>
          <a:p>
            <a:r>
              <a:rPr lang="en-US" altLang="zh-CN" sz="2400" b="1">
                <a:solidFill>
                  <a:srgbClr val="0000FF"/>
                </a:solidFill>
                <a:latin typeface="楷体_GB2312" pitchFamily="49" charset="-122"/>
                <a:ea typeface="楷体_GB2312" pitchFamily="49" charset="-122"/>
              </a:rPr>
              <a:t>11B</a:t>
            </a:r>
            <a:r>
              <a:rPr lang="zh-CN" altLang="en-US"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sym typeface="Wingdings" pitchFamily="2" charset="2"/>
              </a:rPr>
              <a:t>交巡警服务平台的设置与调度。</a:t>
            </a:r>
          </a:p>
        </p:txBody>
      </p:sp>
      <p:sp>
        <p:nvSpPr>
          <p:cNvPr id="97286"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pic>
        <p:nvPicPr>
          <p:cNvPr id="29704" name="Picture 5" descr="j00786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9950" y="5445125"/>
            <a:ext cx="6540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AutoShape 6"/>
          <p:cNvSpPr>
            <a:spLocks noChangeArrowheads="1"/>
          </p:cNvSpPr>
          <p:nvPr/>
        </p:nvSpPr>
        <p:spPr bwMode="auto">
          <a:xfrm>
            <a:off x="7924800" y="3284538"/>
            <a:ext cx="1219200" cy="1654175"/>
          </a:xfrm>
          <a:prstGeom prst="wedgeRoundRectCallout">
            <a:avLst>
              <a:gd name="adj1" fmla="val 20833"/>
              <a:gd name="adj2" fmla="val 85796"/>
              <a:gd name="adj3" fmla="val 16667"/>
            </a:avLst>
          </a:prstGeom>
          <a:solidFill>
            <a:srgbClr val="EBF7FF"/>
          </a:solidFill>
          <a:ln w="9525">
            <a:solidFill>
              <a:srgbClr val="DB3BD7"/>
            </a:solidFill>
            <a:miter lim="800000"/>
            <a:headEnd/>
            <a:tailEnd/>
          </a:ln>
        </p:spPr>
        <p:txBody>
          <a:bodyPr lIns="18000" tIns="0" rIns="18000" bIns="0" anchor="ctr">
            <a:spAutoFit/>
          </a:bodyPr>
          <a:lstStyle/>
          <a:p>
            <a:pPr algn="ctr" eaLnBrk="0" hangingPunct="0"/>
            <a:r>
              <a:rPr lang="zh-CN" altLang="en-US" sz="2000" b="1">
                <a:latin typeface="Times New Roman" pitchFamily="18" charset="0"/>
                <a:ea typeface="楷体_GB2312" pitchFamily="49" charset="-122"/>
              </a:rPr>
              <a:t>什么叫即时性呀</a:t>
            </a:r>
            <a:r>
              <a:rPr lang="en-US" altLang="zh-CN" sz="2000" b="1">
                <a:latin typeface="Times New Roman" pitchFamily="18" charset="0"/>
                <a:ea typeface="楷体_GB2312" pitchFamily="49" charset="-122"/>
              </a:rPr>
              <a:t>?</a:t>
            </a:r>
            <a:r>
              <a:rPr lang="zh-CN" altLang="en-US" sz="2000" b="1">
                <a:latin typeface="Times New Roman" pitchFamily="18" charset="0"/>
                <a:ea typeface="楷体_GB2312" pitchFamily="49" charset="-122"/>
              </a:rPr>
              <a:t>今年的即时性问题是什么</a:t>
            </a:r>
            <a:r>
              <a:rPr lang="en-US" altLang="zh-CN" sz="2000" b="1">
                <a:latin typeface="Times New Roman" pitchFamily="18" charset="0"/>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dissolve">
                                      <p:cBhvr>
                                        <p:cTn id="7" dur="500"/>
                                        <p:tgtEl>
                                          <p:spTgt spid="2970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9704"/>
                                        </p:tgtEl>
                                        <p:attrNameLst>
                                          <p:attrName>style.visibility</p:attrName>
                                        </p:attrNameLst>
                                      </p:cBhvr>
                                      <p:to>
                                        <p:strVal val="visible"/>
                                      </p:to>
                                    </p:set>
                                    <p:animEffect transition="in" filter="dissolve">
                                      <p:cBhvr>
                                        <p:cTn id="11" dur="500"/>
                                        <p:tgtEl>
                                          <p:spTgt spid="29704"/>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9705"/>
                                        </p:tgtEl>
                                        <p:attrNameLst>
                                          <p:attrName>style.visibility</p:attrName>
                                        </p:attrNameLst>
                                      </p:cBhvr>
                                      <p:to>
                                        <p:strVal val="visible"/>
                                      </p:to>
                                    </p:set>
                                    <p:animEffect transition="in" filter="dissolve">
                                      <p:cBhvr>
                                        <p:cTn id="15"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utoUpdateAnimBg="0"/>
      <p:bldP spid="29705" grpId="0" animBg="1" autoUpdateAnimBg="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685800" y="285750"/>
            <a:ext cx="8458200" cy="6858000"/>
          </a:xfrm>
          <a:prstGeom prst="rect">
            <a:avLst/>
          </a:prstGeom>
        </p:spPr>
        <p:txBody>
          <a:bodyPr>
            <a:normAutofit/>
          </a:bodyPr>
          <a:lstStyle/>
          <a:p>
            <a:pPr marL="342900" indent="-342900" fontAlgn="auto">
              <a:spcBef>
                <a:spcPct val="20000"/>
              </a:spcBef>
              <a:spcAft>
                <a:spcPts val="0"/>
              </a:spcAft>
              <a:buFont typeface="Arial" pitchFamily="34" charset="0"/>
              <a:buChar char="•"/>
              <a:defRPr/>
            </a:pPr>
            <a:r>
              <a:rPr lang="zh-CN" altLang="en-US" sz="2800" dirty="0">
                <a:latin typeface="+mn-lt"/>
              </a:rPr>
              <a:t>关于蠓虫分类问题，利用所给的学习样本的数据可算得</a:t>
            </a:r>
          </a:p>
          <a:p>
            <a:pPr marL="342900" indent="-342900" fontAlgn="auto">
              <a:spcBef>
                <a:spcPct val="20000"/>
              </a:spcBef>
              <a:spcAft>
                <a:spcPts val="0"/>
              </a:spcAft>
              <a:buFont typeface="Arial" pitchFamily="34" charset="0"/>
              <a:buChar char="•"/>
              <a:defRPr/>
            </a:pPr>
            <a:endParaRPr lang="zh-CN" altLang="en-US" sz="2800" dirty="0">
              <a:latin typeface="+mn-lt"/>
            </a:endParaRPr>
          </a:p>
          <a:p>
            <a:pPr marL="342900" indent="-342900" fontAlgn="auto">
              <a:spcBef>
                <a:spcPct val="20000"/>
              </a:spcBef>
              <a:spcAft>
                <a:spcPts val="0"/>
              </a:spcAft>
              <a:buFont typeface="Arial" pitchFamily="34" charset="0"/>
              <a:buChar char="•"/>
              <a:defRPr/>
            </a:pPr>
            <a:endParaRPr lang="zh-CN" altLang="en-US" sz="2800" dirty="0">
              <a:latin typeface="+mn-lt"/>
            </a:endParaRPr>
          </a:p>
          <a:p>
            <a:pPr marL="342900" indent="-342900" fontAlgn="auto">
              <a:spcBef>
                <a:spcPct val="20000"/>
              </a:spcBef>
              <a:spcAft>
                <a:spcPts val="0"/>
              </a:spcAft>
              <a:buFont typeface="Arial" pitchFamily="34" charset="0"/>
              <a:buChar char="•"/>
              <a:defRPr/>
            </a:pPr>
            <a:endParaRPr lang="zh-CN" altLang="en-US" sz="2800" dirty="0">
              <a:latin typeface="+mn-lt"/>
            </a:endParaRPr>
          </a:p>
          <a:p>
            <a:pPr marL="342900" indent="-342900" fontAlgn="auto">
              <a:spcBef>
                <a:spcPct val="20000"/>
              </a:spcBef>
              <a:spcAft>
                <a:spcPts val="0"/>
              </a:spcAft>
              <a:buFont typeface="Arial" pitchFamily="34" charset="0"/>
              <a:buChar char="•"/>
              <a:defRPr/>
            </a:pPr>
            <a:endParaRPr lang="zh-CN" altLang="en-US" sz="2800" dirty="0">
              <a:latin typeface="+mn-lt"/>
            </a:endParaRPr>
          </a:p>
          <a:p>
            <a:pPr marL="342900" indent="-342900" fontAlgn="auto">
              <a:spcBef>
                <a:spcPct val="20000"/>
              </a:spcBef>
              <a:spcAft>
                <a:spcPts val="0"/>
              </a:spcAft>
              <a:buFont typeface="Arial" pitchFamily="34" charset="0"/>
              <a:buChar char="•"/>
              <a:defRPr/>
            </a:pPr>
            <a:endParaRPr lang="zh-CN" altLang="en-US" sz="2800" dirty="0">
              <a:latin typeface="+mn-lt"/>
            </a:endParaRPr>
          </a:p>
          <a:p>
            <a:pPr marL="342900" indent="-342900" fontAlgn="auto">
              <a:spcBef>
                <a:spcPct val="20000"/>
              </a:spcBef>
              <a:spcAft>
                <a:spcPts val="0"/>
              </a:spcAft>
              <a:buFont typeface="Arial" pitchFamily="34" charset="0"/>
              <a:buChar char="•"/>
              <a:defRPr/>
            </a:pPr>
            <a:r>
              <a:rPr lang="zh-CN" altLang="en-US" sz="2800" dirty="0">
                <a:latin typeface="+mn-lt"/>
              </a:rPr>
              <a:t>当</a:t>
            </a:r>
            <a:r>
              <a:rPr lang="en-US" altLang="zh-CN" sz="2800" dirty="0">
                <a:latin typeface="+mn-lt"/>
              </a:rPr>
              <a:t>x=(1.24,1.80)</a:t>
            </a:r>
            <a:r>
              <a:rPr lang="zh-CN" altLang="en-US" sz="2800" dirty="0">
                <a:latin typeface="+mn-lt"/>
              </a:rPr>
              <a:t>时，判断</a:t>
            </a:r>
            <a:r>
              <a:rPr lang="en-US" altLang="zh-CN" sz="2800" dirty="0" err="1">
                <a:latin typeface="+mn-lt"/>
              </a:rPr>
              <a:t>x</a:t>
            </a:r>
            <a:r>
              <a:rPr lang="en-US" altLang="zh-CN" sz="2800" dirty="0" err="1">
                <a:latin typeface="+mn-lt"/>
                <a:sym typeface="Symbol" pitchFamily="18" charset="2"/>
              </a:rPr>
              <a:t>Apf</a:t>
            </a:r>
            <a:r>
              <a:rPr lang="en-US" altLang="zh-CN" sz="2800" dirty="0">
                <a:latin typeface="+mn-lt"/>
                <a:sym typeface="Symbol" pitchFamily="18" charset="2"/>
              </a:rPr>
              <a:t>, </a:t>
            </a:r>
            <a:r>
              <a:rPr lang="zh-CN" altLang="en-US" sz="2800" dirty="0">
                <a:latin typeface="+mn-lt"/>
                <a:sym typeface="Symbol" pitchFamily="18" charset="2"/>
              </a:rPr>
              <a:t>当</a:t>
            </a:r>
            <a:r>
              <a:rPr lang="en-US" altLang="zh-CN" sz="2800" dirty="0">
                <a:latin typeface="+mn-lt"/>
                <a:sym typeface="Symbol" pitchFamily="18" charset="2"/>
              </a:rPr>
              <a:t>x=(1.28, 1.84)</a:t>
            </a:r>
            <a:r>
              <a:rPr lang="zh-CN" altLang="en-US" sz="2800" dirty="0">
                <a:latin typeface="+mn-lt"/>
                <a:sym typeface="Symbol" pitchFamily="18" charset="2"/>
              </a:rPr>
              <a:t>时，判断</a:t>
            </a:r>
            <a:r>
              <a:rPr lang="en-US" altLang="zh-CN" sz="2800" dirty="0" err="1">
                <a:latin typeface="+mn-lt"/>
              </a:rPr>
              <a:t>x</a:t>
            </a:r>
            <a:r>
              <a:rPr lang="en-US" altLang="zh-CN" sz="2800" dirty="0" err="1">
                <a:latin typeface="+mn-lt"/>
                <a:sym typeface="Symbol" pitchFamily="18" charset="2"/>
              </a:rPr>
              <a:t>Apf</a:t>
            </a:r>
            <a:r>
              <a:rPr lang="zh-CN" altLang="en-US" sz="2800" dirty="0">
                <a:latin typeface="+mn-lt"/>
                <a:sym typeface="Symbol" pitchFamily="18" charset="2"/>
              </a:rPr>
              <a:t>，</a:t>
            </a:r>
            <a:r>
              <a:rPr lang="zh-CN" altLang="en-US" sz="2800" dirty="0">
                <a:latin typeface="+mn-lt"/>
              </a:rPr>
              <a:t>当</a:t>
            </a:r>
            <a:r>
              <a:rPr lang="en-US" altLang="zh-CN" sz="2800" dirty="0">
                <a:latin typeface="+mn-lt"/>
              </a:rPr>
              <a:t>x=(1.40,2.04)</a:t>
            </a:r>
            <a:r>
              <a:rPr lang="zh-CN" altLang="en-US" sz="2800" dirty="0">
                <a:latin typeface="+mn-lt"/>
              </a:rPr>
              <a:t>时，</a:t>
            </a:r>
          </a:p>
          <a:p>
            <a:pPr marL="342900" indent="-342900" fontAlgn="auto">
              <a:spcBef>
                <a:spcPct val="20000"/>
              </a:spcBef>
              <a:spcAft>
                <a:spcPts val="0"/>
              </a:spcAft>
              <a:buFont typeface="Arial" pitchFamily="34" charset="0"/>
              <a:buChar char="•"/>
              <a:defRPr/>
            </a:pPr>
            <a:r>
              <a:rPr lang="zh-CN" altLang="en-US" sz="2800" dirty="0">
                <a:latin typeface="+mn-lt"/>
              </a:rPr>
              <a:t>判断</a:t>
            </a:r>
            <a:r>
              <a:rPr lang="en-US" altLang="zh-CN" sz="2800" dirty="0" err="1">
                <a:latin typeface="+mn-lt"/>
              </a:rPr>
              <a:t>x</a:t>
            </a:r>
            <a:r>
              <a:rPr lang="en-US" altLang="zh-CN" sz="2800" dirty="0" err="1">
                <a:latin typeface="+mn-lt"/>
                <a:sym typeface="Symbol" pitchFamily="18" charset="2"/>
              </a:rPr>
              <a:t>Af</a:t>
            </a:r>
            <a:r>
              <a:rPr lang="zh-CN" altLang="en-US" sz="2800" dirty="0">
                <a:latin typeface="+mn-lt"/>
                <a:sym typeface="Symbol" pitchFamily="18" charset="2"/>
              </a:rPr>
              <a:t>。这个结果与距离判别的结果不一致，说明距离判别模型与</a:t>
            </a:r>
            <a:r>
              <a:rPr lang="en-US" altLang="zh-CN" sz="2800" dirty="0">
                <a:latin typeface="+mn-lt"/>
                <a:sym typeface="Symbol" pitchFamily="18" charset="2"/>
              </a:rPr>
              <a:t>Fisher</a:t>
            </a:r>
            <a:r>
              <a:rPr lang="zh-CN" altLang="en-US" sz="2800" dirty="0">
                <a:latin typeface="+mn-lt"/>
                <a:sym typeface="Symbol" pitchFamily="18" charset="2"/>
              </a:rPr>
              <a:t>判别模型都可能存在误判的情况。</a:t>
            </a:r>
            <a:r>
              <a:rPr lang="zh-CN" altLang="en-US" sz="2800" dirty="0">
                <a:latin typeface="+mn-lt"/>
              </a:rPr>
              <a:t> </a:t>
            </a:r>
          </a:p>
          <a:p>
            <a:pPr marL="342900" indent="-342900" fontAlgn="auto">
              <a:spcBef>
                <a:spcPct val="20000"/>
              </a:spcBef>
              <a:spcAft>
                <a:spcPts val="0"/>
              </a:spcAft>
              <a:buFont typeface="Arial" pitchFamily="34" charset="0"/>
              <a:buChar char="•"/>
              <a:defRPr/>
            </a:pPr>
            <a:endParaRPr lang="en-US" altLang="zh-CN" sz="3200" dirty="0">
              <a:latin typeface="+mn-lt"/>
            </a:endParaRPr>
          </a:p>
        </p:txBody>
      </p:sp>
      <p:graphicFrame>
        <p:nvGraphicFramePr>
          <p:cNvPr id="57346" name="Object 4"/>
          <p:cNvGraphicFramePr>
            <a:graphicFrameLocks noChangeAspect="1"/>
          </p:cNvGraphicFramePr>
          <p:nvPr/>
        </p:nvGraphicFramePr>
        <p:xfrm>
          <a:off x="2214563" y="1000125"/>
          <a:ext cx="5281612" cy="2782888"/>
        </p:xfrm>
        <a:graphic>
          <a:graphicData uri="http://schemas.openxmlformats.org/presentationml/2006/ole">
            <mc:AlternateContent xmlns:mc="http://schemas.openxmlformats.org/markup-compatibility/2006">
              <mc:Choice xmlns:v="urn:schemas-microsoft-com:vml" Requires="v">
                <p:oleObj spid="_x0000_s57357" name="Equation" r:id="rId3" imgW="2361960" imgH="1244520" progId="Equation.DSMT4">
                  <p:embed/>
                </p:oleObj>
              </mc:Choice>
              <mc:Fallback>
                <p:oleObj name="Equation" r:id="rId3" imgW="2361960" imgH="12445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1000125"/>
                        <a:ext cx="5281612" cy="27828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5"/>
          <p:cNvSpPr txBox="1">
            <a:spLocks noChangeArrowheads="1"/>
          </p:cNvSpPr>
          <p:nvPr/>
        </p:nvSpPr>
        <p:spPr bwMode="auto">
          <a:xfrm>
            <a:off x="8018463" y="6153150"/>
            <a:ext cx="1031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ts val="713"/>
              </a:lnSpc>
            </a:pPr>
            <a:r>
              <a:rPr lang="en-US" altLang="zh-CN" sz="800">
                <a:solidFill>
                  <a:srgbClr val="000000"/>
                </a:solidFill>
                <a:latin typeface="Times New Roman" pitchFamily="18" charset="0"/>
              </a:rPr>
              <a:t>38</a:t>
            </a:r>
          </a:p>
        </p:txBody>
      </p:sp>
      <p:sp>
        <p:nvSpPr>
          <p:cNvPr id="232451" name="Text Box 6"/>
          <p:cNvSpPr txBox="1">
            <a:spLocks noChangeArrowheads="1"/>
          </p:cNvSpPr>
          <p:nvPr/>
        </p:nvSpPr>
        <p:spPr bwMode="auto">
          <a:xfrm>
            <a:off x="500063" y="1084263"/>
            <a:ext cx="8507412"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477838" algn="l"/>
                <a:tab pos="935038" algn="l"/>
              </a:tabLst>
              <a:defRPr>
                <a:solidFill>
                  <a:schemeClr val="tx1"/>
                </a:solidFill>
                <a:latin typeface="Arial" pitchFamily="34" charset="0"/>
              </a:defRPr>
            </a:lvl1pPr>
            <a:lvl2pPr marL="742950" indent="-285750" eaLnBrk="0" hangingPunct="0">
              <a:tabLst>
                <a:tab pos="477838" algn="l"/>
                <a:tab pos="935038" algn="l"/>
              </a:tabLst>
              <a:defRPr>
                <a:solidFill>
                  <a:schemeClr val="tx1"/>
                </a:solidFill>
                <a:latin typeface="Arial" pitchFamily="34" charset="0"/>
              </a:defRPr>
            </a:lvl2pPr>
            <a:lvl3pPr marL="1143000" indent="-228600" eaLnBrk="0" hangingPunct="0">
              <a:tabLst>
                <a:tab pos="477838" algn="l"/>
                <a:tab pos="935038" algn="l"/>
              </a:tabLst>
              <a:defRPr>
                <a:solidFill>
                  <a:schemeClr val="tx1"/>
                </a:solidFill>
                <a:latin typeface="Arial" pitchFamily="34" charset="0"/>
              </a:defRPr>
            </a:lvl3pPr>
            <a:lvl4pPr marL="1600200" indent="-228600" eaLnBrk="0" hangingPunct="0">
              <a:tabLst>
                <a:tab pos="477838" algn="l"/>
                <a:tab pos="935038" algn="l"/>
              </a:tabLst>
              <a:defRPr>
                <a:solidFill>
                  <a:schemeClr val="tx1"/>
                </a:solidFill>
                <a:latin typeface="Arial" pitchFamily="34" charset="0"/>
              </a:defRPr>
            </a:lvl4pPr>
            <a:lvl5pPr marL="2057400" indent="-228600" eaLnBrk="0" hangingPunct="0">
              <a:tabLst>
                <a:tab pos="477838" algn="l"/>
                <a:tab pos="935038" algn="l"/>
              </a:tabLst>
              <a:defRPr>
                <a:solidFill>
                  <a:schemeClr val="tx1"/>
                </a:solidFill>
                <a:latin typeface="Arial" pitchFamily="34" charset="0"/>
              </a:defRPr>
            </a:lvl5pPr>
            <a:lvl6pPr marL="2514600" indent="-228600" eaLnBrk="0" fontAlgn="base" hangingPunct="0">
              <a:spcBef>
                <a:spcPct val="0"/>
              </a:spcBef>
              <a:spcAft>
                <a:spcPct val="0"/>
              </a:spcAft>
              <a:tabLst>
                <a:tab pos="477838" algn="l"/>
                <a:tab pos="935038" algn="l"/>
              </a:tabLst>
              <a:defRPr>
                <a:solidFill>
                  <a:schemeClr val="tx1"/>
                </a:solidFill>
                <a:latin typeface="Arial" pitchFamily="34" charset="0"/>
              </a:defRPr>
            </a:lvl6pPr>
            <a:lvl7pPr marL="2971800" indent="-228600" eaLnBrk="0" fontAlgn="base" hangingPunct="0">
              <a:spcBef>
                <a:spcPct val="0"/>
              </a:spcBef>
              <a:spcAft>
                <a:spcPct val="0"/>
              </a:spcAft>
              <a:tabLst>
                <a:tab pos="477838" algn="l"/>
                <a:tab pos="935038" algn="l"/>
              </a:tabLst>
              <a:defRPr>
                <a:solidFill>
                  <a:schemeClr val="tx1"/>
                </a:solidFill>
                <a:latin typeface="Arial" pitchFamily="34" charset="0"/>
              </a:defRPr>
            </a:lvl7pPr>
            <a:lvl8pPr marL="3429000" indent="-228600" eaLnBrk="0" fontAlgn="base" hangingPunct="0">
              <a:spcBef>
                <a:spcPct val="0"/>
              </a:spcBef>
              <a:spcAft>
                <a:spcPct val="0"/>
              </a:spcAft>
              <a:tabLst>
                <a:tab pos="477838" algn="l"/>
                <a:tab pos="935038" algn="l"/>
              </a:tabLst>
              <a:defRPr>
                <a:solidFill>
                  <a:schemeClr val="tx1"/>
                </a:solidFill>
                <a:latin typeface="Arial" pitchFamily="34" charset="0"/>
              </a:defRPr>
            </a:lvl8pPr>
            <a:lvl9pPr marL="3886200" indent="-228600" eaLnBrk="0" fontAlgn="base" hangingPunct="0">
              <a:spcBef>
                <a:spcPct val="0"/>
              </a:spcBef>
              <a:spcAft>
                <a:spcPct val="0"/>
              </a:spcAft>
              <a:tabLst>
                <a:tab pos="477838" algn="l"/>
                <a:tab pos="935038" algn="l"/>
              </a:tabLst>
              <a:defRPr>
                <a:solidFill>
                  <a:schemeClr val="tx1"/>
                </a:solidFill>
                <a:latin typeface="Arial" pitchFamily="34" charset="0"/>
              </a:defRPr>
            </a:lvl9pPr>
          </a:lstStyle>
          <a:p>
            <a:pPr eaLnBrk="1" hangingPunct="1">
              <a:lnSpc>
                <a:spcPts val="3438"/>
              </a:lnSpc>
            </a:pPr>
            <a:r>
              <a:rPr lang="en-US" altLang="zh-CN" sz="3200">
                <a:solidFill>
                  <a:srgbClr val="000000"/>
                </a:solidFill>
                <a:latin typeface="华文行楷" pitchFamily="2" charset="-122"/>
                <a:ea typeface="华文行楷" pitchFamily="2" charset="-122"/>
              </a:rPr>
              <a:t>3</a:t>
            </a:r>
            <a:r>
              <a:rPr lang="zh-CN" altLang="en-US" sz="3200">
                <a:solidFill>
                  <a:srgbClr val="000000"/>
                </a:solidFill>
                <a:latin typeface="华文行楷" pitchFamily="2" charset="-122"/>
                <a:ea typeface="华文行楷" pitchFamily="2" charset="-122"/>
              </a:rPr>
              <a:t>、聚类分析</a:t>
            </a:r>
          </a:p>
          <a:p>
            <a:pPr eaLnBrk="1" hangingPunct="1">
              <a:lnSpc>
                <a:spcPts val="875"/>
              </a:lnSpc>
            </a:pPr>
            <a:endParaRPr lang="zh-CN" altLang="en-US" sz="3200">
              <a:solidFill>
                <a:srgbClr val="000000"/>
              </a:solidFill>
              <a:latin typeface="华文行楷" pitchFamily="2" charset="-122"/>
              <a:ea typeface="华文行楷" pitchFamily="2" charset="-122"/>
            </a:endParaRPr>
          </a:p>
          <a:p>
            <a:pPr eaLnBrk="1" hangingPunct="1">
              <a:lnSpc>
                <a:spcPts val="875"/>
              </a:lnSpc>
            </a:pPr>
            <a:endParaRPr lang="zh-CN" altLang="en-US" sz="3200">
              <a:solidFill>
                <a:srgbClr val="000000"/>
              </a:solidFill>
              <a:latin typeface="华文行楷" pitchFamily="2" charset="-122"/>
              <a:ea typeface="华文行楷" pitchFamily="2" charset="-122"/>
            </a:endParaRPr>
          </a:p>
          <a:p>
            <a:pPr eaLnBrk="1" hangingPunct="1">
              <a:lnSpc>
                <a:spcPts val="875"/>
              </a:lnSpc>
            </a:pPr>
            <a:endParaRPr lang="zh-CN" altLang="en-US" sz="3200">
              <a:solidFill>
                <a:srgbClr val="000000"/>
              </a:solidFill>
              <a:latin typeface="华文行楷" pitchFamily="2" charset="-122"/>
              <a:ea typeface="华文行楷" pitchFamily="2" charset="-122"/>
            </a:endParaRPr>
          </a:p>
          <a:p>
            <a:pPr eaLnBrk="1" hangingPunct="1">
              <a:lnSpc>
                <a:spcPts val="2288"/>
              </a:lnSpc>
            </a:pPr>
            <a:r>
              <a:rPr lang="zh-CN" altLang="en-US" sz="3200">
                <a:solidFill>
                  <a:srgbClr val="000000"/>
                </a:solidFill>
                <a:latin typeface="华文行楷" pitchFamily="2" charset="-122"/>
                <a:ea typeface="华文行楷" pitchFamily="2" charset="-122"/>
              </a:rPr>
              <a:t>	</a:t>
            </a:r>
            <a:r>
              <a:rPr lang="zh-CN" altLang="en-US" sz="2000" b="1">
                <a:solidFill>
                  <a:srgbClr val="000000"/>
                </a:solidFill>
                <a:latin typeface="Times New Roman" pitchFamily="18" charset="0"/>
              </a:rPr>
              <a:t>聚类分析（又称群分析）：是研究样品（或指标）分类问题的一种多</a:t>
            </a:r>
          </a:p>
          <a:p>
            <a:pPr eaLnBrk="1" hangingPunct="1">
              <a:lnSpc>
                <a:spcPts val="875"/>
              </a:lnSpc>
            </a:pPr>
            <a:endParaRPr lang="zh-CN" altLang="en-US" sz="2000" b="1">
              <a:solidFill>
                <a:srgbClr val="000000"/>
              </a:solidFill>
              <a:latin typeface="Times New Roman" pitchFamily="18" charset="0"/>
            </a:endParaRPr>
          </a:p>
          <a:p>
            <a:pPr eaLnBrk="1" hangingPunct="1">
              <a:lnSpc>
                <a:spcPts val="2250"/>
              </a:lnSpc>
            </a:pPr>
            <a:r>
              <a:rPr lang="zh-CN" altLang="en-US" sz="2000" b="1">
                <a:solidFill>
                  <a:srgbClr val="000000"/>
                </a:solidFill>
                <a:latin typeface="Times New Roman" pitchFamily="18" charset="0"/>
              </a:rPr>
              <a:t>元统计法。</a:t>
            </a:r>
          </a:p>
          <a:p>
            <a:pPr eaLnBrk="1" hangingPunct="1">
              <a:lnSpc>
                <a:spcPts val="875"/>
              </a:lnSpc>
            </a:pPr>
            <a:endParaRPr lang="zh-CN" altLang="en-US" sz="1900" b="1">
              <a:solidFill>
                <a:srgbClr val="000000"/>
              </a:solidFill>
              <a:latin typeface="Times New Roman" pitchFamily="18" charset="0"/>
            </a:endParaRPr>
          </a:p>
          <a:p>
            <a:pPr eaLnBrk="1" hangingPunct="1">
              <a:lnSpc>
                <a:spcPts val="2263"/>
              </a:lnSpc>
            </a:pPr>
            <a:r>
              <a:rPr lang="zh-CN" altLang="en-US" sz="1900" b="1">
                <a:solidFill>
                  <a:srgbClr val="000000"/>
                </a:solidFill>
                <a:latin typeface="Times New Roman" pitchFamily="18" charset="0"/>
              </a:rPr>
              <a:t>	主要方法有：</a:t>
            </a:r>
          </a:p>
          <a:p>
            <a:pPr eaLnBrk="1" hangingPunct="1">
              <a:lnSpc>
                <a:spcPts val="875"/>
              </a:lnSpc>
            </a:pPr>
            <a:endParaRPr lang="zh-CN" altLang="en-US" sz="1900" b="1">
              <a:solidFill>
                <a:srgbClr val="000000"/>
              </a:solidFill>
              <a:latin typeface="Times New Roman" pitchFamily="18" charset="0"/>
            </a:endParaRPr>
          </a:p>
          <a:p>
            <a:pPr eaLnBrk="1" hangingPunct="1">
              <a:lnSpc>
                <a:spcPts val="2250"/>
              </a:lnSpc>
            </a:pPr>
            <a:r>
              <a:rPr lang="zh-CN" altLang="en-US" sz="1900" b="1">
                <a:solidFill>
                  <a:srgbClr val="000000"/>
                </a:solidFill>
                <a:latin typeface="Times New Roman" pitchFamily="18" charset="0"/>
              </a:rPr>
              <a:t>		系统聚类法</a:t>
            </a:r>
          </a:p>
          <a:p>
            <a:pPr eaLnBrk="1" hangingPunct="1">
              <a:lnSpc>
                <a:spcPts val="875"/>
              </a:lnSpc>
            </a:pPr>
            <a:endParaRPr lang="zh-CN" altLang="en-US" sz="1900" b="1">
              <a:solidFill>
                <a:srgbClr val="000000"/>
              </a:solidFill>
              <a:latin typeface="Times New Roman" pitchFamily="18" charset="0"/>
            </a:endParaRPr>
          </a:p>
          <a:p>
            <a:pPr eaLnBrk="1" hangingPunct="1">
              <a:lnSpc>
                <a:spcPts val="2250"/>
              </a:lnSpc>
            </a:pPr>
            <a:r>
              <a:rPr lang="zh-CN" altLang="en-US" sz="1900" b="1">
                <a:solidFill>
                  <a:srgbClr val="000000"/>
                </a:solidFill>
                <a:latin typeface="Times New Roman" pitchFamily="18" charset="0"/>
              </a:rPr>
              <a:t>		有序样品聚类法</a:t>
            </a:r>
          </a:p>
          <a:p>
            <a:pPr eaLnBrk="1" hangingPunct="1">
              <a:lnSpc>
                <a:spcPts val="875"/>
              </a:lnSpc>
            </a:pPr>
            <a:endParaRPr lang="zh-CN" altLang="en-US" sz="1900" b="1">
              <a:solidFill>
                <a:srgbClr val="000000"/>
              </a:solidFill>
              <a:latin typeface="Times New Roman" pitchFamily="18" charset="0"/>
            </a:endParaRPr>
          </a:p>
          <a:p>
            <a:pPr eaLnBrk="1" hangingPunct="1">
              <a:lnSpc>
                <a:spcPts val="2263"/>
              </a:lnSpc>
            </a:pPr>
            <a:r>
              <a:rPr lang="zh-CN" altLang="en-US" sz="1900" b="1">
                <a:solidFill>
                  <a:srgbClr val="000000"/>
                </a:solidFill>
                <a:latin typeface="Times New Roman" pitchFamily="18" charset="0"/>
              </a:rPr>
              <a:t>		动态聚类法</a:t>
            </a:r>
          </a:p>
          <a:p>
            <a:pPr eaLnBrk="1" hangingPunct="1">
              <a:lnSpc>
                <a:spcPts val="875"/>
              </a:lnSpc>
            </a:pPr>
            <a:endParaRPr lang="zh-CN" altLang="en-US" sz="1900" b="1">
              <a:solidFill>
                <a:srgbClr val="000000"/>
              </a:solidFill>
              <a:latin typeface="Times New Roman" pitchFamily="18" charset="0"/>
            </a:endParaRPr>
          </a:p>
          <a:p>
            <a:pPr eaLnBrk="1" hangingPunct="1">
              <a:lnSpc>
                <a:spcPts val="2250"/>
              </a:lnSpc>
            </a:pPr>
            <a:r>
              <a:rPr lang="zh-CN" altLang="en-US" sz="1900" b="1">
                <a:solidFill>
                  <a:srgbClr val="000000"/>
                </a:solidFill>
                <a:latin typeface="Times New Roman" pitchFamily="18" charset="0"/>
              </a:rPr>
              <a:t>		模糊聚类法</a:t>
            </a:r>
          </a:p>
          <a:p>
            <a:pPr eaLnBrk="1" hangingPunct="1">
              <a:lnSpc>
                <a:spcPts val="875"/>
              </a:lnSpc>
            </a:pPr>
            <a:endParaRPr lang="zh-CN" altLang="en-US" sz="1900" b="1">
              <a:solidFill>
                <a:srgbClr val="000000"/>
              </a:solidFill>
              <a:latin typeface="Times New Roman" pitchFamily="18" charset="0"/>
            </a:endParaRPr>
          </a:p>
          <a:p>
            <a:pPr eaLnBrk="1" hangingPunct="1">
              <a:lnSpc>
                <a:spcPts val="2263"/>
              </a:lnSpc>
            </a:pPr>
            <a:r>
              <a:rPr lang="zh-CN" altLang="en-US" sz="1900" b="1">
                <a:solidFill>
                  <a:srgbClr val="000000"/>
                </a:solidFill>
                <a:latin typeface="Times New Roman" pitchFamily="18" charset="0"/>
              </a:rPr>
              <a:t>		图论聚类法</a:t>
            </a:r>
          </a:p>
          <a:p>
            <a:pPr eaLnBrk="1" hangingPunct="1">
              <a:lnSpc>
                <a:spcPts val="875"/>
              </a:lnSpc>
            </a:pPr>
            <a:endParaRPr lang="zh-CN" altLang="en-US" sz="1900" b="1">
              <a:solidFill>
                <a:srgbClr val="000000"/>
              </a:solidFill>
              <a:latin typeface="Times New Roman" pitchFamily="18" charset="0"/>
            </a:endParaRPr>
          </a:p>
          <a:p>
            <a:pPr eaLnBrk="1" hangingPunct="1">
              <a:lnSpc>
                <a:spcPts val="2250"/>
              </a:lnSpc>
            </a:pPr>
            <a:r>
              <a:rPr lang="zh-CN" altLang="en-US" sz="1900" b="1">
                <a:solidFill>
                  <a:srgbClr val="000000"/>
                </a:solidFill>
                <a:latin typeface="Times New Roman" pitchFamily="18" charset="0"/>
              </a:rPr>
              <a:t>		聚类预报法</a:t>
            </a:r>
          </a:p>
        </p:txBody>
      </p:sp>
    </p:spTree>
  </p:cSld>
  <p:clrMapOvr>
    <a:masterClrMapping/>
  </p:clrMapOvr>
  <p:transition>
    <p:random/>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5"/>
          <p:cNvSpPr txBox="1">
            <a:spLocks noChangeArrowheads="1"/>
          </p:cNvSpPr>
          <p:nvPr/>
        </p:nvSpPr>
        <p:spPr bwMode="auto">
          <a:xfrm>
            <a:off x="8018463" y="6153150"/>
            <a:ext cx="1031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ts val="713"/>
              </a:lnSpc>
            </a:pPr>
            <a:r>
              <a:rPr lang="en-US" altLang="zh-CN" sz="800">
                <a:solidFill>
                  <a:srgbClr val="000000"/>
                </a:solidFill>
                <a:latin typeface="Times New Roman" pitchFamily="18" charset="0"/>
              </a:rPr>
              <a:t>52</a:t>
            </a:r>
          </a:p>
        </p:txBody>
      </p:sp>
      <p:sp>
        <p:nvSpPr>
          <p:cNvPr id="233475" name="Text Box 6"/>
          <p:cNvSpPr txBox="1">
            <a:spLocks noChangeArrowheads="1"/>
          </p:cNvSpPr>
          <p:nvPr/>
        </p:nvSpPr>
        <p:spPr bwMode="auto">
          <a:xfrm>
            <a:off x="285750" y="1333500"/>
            <a:ext cx="8643938"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244475" algn="l"/>
                <a:tab pos="255588" algn="l"/>
                <a:tab pos="3082925" algn="l"/>
              </a:tabLst>
              <a:defRPr>
                <a:solidFill>
                  <a:schemeClr val="tx1"/>
                </a:solidFill>
                <a:latin typeface="Arial" pitchFamily="34" charset="0"/>
              </a:defRPr>
            </a:lvl1pPr>
            <a:lvl2pPr marL="742950" indent="-285750" eaLnBrk="0" hangingPunct="0">
              <a:tabLst>
                <a:tab pos="244475" algn="l"/>
                <a:tab pos="255588" algn="l"/>
                <a:tab pos="3082925" algn="l"/>
              </a:tabLst>
              <a:defRPr>
                <a:solidFill>
                  <a:schemeClr val="tx1"/>
                </a:solidFill>
                <a:latin typeface="Arial" pitchFamily="34" charset="0"/>
              </a:defRPr>
            </a:lvl2pPr>
            <a:lvl3pPr marL="1143000" indent="-228600" eaLnBrk="0" hangingPunct="0">
              <a:tabLst>
                <a:tab pos="244475" algn="l"/>
                <a:tab pos="255588" algn="l"/>
                <a:tab pos="3082925" algn="l"/>
              </a:tabLst>
              <a:defRPr>
                <a:solidFill>
                  <a:schemeClr val="tx1"/>
                </a:solidFill>
                <a:latin typeface="Arial" pitchFamily="34" charset="0"/>
              </a:defRPr>
            </a:lvl3pPr>
            <a:lvl4pPr marL="1600200" indent="-228600" eaLnBrk="0" hangingPunct="0">
              <a:tabLst>
                <a:tab pos="244475" algn="l"/>
                <a:tab pos="255588" algn="l"/>
                <a:tab pos="3082925" algn="l"/>
              </a:tabLst>
              <a:defRPr>
                <a:solidFill>
                  <a:schemeClr val="tx1"/>
                </a:solidFill>
                <a:latin typeface="Arial" pitchFamily="34" charset="0"/>
              </a:defRPr>
            </a:lvl4pPr>
            <a:lvl5pPr marL="2057400" indent="-228600" eaLnBrk="0" hangingPunct="0">
              <a:tabLst>
                <a:tab pos="244475" algn="l"/>
                <a:tab pos="255588" algn="l"/>
                <a:tab pos="3082925" algn="l"/>
              </a:tabLst>
              <a:defRPr>
                <a:solidFill>
                  <a:schemeClr val="tx1"/>
                </a:solidFill>
                <a:latin typeface="Arial" pitchFamily="34" charset="0"/>
              </a:defRPr>
            </a:lvl5pPr>
            <a:lvl6pPr marL="2514600" indent="-228600" eaLnBrk="0" fontAlgn="base" hangingPunct="0">
              <a:spcBef>
                <a:spcPct val="0"/>
              </a:spcBef>
              <a:spcAft>
                <a:spcPct val="0"/>
              </a:spcAft>
              <a:tabLst>
                <a:tab pos="244475" algn="l"/>
                <a:tab pos="255588" algn="l"/>
                <a:tab pos="3082925" algn="l"/>
              </a:tabLst>
              <a:defRPr>
                <a:solidFill>
                  <a:schemeClr val="tx1"/>
                </a:solidFill>
                <a:latin typeface="Arial" pitchFamily="34" charset="0"/>
              </a:defRPr>
            </a:lvl6pPr>
            <a:lvl7pPr marL="2971800" indent="-228600" eaLnBrk="0" fontAlgn="base" hangingPunct="0">
              <a:spcBef>
                <a:spcPct val="0"/>
              </a:spcBef>
              <a:spcAft>
                <a:spcPct val="0"/>
              </a:spcAft>
              <a:tabLst>
                <a:tab pos="244475" algn="l"/>
                <a:tab pos="255588" algn="l"/>
                <a:tab pos="3082925" algn="l"/>
              </a:tabLst>
              <a:defRPr>
                <a:solidFill>
                  <a:schemeClr val="tx1"/>
                </a:solidFill>
                <a:latin typeface="Arial" pitchFamily="34" charset="0"/>
              </a:defRPr>
            </a:lvl7pPr>
            <a:lvl8pPr marL="3429000" indent="-228600" eaLnBrk="0" fontAlgn="base" hangingPunct="0">
              <a:spcBef>
                <a:spcPct val="0"/>
              </a:spcBef>
              <a:spcAft>
                <a:spcPct val="0"/>
              </a:spcAft>
              <a:tabLst>
                <a:tab pos="244475" algn="l"/>
                <a:tab pos="255588" algn="l"/>
                <a:tab pos="3082925" algn="l"/>
              </a:tabLst>
              <a:defRPr>
                <a:solidFill>
                  <a:schemeClr val="tx1"/>
                </a:solidFill>
                <a:latin typeface="Arial" pitchFamily="34" charset="0"/>
              </a:defRPr>
            </a:lvl8pPr>
            <a:lvl9pPr marL="3886200" indent="-228600" eaLnBrk="0" fontAlgn="base" hangingPunct="0">
              <a:spcBef>
                <a:spcPct val="0"/>
              </a:spcBef>
              <a:spcAft>
                <a:spcPct val="0"/>
              </a:spcAft>
              <a:tabLst>
                <a:tab pos="244475" algn="l"/>
                <a:tab pos="255588" algn="l"/>
                <a:tab pos="3082925" algn="l"/>
              </a:tabLst>
              <a:defRPr>
                <a:solidFill>
                  <a:schemeClr val="tx1"/>
                </a:solidFill>
                <a:latin typeface="Arial" pitchFamily="34" charset="0"/>
              </a:defRPr>
            </a:lvl9pPr>
          </a:lstStyle>
          <a:p>
            <a:pPr eaLnBrk="1" hangingPunct="1">
              <a:lnSpc>
                <a:spcPts val="3438"/>
              </a:lnSpc>
            </a:pPr>
            <a:r>
              <a:rPr lang="en-US" altLang="zh-CN"/>
              <a:t>			</a:t>
            </a:r>
            <a:r>
              <a:rPr lang="en-US" altLang="zh-CN" sz="3200"/>
              <a:t>4</a:t>
            </a:r>
            <a:r>
              <a:rPr lang="zh-CN" altLang="en-US" sz="3200"/>
              <a:t> </a:t>
            </a:r>
            <a:r>
              <a:rPr lang="zh-CN" altLang="en-US" sz="3200" b="1">
                <a:solidFill>
                  <a:srgbClr val="000000"/>
                </a:solidFill>
                <a:latin typeface="华文宋体" pitchFamily="2" charset="-122"/>
                <a:ea typeface="华文宋体" pitchFamily="2" charset="-122"/>
              </a:rPr>
              <a:t>随机模拟</a:t>
            </a:r>
          </a:p>
          <a:p>
            <a:pPr eaLnBrk="1" hangingPunct="1">
              <a:lnSpc>
                <a:spcPts val="875"/>
              </a:lnSpc>
            </a:pPr>
            <a:endParaRPr lang="zh-CN" altLang="en-US" sz="2400">
              <a:solidFill>
                <a:srgbClr val="000000"/>
              </a:solidFill>
              <a:latin typeface="华文行楷" pitchFamily="2" charset="-122"/>
              <a:ea typeface="华文行楷" pitchFamily="2" charset="-122"/>
            </a:endParaRPr>
          </a:p>
          <a:p>
            <a:pPr eaLnBrk="1" hangingPunct="1">
              <a:lnSpc>
                <a:spcPts val="875"/>
              </a:lnSpc>
            </a:pPr>
            <a:endParaRPr lang="zh-CN" altLang="en-US" sz="2400">
              <a:solidFill>
                <a:srgbClr val="000000"/>
              </a:solidFill>
              <a:latin typeface="华文行楷" pitchFamily="2" charset="-122"/>
              <a:ea typeface="华文行楷" pitchFamily="2" charset="-122"/>
            </a:endParaRPr>
          </a:p>
          <a:p>
            <a:pPr eaLnBrk="1" hangingPunct="1">
              <a:lnSpc>
                <a:spcPts val="2275"/>
              </a:lnSpc>
            </a:pPr>
            <a:r>
              <a:rPr lang="zh-CN" altLang="en-US" sz="2400">
                <a:solidFill>
                  <a:srgbClr val="000000"/>
                </a:solidFill>
                <a:latin typeface="华文行楷" pitchFamily="2" charset="-122"/>
                <a:ea typeface="华文行楷" pitchFamily="2" charset="-122"/>
              </a:rPr>
              <a:t>	</a:t>
            </a:r>
            <a:r>
              <a:rPr lang="zh-CN" altLang="en-US" sz="2400">
                <a:solidFill>
                  <a:srgbClr val="000000"/>
                </a:solidFill>
                <a:latin typeface="Times New Roman" pitchFamily="18" charset="0"/>
              </a:rPr>
              <a:t>主要介绍蒙特卡罗</a:t>
            </a:r>
            <a:r>
              <a:rPr lang="en-US" altLang="zh-CN" sz="2400">
                <a:solidFill>
                  <a:srgbClr val="000000"/>
                </a:solidFill>
                <a:latin typeface="Times New Roman" pitchFamily="18" charset="0"/>
              </a:rPr>
              <a:t>(monte carlo)</a:t>
            </a:r>
            <a:r>
              <a:rPr lang="zh-CN" altLang="en-US" sz="2400">
                <a:solidFill>
                  <a:srgbClr val="000000"/>
                </a:solidFill>
                <a:latin typeface="Times New Roman" pitchFamily="18" charset="0"/>
              </a:rPr>
              <a:t>方法。</a:t>
            </a:r>
          </a:p>
          <a:p>
            <a:pPr eaLnBrk="1" hangingPunct="1">
              <a:lnSpc>
                <a:spcPts val="875"/>
              </a:lnSpc>
            </a:pPr>
            <a:endParaRPr lang="zh-CN" altLang="en-US" sz="2400">
              <a:solidFill>
                <a:srgbClr val="000000"/>
              </a:solidFill>
              <a:latin typeface="Times New Roman" pitchFamily="18" charset="0"/>
            </a:endParaRPr>
          </a:p>
          <a:p>
            <a:pPr eaLnBrk="1" hangingPunct="1">
              <a:lnSpc>
                <a:spcPts val="875"/>
              </a:lnSpc>
            </a:pPr>
            <a:endParaRPr lang="zh-CN" altLang="en-US" sz="2400">
              <a:solidFill>
                <a:srgbClr val="000000"/>
              </a:solidFill>
              <a:latin typeface="Times New Roman" pitchFamily="18" charset="0"/>
            </a:endParaRPr>
          </a:p>
          <a:p>
            <a:pPr eaLnBrk="1" hangingPunct="1">
              <a:lnSpc>
                <a:spcPts val="875"/>
              </a:lnSpc>
            </a:pPr>
            <a:endParaRPr lang="zh-CN" altLang="en-US" sz="2400">
              <a:solidFill>
                <a:srgbClr val="000000"/>
              </a:solidFill>
              <a:latin typeface="Times New Roman" pitchFamily="18" charset="0"/>
            </a:endParaRPr>
          </a:p>
          <a:p>
            <a:pPr eaLnBrk="1" hangingPunct="1">
              <a:lnSpc>
                <a:spcPts val="2838"/>
              </a:lnSpc>
            </a:pPr>
            <a:r>
              <a:rPr lang="zh-CN" altLang="en-US" sz="2400">
                <a:solidFill>
                  <a:srgbClr val="000000"/>
                </a:solidFill>
                <a:latin typeface="Times New Roman" pitchFamily="18" charset="0"/>
              </a:rPr>
              <a:t>	蒙特卡罗</a:t>
            </a:r>
            <a:r>
              <a:rPr lang="en-US" altLang="zh-CN" sz="2400">
                <a:solidFill>
                  <a:srgbClr val="000000"/>
                </a:solidFill>
                <a:latin typeface="Times New Roman" pitchFamily="18" charset="0"/>
              </a:rPr>
              <a:t>(monte carlo)</a:t>
            </a:r>
            <a:r>
              <a:rPr lang="zh-CN" altLang="en-US" sz="2400">
                <a:solidFill>
                  <a:srgbClr val="000000"/>
                </a:solidFill>
                <a:latin typeface="Times New Roman" pitchFamily="18" charset="0"/>
              </a:rPr>
              <a:t>方法，又称随机抽样或统计试验方法。</a:t>
            </a:r>
          </a:p>
          <a:p>
            <a:pPr eaLnBrk="1" hangingPunct="1">
              <a:lnSpc>
                <a:spcPts val="875"/>
              </a:lnSpc>
            </a:pPr>
            <a:endParaRPr lang="zh-CN" altLang="en-US" sz="2400">
              <a:solidFill>
                <a:srgbClr val="000000"/>
              </a:solidFill>
              <a:latin typeface="Times New Roman" pitchFamily="18" charset="0"/>
            </a:endParaRPr>
          </a:p>
          <a:p>
            <a:pPr eaLnBrk="1" hangingPunct="1">
              <a:lnSpc>
                <a:spcPts val="875"/>
              </a:lnSpc>
            </a:pPr>
            <a:endParaRPr lang="zh-CN" altLang="en-US" sz="2400">
              <a:solidFill>
                <a:srgbClr val="000000"/>
              </a:solidFill>
              <a:latin typeface="Times New Roman" pitchFamily="18" charset="0"/>
            </a:endParaRPr>
          </a:p>
          <a:p>
            <a:pPr eaLnBrk="1" hangingPunct="1">
              <a:lnSpc>
                <a:spcPts val="875"/>
              </a:lnSpc>
            </a:pPr>
            <a:endParaRPr lang="zh-CN" altLang="en-US" sz="2400">
              <a:solidFill>
                <a:srgbClr val="000000"/>
              </a:solidFill>
              <a:latin typeface="Times New Roman" pitchFamily="18" charset="0"/>
            </a:endParaRPr>
          </a:p>
          <a:p>
            <a:pPr eaLnBrk="1" hangingPunct="1">
              <a:lnSpc>
                <a:spcPts val="2700"/>
              </a:lnSpc>
            </a:pPr>
            <a:r>
              <a:rPr lang="zh-CN" altLang="en-US" sz="2400">
                <a:solidFill>
                  <a:srgbClr val="000000"/>
                </a:solidFill>
                <a:latin typeface="Times New Roman" pitchFamily="18" charset="0"/>
              </a:rPr>
              <a:t>	优点：可以比较真实地模拟实际过程，从而弥补传统的经验方法不能逼近真实的实际过程这一缺陷。</a:t>
            </a:r>
          </a:p>
          <a:p>
            <a:pPr eaLnBrk="1" hangingPunct="1">
              <a:lnSpc>
                <a:spcPts val="875"/>
              </a:lnSpc>
            </a:pPr>
            <a:endParaRPr lang="zh-CN" altLang="en-US" sz="2400">
              <a:solidFill>
                <a:srgbClr val="000000"/>
              </a:solidFill>
              <a:latin typeface="Times New Roman" pitchFamily="18" charset="0"/>
            </a:endParaRPr>
          </a:p>
          <a:p>
            <a:pPr eaLnBrk="1" hangingPunct="1">
              <a:lnSpc>
                <a:spcPts val="875"/>
              </a:lnSpc>
            </a:pPr>
            <a:endParaRPr lang="zh-CN" altLang="en-US" sz="2400">
              <a:solidFill>
                <a:srgbClr val="000000"/>
              </a:solidFill>
              <a:latin typeface="Times New Roman" pitchFamily="18" charset="0"/>
            </a:endParaRPr>
          </a:p>
          <a:p>
            <a:pPr eaLnBrk="1" hangingPunct="1">
              <a:lnSpc>
                <a:spcPts val="875"/>
              </a:lnSpc>
            </a:pPr>
            <a:endParaRPr lang="zh-CN" altLang="en-US" sz="2400">
              <a:solidFill>
                <a:srgbClr val="000000"/>
              </a:solidFill>
              <a:latin typeface="Times New Roman" pitchFamily="18" charset="0"/>
            </a:endParaRPr>
          </a:p>
          <a:p>
            <a:pPr eaLnBrk="1" hangingPunct="1">
              <a:lnSpc>
                <a:spcPts val="875"/>
              </a:lnSpc>
            </a:pPr>
            <a:endParaRPr lang="zh-CN" altLang="en-US" sz="2400">
              <a:solidFill>
                <a:srgbClr val="000000"/>
              </a:solidFill>
              <a:latin typeface="Times New Roman" pitchFamily="18" charset="0"/>
            </a:endParaRPr>
          </a:p>
          <a:p>
            <a:pPr eaLnBrk="1" hangingPunct="1"/>
            <a:r>
              <a:rPr lang="zh-CN" altLang="en-US" sz="2400">
                <a:solidFill>
                  <a:srgbClr val="000000"/>
                </a:solidFill>
                <a:latin typeface="Times New Roman" pitchFamily="18" charset="0"/>
              </a:rPr>
              <a:t>		在实际问题中我们往往要进行模拟的是一系列随机现象，也就是随机变量的模拟，而随机变量的模拟是通过计算机产生随机数来实现的。</a:t>
            </a:r>
          </a:p>
        </p:txBody>
      </p:sp>
    </p:spTree>
  </p:cSld>
  <p:clrMapOvr>
    <a:masterClrMapping/>
  </p:clrMapOvr>
  <p:transition>
    <p:random/>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bwMode="black">
          <a:xfrm>
            <a:off x="755650" y="474663"/>
            <a:ext cx="7488238" cy="577850"/>
          </a:xfrm>
        </p:spPr>
        <p:txBody>
          <a:bodyPr rtlCol="0">
            <a:normAutofit fontScale="90000"/>
          </a:bodyPr>
          <a:lstStyle/>
          <a:p>
            <a:pPr eaLnBrk="1" fontAlgn="auto" hangingPunct="1">
              <a:spcAft>
                <a:spcPts val="0"/>
              </a:spcAft>
              <a:defRPr/>
            </a:pPr>
            <a:r>
              <a:rPr lang="zh-CN" altLang="en-US" smtClean="0"/>
              <a:t>参考资料</a:t>
            </a:r>
          </a:p>
        </p:txBody>
      </p:sp>
      <p:sp>
        <p:nvSpPr>
          <p:cNvPr id="263171" name="Rectangle 29"/>
          <p:cNvSpPr>
            <a:spLocks noGrp="1" noChangeArrowheads="1"/>
          </p:cNvSpPr>
          <p:nvPr>
            <p:ph idx="1"/>
          </p:nvPr>
        </p:nvSpPr>
        <p:spPr>
          <a:xfrm>
            <a:off x="468313" y="1682750"/>
            <a:ext cx="8207375" cy="4633913"/>
          </a:xfrm>
        </p:spPr>
        <p:txBody>
          <a:bodyPr/>
          <a:lstStyle/>
          <a:p>
            <a:pPr eaLnBrk="1" hangingPunct="1">
              <a:buFont typeface="Wingdings" pitchFamily="2" charset="2"/>
              <a:buNone/>
            </a:pPr>
            <a:r>
              <a:rPr lang="zh-CN" altLang="en-US" sz="3600" smtClean="0">
                <a:latin typeface="宋体" pitchFamily="2" charset="-122"/>
              </a:rPr>
              <a:t>  </a:t>
            </a:r>
          </a:p>
          <a:p>
            <a:pPr eaLnBrk="1" hangingPunct="1"/>
            <a:endParaRPr lang="en-US" altLang="zh-CN" sz="3600" smtClean="0">
              <a:latin typeface="宋体" pitchFamily="2" charset="-122"/>
            </a:endParaRPr>
          </a:p>
        </p:txBody>
      </p:sp>
      <p:pic>
        <p:nvPicPr>
          <p:cNvPr id="263172" name="Picture 31" descr="1006&amp;rect=(104,192,631,428)&amp;pid=0002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28775"/>
            <a:ext cx="85693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r>
              <a:rPr lang="zh-CN" altLang="en-US" smtClean="0">
                <a:latin typeface="宋体" pitchFamily="2" charset="-122"/>
              </a:rPr>
              <a:t>参考资料</a:t>
            </a:r>
          </a:p>
        </p:txBody>
      </p:sp>
      <p:sp>
        <p:nvSpPr>
          <p:cNvPr id="264195" name="Rectangle 3"/>
          <p:cNvSpPr>
            <a:spLocks noGrp="1" noChangeArrowheads="1"/>
          </p:cNvSpPr>
          <p:nvPr>
            <p:ph idx="1"/>
          </p:nvPr>
        </p:nvSpPr>
        <p:spPr>
          <a:xfrm>
            <a:off x="250825" y="1341438"/>
            <a:ext cx="8642350" cy="5111750"/>
          </a:xfrm>
        </p:spPr>
        <p:txBody>
          <a:bodyPr/>
          <a:lstStyle/>
          <a:p>
            <a:pPr eaLnBrk="1" hangingPunct="1">
              <a:lnSpc>
                <a:spcPct val="90000"/>
              </a:lnSpc>
            </a:pPr>
            <a:r>
              <a:rPr lang="zh-CN" altLang="en-US" sz="3600" smtClean="0"/>
              <a:t>叶其孝主编, 大学生数学建模竞赛辅导教材(一、二、三、四), 湖南教育出版社，2001</a:t>
            </a:r>
            <a:r>
              <a:rPr lang="en-US" altLang="zh-CN" sz="3600" smtClean="0"/>
              <a:t>.</a:t>
            </a:r>
          </a:p>
          <a:p>
            <a:pPr eaLnBrk="1" hangingPunct="1">
              <a:lnSpc>
                <a:spcPct val="90000"/>
              </a:lnSpc>
            </a:pPr>
            <a:r>
              <a:rPr lang="en-US" altLang="zh-CN" sz="3600" smtClean="0">
                <a:latin typeface="Times New Roman" pitchFamily="18" charset="0"/>
              </a:rPr>
              <a:t>CUMCM</a:t>
            </a:r>
            <a:r>
              <a:rPr lang="zh-CN" altLang="en-US" sz="3600" smtClean="0">
                <a:latin typeface="Times New Roman" pitchFamily="18" charset="0"/>
              </a:rPr>
              <a:t>优秀论文汇编（1992-2000），中国物价出版社，2002</a:t>
            </a:r>
            <a:r>
              <a:rPr lang="en-US" altLang="zh-CN" sz="3600" smtClean="0">
                <a:latin typeface="Times New Roman" pitchFamily="18" charset="0"/>
              </a:rPr>
              <a:t>.</a:t>
            </a:r>
          </a:p>
          <a:p>
            <a:pPr eaLnBrk="1" hangingPunct="1">
              <a:lnSpc>
                <a:spcPct val="90000"/>
              </a:lnSpc>
            </a:pPr>
            <a:r>
              <a:rPr lang="zh-CN" altLang="en-US" sz="3600" smtClean="0">
                <a:latin typeface="Times New Roman" pitchFamily="18" charset="0"/>
              </a:rPr>
              <a:t>姜启源等，数学模型(第三版</a:t>
            </a:r>
            <a:r>
              <a:rPr lang="en-US" altLang="zh-CN" sz="3600" smtClean="0">
                <a:latin typeface="Times New Roman" pitchFamily="18" charset="0"/>
              </a:rPr>
              <a:t>)，</a:t>
            </a:r>
            <a:r>
              <a:rPr lang="zh-CN" altLang="en-US" sz="3600" smtClean="0">
                <a:latin typeface="Times New Roman" pitchFamily="18" charset="0"/>
              </a:rPr>
              <a:t>高等教育出版社，2003</a:t>
            </a:r>
            <a:r>
              <a:rPr lang="en-US" altLang="zh-CN" sz="3600" smtClean="0">
                <a:latin typeface="Times New Roman" pitchFamily="18" charset="0"/>
              </a:rPr>
              <a:t>.</a:t>
            </a:r>
          </a:p>
          <a:p>
            <a:pPr eaLnBrk="1" hangingPunct="1">
              <a:lnSpc>
                <a:spcPct val="90000"/>
              </a:lnSpc>
            </a:pPr>
            <a:r>
              <a:rPr lang="zh-CN" altLang="en-US" sz="3600" smtClean="0">
                <a:latin typeface="Times New Roman" pitchFamily="18" charset="0"/>
              </a:rPr>
              <a:t>刘来福等， 数学模型与数学建模(第二版</a:t>
            </a:r>
            <a:r>
              <a:rPr lang="en-US" altLang="zh-CN" sz="3600" smtClean="0">
                <a:latin typeface="Times New Roman" pitchFamily="18" charset="0"/>
              </a:rPr>
              <a:t>)，</a:t>
            </a:r>
            <a:r>
              <a:rPr lang="zh-CN" altLang="en-US" sz="3600" smtClean="0">
                <a:latin typeface="Times New Roman" pitchFamily="18" charset="0"/>
              </a:rPr>
              <a:t> ，北京师范大学出版社，2002. </a:t>
            </a:r>
          </a:p>
        </p:txBody>
      </p:sp>
    </p:spTree>
  </p:cSld>
  <p:clrMapOvr>
    <a:masterClrMapping/>
  </p:clrMapOvr>
  <p:transition>
    <p:random/>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r>
              <a:rPr lang="zh-CN" altLang="en-US" smtClean="0">
                <a:latin typeface="宋体" pitchFamily="2" charset="-122"/>
              </a:rPr>
              <a:t>参考资料</a:t>
            </a:r>
          </a:p>
        </p:txBody>
      </p:sp>
      <p:sp>
        <p:nvSpPr>
          <p:cNvPr id="259075" name="Rectangle 3"/>
          <p:cNvSpPr>
            <a:spLocks noGrp="1" noChangeArrowheads="1"/>
          </p:cNvSpPr>
          <p:nvPr>
            <p:ph idx="1"/>
          </p:nvPr>
        </p:nvSpPr>
        <p:spPr/>
        <p:txBody>
          <a:bodyPr rtlCol="0">
            <a:normAutofit lnSpcReduction="10000"/>
          </a:bodyPr>
          <a:lstStyle/>
          <a:p>
            <a:pPr eaLnBrk="1" fontAlgn="auto" hangingPunct="1">
              <a:spcAft>
                <a:spcPts val="0"/>
              </a:spcAft>
              <a:defRPr/>
            </a:pPr>
            <a:r>
              <a:rPr lang="zh-CN" altLang="en-US" sz="3600" smtClean="0">
                <a:latin typeface="Times New Roman" pitchFamily="18" charset="0"/>
              </a:rPr>
              <a:t>袁震东等，数学建模，华东师范大学出版社，1997. </a:t>
            </a:r>
          </a:p>
          <a:p>
            <a:pPr eaLnBrk="1" fontAlgn="auto" hangingPunct="1">
              <a:spcAft>
                <a:spcPts val="0"/>
              </a:spcAft>
              <a:defRPr/>
            </a:pPr>
            <a:r>
              <a:rPr lang="zh-CN" altLang="en-US" sz="3600" smtClean="0">
                <a:latin typeface="Times New Roman" pitchFamily="18" charset="0"/>
              </a:rPr>
              <a:t>朱道元等，数学建模案例精选, 科学出版社，2003</a:t>
            </a:r>
            <a:r>
              <a:rPr lang="en-US" altLang="zh-CN" sz="3600" smtClean="0">
                <a:latin typeface="Times New Roman" pitchFamily="18" charset="0"/>
              </a:rPr>
              <a:t>.</a:t>
            </a:r>
          </a:p>
          <a:p>
            <a:pPr eaLnBrk="1" fontAlgn="auto" hangingPunct="1">
              <a:spcAft>
                <a:spcPts val="0"/>
              </a:spcAft>
              <a:defRPr/>
            </a:pPr>
            <a:r>
              <a:rPr lang="zh-CN" altLang="en-US" sz="3600" smtClean="0">
                <a:latin typeface="Times New Roman" pitchFamily="18" charset="0"/>
              </a:rPr>
              <a:t>胡良剑等，数学实验，上海科学技术出版社，2001</a:t>
            </a:r>
            <a:r>
              <a:rPr lang="en-US" altLang="zh-CN" sz="3600" smtClean="0">
                <a:latin typeface="Times New Roman" pitchFamily="18" charset="0"/>
              </a:rPr>
              <a:t>.</a:t>
            </a:r>
          </a:p>
          <a:p>
            <a:pPr eaLnBrk="1" fontAlgn="auto" hangingPunct="1">
              <a:spcAft>
                <a:spcPts val="0"/>
              </a:spcAft>
              <a:defRPr/>
            </a:pPr>
            <a:r>
              <a:rPr lang="zh-CN" altLang="en-US" sz="4000" smtClean="0">
                <a:latin typeface="Times New Roman" pitchFamily="18" charset="0"/>
              </a:rPr>
              <a:t>杨启帆等， 数学建模，浙江大学出版社，1999. </a:t>
            </a:r>
            <a:endParaRPr lang="zh-CN" altLang="en-US" sz="3600" smtClean="0"/>
          </a:p>
        </p:txBody>
      </p:sp>
    </p:spTree>
  </p:cSld>
  <p:clrMapOvr>
    <a:masterClrMapping/>
  </p:clrMapOvr>
  <p:transition>
    <p:random/>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2638A8F-131B-43A9-AE23-89188B77FCAA}" type="datetime1">
              <a:rPr lang="zh-CN" altLang="en-US" sz="1400">
                <a:ea typeface="宋体" pitchFamily="2" charset="-122"/>
              </a:rPr>
              <a:pPr eaLnBrk="1" hangingPunct="1"/>
              <a:t>2019/7/7</a:t>
            </a:fld>
            <a:endParaRPr lang="en-US" altLang="zh-CN" sz="1400">
              <a:ea typeface="宋体" pitchFamily="2" charset="-122"/>
            </a:endParaRPr>
          </a:p>
        </p:txBody>
      </p:sp>
      <p:sp>
        <p:nvSpPr>
          <p:cNvPr id="26624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F904856-67F5-4497-AC91-A01CB9A4D48B}" type="slidenum">
              <a:rPr lang="zh-CN" altLang="en-US" sz="1400">
                <a:ea typeface="宋体" pitchFamily="2" charset="-122"/>
              </a:rPr>
              <a:pPr algn="r" eaLnBrk="1" hangingPunct="1"/>
              <a:t>206</a:t>
            </a:fld>
            <a:endParaRPr lang="en-US" altLang="zh-CN" sz="1400">
              <a:ea typeface="宋体" pitchFamily="2" charset="-122"/>
            </a:endParaRPr>
          </a:p>
        </p:txBody>
      </p:sp>
      <p:sp>
        <p:nvSpPr>
          <p:cNvPr id="119813" name="Text Box 4"/>
          <p:cNvSpPr txBox="1">
            <a:spLocks noChangeArrowheads="1"/>
          </p:cNvSpPr>
          <p:nvPr/>
        </p:nvSpPr>
        <p:spPr bwMode="auto">
          <a:xfrm>
            <a:off x="971550" y="2060575"/>
            <a:ext cx="66246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zh-CN" altLang="en-US" sz="9600" b="1">
                <a:ea typeface="楷体_GB2312" pitchFamily="49" charset="-122"/>
              </a:rPr>
              <a:t>谢谢大家</a:t>
            </a:r>
          </a:p>
        </p:txBody>
      </p:sp>
      <p:pic>
        <p:nvPicPr>
          <p:cNvPr id="266245" name="Picture 9"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4438650"/>
            <a:ext cx="2840038"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19813"/>
                                        </p:tgtEl>
                                        <p:attrNameLst>
                                          <p:attrName>style.visibility</p:attrName>
                                        </p:attrNameLst>
                                      </p:cBhvr>
                                      <p:to>
                                        <p:strVal val="visible"/>
                                      </p:to>
                                    </p:set>
                                    <p:anim calcmode="lin" valueType="num">
                                      <p:cBhvr>
                                        <p:cTn id="7" dur="2000" fill="hold"/>
                                        <p:tgtEl>
                                          <p:spTgt spid="119813"/>
                                        </p:tgtEl>
                                        <p:attrNameLst>
                                          <p:attrName>ppt_w</p:attrName>
                                        </p:attrNameLst>
                                      </p:cBhvr>
                                      <p:tavLst>
                                        <p:tav tm="0">
                                          <p:val>
                                            <p:fltVal val="0"/>
                                          </p:val>
                                        </p:tav>
                                        <p:tav tm="100000">
                                          <p:val>
                                            <p:strVal val="#ppt_w"/>
                                          </p:val>
                                        </p:tav>
                                      </p:tavLst>
                                    </p:anim>
                                    <p:anim calcmode="lin" valueType="num">
                                      <p:cBhvr>
                                        <p:cTn id="8" dur="2000" fill="hold"/>
                                        <p:tgtEl>
                                          <p:spTgt spid="119813"/>
                                        </p:tgtEl>
                                        <p:attrNameLst>
                                          <p:attrName>ppt_h</p:attrName>
                                        </p:attrNameLst>
                                      </p:cBhvr>
                                      <p:tavLst>
                                        <p:tav tm="0">
                                          <p:val>
                                            <p:fltVal val="0"/>
                                          </p:val>
                                        </p:tav>
                                        <p:tav tm="100000">
                                          <p:val>
                                            <p:strVal val="#ppt_h"/>
                                          </p:val>
                                        </p:tav>
                                      </p:tavLst>
                                    </p:anim>
                                    <p:animEffect transition="in" filter="fade">
                                      <p:cBhvr>
                                        <p:cTn id="9" dur="20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20E5088-4B99-47C3-8F0A-B6936118F8DD}" type="datetime1">
              <a:rPr lang="zh-CN" altLang="en-US" sz="1400">
                <a:ea typeface="宋体" pitchFamily="2" charset="-122"/>
              </a:rPr>
              <a:pPr eaLnBrk="1" hangingPunct="1"/>
              <a:t>2019/7/7</a:t>
            </a:fld>
            <a:endParaRPr lang="en-US" altLang="zh-CN" sz="1400">
              <a:ea typeface="宋体" pitchFamily="2" charset="-122"/>
            </a:endParaRPr>
          </a:p>
        </p:txBody>
      </p:sp>
      <p:sp>
        <p:nvSpPr>
          <p:cNvPr id="9830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3D062D4-5D85-4FE5-A4A5-93E94206C4B8}" type="slidenum">
              <a:rPr lang="zh-CN" altLang="en-US" sz="1400">
                <a:ea typeface="宋体" pitchFamily="2" charset="-122"/>
              </a:rPr>
              <a:pPr algn="r" eaLnBrk="1" hangingPunct="1"/>
              <a:t>21</a:t>
            </a:fld>
            <a:endParaRPr lang="en-US" altLang="zh-CN" sz="1400">
              <a:ea typeface="宋体" pitchFamily="2" charset="-122"/>
            </a:endParaRPr>
          </a:p>
        </p:txBody>
      </p:sp>
      <p:sp>
        <p:nvSpPr>
          <p:cNvPr id="98308" name="Text Box 2"/>
          <p:cNvSpPr txBox="1">
            <a:spLocks noChangeArrowheads="1"/>
          </p:cNvSpPr>
          <p:nvPr/>
        </p:nvSpPr>
        <p:spPr bwMode="auto">
          <a:xfrm>
            <a:off x="323850" y="1268413"/>
            <a:ext cx="4824413"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3</a:t>
            </a:r>
            <a:r>
              <a:rPr lang="zh-CN" altLang="en-US" sz="3200" b="1">
                <a:solidFill>
                  <a:srgbClr val="0000FF"/>
                </a:solidFill>
                <a:latin typeface="楷体_GB2312" pitchFamily="49" charset="-122"/>
                <a:ea typeface="楷体_GB2312" pitchFamily="49" charset="-122"/>
              </a:rPr>
              <a:t>、从问题的题型上分析</a:t>
            </a:r>
          </a:p>
        </p:txBody>
      </p:sp>
      <p:sp>
        <p:nvSpPr>
          <p:cNvPr id="30726" name="Text Box 3"/>
          <p:cNvSpPr txBox="1">
            <a:spLocks noChangeArrowheads="1"/>
          </p:cNvSpPr>
          <p:nvPr/>
        </p:nvSpPr>
        <p:spPr bwMode="auto">
          <a:xfrm>
            <a:off x="827088" y="2133600"/>
            <a:ext cx="777557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(2)</a:t>
            </a:r>
            <a:r>
              <a:rPr lang="zh-CN" altLang="en-US" sz="3200" b="1">
                <a:solidFill>
                  <a:srgbClr val="FF0000"/>
                </a:solidFill>
                <a:latin typeface="楷体_GB2312" pitchFamily="49" charset="-122"/>
                <a:ea typeface="楷体_GB2312" pitchFamily="49" charset="-122"/>
              </a:rPr>
              <a:t>理论性</a:t>
            </a:r>
            <a:r>
              <a:rPr lang="zh-CN" altLang="en-US" sz="3200" b="1">
                <a:solidFill>
                  <a:srgbClr val="0000FF"/>
                </a:solidFill>
                <a:latin typeface="楷体_GB2312" pitchFamily="49" charset="-122"/>
                <a:ea typeface="楷体_GB2312" pitchFamily="49" charset="-122"/>
              </a:rPr>
              <a:t>较强的问题有</a:t>
            </a:r>
            <a:r>
              <a:rPr lang="en-US" altLang="zh-CN" sz="3200" b="1">
                <a:solidFill>
                  <a:srgbClr val="0000FF"/>
                </a:solidFill>
                <a:latin typeface="楷体_GB2312" pitchFamily="49" charset="-122"/>
                <a:ea typeface="楷体_GB2312" pitchFamily="49" charset="-122"/>
              </a:rPr>
              <a:t>18</a:t>
            </a:r>
            <a:r>
              <a:rPr lang="zh-CN" altLang="en-US" sz="3200" b="1">
                <a:solidFill>
                  <a:srgbClr val="0000FF"/>
                </a:solidFill>
                <a:latin typeface="楷体_GB2312" pitchFamily="49" charset="-122"/>
                <a:ea typeface="楷体_GB2312" pitchFamily="49" charset="-122"/>
              </a:rPr>
              <a:t>个</a:t>
            </a:r>
            <a:r>
              <a:rPr lang="en-US" altLang="zh-CN" sz="3200" b="1">
                <a:solidFill>
                  <a:srgbClr val="0000FF"/>
                </a:solidFill>
                <a:latin typeface="楷体_GB2312" pitchFamily="49" charset="-122"/>
                <a:ea typeface="楷体_GB2312" pitchFamily="49" charset="-122"/>
              </a:rPr>
              <a:t>,</a:t>
            </a:r>
            <a:r>
              <a:rPr lang="zh-CN" altLang="en-US" sz="3200" b="1">
                <a:solidFill>
                  <a:srgbClr val="0000FF"/>
                </a:solidFill>
                <a:latin typeface="楷体_GB2312" pitchFamily="49" charset="-122"/>
                <a:ea typeface="楷体_GB2312" pitchFamily="49" charset="-122"/>
              </a:rPr>
              <a:t>占</a:t>
            </a:r>
            <a:r>
              <a:rPr lang="en-US" altLang="zh-CN" sz="3200" b="1">
                <a:solidFill>
                  <a:srgbClr val="0000FF"/>
                </a:solidFill>
                <a:latin typeface="楷体_GB2312" pitchFamily="49" charset="-122"/>
                <a:ea typeface="楷体_GB2312" pitchFamily="49" charset="-122"/>
              </a:rPr>
              <a:t>45%</a:t>
            </a:r>
          </a:p>
          <a:p>
            <a:r>
              <a:rPr lang="en-US" altLang="zh-CN" sz="3200" b="1">
                <a:solidFill>
                  <a:srgbClr val="0000FF"/>
                </a:solidFill>
                <a:latin typeface="楷体_GB2312" pitchFamily="49" charset="-122"/>
                <a:ea typeface="楷体_GB2312" pitchFamily="49" charset="-122"/>
              </a:rPr>
              <a:t>04A,94B,95A,96A,97A,98B,99A,00B,01A, 02A,03A,04B,06B,07A,08A,09A,10A,11A</a:t>
            </a:r>
            <a:r>
              <a:rPr lang="zh-CN" altLang="en-US" sz="3200" b="1">
                <a:solidFill>
                  <a:srgbClr val="0000FF"/>
                </a:solidFill>
                <a:latin typeface="楷体_GB2312" pitchFamily="49" charset="-122"/>
                <a:ea typeface="楷体_GB2312" pitchFamily="49" charset="-122"/>
              </a:rPr>
              <a:t>。</a:t>
            </a:r>
          </a:p>
          <a:p>
            <a:endParaRPr lang="zh-CN" altLang="en-US" sz="3200" b="1">
              <a:solidFill>
                <a:srgbClr val="0000FF"/>
              </a:solidFill>
              <a:latin typeface="楷体_GB2312" pitchFamily="49" charset="-122"/>
              <a:ea typeface="楷体_GB2312" pitchFamily="49" charset="-122"/>
            </a:endParaRPr>
          </a:p>
          <a:p>
            <a:r>
              <a:rPr lang="en-US" altLang="zh-CN" sz="3200" b="1">
                <a:solidFill>
                  <a:srgbClr val="0000FF"/>
                </a:solidFill>
                <a:latin typeface="楷体_GB2312" pitchFamily="49" charset="-122"/>
                <a:ea typeface="楷体_GB2312" pitchFamily="49" charset="-122"/>
              </a:rPr>
              <a:t>(3)</a:t>
            </a:r>
            <a:r>
              <a:rPr lang="zh-CN" altLang="en-US" sz="3200" b="1">
                <a:solidFill>
                  <a:srgbClr val="FF3300"/>
                </a:solidFill>
                <a:latin typeface="楷体_GB2312" pitchFamily="49" charset="-122"/>
                <a:ea typeface="楷体_GB2312" pitchFamily="49" charset="-122"/>
              </a:rPr>
              <a:t>实用性</a:t>
            </a:r>
            <a:r>
              <a:rPr lang="zh-CN" altLang="en-US" sz="3200" b="1">
                <a:solidFill>
                  <a:srgbClr val="0000FF"/>
                </a:solidFill>
                <a:latin typeface="楷体_GB2312" pitchFamily="49" charset="-122"/>
                <a:ea typeface="楷体_GB2312" pitchFamily="49" charset="-122"/>
              </a:rPr>
              <a:t>较强的问题有</a:t>
            </a:r>
            <a:r>
              <a:rPr lang="en-US" altLang="zh-CN" sz="3200" b="1">
                <a:solidFill>
                  <a:srgbClr val="0000FF"/>
                </a:solidFill>
                <a:latin typeface="楷体_GB2312" pitchFamily="49" charset="-122"/>
                <a:ea typeface="楷体_GB2312" pitchFamily="49" charset="-122"/>
              </a:rPr>
              <a:t>21</a:t>
            </a:r>
            <a:r>
              <a:rPr lang="zh-CN" altLang="en-US" sz="3200" b="1">
                <a:solidFill>
                  <a:srgbClr val="0000FF"/>
                </a:solidFill>
                <a:latin typeface="楷体_GB2312" pitchFamily="49" charset="-122"/>
                <a:ea typeface="楷体_GB2312" pitchFamily="49" charset="-122"/>
              </a:rPr>
              <a:t>个</a:t>
            </a:r>
            <a:r>
              <a:rPr lang="en-US" altLang="zh-CN" sz="3200" b="1">
                <a:solidFill>
                  <a:srgbClr val="0000FF"/>
                </a:solidFill>
                <a:latin typeface="楷体_GB2312" pitchFamily="49" charset="-122"/>
                <a:ea typeface="楷体_GB2312" pitchFamily="49" charset="-122"/>
              </a:rPr>
              <a:t>,</a:t>
            </a:r>
            <a:r>
              <a:rPr lang="zh-CN" altLang="en-US" sz="3200" b="1">
                <a:solidFill>
                  <a:srgbClr val="0000FF"/>
                </a:solidFill>
                <a:latin typeface="楷体_GB2312" pitchFamily="49" charset="-122"/>
                <a:ea typeface="楷体_GB2312" pitchFamily="49" charset="-122"/>
              </a:rPr>
              <a:t>占</a:t>
            </a:r>
            <a:r>
              <a:rPr lang="en-US" altLang="zh-CN" sz="3200" b="1">
                <a:solidFill>
                  <a:srgbClr val="0000FF"/>
                </a:solidFill>
                <a:latin typeface="楷体_GB2312" pitchFamily="49" charset="-122"/>
                <a:ea typeface="楷体_GB2312" pitchFamily="49" charset="-122"/>
              </a:rPr>
              <a:t>52.5% 93A,94B,95B,96B,98B,99B,00B,01A,01B, 02B,03A,04B,05A,05B,06A,06B,07B,09A, 10A,11A,11B.</a:t>
            </a:r>
            <a:endParaRPr lang="zh-CN" altLang="en-US" sz="3200" b="1">
              <a:solidFill>
                <a:srgbClr val="0000FF"/>
              </a:solidFill>
              <a:latin typeface="楷体_GB2312" pitchFamily="49" charset="-122"/>
              <a:ea typeface="楷体_GB2312" pitchFamily="49" charset="-122"/>
            </a:endParaRPr>
          </a:p>
        </p:txBody>
      </p:sp>
      <p:sp>
        <p:nvSpPr>
          <p:cNvPr id="98310"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6">
                                            <p:txEl>
                                              <p:pRg st="0" end="0"/>
                                            </p:txEl>
                                          </p:spTgt>
                                        </p:tgtEl>
                                        <p:attrNameLst>
                                          <p:attrName>style.visibility</p:attrName>
                                        </p:attrNameLst>
                                      </p:cBhvr>
                                      <p:to>
                                        <p:strVal val="visible"/>
                                      </p:to>
                                    </p:set>
                                    <p:animEffect transition="in" filter="blinds(horizontal)">
                                      <p:cBhvr>
                                        <p:cTn id="7" dur="500"/>
                                        <p:tgtEl>
                                          <p:spTgt spid="307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6">
                                            <p:txEl>
                                              <p:pRg st="1" end="1"/>
                                            </p:txEl>
                                          </p:spTgt>
                                        </p:tgtEl>
                                        <p:attrNameLst>
                                          <p:attrName>style.visibility</p:attrName>
                                        </p:attrNameLst>
                                      </p:cBhvr>
                                      <p:to>
                                        <p:strVal val="visible"/>
                                      </p:to>
                                    </p:set>
                                    <p:animEffect transition="in" filter="blinds(horizontal)">
                                      <p:cBhvr>
                                        <p:cTn id="12" dur="500"/>
                                        <p:tgtEl>
                                          <p:spTgt spid="307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6">
                                            <p:txEl>
                                              <p:pRg st="3" end="3"/>
                                            </p:txEl>
                                          </p:spTgt>
                                        </p:tgtEl>
                                        <p:attrNameLst>
                                          <p:attrName>style.visibility</p:attrName>
                                        </p:attrNameLst>
                                      </p:cBhvr>
                                      <p:to>
                                        <p:strVal val="visible"/>
                                      </p:to>
                                    </p:set>
                                    <p:animEffect transition="in" filter="blinds(horizontal)">
                                      <p:cBhvr>
                                        <p:cTn id="17" dur="500"/>
                                        <p:tgtEl>
                                          <p:spTgt spid="307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0A9F8F7-EE96-4E6F-8427-B5128C9B0551}" type="datetime1">
              <a:rPr lang="zh-CN" altLang="en-US" sz="1400">
                <a:ea typeface="宋体" pitchFamily="2" charset="-122"/>
              </a:rPr>
              <a:pPr eaLnBrk="1" hangingPunct="1"/>
              <a:t>2019/7/7</a:t>
            </a:fld>
            <a:endParaRPr lang="en-US" altLang="zh-CN" sz="1400">
              <a:ea typeface="宋体" pitchFamily="2" charset="-122"/>
            </a:endParaRPr>
          </a:p>
        </p:txBody>
      </p:sp>
      <p:sp>
        <p:nvSpPr>
          <p:cNvPr id="9933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732F8901-1123-4F4D-BF9B-ACF94F10AB31}" type="slidenum">
              <a:rPr lang="zh-CN" altLang="en-US" sz="1400">
                <a:ea typeface="宋体" pitchFamily="2" charset="-122"/>
              </a:rPr>
              <a:pPr algn="r" eaLnBrk="1" hangingPunct="1"/>
              <a:t>22</a:t>
            </a:fld>
            <a:endParaRPr lang="en-US" altLang="zh-CN" sz="1400">
              <a:ea typeface="宋体" pitchFamily="2" charset="-122"/>
            </a:endParaRPr>
          </a:p>
        </p:txBody>
      </p:sp>
      <p:sp>
        <p:nvSpPr>
          <p:cNvPr id="99332" name="Text Box 2"/>
          <p:cNvSpPr txBox="1">
            <a:spLocks noChangeArrowheads="1"/>
          </p:cNvSpPr>
          <p:nvPr/>
        </p:nvSpPr>
        <p:spPr bwMode="auto">
          <a:xfrm>
            <a:off x="323850" y="1268413"/>
            <a:ext cx="4824413"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3</a:t>
            </a:r>
            <a:r>
              <a:rPr lang="zh-CN" altLang="en-US" sz="3200" b="1">
                <a:solidFill>
                  <a:srgbClr val="0000FF"/>
                </a:solidFill>
                <a:latin typeface="楷体_GB2312" pitchFamily="49" charset="-122"/>
                <a:ea typeface="楷体_GB2312" pitchFamily="49" charset="-122"/>
              </a:rPr>
              <a:t>、从问题的题型上分析</a:t>
            </a:r>
          </a:p>
        </p:txBody>
      </p:sp>
      <p:sp>
        <p:nvSpPr>
          <p:cNvPr id="31750" name="Text Box 3"/>
          <p:cNvSpPr txBox="1">
            <a:spLocks noChangeArrowheads="1"/>
          </p:cNvSpPr>
          <p:nvPr/>
        </p:nvSpPr>
        <p:spPr bwMode="auto">
          <a:xfrm>
            <a:off x="611188" y="2276475"/>
            <a:ext cx="76327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(4)</a:t>
            </a:r>
            <a:r>
              <a:rPr lang="zh-CN" altLang="en-US" sz="3200" b="1">
                <a:solidFill>
                  <a:srgbClr val="FF0000"/>
                </a:solidFill>
                <a:latin typeface="楷体_GB2312" pitchFamily="49" charset="-122"/>
                <a:ea typeface="楷体_GB2312" pitchFamily="49" charset="-122"/>
              </a:rPr>
              <a:t>算法</a:t>
            </a:r>
            <a:r>
              <a:rPr lang="zh-CN" altLang="en-US" sz="3200" b="1">
                <a:solidFill>
                  <a:srgbClr val="0000FF"/>
                </a:solidFill>
                <a:latin typeface="楷体_GB2312" pitchFamily="49" charset="-122"/>
                <a:ea typeface="楷体_GB2312" pitchFamily="49" charset="-122"/>
              </a:rPr>
              <a:t>要求强的问题有</a:t>
            </a:r>
            <a:r>
              <a:rPr lang="en-US" altLang="zh-CN" sz="3200" b="1">
                <a:solidFill>
                  <a:srgbClr val="0000FF"/>
                </a:solidFill>
                <a:latin typeface="楷体_GB2312" pitchFamily="49" charset="-122"/>
                <a:ea typeface="楷体_GB2312" pitchFamily="49" charset="-122"/>
              </a:rPr>
              <a:t>10</a:t>
            </a:r>
            <a:r>
              <a:rPr lang="zh-CN" altLang="en-US" sz="3200" b="1">
                <a:solidFill>
                  <a:srgbClr val="0000FF"/>
                </a:solidFill>
                <a:latin typeface="楷体_GB2312" pitchFamily="49" charset="-122"/>
                <a:ea typeface="楷体_GB2312" pitchFamily="49" charset="-122"/>
              </a:rPr>
              <a:t>个</a:t>
            </a:r>
            <a:r>
              <a:rPr lang="en-US" altLang="zh-CN" sz="3200" b="1">
                <a:solidFill>
                  <a:srgbClr val="0000FF"/>
                </a:solidFill>
                <a:latin typeface="楷体_GB2312" pitchFamily="49" charset="-122"/>
                <a:ea typeface="楷体_GB2312" pitchFamily="49" charset="-122"/>
              </a:rPr>
              <a:t>,</a:t>
            </a:r>
            <a:r>
              <a:rPr lang="zh-CN" altLang="en-US" sz="3200" b="1">
                <a:solidFill>
                  <a:srgbClr val="0000FF"/>
                </a:solidFill>
                <a:latin typeface="楷体_GB2312" pitchFamily="49" charset="-122"/>
                <a:ea typeface="楷体_GB2312" pitchFamily="49" charset="-122"/>
              </a:rPr>
              <a:t>占</a:t>
            </a:r>
            <a:r>
              <a:rPr lang="en-US" altLang="zh-CN" sz="3200" b="1">
                <a:solidFill>
                  <a:srgbClr val="0000FF"/>
                </a:solidFill>
                <a:latin typeface="楷体_GB2312" pitchFamily="49" charset="-122"/>
                <a:ea typeface="楷体_GB2312" pitchFamily="49" charset="-122"/>
              </a:rPr>
              <a:t>25% 95A,97B,99B,00A,00B,05B,07B,10A,11A,11B</a:t>
            </a:r>
            <a:r>
              <a:rPr lang="zh-CN" altLang="en-US" sz="3200" b="1">
                <a:solidFill>
                  <a:srgbClr val="0000FF"/>
                </a:solidFill>
                <a:latin typeface="楷体_GB2312" pitchFamily="49" charset="-122"/>
                <a:ea typeface="楷体_GB2312" pitchFamily="49" charset="-122"/>
              </a:rPr>
              <a:t>。</a:t>
            </a:r>
          </a:p>
          <a:p>
            <a:endParaRPr lang="zh-CN" altLang="en-US" sz="3200" b="1">
              <a:solidFill>
                <a:srgbClr val="0000FF"/>
              </a:solidFill>
              <a:latin typeface="楷体_GB2312" pitchFamily="49" charset="-122"/>
              <a:ea typeface="楷体_GB2312" pitchFamily="49" charset="-122"/>
            </a:endParaRPr>
          </a:p>
          <a:p>
            <a:r>
              <a:rPr lang="en-US" altLang="zh-CN" sz="3200" b="1">
                <a:solidFill>
                  <a:srgbClr val="0000FF"/>
                </a:solidFill>
                <a:latin typeface="楷体_GB2312" pitchFamily="49" charset="-122"/>
                <a:ea typeface="楷体_GB2312" pitchFamily="49" charset="-122"/>
              </a:rPr>
              <a:t>(5)</a:t>
            </a:r>
            <a:r>
              <a:rPr lang="zh-CN" altLang="en-US" sz="3200" b="1">
                <a:solidFill>
                  <a:srgbClr val="FF0000"/>
                </a:solidFill>
                <a:latin typeface="楷体_GB2312" pitchFamily="49" charset="-122"/>
                <a:ea typeface="楷体_GB2312" pitchFamily="49" charset="-122"/>
              </a:rPr>
              <a:t>数据量</a:t>
            </a:r>
            <a:r>
              <a:rPr lang="zh-CN" altLang="en-US" sz="3200" b="1">
                <a:solidFill>
                  <a:srgbClr val="0000FF"/>
                </a:solidFill>
                <a:latin typeface="楷体_GB2312" pitchFamily="49" charset="-122"/>
                <a:ea typeface="楷体_GB2312" pitchFamily="49" charset="-122"/>
              </a:rPr>
              <a:t>大的问题有</a:t>
            </a:r>
            <a:r>
              <a:rPr lang="en-US" altLang="zh-CN" sz="3200" b="1">
                <a:solidFill>
                  <a:srgbClr val="0000FF"/>
                </a:solidFill>
                <a:latin typeface="楷体_GB2312" pitchFamily="49" charset="-122"/>
                <a:ea typeface="楷体_GB2312" pitchFamily="49" charset="-122"/>
              </a:rPr>
              <a:t>17</a:t>
            </a:r>
            <a:r>
              <a:rPr lang="zh-CN" altLang="en-US" sz="3200" b="1">
                <a:solidFill>
                  <a:srgbClr val="0000FF"/>
                </a:solidFill>
                <a:latin typeface="楷体_GB2312" pitchFamily="49" charset="-122"/>
                <a:ea typeface="楷体_GB2312" pitchFamily="49" charset="-122"/>
              </a:rPr>
              <a:t>个</a:t>
            </a:r>
            <a:r>
              <a:rPr lang="en-US" altLang="zh-CN" sz="3200" b="1">
                <a:solidFill>
                  <a:srgbClr val="0000FF"/>
                </a:solidFill>
                <a:latin typeface="楷体_GB2312" pitchFamily="49" charset="-122"/>
                <a:ea typeface="楷体_GB2312" pitchFamily="49" charset="-122"/>
              </a:rPr>
              <a:t>,</a:t>
            </a:r>
            <a:r>
              <a:rPr lang="zh-CN" altLang="en-US" sz="3200" b="1">
                <a:solidFill>
                  <a:srgbClr val="0000FF"/>
                </a:solidFill>
                <a:latin typeface="楷体_GB2312" pitchFamily="49" charset="-122"/>
                <a:ea typeface="楷体_GB2312" pitchFamily="49" charset="-122"/>
              </a:rPr>
              <a:t>占</a:t>
            </a:r>
            <a:r>
              <a:rPr lang="en-US" altLang="zh-CN" sz="3200" b="1">
                <a:solidFill>
                  <a:srgbClr val="0000FF"/>
                </a:solidFill>
                <a:latin typeface="楷体_GB2312" pitchFamily="49" charset="-122"/>
                <a:ea typeface="楷体_GB2312" pitchFamily="49" charset="-122"/>
              </a:rPr>
              <a:t>42.5%</a:t>
            </a:r>
          </a:p>
          <a:p>
            <a:r>
              <a:rPr lang="en-US" altLang="zh-CN" sz="3200" b="1">
                <a:solidFill>
                  <a:srgbClr val="0000FF"/>
                </a:solidFill>
                <a:latin typeface="楷体_GB2312" pitchFamily="49" charset="-122"/>
                <a:ea typeface="楷体_GB2312" pitchFamily="49" charset="-122"/>
              </a:rPr>
              <a:t>00A,00B,01A,01B,02B,03A,04A,04B,05A,05B</a:t>
            </a:r>
            <a:r>
              <a:rPr lang="zh-CN" altLang="en-US" sz="3200" b="1">
                <a:solidFill>
                  <a:srgbClr val="0000FF"/>
                </a:solidFill>
                <a:latin typeface="楷体_GB2312" pitchFamily="49" charset="-122"/>
                <a:ea typeface="楷体_GB2312" pitchFamily="49" charset="-122"/>
              </a:rPr>
              <a:t>，</a:t>
            </a:r>
            <a:r>
              <a:rPr lang="en-US" altLang="zh-CN" sz="3200" b="1">
                <a:solidFill>
                  <a:srgbClr val="0000FF"/>
                </a:solidFill>
                <a:latin typeface="楷体_GB2312" pitchFamily="49" charset="-122"/>
                <a:ea typeface="楷体_GB2312" pitchFamily="49" charset="-122"/>
              </a:rPr>
              <a:t>06A,06B,07B,09B,10A,11A,11B.</a:t>
            </a:r>
            <a:endParaRPr lang="zh-CN" altLang="en-US" sz="3200" b="1">
              <a:solidFill>
                <a:srgbClr val="0000FF"/>
              </a:solidFill>
              <a:latin typeface="楷体_GB2312" pitchFamily="49" charset="-122"/>
              <a:ea typeface="楷体_GB2312" pitchFamily="49" charset="-122"/>
            </a:endParaRPr>
          </a:p>
        </p:txBody>
      </p:sp>
      <p:sp>
        <p:nvSpPr>
          <p:cNvPr id="99334"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xEl>
                                              <p:pRg st="0" end="0"/>
                                            </p:txEl>
                                          </p:spTgt>
                                        </p:tgtEl>
                                        <p:attrNameLst>
                                          <p:attrName>style.visibility</p:attrName>
                                        </p:attrNameLst>
                                      </p:cBhvr>
                                      <p:to>
                                        <p:strVal val="visible"/>
                                      </p:to>
                                    </p:set>
                                    <p:animEffect transition="in" filter="blinds(horizontal)">
                                      <p:cBhvr>
                                        <p:cTn id="7" dur="500"/>
                                        <p:tgtEl>
                                          <p:spTgt spid="317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50">
                                            <p:txEl>
                                              <p:pRg st="2" end="2"/>
                                            </p:txEl>
                                          </p:spTgt>
                                        </p:tgtEl>
                                        <p:attrNameLst>
                                          <p:attrName>style.visibility</p:attrName>
                                        </p:attrNameLst>
                                      </p:cBhvr>
                                      <p:to>
                                        <p:strVal val="visible"/>
                                      </p:to>
                                    </p:set>
                                    <p:animEffect transition="in" filter="blinds(horizontal)">
                                      <p:cBhvr>
                                        <p:cTn id="12" dur="500"/>
                                        <p:tgtEl>
                                          <p:spTgt spid="317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50">
                                            <p:txEl>
                                              <p:pRg st="3" end="3"/>
                                            </p:txEl>
                                          </p:spTgt>
                                        </p:tgtEl>
                                        <p:attrNameLst>
                                          <p:attrName>style.visibility</p:attrName>
                                        </p:attrNameLst>
                                      </p:cBhvr>
                                      <p:to>
                                        <p:strVal val="visible"/>
                                      </p:to>
                                    </p:set>
                                    <p:animEffect transition="in" filter="blinds(horizontal)">
                                      <p:cBhvr>
                                        <p:cTn id="17" dur="500"/>
                                        <p:tgtEl>
                                          <p:spTgt spid="317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52DFC79-9578-4D2A-B03D-45939D407FE1}" type="datetime1">
              <a:rPr lang="zh-CN" altLang="en-US" sz="1400">
                <a:ea typeface="宋体" pitchFamily="2" charset="-122"/>
              </a:rPr>
              <a:pPr eaLnBrk="1" hangingPunct="1"/>
              <a:t>2019/7/7</a:t>
            </a:fld>
            <a:endParaRPr lang="en-US" altLang="zh-CN" sz="1400">
              <a:ea typeface="宋体" pitchFamily="2" charset="-122"/>
            </a:endParaRPr>
          </a:p>
        </p:txBody>
      </p:sp>
      <p:sp>
        <p:nvSpPr>
          <p:cNvPr id="10035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632A129-D83E-4993-9DD0-6A9B2885880B}" type="slidenum">
              <a:rPr lang="zh-CN" altLang="en-US" sz="1400">
                <a:ea typeface="宋体" pitchFamily="2" charset="-122"/>
              </a:rPr>
              <a:pPr algn="r" eaLnBrk="1" hangingPunct="1"/>
              <a:t>23</a:t>
            </a:fld>
            <a:endParaRPr lang="en-US" altLang="zh-CN" sz="1400">
              <a:ea typeface="宋体" pitchFamily="2" charset="-122"/>
            </a:endParaRPr>
          </a:p>
        </p:txBody>
      </p:sp>
      <p:sp>
        <p:nvSpPr>
          <p:cNvPr id="100356" name="Text Box 4"/>
          <p:cNvSpPr txBox="1">
            <a:spLocks noChangeArrowheads="1"/>
          </p:cNvSpPr>
          <p:nvPr/>
        </p:nvSpPr>
        <p:spPr bwMode="auto">
          <a:xfrm>
            <a:off x="468313" y="1268413"/>
            <a:ext cx="4533900"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4</a:t>
            </a:r>
            <a:r>
              <a:rPr lang="zh-CN" altLang="en-US" sz="3200" b="1">
                <a:solidFill>
                  <a:srgbClr val="0000FF"/>
                </a:solidFill>
                <a:latin typeface="楷体_GB2312" pitchFamily="49" charset="-122"/>
                <a:ea typeface="楷体_GB2312" pitchFamily="49" charset="-122"/>
              </a:rPr>
              <a:t>、近几年题目的特点</a:t>
            </a:r>
          </a:p>
        </p:txBody>
      </p:sp>
      <p:sp>
        <p:nvSpPr>
          <p:cNvPr id="32774" name="Text Box 5"/>
          <p:cNvSpPr txBox="1">
            <a:spLocks noChangeArrowheads="1"/>
          </p:cNvSpPr>
          <p:nvPr/>
        </p:nvSpPr>
        <p:spPr bwMode="auto">
          <a:xfrm>
            <a:off x="684213" y="1989138"/>
            <a:ext cx="7777162"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800" b="1">
                <a:solidFill>
                  <a:srgbClr val="FF0000"/>
                </a:solidFill>
                <a:latin typeface="楷体_GB2312" pitchFamily="49" charset="-122"/>
                <a:ea typeface="楷体_GB2312" pitchFamily="49" charset="-122"/>
              </a:rPr>
              <a:t>(1)</a:t>
            </a:r>
            <a:r>
              <a:rPr lang="zh-CN" altLang="en-US" sz="2800" b="1">
                <a:solidFill>
                  <a:srgbClr val="FF0000"/>
                </a:solidFill>
                <a:latin typeface="楷体_GB2312" pitchFamily="49" charset="-122"/>
                <a:ea typeface="楷体_GB2312" pitchFamily="49" charset="-122"/>
              </a:rPr>
              <a:t>综合性：</a:t>
            </a:r>
            <a:r>
              <a:rPr lang="zh-CN" altLang="en-US" sz="2800" b="1">
                <a:solidFill>
                  <a:srgbClr val="0000FF"/>
                </a:solidFill>
                <a:latin typeface="楷体_GB2312" pitchFamily="49" charset="-122"/>
                <a:ea typeface="楷体_GB2312" pitchFamily="49" charset="-122"/>
              </a:rPr>
              <a:t>一题多解，方法融合，结果多样，　　　　　　　　　　　　　　　　　　　　　　　　　　　　　　　　　　　　　　　　　　　　　　　　　　　　　　　　　　　　　　　　　　　　　　　　　　　　　　　　　　　　　　　　　　　　　　　　　　　　　　　　　　　　学科交叉。</a:t>
            </a:r>
          </a:p>
          <a:p>
            <a:r>
              <a:rPr lang="en-US" altLang="zh-CN" sz="2800" b="1">
                <a:solidFill>
                  <a:srgbClr val="FF0000"/>
                </a:solidFill>
                <a:latin typeface="楷体_GB2312" pitchFamily="49" charset="-122"/>
                <a:ea typeface="楷体_GB2312" pitchFamily="49" charset="-122"/>
              </a:rPr>
              <a:t>(2)</a:t>
            </a:r>
            <a:r>
              <a:rPr lang="zh-CN" altLang="en-US" sz="2800" b="1">
                <a:solidFill>
                  <a:srgbClr val="FF0000"/>
                </a:solidFill>
                <a:latin typeface="楷体_GB2312" pitchFamily="49" charset="-122"/>
                <a:ea typeface="楷体_GB2312" pitchFamily="49" charset="-122"/>
              </a:rPr>
              <a:t>开放性：</a:t>
            </a:r>
            <a:r>
              <a:rPr lang="zh-CN" altLang="en-US" sz="2800" b="1">
                <a:solidFill>
                  <a:srgbClr val="0000FF"/>
                </a:solidFill>
                <a:latin typeface="楷体_GB2312" pitchFamily="49" charset="-122"/>
                <a:ea typeface="楷体_GB2312" pitchFamily="49" charset="-122"/>
              </a:rPr>
              <a:t>题意的开放性，思路的开放性，方法的开放性，结果的开放性。</a:t>
            </a:r>
          </a:p>
          <a:p>
            <a:r>
              <a:rPr lang="en-US" altLang="zh-CN" sz="2800" b="1">
                <a:solidFill>
                  <a:srgbClr val="FF0000"/>
                </a:solidFill>
                <a:latin typeface="楷体_GB2312" pitchFamily="49" charset="-122"/>
                <a:ea typeface="楷体_GB2312" pitchFamily="49" charset="-122"/>
              </a:rPr>
              <a:t>(3)</a:t>
            </a:r>
            <a:r>
              <a:rPr lang="zh-CN" altLang="en-US" sz="2800" b="1">
                <a:solidFill>
                  <a:srgbClr val="FF0000"/>
                </a:solidFill>
                <a:latin typeface="楷体_GB2312" pitchFamily="49" charset="-122"/>
                <a:ea typeface="楷体_GB2312" pitchFamily="49" charset="-122"/>
              </a:rPr>
              <a:t>实用性：</a:t>
            </a:r>
            <a:r>
              <a:rPr lang="zh-CN" altLang="en-US" sz="2800" b="1">
                <a:solidFill>
                  <a:srgbClr val="0000FF"/>
                </a:solidFill>
                <a:latin typeface="楷体_GB2312" pitchFamily="49" charset="-122"/>
                <a:ea typeface="楷体_GB2312" pitchFamily="49" charset="-122"/>
              </a:rPr>
              <a:t>问题和数据来自于实际，解决方法切合于实际，模型和结果可以应用于实际。</a:t>
            </a:r>
          </a:p>
          <a:p>
            <a:r>
              <a:rPr lang="en-US" altLang="zh-CN" sz="2800" b="1">
                <a:solidFill>
                  <a:srgbClr val="FF0000"/>
                </a:solidFill>
                <a:latin typeface="楷体_GB2312" pitchFamily="49" charset="-122"/>
                <a:ea typeface="楷体_GB2312" pitchFamily="49" charset="-122"/>
              </a:rPr>
              <a:t>(4)</a:t>
            </a:r>
            <a:r>
              <a:rPr lang="zh-CN" altLang="en-US" sz="2800" b="1">
                <a:solidFill>
                  <a:srgbClr val="FF0000"/>
                </a:solidFill>
                <a:latin typeface="楷体_GB2312" pitchFamily="49" charset="-122"/>
                <a:ea typeface="楷体_GB2312" pitchFamily="49" charset="-122"/>
              </a:rPr>
              <a:t>即时性：</a:t>
            </a:r>
            <a:r>
              <a:rPr lang="zh-CN" altLang="en-US" sz="2800" b="1">
                <a:solidFill>
                  <a:srgbClr val="0000FF"/>
                </a:solidFill>
                <a:latin typeface="楷体_GB2312" pitchFamily="49" charset="-122"/>
                <a:ea typeface="楷体_GB2312" pitchFamily="49" charset="-122"/>
              </a:rPr>
              <a:t>国内外的大事，社会的热点，生活的焦点，近期发生和即将发生被关注的问题。</a:t>
            </a:r>
          </a:p>
          <a:p>
            <a:r>
              <a:rPr lang="en-US" altLang="zh-CN" sz="2800" b="1">
                <a:solidFill>
                  <a:srgbClr val="FF0000"/>
                </a:solidFill>
                <a:latin typeface="楷体_GB2312" pitchFamily="49" charset="-122"/>
                <a:ea typeface="楷体_GB2312" pitchFamily="49" charset="-122"/>
              </a:rPr>
              <a:t>(5)</a:t>
            </a:r>
            <a:r>
              <a:rPr lang="zh-CN" altLang="en-US" sz="2800" b="1">
                <a:solidFill>
                  <a:srgbClr val="FF0000"/>
                </a:solidFill>
                <a:latin typeface="楷体_GB2312" pitchFamily="49" charset="-122"/>
                <a:ea typeface="楷体_GB2312" pitchFamily="49" charset="-122"/>
              </a:rPr>
              <a:t>数据结构的复杂性：</a:t>
            </a:r>
            <a:r>
              <a:rPr lang="zh-CN" altLang="en-US" sz="2800" b="1">
                <a:solidFill>
                  <a:srgbClr val="0000FF"/>
                </a:solidFill>
                <a:latin typeface="楷体_GB2312" pitchFamily="49" charset="-122"/>
                <a:ea typeface="楷体_GB2312" pitchFamily="49" charset="-122"/>
              </a:rPr>
              <a:t>数据的真实性，数据的海量性，数据的不完备性，数据的冗余性。</a:t>
            </a:r>
          </a:p>
        </p:txBody>
      </p:sp>
      <p:sp>
        <p:nvSpPr>
          <p:cNvPr id="100358" name="Rectangle 6"/>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二</a:t>
            </a:r>
            <a:r>
              <a:rPr lang="zh-CN" altLang="en-US" sz="3200" b="1">
                <a:solidFill>
                  <a:schemeClr val="bg1"/>
                </a:solidFill>
                <a:latin typeface="黑体" pitchFamily="49" charset="-122"/>
                <a:ea typeface="黑体" pitchFamily="49" charset="-122"/>
              </a:rPr>
              <a:t>、</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pic>
        <p:nvPicPr>
          <p:cNvPr id="100359" name="Picture 7" descr="PE0203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6005513"/>
            <a:ext cx="11874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Effect transition="in" filter="blinds(horizontal)">
                                      <p:cBhvr>
                                        <p:cTn id="7" dur="500"/>
                                        <p:tgtEl>
                                          <p:spTgt spid="327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4">
                                            <p:txEl>
                                              <p:pRg st="1" end="1"/>
                                            </p:txEl>
                                          </p:spTgt>
                                        </p:tgtEl>
                                        <p:attrNameLst>
                                          <p:attrName>style.visibility</p:attrName>
                                        </p:attrNameLst>
                                      </p:cBhvr>
                                      <p:to>
                                        <p:strVal val="visible"/>
                                      </p:to>
                                    </p:set>
                                    <p:animEffect transition="in" filter="blinds(horizontal)">
                                      <p:cBhvr>
                                        <p:cTn id="12" dur="500"/>
                                        <p:tgtEl>
                                          <p:spTgt spid="327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4">
                                            <p:txEl>
                                              <p:pRg st="2" end="2"/>
                                            </p:txEl>
                                          </p:spTgt>
                                        </p:tgtEl>
                                        <p:attrNameLst>
                                          <p:attrName>style.visibility</p:attrName>
                                        </p:attrNameLst>
                                      </p:cBhvr>
                                      <p:to>
                                        <p:strVal val="visible"/>
                                      </p:to>
                                    </p:set>
                                    <p:animEffect transition="in" filter="blinds(horizontal)">
                                      <p:cBhvr>
                                        <p:cTn id="17" dur="500"/>
                                        <p:tgtEl>
                                          <p:spTgt spid="327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4">
                                            <p:txEl>
                                              <p:pRg st="3" end="3"/>
                                            </p:txEl>
                                          </p:spTgt>
                                        </p:tgtEl>
                                        <p:attrNameLst>
                                          <p:attrName>style.visibility</p:attrName>
                                        </p:attrNameLst>
                                      </p:cBhvr>
                                      <p:to>
                                        <p:strVal val="visible"/>
                                      </p:to>
                                    </p:set>
                                    <p:animEffect transition="in" filter="blinds(horizontal)">
                                      <p:cBhvr>
                                        <p:cTn id="22" dur="500"/>
                                        <p:tgtEl>
                                          <p:spTgt spid="327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4">
                                            <p:txEl>
                                              <p:pRg st="4" end="4"/>
                                            </p:txEl>
                                          </p:spTgt>
                                        </p:tgtEl>
                                        <p:attrNameLst>
                                          <p:attrName>style.visibility</p:attrName>
                                        </p:attrNameLst>
                                      </p:cBhvr>
                                      <p:to>
                                        <p:strVal val="visible"/>
                                      </p:to>
                                    </p:set>
                                    <p:animEffect transition="in" filter="blinds(horizontal)">
                                      <p:cBhvr>
                                        <p:cTn id="27" dur="500"/>
                                        <p:tgtEl>
                                          <p:spTgt spid="327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28D45F2-0E26-4A8F-B0B3-2E5B65054FB6}" type="datetime1">
              <a:rPr lang="zh-CN" altLang="en-US" sz="1400">
                <a:ea typeface="宋体" pitchFamily="2" charset="-122"/>
              </a:rPr>
              <a:pPr eaLnBrk="1" hangingPunct="1"/>
              <a:t>2019/7/7</a:t>
            </a:fld>
            <a:endParaRPr lang="en-US" altLang="zh-CN" sz="1400">
              <a:ea typeface="宋体" pitchFamily="2" charset="-122"/>
            </a:endParaRPr>
          </a:p>
        </p:txBody>
      </p:sp>
      <p:sp>
        <p:nvSpPr>
          <p:cNvPr id="10137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B9FB8F3-B285-48CA-AA8D-9B4CD96CDBC4}" type="slidenum">
              <a:rPr lang="zh-CN" altLang="en-US" sz="1400">
                <a:ea typeface="宋体" pitchFamily="2" charset="-122"/>
              </a:rPr>
              <a:pPr algn="r" eaLnBrk="1" hangingPunct="1"/>
              <a:t>24</a:t>
            </a:fld>
            <a:endParaRPr lang="en-US" altLang="zh-CN" sz="1400">
              <a:ea typeface="宋体" pitchFamily="2" charset="-122"/>
            </a:endParaRPr>
          </a:p>
        </p:txBody>
      </p:sp>
      <p:sp>
        <p:nvSpPr>
          <p:cNvPr id="101380" name="Rectangle 5"/>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
        <p:nvSpPr>
          <p:cNvPr id="6" name="Rectangle 3"/>
          <p:cNvSpPr txBox="1">
            <a:spLocks noChangeArrowheads="1"/>
          </p:cNvSpPr>
          <p:nvPr/>
        </p:nvSpPr>
        <p:spPr>
          <a:xfrm>
            <a:off x="468313" y="1412875"/>
            <a:ext cx="8207375" cy="5040313"/>
          </a:xfrm>
          <a:prstGeom prst="rect">
            <a:avLst/>
          </a:prstGeom>
        </p:spPr>
        <p:txBody>
          <a:bodyPr/>
          <a:lstStyle/>
          <a:p>
            <a:pPr marL="342900" indent="-342900">
              <a:spcBef>
                <a:spcPct val="20000"/>
              </a:spcBef>
              <a:buFontTx/>
              <a:buChar char="•"/>
              <a:defRPr/>
            </a:pPr>
            <a:r>
              <a:rPr lang="en-US" altLang="zh-CN" sz="2800" b="1" u="sng" kern="0" dirty="0">
                <a:latin typeface="宋体" pitchFamily="2" charset="-122"/>
                <a:ea typeface="宋体" pitchFamily="2" charset="-122"/>
              </a:rPr>
              <a:t>96A </a:t>
            </a:r>
            <a:r>
              <a:rPr lang="zh-CN" altLang="en-US" sz="2800" b="1" u="sng" kern="0" dirty="0">
                <a:latin typeface="宋体" pitchFamily="2" charset="-122"/>
                <a:ea typeface="宋体" pitchFamily="2" charset="-122"/>
              </a:rPr>
              <a:t>最优捕鱼策略</a:t>
            </a:r>
            <a:r>
              <a:rPr lang="zh-CN" altLang="en-US" sz="2800" b="1" kern="0" dirty="0">
                <a:latin typeface="宋体" pitchFamily="2" charset="-122"/>
                <a:ea typeface="宋体" pitchFamily="2" charset="-122"/>
              </a:rPr>
              <a:t>：微分方程，积分，非线性规划</a:t>
            </a:r>
          </a:p>
          <a:p>
            <a:pPr marL="342900" indent="-342900">
              <a:spcBef>
                <a:spcPct val="20000"/>
              </a:spcBef>
              <a:buFontTx/>
              <a:buChar char="•"/>
              <a:defRPr/>
            </a:pPr>
            <a:r>
              <a:rPr lang="en-US" altLang="zh-CN" sz="2800" b="1" u="sng" kern="0" dirty="0">
                <a:latin typeface="宋体" pitchFamily="2" charset="-122"/>
                <a:ea typeface="宋体" pitchFamily="2" charset="-122"/>
              </a:rPr>
              <a:t>96B </a:t>
            </a:r>
            <a:r>
              <a:rPr lang="zh-CN" altLang="en-US" sz="2800" b="1" u="sng" kern="0" dirty="0">
                <a:latin typeface="宋体" pitchFamily="2" charset="-122"/>
                <a:ea typeface="宋体" pitchFamily="2" charset="-122"/>
              </a:rPr>
              <a:t>节水洗衣机</a:t>
            </a:r>
            <a:r>
              <a:rPr lang="zh-CN" altLang="en-US" sz="2800" b="1" kern="0" dirty="0">
                <a:latin typeface="宋体" pitchFamily="2" charset="-122"/>
                <a:ea typeface="宋体" pitchFamily="2" charset="-122"/>
              </a:rPr>
              <a:t>：非线性规划</a:t>
            </a:r>
          </a:p>
          <a:p>
            <a:pPr marL="342900" indent="-342900">
              <a:spcBef>
                <a:spcPct val="20000"/>
              </a:spcBef>
              <a:buFontTx/>
              <a:buChar char="•"/>
              <a:defRPr/>
            </a:pPr>
            <a:r>
              <a:rPr lang="en-US" altLang="zh-CN" sz="2800" b="1" u="sng" kern="0" dirty="0">
                <a:latin typeface="宋体" pitchFamily="2" charset="-122"/>
                <a:ea typeface="宋体" pitchFamily="2" charset="-122"/>
              </a:rPr>
              <a:t>97A </a:t>
            </a:r>
            <a:r>
              <a:rPr lang="zh-CN" altLang="en-US" sz="2800" b="1" u="sng" kern="0" dirty="0">
                <a:latin typeface="宋体" pitchFamily="2" charset="-122"/>
                <a:ea typeface="宋体" pitchFamily="2" charset="-122"/>
              </a:rPr>
              <a:t>零件参数设计</a:t>
            </a:r>
            <a:r>
              <a:rPr lang="zh-CN" altLang="en-US" sz="2800" b="1" kern="0" dirty="0">
                <a:latin typeface="宋体" pitchFamily="2" charset="-122"/>
                <a:ea typeface="宋体" pitchFamily="2" charset="-122"/>
              </a:rPr>
              <a:t>：微积分，非线性规划，随机模拟</a:t>
            </a:r>
          </a:p>
          <a:p>
            <a:pPr marL="342900" indent="-342900">
              <a:spcBef>
                <a:spcPct val="20000"/>
              </a:spcBef>
              <a:buFontTx/>
              <a:buChar char="•"/>
              <a:defRPr/>
            </a:pPr>
            <a:r>
              <a:rPr lang="en-US" altLang="zh-CN" sz="2800" b="1" u="sng" kern="0" dirty="0">
                <a:latin typeface="宋体" pitchFamily="2" charset="-122"/>
                <a:ea typeface="宋体" pitchFamily="2" charset="-122"/>
              </a:rPr>
              <a:t>97B </a:t>
            </a:r>
            <a:r>
              <a:rPr lang="zh-CN" altLang="en-US" sz="2800" b="1" u="sng" kern="0" dirty="0">
                <a:latin typeface="宋体" pitchFamily="2" charset="-122"/>
                <a:ea typeface="宋体" pitchFamily="2" charset="-122"/>
              </a:rPr>
              <a:t>截断切割</a:t>
            </a:r>
            <a:r>
              <a:rPr lang="zh-CN" altLang="en-US" sz="2800" b="1" kern="0" dirty="0">
                <a:latin typeface="宋体" pitchFamily="2" charset="-122"/>
                <a:ea typeface="宋体" pitchFamily="2" charset="-122"/>
              </a:rPr>
              <a:t>：组合优化，几何变换，枚举，蒙特卡罗，递归，最短路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anim to="" calcmode="lin" valueType="num">
                                      <p:cBhvr>
                                        <p:cTn id="7" dur="1" fill="hold"/>
                                        <p:tgtEl>
                                          <p:spTgt spid="6">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
                                            <p:txEl>
                                              <p:pRg st="1" end="1"/>
                                            </p:txEl>
                                          </p:spTgt>
                                        </p:tgtEl>
                                        <p:attrNameLst>
                                          <p:attrName>style.visibility</p:attrName>
                                        </p:attrNameLst>
                                      </p:cBhvr>
                                      <p:to>
                                        <p:strVal val="visible"/>
                                      </p:to>
                                    </p:set>
                                    <p:anim to="" calcmode="lin" valueType="num">
                                      <p:cBhvr>
                                        <p:cTn id="12" dur="1" fill="hold"/>
                                        <p:tgtEl>
                                          <p:spTgt spid="6">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
                                            <p:txEl>
                                              <p:pRg st="2" end="2"/>
                                            </p:txEl>
                                          </p:spTgt>
                                        </p:tgtEl>
                                        <p:attrNameLst>
                                          <p:attrName>style.visibility</p:attrName>
                                        </p:attrNameLst>
                                      </p:cBhvr>
                                      <p:to>
                                        <p:strVal val="visible"/>
                                      </p:to>
                                    </p:set>
                                    <p:anim to="" calcmode="lin" valueType="num">
                                      <p:cBhvr>
                                        <p:cTn id="17" dur="1" fill="hold"/>
                                        <p:tgtEl>
                                          <p:spTgt spid="6">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
                                            <p:txEl>
                                              <p:pRg st="3" end="3"/>
                                            </p:txEl>
                                          </p:spTgt>
                                        </p:tgtEl>
                                        <p:attrNameLst>
                                          <p:attrName>style.visibility</p:attrName>
                                        </p:attrNameLst>
                                      </p:cBhvr>
                                      <p:to>
                                        <p:strVal val="visible"/>
                                      </p:to>
                                    </p:set>
                                    <p:anim to="" calcmode="lin" valueType="num">
                                      <p:cBhvr>
                                        <p:cTn id="22" dur="1" fill="hold"/>
                                        <p:tgtEl>
                                          <p:spTgt spid="6">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1BEAD16-2062-4763-B0EB-99D5CD8B3094}" type="datetime1">
              <a:rPr lang="zh-CN" altLang="en-US" sz="1400">
                <a:ea typeface="宋体" pitchFamily="2" charset="-122"/>
              </a:rPr>
              <a:pPr eaLnBrk="1" hangingPunct="1"/>
              <a:t>2019/7/7</a:t>
            </a:fld>
            <a:endParaRPr lang="en-US" altLang="zh-CN" sz="1400">
              <a:ea typeface="宋体" pitchFamily="2" charset="-122"/>
            </a:endParaRPr>
          </a:p>
        </p:txBody>
      </p:sp>
      <p:sp>
        <p:nvSpPr>
          <p:cNvPr id="10240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DDF72B14-157B-489C-A492-62B3DBAE203D}" type="slidenum">
              <a:rPr lang="zh-CN" altLang="en-US" sz="1400">
                <a:ea typeface="宋体" pitchFamily="2" charset="-122"/>
              </a:rPr>
              <a:pPr algn="r" eaLnBrk="1" hangingPunct="1"/>
              <a:t>25</a:t>
            </a:fld>
            <a:endParaRPr lang="en-US" altLang="zh-CN" sz="1400">
              <a:ea typeface="宋体" pitchFamily="2" charset="-122"/>
            </a:endParaRPr>
          </a:p>
        </p:txBody>
      </p:sp>
      <p:sp>
        <p:nvSpPr>
          <p:cNvPr id="102404" name="Rectangle 5"/>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
        <p:nvSpPr>
          <p:cNvPr id="7" name="Rectangle 3"/>
          <p:cNvSpPr txBox="1">
            <a:spLocks noChangeArrowheads="1"/>
          </p:cNvSpPr>
          <p:nvPr/>
        </p:nvSpPr>
        <p:spPr>
          <a:xfrm>
            <a:off x="468313" y="1341438"/>
            <a:ext cx="8207375" cy="5111750"/>
          </a:xfrm>
          <a:prstGeom prst="rect">
            <a:avLst/>
          </a:prstGeom>
        </p:spPr>
        <p:txBody>
          <a:bodyPr/>
          <a:lstStyle/>
          <a:p>
            <a:pPr marL="342900" indent="-342900">
              <a:spcBef>
                <a:spcPct val="20000"/>
              </a:spcBef>
              <a:buFontTx/>
              <a:buChar char="•"/>
              <a:defRPr/>
            </a:pPr>
            <a:r>
              <a:rPr lang="en-US" altLang="zh-CN" sz="2800" b="1" u="sng" kern="0" dirty="0">
                <a:latin typeface="宋体" pitchFamily="2" charset="-122"/>
                <a:ea typeface="宋体" pitchFamily="2" charset="-122"/>
              </a:rPr>
              <a:t>98A </a:t>
            </a:r>
            <a:r>
              <a:rPr lang="zh-CN" altLang="en-US" sz="2800" b="1" u="sng" kern="0" dirty="0">
                <a:latin typeface="宋体" pitchFamily="2" charset="-122"/>
                <a:ea typeface="宋体" pitchFamily="2" charset="-122"/>
              </a:rPr>
              <a:t>投资收益与风险</a:t>
            </a:r>
            <a:r>
              <a:rPr lang="zh-CN" altLang="en-US" sz="2800" b="1" kern="0" dirty="0">
                <a:latin typeface="宋体" pitchFamily="2" charset="-122"/>
                <a:ea typeface="宋体" pitchFamily="2" charset="-122"/>
              </a:rPr>
              <a:t>：线性规划，非线性规划</a:t>
            </a:r>
          </a:p>
          <a:p>
            <a:pPr marL="342900" indent="-342900">
              <a:spcBef>
                <a:spcPct val="20000"/>
              </a:spcBef>
              <a:buFontTx/>
              <a:buChar char="•"/>
              <a:defRPr/>
            </a:pPr>
            <a:r>
              <a:rPr lang="en-US" altLang="zh-CN" sz="2800" b="1" u="sng" kern="0" dirty="0">
                <a:latin typeface="宋体" pitchFamily="2" charset="-122"/>
                <a:ea typeface="宋体" pitchFamily="2" charset="-122"/>
              </a:rPr>
              <a:t>98B </a:t>
            </a:r>
            <a:r>
              <a:rPr lang="zh-CN" altLang="en-US" sz="2800" b="1" u="sng" kern="0" dirty="0">
                <a:latin typeface="宋体" pitchFamily="2" charset="-122"/>
                <a:ea typeface="宋体" pitchFamily="2" charset="-122"/>
              </a:rPr>
              <a:t>灾情巡视</a:t>
            </a:r>
            <a:r>
              <a:rPr lang="zh-CN" altLang="en-US" sz="2800" b="1" kern="0" dirty="0">
                <a:latin typeface="宋体" pitchFamily="2" charset="-122"/>
                <a:ea typeface="宋体" pitchFamily="2" charset="-122"/>
              </a:rPr>
              <a:t>：最小生成树，</a:t>
            </a:r>
            <a:r>
              <a:rPr lang="en-US" altLang="zh-CN" sz="2800" b="1" kern="0" dirty="0">
                <a:latin typeface="宋体" pitchFamily="2" charset="-122"/>
                <a:ea typeface="宋体" pitchFamily="2" charset="-122"/>
              </a:rPr>
              <a:t>Hamilton</a:t>
            </a:r>
            <a:r>
              <a:rPr lang="zh-CN" altLang="en-US" sz="2800" b="1" kern="0" dirty="0">
                <a:latin typeface="宋体" pitchFamily="2" charset="-122"/>
                <a:ea typeface="宋体" pitchFamily="2" charset="-122"/>
              </a:rPr>
              <a:t>圈，旅行商问题</a:t>
            </a:r>
          </a:p>
          <a:p>
            <a:pPr marL="342900" indent="-342900">
              <a:spcBef>
                <a:spcPct val="20000"/>
              </a:spcBef>
              <a:buFontTx/>
              <a:buChar char="•"/>
              <a:defRPr/>
            </a:pPr>
            <a:r>
              <a:rPr lang="en-US" altLang="zh-CN" sz="2800" b="1" u="sng" kern="0" dirty="0">
                <a:latin typeface="宋体" pitchFamily="2" charset="-122"/>
                <a:ea typeface="宋体" pitchFamily="2" charset="-122"/>
              </a:rPr>
              <a:t>99A </a:t>
            </a:r>
            <a:r>
              <a:rPr lang="zh-CN" altLang="en-US" sz="2800" b="1" u="sng" kern="0" dirty="0">
                <a:latin typeface="宋体" pitchFamily="2" charset="-122"/>
                <a:ea typeface="宋体" pitchFamily="2" charset="-122"/>
              </a:rPr>
              <a:t>自动化车床</a:t>
            </a:r>
            <a:r>
              <a:rPr lang="zh-CN" altLang="en-US" sz="2800" b="1" kern="0" dirty="0">
                <a:latin typeface="宋体" pitchFamily="2" charset="-122"/>
                <a:ea typeface="宋体" pitchFamily="2" charset="-122"/>
              </a:rPr>
              <a:t>：积分，概率分布，随机模拟，分布拟合度检验</a:t>
            </a:r>
          </a:p>
          <a:p>
            <a:pPr marL="342900" indent="-342900">
              <a:spcBef>
                <a:spcPct val="20000"/>
              </a:spcBef>
              <a:buFontTx/>
              <a:buChar char="•"/>
              <a:defRPr/>
            </a:pPr>
            <a:r>
              <a:rPr lang="en-US" altLang="zh-CN" sz="2800" b="1" u="sng" kern="0" dirty="0">
                <a:latin typeface="宋体" pitchFamily="2" charset="-122"/>
                <a:ea typeface="宋体" pitchFamily="2" charset="-122"/>
              </a:rPr>
              <a:t>99B </a:t>
            </a:r>
            <a:r>
              <a:rPr lang="zh-CN" altLang="en-US" sz="2800" b="1" u="sng" kern="0" dirty="0">
                <a:latin typeface="宋体" pitchFamily="2" charset="-122"/>
                <a:ea typeface="宋体" pitchFamily="2" charset="-122"/>
              </a:rPr>
              <a:t>钻井布局</a:t>
            </a:r>
            <a:r>
              <a:rPr lang="zh-CN" altLang="en-US" sz="2800" b="1" kern="0" dirty="0">
                <a:latin typeface="宋体" pitchFamily="2" charset="-122"/>
                <a:ea typeface="宋体" pitchFamily="2" charset="-122"/>
              </a:rPr>
              <a:t>：几何变换， 枚举，最大完全子图，混合整数规划</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anim to="" calcmode="lin" valueType="num">
                                      <p:cBhvr>
                                        <p:cTn id="7" dur="1" fill="hold"/>
                                        <p:tgtEl>
                                          <p:spTgt spid="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
                                            <p:txEl>
                                              <p:pRg st="1" end="1"/>
                                            </p:txEl>
                                          </p:spTgt>
                                        </p:tgtEl>
                                        <p:attrNameLst>
                                          <p:attrName>style.visibility</p:attrName>
                                        </p:attrNameLst>
                                      </p:cBhvr>
                                      <p:to>
                                        <p:strVal val="visible"/>
                                      </p:to>
                                    </p:set>
                                    <p:anim to="" calcmode="lin" valueType="num">
                                      <p:cBhvr>
                                        <p:cTn id="12" dur="1" fill="hold"/>
                                        <p:tgtEl>
                                          <p:spTgt spid="7">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
                                            <p:txEl>
                                              <p:pRg st="2" end="2"/>
                                            </p:txEl>
                                          </p:spTgt>
                                        </p:tgtEl>
                                        <p:attrNameLst>
                                          <p:attrName>style.visibility</p:attrName>
                                        </p:attrNameLst>
                                      </p:cBhvr>
                                      <p:to>
                                        <p:strVal val="visible"/>
                                      </p:to>
                                    </p:set>
                                    <p:anim to="" calcmode="lin" valueType="num">
                                      <p:cBhvr>
                                        <p:cTn id="17" dur="1" fill="hold"/>
                                        <p:tgtEl>
                                          <p:spTgt spid="7">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
                                            <p:txEl>
                                              <p:pRg st="3" end="3"/>
                                            </p:txEl>
                                          </p:spTgt>
                                        </p:tgtEl>
                                        <p:attrNameLst>
                                          <p:attrName>style.visibility</p:attrName>
                                        </p:attrNameLst>
                                      </p:cBhvr>
                                      <p:to>
                                        <p:strVal val="visible"/>
                                      </p:to>
                                    </p:set>
                                    <p:anim to="" calcmode="lin" valueType="num">
                                      <p:cBhvr>
                                        <p:cTn id="22" dur="1" fill="hold"/>
                                        <p:tgtEl>
                                          <p:spTgt spid="7">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1D63B8E-4990-40FA-8A81-B73D56E0A8DF}" type="datetime1">
              <a:rPr lang="zh-CN" altLang="en-US" sz="1400">
                <a:ea typeface="宋体" pitchFamily="2" charset="-122"/>
              </a:rPr>
              <a:pPr eaLnBrk="1" hangingPunct="1"/>
              <a:t>2019/7/7</a:t>
            </a:fld>
            <a:endParaRPr lang="en-US" altLang="zh-CN" sz="1400">
              <a:ea typeface="宋体" pitchFamily="2" charset="-122"/>
            </a:endParaRPr>
          </a:p>
        </p:txBody>
      </p:sp>
      <p:sp>
        <p:nvSpPr>
          <p:cNvPr id="10342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F4799648-CB2D-4300-9BE7-5D7479DDDC8C}" type="slidenum">
              <a:rPr lang="zh-CN" altLang="en-US" sz="1400">
                <a:ea typeface="宋体" pitchFamily="2" charset="-122"/>
              </a:rPr>
              <a:pPr algn="r" eaLnBrk="1" hangingPunct="1"/>
              <a:t>26</a:t>
            </a:fld>
            <a:endParaRPr lang="en-US" altLang="zh-CN" sz="1400">
              <a:ea typeface="宋体" pitchFamily="2" charset="-122"/>
            </a:endParaRPr>
          </a:p>
        </p:txBody>
      </p:sp>
      <p:sp>
        <p:nvSpPr>
          <p:cNvPr id="103428" name="Rectangle 5"/>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
        <p:nvSpPr>
          <p:cNvPr id="5" name="Rectangle 3"/>
          <p:cNvSpPr txBox="1">
            <a:spLocks noChangeArrowheads="1"/>
          </p:cNvSpPr>
          <p:nvPr/>
        </p:nvSpPr>
        <p:spPr>
          <a:xfrm>
            <a:off x="468313" y="1341438"/>
            <a:ext cx="8207375" cy="5111750"/>
          </a:xfrm>
          <a:prstGeom prst="rect">
            <a:avLst/>
          </a:prstGeom>
        </p:spPr>
        <p:txBody>
          <a:bodyPr/>
          <a:lstStyle/>
          <a:p>
            <a:pPr marL="342900" indent="-342900">
              <a:spcBef>
                <a:spcPct val="20000"/>
              </a:spcBef>
              <a:buFontTx/>
              <a:buChar char="•"/>
              <a:defRPr/>
            </a:pPr>
            <a:r>
              <a:rPr lang="en-US" altLang="zh-CN" sz="2800" b="1" u="sng" kern="0" dirty="0">
                <a:latin typeface="宋体" pitchFamily="2" charset="-122"/>
                <a:ea typeface="宋体" pitchFamily="2" charset="-122"/>
              </a:rPr>
              <a:t>00A DNA</a:t>
            </a:r>
            <a:r>
              <a:rPr lang="zh-CN" altLang="zh-CN" sz="2800" b="1" u="sng" kern="0" dirty="0">
                <a:latin typeface="宋体" pitchFamily="2" charset="-122"/>
                <a:ea typeface="宋体" pitchFamily="2" charset="-122"/>
              </a:rPr>
              <a:t>分类</a:t>
            </a:r>
            <a:r>
              <a:rPr lang="zh-CN" altLang="en-US" sz="2800" b="1" kern="0" dirty="0">
                <a:latin typeface="宋体" pitchFamily="2" charset="-122"/>
                <a:ea typeface="宋体" pitchFamily="2" charset="-122"/>
              </a:rPr>
              <a:t>：神经网络，最小二乘拟合，统计分类</a:t>
            </a:r>
          </a:p>
          <a:p>
            <a:pPr marL="342900" indent="-342900">
              <a:spcBef>
                <a:spcPct val="20000"/>
              </a:spcBef>
              <a:buFontTx/>
              <a:buChar char="•"/>
              <a:defRPr/>
            </a:pPr>
            <a:r>
              <a:rPr lang="en-US" altLang="zh-CN" sz="2800" b="1" u="sng" kern="0" dirty="0">
                <a:latin typeface="宋体" pitchFamily="2" charset="-122"/>
                <a:ea typeface="宋体" pitchFamily="2" charset="-122"/>
              </a:rPr>
              <a:t>00B </a:t>
            </a:r>
            <a:r>
              <a:rPr lang="zh-CN" altLang="en-US" sz="2800" b="1" u="sng" kern="0" dirty="0">
                <a:latin typeface="宋体" pitchFamily="2" charset="-122"/>
                <a:ea typeface="宋体" pitchFamily="2" charset="-122"/>
              </a:rPr>
              <a:t>管道订购</a:t>
            </a:r>
            <a:r>
              <a:rPr lang="zh-CN" altLang="en-US" sz="2800" b="1" kern="0" dirty="0">
                <a:latin typeface="宋体" pitchFamily="2" charset="-122"/>
                <a:ea typeface="宋体" pitchFamily="2" charset="-122"/>
              </a:rPr>
              <a:t>：最短路，二次规划</a:t>
            </a:r>
          </a:p>
          <a:p>
            <a:pPr marL="342900" indent="-342900">
              <a:spcBef>
                <a:spcPct val="20000"/>
              </a:spcBef>
              <a:buFontTx/>
              <a:buChar char="•"/>
              <a:defRPr/>
            </a:pPr>
            <a:r>
              <a:rPr lang="en-US" altLang="zh-CN" sz="2800" b="1" u="sng" kern="0" dirty="0">
                <a:latin typeface="宋体" pitchFamily="2" charset="-122"/>
                <a:ea typeface="宋体" pitchFamily="2" charset="-122"/>
              </a:rPr>
              <a:t>01A </a:t>
            </a:r>
            <a:r>
              <a:rPr lang="zh-CN" altLang="en-US" sz="2800" b="1" u="sng" kern="0" dirty="0">
                <a:latin typeface="宋体" pitchFamily="2" charset="-122"/>
                <a:ea typeface="宋体" pitchFamily="2" charset="-122"/>
              </a:rPr>
              <a:t>血管的三维重建</a:t>
            </a:r>
            <a:r>
              <a:rPr lang="zh-CN" altLang="en-US" sz="2800" b="1" kern="0" dirty="0">
                <a:latin typeface="宋体" pitchFamily="2" charset="-122"/>
                <a:ea typeface="宋体" pitchFamily="2" charset="-122"/>
              </a:rPr>
              <a:t>：数据挖掘与拟合</a:t>
            </a:r>
          </a:p>
          <a:p>
            <a:pPr marL="342900" indent="-342900">
              <a:spcBef>
                <a:spcPct val="20000"/>
              </a:spcBef>
              <a:buFontTx/>
              <a:buChar char="•"/>
              <a:defRPr/>
            </a:pPr>
            <a:r>
              <a:rPr lang="en-US" altLang="zh-CN" sz="2800" b="1" u="sng" kern="0" dirty="0">
                <a:latin typeface="宋体" pitchFamily="2" charset="-122"/>
                <a:ea typeface="宋体" pitchFamily="2" charset="-122"/>
              </a:rPr>
              <a:t>01B </a:t>
            </a:r>
            <a:r>
              <a:rPr lang="zh-CN" altLang="en-US" sz="2800" b="1" u="sng" kern="0" dirty="0">
                <a:latin typeface="宋体" pitchFamily="2" charset="-122"/>
                <a:ea typeface="宋体" pitchFamily="2" charset="-122"/>
              </a:rPr>
              <a:t>公交车调度</a:t>
            </a:r>
            <a:r>
              <a:rPr lang="zh-CN" altLang="en-US" sz="2800" b="1" kern="0" dirty="0">
                <a:latin typeface="宋体" pitchFamily="2" charset="-122"/>
                <a:ea typeface="宋体" pitchFamily="2" charset="-122"/>
              </a:rPr>
              <a:t>：非线性规划</a:t>
            </a:r>
          </a:p>
          <a:p>
            <a:pPr marL="342900" indent="-342900">
              <a:spcBef>
                <a:spcPct val="20000"/>
              </a:spcBef>
              <a:buFontTx/>
              <a:buChar char="•"/>
              <a:defRPr/>
            </a:pPr>
            <a:r>
              <a:rPr lang="en-US" altLang="zh-CN" sz="2800" b="1" u="sng" kern="0" dirty="0">
                <a:latin typeface="宋体" pitchFamily="2" charset="-122"/>
                <a:ea typeface="宋体" pitchFamily="2" charset="-122"/>
              </a:rPr>
              <a:t>02A </a:t>
            </a:r>
            <a:r>
              <a:rPr lang="zh-CN" altLang="en-US" sz="2800" b="1" u="sng" kern="0" dirty="0">
                <a:latin typeface="宋体" pitchFamily="2" charset="-122"/>
                <a:ea typeface="宋体" pitchFamily="2" charset="-122"/>
              </a:rPr>
              <a:t>车灯光源优化设计</a:t>
            </a:r>
            <a:r>
              <a:rPr lang="zh-CN" altLang="en-US" sz="2800" b="1" kern="0" dirty="0">
                <a:latin typeface="宋体" pitchFamily="2" charset="-122"/>
                <a:ea typeface="宋体" pitchFamily="2" charset="-122"/>
              </a:rPr>
              <a:t>：最优化</a:t>
            </a:r>
          </a:p>
          <a:p>
            <a:pPr marL="342900" indent="-342900">
              <a:spcBef>
                <a:spcPct val="20000"/>
              </a:spcBef>
              <a:buFontTx/>
              <a:buChar char="•"/>
              <a:defRPr/>
            </a:pPr>
            <a:r>
              <a:rPr lang="en-US" altLang="zh-CN" sz="2800" b="1" u="sng" kern="0" dirty="0">
                <a:latin typeface="宋体" pitchFamily="2" charset="-122"/>
                <a:ea typeface="宋体" pitchFamily="2" charset="-122"/>
              </a:rPr>
              <a:t>02B </a:t>
            </a:r>
            <a:r>
              <a:rPr lang="zh-CN" altLang="en-US" sz="2800" b="1" u="sng" kern="0" dirty="0">
                <a:latin typeface="宋体" pitchFamily="2" charset="-122"/>
                <a:ea typeface="宋体" pitchFamily="2" charset="-122"/>
              </a:rPr>
              <a:t>彩票中的数学</a:t>
            </a:r>
            <a:r>
              <a:rPr lang="zh-CN" altLang="en-US" sz="2800" b="1" kern="0" dirty="0">
                <a:latin typeface="宋体" pitchFamily="2" charset="-122"/>
                <a:ea typeface="宋体" pitchFamily="2" charset="-122"/>
              </a:rPr>
              <a:t>：概率与优化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xEl>
                                              <p:pRg st="1" end="1"/>
                                            </p:txEl>
                                          </p:spTgt>
                                        </p:tgtEl>
                                        <p:attrNameLst>
                                          <p:attrName>style.visibility</p:attrName>
                                        </p:attrNameLst>
                                      </p:cBhvr>
                                      <p:to>
                                        <p:strVal val="visible"/>
                                      </p:to>
                                    </p:set>
                                    <p:anim to="" calcmode="lin" valueType="num">
                                      <p:cBhvr>
                                        <p:cTn id="12" dur="1" fill="hold"/>
                                        <p:tgtEl>
                                          <p:spTgt spid="5">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
                                            <p:txEl>
                                              <p:pRg st="2" end="2"/>
                                            </p:txEl>
                                          </p:spTgt>
                                        </p:tgtEl>
                                        <p:attrNameLst>
                                          <p:attrName>style.visibility</p:attrName>
                                        </p:attrNameLst>
                                      </p:cBhvr>
                                      <p:to>
                                        <p:strVal val="visible"/>
                                      </p:to>
                                    </p:set>
                                    <p:anim to="" calcmode="lin" valueType="num">
                                      <p:cBhvr>
                                        <p:cTn id="17" dur="1" fill="hold"/>
                                        <p:tgtEl>
                                          <p:spTgt spid="5">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
                                            <p:txEl>
                                              <p:pRg st="3" end="3"/>
                                            </p:txEl>
                                          </p:spTgt>
                                        </p:tgtEl>
                                        <p:attrNameLst>
                                          <p:attrName>style.visibility</p:attrName>
                                        </p:attrNameLst>
                                      </p:cBhvr>
                                      <p:to>
                                        <p:strVal val="visible"/>
                                      </p:to>
                                    </p:set>
                                    <p:anim to="" calcmode="lin" valueType="num">
                                      <p:cBhvr>
                                        <p:cTn id="22" dur="1" fill="hold"/>
                                        <p:tgtEl>
                                          <p:spTgt spid="5">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
                                            <p:txEl>
                                              <p:pRg st="4" end="4"/>
                                            </p:txEl>
                                          </p:spTgt>
                                        </p:tgtEl>
                                        <p:attrNameLst>
                                          <p:attrName>style.visibility</p:attrName>
                                        </p:attrNameLst>
                                      </p:cBhvr>
                                      <p:to>
                                        <p:strVal val="visible"/>
                                      </p:to>
                                    </p:set>
                                    <p:anim to="" calcmode="lin" valueType="num">
                                      <p:cBhvr>
                                        <p:cTn id="27" dur="1" fill="hold"/>
                                        <p:tgtEl>
                                          <p:spTgt spid="5">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
                                            <p:txEl>
                                              <p:pRg st="5" end="5"/>
                                            </p:txEl>
                                          </p:spTgt>
                                        </p:tgtEl>
                                        <p:attrNameLst>
                                          <p:attrName>style.visibility</p:attrName>
                                        </p:attrNameLst>
                                      </p:cBhvr>
                                      <p:to>
                                        <p:strVal val="visible"/>
                                      </p:to>
                                    </p:set>
                                    <p:anim to="" calcmode="lin" valueType="num">
                                      <p:cBhvr>
                                        <p:cTn id="32" dur="1" fill="hold"/>
                                        <p:tgtEl>
                                          <p:spTgt spid="5">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A5953E4-9C4D-4402-B538-C08583A95BCC}" type="datetime1">
              <a:rPr lang="zh-CN" altLang="en-US" sz="1400">
                <a:ea typeface="宋体" pitchFamily="2" charset="-122"/>
              </a:rPr>
              <a:pPr eaLnBrk="1" hangingPunct="1"/>
              <a:t>2019/7/7</a:t>
            </a:fld>
            <a:endParaRPr lang="en-US" altLang="zh-CN" sz="1400">
              <a:ea typeface="宋体" pitchFamily="2" charset="-122"/>
            </a:endParaRPr>
          </a:p>
        </p:txBody>
      </p:sp>
      <p:sp>
        <p:nvSpPr>
          <p:cNvPr id="10445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45B21DAA-6206-4A1A-B300-E2A81FFC8977}" type="slidenum">
              <a:rPr lang="zh-CN" altLang="en-US" sz="1400">
                <a:ea typeface="宋体" pitchFamily="2" charset="-122"/>
              </a:rPr>
              <a:pPr algn="r" eaLnBrk="1" hangingPunct="1"/>
              <a:t>27</a:t>
            </a:fld>
            <a:endParaRPr lang="en-US" altLang="zh-CN" sz="1400">
              <a:ea typeface="宋体" pitchFamily="2" charset="-122"/>
            </a:endParaRPr>
          </a:p>
        </p:txBody>
      </p:sp>
      <p:sp>
        <p:nvSpPr>
          <p:cNvPr id="33797" name="Text Box 4"/>
          <p:cNvSpPr txBox="1">
            <a:spLocks noChangeArrowheads="1"/>
          </p:cNvSpPr>
          <p:nvPr/>
        </p:nvSpPr>
        <p:spPr bwMode="auto">
          <a:xfrm>
            <a:off x="611188" y="1268413"/>
            <a:ext cx="8137525"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800" b="1">
                <a:solidFill>
                  <a:srgbClr val="FF0000"/>
                </a:solidFill>
                <a:latin typeface="楷体_GB2312" pitchFamily="49" charset="-122"/>
                <a:ea typeface="楷体_GB2312" pitchFamily="49" charset="-122"/>
              </a:rPr>
              <a:t>(1)2011</a:t>
            </a:r>
            <a:r>
              <a:rPr lang="zh-CN" altLang="en-US" sz="2800" b="1">
                <a:solidFill>
                  <a:srgbClr val="FF0000"/>
                </a:solidFill>
                <a:latin typeface="楷体_GB2312" pitchFamily="49" charset="-122"/>
                <a:ea typeface="楷体_GB2312" pitchFamily="49" charset="-122"/>
              </a:rPr>
              <a:t>Ａ：城市表层土壤重金属污染分析问题</a:t>
            </a:r>
            <a:endParaRPr lang="zh-CN" altLang="en-US" sz="2000" b="1">
              <a:solidFill>
                <a:srgbClr val="FF0000"/>
              </a:solidFill>
              <a:latin typeface="楷体_GB2312" pitchFamily="49" charset="-122"/>
              <a:ea typeface="楷体_GB2312" pitchFamily="49" charset="-122"/>
            </a:endParaRPr>
          </a:p>
          <a:p>
            <a:pPr>
              <a:spcAft>
                <a:spcPct val="30000"/>
              </a:spcAft>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属于社会事业类问题，解决方法：</a:t>
            </a:r>
          </a:p>
          <a:p>
            <a:pPr>
              <a:spcAft>
                <a:spcPct val="30000"/>
              </a:spcAft>
            </a:pPr>
            <a:r>
              <a:rPr lang="zh-CN" altLang="en-US" sz="2800" b="1">
                <a:solidFill>
                  <a:srgbClr val="0000FF"/>
                </a:solidFill>
                <a:latin typeface="楷体_GB2312" pitchFamily="49" charset="-122"/>
                <a:ea typeface="楷体_GB2312" pitchFamily="49" charset="-122"/>
              </a:rPr>
              <a:t>利用样条插值得到污染物的空间分布情况，通过相关分析、因子分析、主成份分析、聚类分析等方法确定主要的污染源和原因；分析建立对流与扩散方程，通过搜索求解得到污染源的位置。</a:t>
            </a:r>
          </a:p>
          <a:p>
            <a:pPr>
              <a:spcAft>
                <a:spcPct val="30000"/>
              </a:spcAft>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问题复杂、多种方法的综合运用，实用性较强、数据量大、编程能力要求高，难度较大。</a:t>
            </a:r>
          </a:p>
          <a:p>
            <a:pPr>
              <a:spcAft>
                <a:spcPct val="30000"/>
              </a:spcAft>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数据插值、数据处理、统计分析、偏微分方程的反问题。</a:t>
            </a:r>
          </a:p>
          <a:p>
            <a:pPr>
              <a:spcAft>
                <a:spcPct val="30000"/>
              </a:spcAft>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不唯一，但有一定范围。</a:t>
            </a:r>
          </a:p>
        </p:txBody>
      </p:sp>
      <p:sp>
        <p:nvSpPr>
          <p:cNvPr id="104453" name="Rectangle 5"/>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wipe(up)">
                                      <p:cBhvr>
                                        <p:cTn id="7" dur="500"/>
                                        <p:tgtEl>
                                          <p:spTgt spid="337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wipe(up)">
                                      <p:cBhvr>
                                        <p:cTn id="12" dur="500"/>
                                        <p:tgtEl>
                                          <p:spTgt spid="337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797">
                                            <p:txEl>
                                              <p:pRg st="2" end="2"/>
                                            </p:txEl>
                                          </p:spTgt>
                                        </p:tgtEl>
                                        <p:attrNameLst>
                                          <p:attrName>style.visibility</p:attrName>
                                        </p:attrNameLst>
                                      </p:cBhvr>
                                      <p:to>
                                        <p:strVal val="visible"/>
                                      </p:to>
                                    </p:set>
                                    <p:animEffect transition="in" filter="wipe(up)">
                                      <p:cBhvr>
                                        <p:cTn id="17" dur="500"/>
                                        <p:tgtEl>
                                          <p:spTgt spid="337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797">
                                            <p:txEl>
                                              <p:pRg st="3" end="3"/>
                                            </p:txEl>
                                          </p:spTgt>
                                        </p:tgtEl>
                                        <p:attrNameLst>
                                          <p:attrName>style.visibility</p:attrName>
                                        </p:attrNameLst>
                                      </p:cBhvr>
                                      <p:to>
                                        <p:strVal val="visible"/>
                                      </p:to>
                                    </p:set>
                                    <p:animEffect transition="in" filter="wipe(up)">
                                      <p:cBhvr>
                                        <p:cTn id="22" dur="500"/>
                                        <p:tgtEl>
                                          <p:spTgt spid="337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797">
                                            <p:txEl>
                                              <p:pRg st="4" end="4"/>
                                            </p:txEl>
                                          </p:spTgt>
                                        </p:tgtEl>
                                        <p:attrNameLst>
                                          <p:attrName>style.visibility</p:attrName>
                                        </p:attrNameLst>
                                      </p:cBhvr>
                                      <p:to>
                                        <p:strVal val="visible"/>
                                      </p:to>
                                    </p:set>
                                    <p:animEffect transition="in" filter="wipe(up)">
                                      <p:cBhvr>
                                        <p:cTn id="27" dur="500"/>
                                        <p:tgtEl>
                                          <p:spTgt spid="3379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797">
                                            <p:txEl>
                                              <p:pRg st="5" end="5"/>
                                            </p:txEl>
                                          </p:spTgt>
                                        </p:tgtEl>
                                        <p:attrNameLst>
                                          <p:attrName>style.visibility</p:attrName>
                                        </p:attrNameLst>
                                      </p:cBhvr>
                                      <p:to>
                                        <p:strVal val="visible"/>
                                      </p:to>
                                    </p:set>
                                    <p:animEffect transition="in" filter="wipe(up)">
                                      <p:cBhvr>
                                        <p:cTn id="32" dur="500"/>
                                        <p:tgtEl>
                                          <p:spTgt spid="337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F0920C3-5F73-4543-9858-60C79DFC5497}" type="datetime1">
              <a:rPr lang="zh-CN" altLang="en-US" sz="1400">
                <a:ea typeface="宋体" pitchFamily="2" charset="-122"/>
              </a:rPr>
              <a:pPr eaLnBrk="1" hangingPunct="1"/>
              <a:t>2019/7/7</a:t>
            </a:fld>
            <a:endParaRPr lang="en-US" altLang="zh-CN" sz="1400">
              <a:ea typeface="宋体" pitchFamily="2" charset="-122"/>
            </a:endParaRPr>
          </a:p>
        </p:txBody>
      </p:sp>
      <p:sp>
        <p:nvSpPr>
          <p:cNvPr id="10547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4016DAF-1D5A-4CAF-A787-B56CE95FF581}" type="slidenum">
              <a:rPr lang="zh-CN" altLang="en-US" sz="1400">
                <a:ea typeface="宋体" pitchFamily="2" charset="-122"/>
              </a:rPr>
              <a:pPr algn="r" eaLnBrk="1" hangingPunct="1"/>
              <a:t>28</a:t>
            </a:fld>
            <a:endParaRPr lang="en-US" altLang="zh-CN" sz="1400">
              <a:ea typeface="宋体" pitchFamily="2" charset="-122"/>
            </a:endParaRPr>
          </a:p>
        </p:txBody>
      </p:sp>
      <p:sp>
        <p:nvSpPr>
          <p:cNvPr id="34821" name="Text Box 4"/>
          <p:cNvSpPr txBox="1">
            <a:spLocks noChangeArrowheads="1"/>
          </p:cNvSpPr>
          <p:nvPr/>
        </p:nvSpPr>
        <p:spPr bwMode="auto">
          <a:xfrm>
            <a:off x="395288" y="1255713"/>
            <a:ext cx="849788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800" b="1">
                <a:solidFill>
                  <a:srgbClr val="FF0000"/>
                </a:solidFill>
                <a:latin typeface="楷体_GB2312" pitchFamily="49" charset="-122"/>
                <a:ea typeface="楷体_GB2312" pitchFamily="49" charset="-122"/>
              </a:rPr>
              <a:t>（２）</a:t>
            </a:r>
            <a:r>
              <a:rPr lang="en-US" altLang="zh-CN" sz="2800" b="1">
                <a:solidFill>
                  <a:srgbClr val="FF0000"/>
                </a:solidFill>
                <a:latin typeface="楷体_GB2312" pitchFamily="49" charset="-122"/>
                <a:ea typeface="楷体_GB2312" pitchFamily="49" charset="-122"/>
              </a:rPr>
              <a:t>2011B</a:t>
            </a:r>
            <a:r>
              <a:rPr lang="zh-CN" altLang="en-US" sz="2800" b="1">
                <a:solidFill>
                  <a:srgbClr val="FF0000"/>
                </a:solidFill>
                <a:latin typeface="楷体_GB2312" pitchFamily="49" charset="-122"/>
                <a:ea typeface="楷体_GB2312" pitchFamily="49" charset="-122"/>
              </a:rPr>
              <a:t>：交巡警服务平台的设置与调度问题</a:t>
            </a:r>
          </a:p>
          <a:p>
            <a:pPr>
              <a:spcAft>
                <a:spcPct val="5000"/>
              </a:spcAft>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社会事业类问题。利用网络优化中的最短路算法等确定各路口的最短路矩阵和各平台的工作量，以到达各路口的时间最短和各平台工作均衡为目标建立优化模型给出各平台的管辖范围。建立指派模型给出全封锁方案。以尽量三分钟内到达和工作量均衡确定需增设平台。对全市的情况类似处理，最佳围堵方案较复杂。</a:t>
            </a:r>
            <a:endParaRPr lang="zh-CN" altLang="en-US" sz="2800" b="1">
              <a:latin typeface="楷体_GB2312" pitchFamily="49" charset="-122"/>
              <a:ea typeface="楷体_GB2312" pitchFamily="49" charset="-122"/>
            </a:endParaRPr>
          </a:p>
          <a:p>
            <a:pPr>
              <a:spcAft>
                <a:spcPct val="5000"/>
              </a:spcAft>
              <a:buFontTx/>
              <a:buChar char="•"/>
            </a:pPr>
            <a:r>
              <a:rPr lang="zh-CN" altLang="en-US" sz="2800" b="1">
                <a:solidFill>
                  <a:srgbClr val="FF0000"/>
                </a:solidFill>
                <a:latin typeface="楷体_GB2312" pitchFamily="49" charset="-122"/>
                <a:ea typeface="楷体_GB2312" pitchFamily="49" charset="-122"/>
              </a:rPr>
              <a:t>特点：</a:t>
            </a:r>
            <a:r>
              <a:rPr lang="zh-CN" altLang="en-US" sz="2800" b="1">
                <a:solidFill>
                  <a:srgbClr val="0000FF"/>
                </a:solidFill>
                <a:latin typeface="楷体_GB2312" pitchFamily="49" charset="-122"/>
                <a:ea typeface="楷体_GB2312" pitchFamily="49" charset="-122"/>
              </a:rPr>
              <a:t>即时性的问题，数据复杂、方法多样、对算法设计和编程计算要求高。</a:t>
            </a:r>
          </a:p>
          <a:p>
            <a:pPr>
              <a:spcAft>
                <a:spcPct val="5000"/>
              </a:spcAft>
              <a:buFontTx/>
              <a:buChar char="•"/>
            </a:pPr>
            <a:r>
              <a:rPr lang="zh-CN" altLang="en-US" sz="2800" b="1">
                <a:solidFill>
                  <a:srgbClr val="FF0000"/>
                </a:solidFill>
                <a:latin typeface="楷体_GB2312" pitchFamily="49" charset="-122"/>
                <a:ea typeface="楷体_GB2312" pitchFamily="49" charset="-122"/>
              </a:rPr>
              <a:t>方法：</a:t>
            </a:r>
            <a:r>
              <a:rPr lang="zh-CN" altLang="en-US" sz="2800" b="1">
                <a:solidFill>
                  <a:srgbClr val="0000FF"/>
                </a:solidFill>
                <a:latin typeface="楷体_GB2312" pitchFamily="49" charset="-122"/>
                <a:ea typeface="楷体_GB2312" pitchFamily="49" charset="-122"/>
              </a:rPr>
              <a:t>数据处理、网络优化、</a:t>
            </a:r>
            <a:r>
              <a:rPr lang="en-US" altLang="zh-CN" sz="2800" b="1">
                <a:solidFill>
                  <a:srgbClr val="0000FF"/>
                </a:solidFill>
                <a:latin typeface="楷体_GB2312" pitchFamily="49" charset="-122"/>
                <a:ea typeface="楷体_GB2312" pitchFamily="49" charset="-122"/>
              </a:rPr>
              <a:t>0-1</a:t>
            </a:r>
            <a:r>
              <a:rPr lang="zh-CN" altLang="en-US" sz="2800" b="1">
                <a:solidFill>
                  <a:srgbClr val="0000FF"/>
                </a:solidFill>
                <a:latin typeface="楷体_GB2312" pitchFamily="49" charset="-122"/>
                <a:ea typeface="楷体_GB2312" pitchFamily="49" charset="-122"/>
              </a:rPr>
              <a:t>规划、多目标规划、非线性规划、启发式算法等。</a:t>
            </a:r>
          </a:p>
        </p:txBody>
      </p:sp>
      <p:sp>
        <p:nvSpPr>
          <p:cNvPr id="105477" name="Rectangle 5"/>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up)">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up)">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wipe(up)">
                                      <p:cBhvr>
                                        <p:cTn id="17" dur="500"/>
                                        <p:tgtEl>
                                          <p:spTgt spid="348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wipe(up)">
                                      <p:cBhvr>
                                        <p:cTn id="22" dur="500"/>
                                        <p:tgtEl>
                                          <p:spTgt spid="348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DDDE8A5-2392-45CC-AA07-40B52C31AE11}" type="datetime1">
              <a:rPr lang="zh-CN" altLang="en-US" sz="1400">
                <a:ea typeface="宋体" pitchFamily="2" charset="-122"/>
              </a:rPr>
              <a:pPr eaLnBrk="1" hangingPunct="1"/>
              <a:t>2019/7/7</a:t>
            </a:fld>
            <a:endParaRPr lang="en-US" altLang="zh-CN" sz="1400">
              <a:ea typeface="宋体" pitchFamily="2" charset="-122"/>
            </a:endParaRPr>
          </a:p>
        </p:txBody>
      </p:sp>
      <p:sp>
        <p:nvSpPr>
          <p:cNvPr id="10649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598F5B4-0DF6-48CC-9777-144CC3773911}" type="slidenum">
              <a:rPr lang="zh-CN" altLang="en-US" sz="1400">
                <a:ea typeface="宋体" pitchFamily="2" charset="-122"/>
              </a:rPr>
              <a:pPr algn="r" eaLnBrk="1" hangingPunct="1"/>
              <a:t>29</a:t>
            </a:fld>
            <a:endParaRPr lang="en-US" altLang="zh-CN" sz="1400">
              <a:ea typeface="宋体" pitchFamily="2" charset="-122"/>
            </a:endParaRPr>
          </a:p>
        </p:txBody>
      </p:sp>
      <p:sp>
        <p:nvSpPr>
          <p:cNvPr id="106500"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
        <p:nvSpPr>
          <p:cNvPr id="35846" name="Text Box 5"/>
          <p:cNvSpPr txBox="1">
            <a:spLocks noChangeArrowheads="1"/>
          </p:cNvSpPr>
          <p:nvPr/>
        </p:nvSpPr>
        <p:spPr bwMode="auto">
          <a:xfrm>
            <a:off x="611188" y="1268413"/>
            <a:ext cx="8137525"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800" b="1">
                <a:solidFill>
                  <a:srgbClr val="FF0000"/>
                </a:solidFill>
                <a:latin typeface="楷体_GB2312" pitchFamily="49" charset="-122"/>
                <a:ea typeface="楷体_GB2312" pitchFamily="49" charset="-122"/>
              </a:rPr>
              <a:t>(3)2010</a:t>
            </a:r>
            <a:r>
              <a:rPr lang="zh-CN" altLang="en-US" sz="2800" b="1">
                <a:solidFill>
                  <a:srgbClr val="FF0000"/>
                </a:solidFill>
                <a:latin typeface="楷体_GB2312" pitchFamily="49" charset="-122"/>
                <a:ea typeface="楷体_GB2312" pitchFamily="49" charset="-122"/>
              </a:rPr>
              <a:t>Ａ：储油罐的变位识别与罐容表标定问题</a:t>
            </a:r>
            <a:endParaRPr lang="zh-CN" altLang="en-US" sz="2000" b="1">
              <a:solidFill>
                <a:srgbClr val="FF0000"/>
              </a:solidFill>
              <a:latin typeface="楷体_GB2312" pitchFamily="49" charset="-122"/>
              <a:ea typeface="楷体_GB2312" pitchFamily="49" charset="-122"/>
            </a:endParaRPr>
          </a:p>
          <a:p>
            <a:pPr>
              <a:spcAft>
                <a:spcPct val="30000"/>
              </a:spcAft>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属于机械设计与控制类问题，解决方法：</a:t>
            </a:r>
          </a:p>
          <a:p>
            <a:pPr>
              <a:spcAft>
                <a:spcPct val="30000"/>
              </a:spcAft>
            </a:pPr>
            <a:r>
              <a:rPr lang="zh-CN" altLang="en-US" sz="2800" b="1">
                <a:solidFill>
                  <a:srgbClr val="0000FF"/>
                </a:solidFill>
                <a:latin typeface="楷体_GB2312" pitchFamily="49" charset="-122"/>
                <a:ea typeface="楷体_GB2312" pitchFamily="49" charset="-122"/>
              </a:rPr>
              <a:t>利用多元微积分、参数估计、优化计算等方法，确定罐体变位的影响效果，计算罐内不同油位高度的油量和变位影响、根据所给数据反演变位参数，最后给出罐容表的标定结果。</a:t>
            </a:r>
          </a:p>
          <a:p>
            <a:pPr>
              <a:spcAft>
                <a:spcPct val="30000"/>
              </a:spcAft>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对微积分的计算能力要求较高，实用性较强、数据量大、编程能力要求高。</a:t>
            </a:r>
          </a:p>
          <a:p>
            <a:pPr>
              <a:spcAft>
                <a:spcPct val="30000"/>
              </a:spcAft>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微积分的计算、参数估计、数据处理、优化计算。</a:t>
            </a:r>
          </a:p>
          <a:p>
            <a:pPr>
              <a:spcAft>
                <a:spcPct val="30000"/>
              </a:spcAft>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不唯一，但有一定范围。</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wipe(up)">
                                      <p:cBhvr>
                                        <p:cTn id="7" dur="500"/>
                                        <p:tgtEl>
                                          <p:spTgt spid="358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46">
                                            <p:txEl>
                                              <p:pRg st="1" end="1"/>
                                            </p:txEl>
                                          </p:spTgt>
                                        </p:tgtEl>
                                        <p:attrNameLst>
                                          <p:attrName>style.visibility</p:attrName>
                                        </p:attrNameLst>
                                      </p:cBhvr>
                                      <p:to>
                                        <p:strVal val="visible"/>
                                      </p:to>
                                    </p:set>
                                    <p:animEffect transition="in" filter="wipe(up)">
                                      <p:cBhvr>
                                        <p:cTn id="12" dur="500"/>
                                        <p:tgtEl>
                                          <p:spTgt spid="358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846">
                                            <p:txEl>
                                              <p:pRg st="2" end="2"/>
                                            </p:txEl>
                                          </p:spTgt>
                                        </p:tgtEl>
                                        <p:attrNameLst>
                                          <p:attrName>style.visibility</p:attrName>
                                        </p:attrNameLst>
                                      </p:cBhvr>
                                      <p:to>
                                        <p:strVal val="visible"/>
                                      </p:to>
                                    </p:set>
                                    <p:animEffect transition="in" filter="wipe(up)">
                                      <p:cBhvr>
                                        <p:cTn id="17" dur="500"/>
                                        <p:tgtEl>
                                          <p:spTgt spid="358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846">
                                            <p:txEl>
                                              <p:pRg st="3" end="3"/>
                                            </p:txEl>
                                          </p:spTgt>
                                        </p:tgtEl>
                                        <p:attrNameLst>
                                          <p:attrName>style.visibility</p:attrName>
                                        </p:attrNameLst>
                                      </p:cBhvr>
                                      <p:to>
                                        <p:strVal val="visible"/>
                                      </p:to>
                                    </p:set>
                                    <p:animEffect transition="in" filter="wipe(up)">
                                      <p:cBhvr>
                                        <p:cTn id="22" dur="500"/>
                                        <p:tgtEl>
                                          <p:spTgt spid="358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846">
                                            <p:txEl>
                                              <p:pRg st="4" end="4"/>
                                            </p:txEl>
                                          </p:spTgt>
                                        </p:tgtEl>
                                        <p:attrNameLst>
                                          <p:attrName>style.visibility</p:attrName>
                                        </p:attrNameLst>
                                      </p:cBhvr>
                                      <p:to>
                                        <p:strVal val="visible"/>
                                      </p:to>
                                    </p:set>
                                    <p:animEffect transition="in" filter="wipe(up)">
                                      <p:cBhvr>
                                        <p:cTn id="27" dur="500"/>
                                        <p:tgtEl>
                                          <p:spTgt spid="358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846">
                                            <p:txEl>
                                              <p:pRg st="5" end="5"/>
                                            </p:txEl>
                                          </p:spTgt>
                                        </p:tgtEl>
                                        <p:attrNameLst>
                                          <p:attrName>style.visibility</p:attrName>
                                        </p:attrNameLst>
                                      </p:cBhvr>
                                      <p:to>
                                        <p:strVal val="visible"/>
                                      </p:to>
                                    </p:set>
                                    <p:animEffect transition="in" filter="wipe(up)">
                                      <p:cBhvr>
                                        <p:cTn id="32" dur="500"/>
                                        <p:tgtEl>
                                          <p:spTgt spid="358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2"/>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236E85B-D3F4-4AF3-9CAA-1FA2AF15612A}" type="datetime1">
              <a:rPr lang="zh-CN" altLang="en-US" sz="1400">
                <a:ea typeface="宋体" pitchFamily="2" charset="-122"/>
              </a:rPr>
              <a:pPr eaLnBrk="1" hangingPunct="1"/>
              <a:t>2019/7/7</a:t>
            </a:fld>
            <a:endParaRPr lang="en-US" altLang="zh-CN" sz="1400">
              <a:ea typeface="宋体" pitchFamily="2" charset="-122"/>
            </a:endParaRPr>
          </a:p>
        </p:txBody>
      </p:sp>
      <p:sp>
        <p:nvSpPr>
          <p:cNvPr id="79875" name="灯片编号占位符 4"/>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FCF57768-C9BF-4C1A-B2F4-E65DF61C40F2}" type="slidenum">
              <a:rPr lang="zh-CN" altLang="en-US" sz="1400">
                <a:ea typeface="宋体" pitchFamily="2" charset="-122"/>
              </a:rPr>
              <a:pPr algn="r" eaLnBrk="1" hangingPunct="1"/>
              <a:t>3</a:t>
            </a:fld>
            <a:endParaRPr lang="en-US" altLang="zh-CN" sz="1400">
              <a:ea typeface="宋体" pitchFamily="2" charset="-122"/>
            </a:endParaRPr>
          </a:p>
        </p:txBody>
      </p:sp>
      <p:sp>
        <p:nvSpPr>
          <p:cNvPr id="79876" name="Rectangle 4"/>
          <p:cNvSpPr>
            <a:spLocks noGrp="1" noChangeArrowheads="1"/>
          </p:cNvSpPr>
          <p:nvPr>
            <p:ph type="title" idx="4294967295"/>
          </p:nvPr>
        </p:nvSpPr>
        <p:spPr>
          <a:xfrm>
            <a:off x="1403350" y="476250"/>
            <a:ext cx="5834063" cy="574675"/>
          </a:xfrm>
        </p:spPr>
        <p:txBody>
          <a:bodyPr/>
          <a:lstStyle/>
          <a:p>
            <a:pPr eaLnBrk="1" hangingPunct="1"/>
            <a:r>
              <a:rPr lang="zh-CN" altLang="en-US" sz="3200" b="1" smtClean="0">
                <a:solidFill>
                  <a:srgbClr val="FFFF00"/>
                </a:solidFill>
                <a:latin typeface="黑体" pitchFamily="49" charset="-122"/>
                <a:ea typeface="黑体" pitchFamily="49" charset="-122"/>
              </a:rPr>
              <a:t>  </a:t>
            </a:r>
            <a:r>
              <a:rPr lang="en-US" altLang="zh-CN" sz="3200" b="1" smtClean="0">
                <a:solidFill>
                  <a:srgbClr val="FFFF00"/>
                </a:solidFill>
                <a:latin typeface="黑体" pitchFamily="49" charset="-122"/>
                <a:ea typeface="黑体" pitchFamily="49" charset="-122"/>
              </a:rPr>
              <a:t>2014</a:t>
            </a:r>
            <a:r>
              <a:rPr lang="zh-CN" altLang="en-US" sz="2800" b="1" smtClean="0">
                <a:solidFill>
                  <a:srgbClr val="FFFF00"/>
                </a:solidFill>
                <a:latin typeface="黑体" pitchFamily="49" charset="-122"/>
                <a:ea typeface="黑体" pitchFamily="49" charset="-122"/>
              </a:rPr>
              <a:t>数学建模讲义</a:t>
            </a:r>
          </a:p>
        </p:txBody>
      </p:sp>
      <p:sp>
        <p:nvSpPr>
          <p:cNvPr id="16393" name="AutoShape 18">
            <a:hlinkClick r:id="rId2" action="ppaction://hlinksldjump"/>
          </p:cNvPr>
          <p:cNvSpPr>
            <a:spLocks noChangeArrowheads="1"/>
          </p:cNvSpPr>
          <p:nvPr/>
        </p:nvSpPr>
        <p:spPr bwMode="auto">
          <a:xfrm>
            <a:off x="1571625" y="3357563"/>
            <a:ext cx="4968875" cy="576262"/>
          </a:xfrm>
          <a:prstGeom prst="roundRect">
            <a:avLst>
              <a:gd name="adj" fmla="val 49106"/>
            </a:avLst>
          </a:prstGeom>
          <a:gradFill rotWithShape="1">
            <a:gsLst>
              <a:gs pos="0">
                <a:srgbClr val="333C68"/>
              </a:gs>
              <a:gs pos="50000">
                <a:schemeClr val="hlink"/>
              </a:gs>
              <a:gs pos="100000">
                <a:srgbClr val="333C68"/>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1. CUMCM</a:t>
            </a:r>
            <a:r>
              <a:rPr lang="zh-CN" altLang="en-US" sz="2400" b="1" dirty="0">
                <a:solidFill>
                  <a:schemeClr val="bg1"/>
                </a:solidFill>
                <a:ea typeface="宋体" pitchFamily="2" charset="-122"/>
              </a:rPr>
              <a:t>历年赛题的简析    </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27C7C23-36D1-40F4-8E1C-53A125349ED3}" type="datetime1">
              <a:rPr lang="zh-CN" altLang="en-US" sz="1400">
                <a:ea typeface="宋体" pitchFamily="2" charset="-122"/>
              </a:rPr>
              <a:pPr eaLnBrk="1" hangingPunct="1"/>
              <a:t>2019/7/7</a:t>
            </a:fld>
            <a:endParaRPr lang="en-US" altLang="zh-CN" sz="1400">
              <a:ea typeface="宋体" pitchFamily="2" charset="-122"/>
            </a:endParaRPr>
          </a:p>
        </p:txBody>
      </p:sp>
      <p:sp>
        <p:nvSpPr>
          <p:cNvPr id="10752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9BD80F7-F71E-4519-A468-080A6D10C966}" type="slidenum">
              <a:rPr lang="zh-CN" altLang="en-US" sz="1400">
                <a:ea typeface="宋体" pitchFamily="2" charset="-122"/>
              </a:rPr>
              <a:pPr algn="r" eaLnBrk="1" hangingPunct="1"/>
              <a:t>30</a:t>
            </a:fld>
            <a:endParaRPr lang="en-US" altLang="zh-CN" sz="1400">
              <a:ea typeface="宋体" pitchFamily="2" charset="-122"/>
            </a:endParaRPr>
          </a:p>
        </p:txBody>
      </p:sp>
      <p:sp>
        <p:nvSpPr>
          <p:cNvPr id="36869" name="Text Box 4"/>
          <p:cNvSpPr txBox="1">
            <a:spLocks noChangeArrowheads="1"/>
          </p:cNvSpPr>
          <p:nvPr/>
        </p:nvSpPr>
        <p:spPr bwMode="auto">
          <a:xfrm>
            <a:off x="611188" y="1268413"/>
            <a:ext cx="8137525"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4</a:t>
            </a:r>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2010B</a:t>
            </a:r>
            <a:r>
              <a:rPr lang="zh-CN" altLang="en-US" sz="2800" b="1">
                <a:solidFill>
                  <a:srgbClr val="FF0000"/>
                </a:solidFill>
                <a:latin typeface="楷体_GB2312" pitchFamily="49" charset="-122"/>
                <a:ea typeface="楷体_GB2312" pitchFamily="49" charset="-122"/>
              </a:rPr>
              <a:t>：上海世博会影响力的定量评估问题</a:t>
            </a:r>
          </a:p>
          <a:p>
            <a:pPr>
              <a:spcAft>
                <a:spcPct val="30000"/>
              </a:spcAft>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经济管理类问题，利用多种不同方法可以从不同的侧面来研究世博会的影响力，特别是关注长远的影响力问题。如：社会、环保、卫生、科技、交通、旅游、经济等侧面。根据所查到的数据利用多种方法分析评估预测其影响力。</a:t>
            </a:r>
            <a:endParaRPr lang="zh-CN" altLang="en-US" sz="2800" b="1">
              <a:latin typeface="楷体_GB2312" pitchFamily="49" charset="-122"/>
              <a:ea typeface="楷体_GB2312" pitchFamily="49" charset="-122"/>
            </a:endParaRPr>
          </a:p>
          <a:p>
            <a:pPr>
              <a:spcAft>
                <a:spcPct val="30000"/>
              </a:spcAft>
              <a:buFontTx/>
              <a:buChar char="•"/>
            </a:pPr>
            <a:r>
              <a:rPr lang="zh-CN" altLang="en-US" sz="2800" b="1">
                <a:solidFill>
                  <a:srgbClr val="FF0000"/>
                </a:solidFill>
                <a:latin typeface="楷体_GB2312" pitchFamily="49" charset="-122"/>
                <a:ea typeface="楷体_GB2312" pitchFamily="49" charset="-122"/>
              </a:rPr>
              <a:t>特点：</a:t>
            </a:r>
            <a:r>
              <a:rPr lang="zh-CN" altLang="en-US" sz="2800" b="1">
                <a:solidFill>
                  <a:srgbClr val="0000FF"/>
                </a:solidFill>
                <a:latin typeface="楷体_GB2312" pitchFamily="49" charset="-122"/>
                <a:ea typeface="楷体_GB2312" pitchFamily="49" charset="-122"/>
              </a:rPr>
              <a:t>开放性的问题，方法多样、数据难找、表述不严谨。</a:t>
            </a:r>
          </a:p>
          <a:p>
            <a:pPr>
              <a:spcAft>
                <a:spcPct val="30000"/>
              </a:spcAft>
              <a:buFontTx/>
              <a:buChar char="•"/>
            </a:pPr>
            <a:r>
              <a:rPr lang="zh-CN" altLang="en-US" sz="2800" b="1">
                <a:solidFill>
                  <a:srgbClr val="FF0000"/>
                </a:solidFill>
                <a:latin typeface="楷体_GB2312" pitchFamily="49" charset="-122"/>
                <a:ea typeface="楷体_GB2312" pitchFamily="49" charset="-122"/>
              </a:rPr>
              <a:t>方法：</a:t>
            </a:r>
            <a:r>
              <a:rPr lang="zh-CN" altLang="en-US" sz="2800" b="1">
                <a:solidFill>
                  <a:srgbClr val="0000FF"/>
                </a:solidFill>
                <a:latin typeface="楷体_GB2312" pitchFamily="49" charset="-122"/>
                <a:ea typeface="楷体_GB2312" pitchFamily="49" charset="-122"/>
              </a:rPr>
              <a:t>数据处理、数据拟合、综合评价、预测方法等。</a:t>
            </a:r>
          </a:p>
          <a:p>
            <a:pPr>
              <a:spcAft>
                <a:spcPct val="30000"/>
              </a:spcAft>
              <a:buFontTx/>
              <a:buChar char="•"/>
            </a:pPr>
            <a:r>
              <a:rPr lang="zh-CN" altLang="en-US" sz="2800" b="1">
                <a:solidFill>
                  <a:srgbClr val="FF0000"/>
                </a:solidFill>
                <a:latin typeface="楷体_GB2312" pitchFamily="49" charset="-122"/>
                <a:ea typeface="楷体_GB2312" pitchFamily="49" charset="-122"/>
              </a:rPr>
              <a:t>结果：</a:t>
            </a:r>
            <a:r>
              <a:rPr lang="zh-CN" altLang="en-US" sz="2800" b="1">
                <a:solidFill>
                  <a:srgbClr val="0000FF"/>
                </a:solidFill>
                <a:latin typeface="楷体_GB2312" pitchFamily="49" charset="-122"/>
                <a:ea typeface="楷体_GB2312" pitchFamily="49" charset="-122"/>
              </a:rPr>
              <a:t>百花齐放。</a:t>
            </a:r>
          </a:p>
        </p:txBody>
      </p:sp>
      <p:sp>
        <p:nvSpPr>
          <p:cNvPr id="107525" name="Rectangle 5"/>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wipe(up)">
                                      <p:cBhvr>
                                        <p:cTn id="7" dur="500"/>
                                        <p:tgtEl>
                                          <p:spTgt spid="368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wipe(up)">
                                      <p:cBhvr>
                                        <p:cTn id="12" dur="500"/>
                                        <p:tgtEl>
                                          <p:spTgt spid="368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69">
                                            <p:txEl>
                                              <p:pRg st="2" end="2"/>
                                            </p:txEl>
                                          </p:spTgt>
                                        </p:tgtEl>
                                        <p:attrNameLst>
                                          <p:attrName>style.visibility</p:attrName>
                                        </p:attrNameLst>
                                      </p:cBhvr>
                                      <p:to>
                                        <p:strVal val="visible"/>
                                      </p:to>
                                    </p:set>
                                    <p:animEffect transition="in" filter="wipe(up)">
                                      <p:cBhvr>
                                        <p:cTn id="17" dur="500"/>
                                        <p:tgtEl>
                                          <p:spTgt spid="368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869">
                                            <p:txEl>
                                              <p:pRg st="3" end="3"/>
                                            </p:txEl>
                                          </p:spTgt>
                                        </p:tgtEl>
                                        <p:attrNameLst>
                                          <p:attrName>style.visibility</p:attrName>
                                        </p:attrNameLst>
                                      </p:cBhvr>
                                      <p:to>
                                        <p:strVal val="visible"/>
                                      </p:to>
                                    </p:set>
                                    <p:animEffect transition="in" filter="wipe(up)">
                                      <p:cBhvr>
                                        <p:cTn id="22" dur="500"/>
                                        <p:tgtEl>
                                          <p:spTgt spid="3686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869">
                                            <p:txEl>
                                              <p:pRg st="4" end="4"/>
                                            </p:txEl>
                                          </p:spTgt>
                                        </p:tgtEl>
                                        <p:attrNameLst>
                                          <p:attrName>style.visibility</p:attrName>
                                        </p:attrNameLst>
                                      </p:cBhvr>
                                      <p:to>
                                        <p:strVal val="visible"/>
                                      </p:to>
                                    </p:set>
                                    <p:animEffect transition="in" filter="wipe(up)">
                                      <p:cBhvr>
                                        <p:cTn id="27" dur="500"/>
                                        <p:tgtEl>
                                          <p:spTgt spid="368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ABD8103-0F92-489A-BEBB-E62F09C2C689}" type="datetime1">
              <a:rPr lang="zh-CN" altLang="en-US" sz="1400">
                <a:ea typeface="宋体" pitchFamily="2" charset="-122"/>
              </a:rPr>
              <a:pPr eaLnBrk="1" hangingPunct="1"/>
              <a:t>2019/7/7</a:t>
            </a:fld>
            <a:endParaRPr lang="en-US" altLang="zh-CN" sz="1400">
              <a:ea typeface="宋体" pitchFamily="2" charset="-122"/>
            </a:endParaRPr>
          </a:p>
        </p:txBody>
      </p:sp>
      <p:sp>
        <p:nvSpPr>
          <p:cNvPr id="10854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9A83E8B7-64C9-4FCD-ADA1-BCD2D6C180B2}" type="slidenum">
              <a:rPr lang="zh-CN" altLang="en-US" sz="1400">
                <a:ea typeface="宋体" pitchFamily="2" charset="-122"/>
              </a:rPr>
              <a:pPr algn="r" eaLnBrk="1" hangingPunct="1"/>
              <a:t>31</a:t>
            </a:fld>
            <a:endParaRPr lang="en-US" altLang="zh-CN" sz="1400">
              <a:ea typeface="宋体" pitchFamily="2" charset="-122"/>
            </a:endParaRPr>
          </a:p>
        </p:txBody>
      </p:sp>
      <p:sp>
        <p:nvSpPr>
          <p:cNvPr id="108548" name="Rectangle 2"/>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
        <p:nvSpPr>
          <p:cNvPr id="37894" name="Text Box 3"/>
          <p:cNvSpPr txBox="1">
            <a:spLocks noChangeArrowheads="1"/>
          </p:cNvSpPr>
          <p:nvPr/>
        </p:nvSpPr>
        <p:spPr bwMode="auto">
          <a:xfrm>
            <a:off x="250825" y="1268413"/>
            <a:ext cx="799306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800" b="1">
                <a:solidFill>
                  <a:srgbClr val="FF0000"/>
                </a:solidFill>
                <a:latin typeface="楷体_GB2312" pitchFamily="49" charset="-122"/>
                <a:ea typeface="楷体_GB2312" pitchFamily="49" charset="-122"/>
              </a:rPr>
              <a:t>(5)2009</a:t>
            </a:r>
            <a:r>
              <a:rPr lang="zh-CN" altLang="en-US" sz="2800" b="1">
                <a:solidFill>
                  <a:srgbClr val="FF0000"/>
                </a:solidFill>
                <a:latin typeface="楷体_GB2312" pitchFamily="49" charset="-122"/>
                <a:ea typeface="楷体_GB2312" pitchFamily="49" charset="-122"/>
              </a:rPr>
              <a:t>Ａ：制动器试验台的控制方法分析问题</a:t>
            </a:r>
          </a:p>
          <a:p>
            <a:endParaRPr lang="zh-CN" altLang="en-US" sz="2000" b="1">
              <a:solidFill>
                <a:srgbClr val="FF0000"/>
              </a:solidFill>
              <a:latin typeface="楷体_GB2312" pitchFamily="49" charset="-122"/>
              <a:ea typeface="楷体_GB2312" pitchFamily="49" charset="-122"/>
            </a:endParaRPr>
          </a:p>
          <a:p>
            <a:pPr>
              <a:spcAft>
                <a:spcPct val="30000"/>
              </a:spcAft>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属于机械设计与控制类问题，解决方法：</a:t>
            </a:r>
          </a:p>
          <a:p>
            <a:pPr>
              <a:spcAft>
                <a:spcPct val="30000"/>
              </a:spcAft>
            </a:pPr>
            <a:r>
              <a:rPr lang="zh-CN" altLang="en-US" sz="2800" b="1">
                <a:solidFill>
                  <a:srgbClr val="0000FF"/>
                </a:solidFill>
                <a:latin typeface="楷体_GB2312" pitchFamily="49" charset="-122"/>
                <a:ea typeface="楷体_GB2312" pitchFamily="49" charset="-122"/>
              </a:rPr>
              <a:t>利用转动惯量计算和总能量守恒等物理知识，借助于差分方法和机理分析方法建模分析研究汽车制动器试验台的控制问题。</a:t>
            </a:r>
          </a:p>
          <a:p>
            <a:pPr>
              <a:spcAft>
                <a:spcPct val="30000"/>
              </a:spcAft>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实用性较强、专业性强、方法较单一</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过于程序化。</a:t>
            </a:r>
          </a:p>
          <a:p>
            <a:pPr>
              <a:spcAft>
                <a:spcPct val="30000"/>
              </a:spcAft>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物理定律的应用，差分计算和机理分析</a:t>
            </a:r>
          </a:p>
          <a:p>
            <a:pPr>
              <a:spcAft>
                <a:spcPct val="30000"/>
              </a:spcAft>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基本唯一。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894">
                                            <p:txEl>
                                              <p:pRg st="0" end="0"/>
                                            </p:txEl>
                                          </p:spTgt>
                                        </p:tgtEl>
                                        <p:attrNameLst>
                                          <p:attrName>style.visibility</p:attrName>
                                        </p:attrNameLst>
                                      </p:cBhvr>
                                      <p:to>
                                        <p:strVal val="visible"/>
                                      </p:to>
                                    </p:set>
                                    <p:animEffect transition="in" filter="wipe(up)">
                                      <p:cBhvr>
                                        <p:cTn id="7" dur="500"/>
                                        <p:tgtEl>
                                          <p:spTgt spid="378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894">
                                            <p:txEl>
                                              <p:pRg st="2" end="2"/>
                                            </p:txEl>
                                          </p:spTgt>
                                        </p:tgtEl>
                                        <p:attrNameLst>
                                          <p:attrName>style.visibility</p:attrName>
                                        </p:attrNameLst>
                                      </p:cBhvr>
                                      <p:to>
                                        <p:strVal val="visible"/>
                                      </p:to>
                                    </p:set>
                                    <p:animEffect transition="in" filter="wipe(up)">
                                      <p:cBhvr>
                                        <p:cTn id="12" dur="500"/>
                                        <p:tgtEl>
                                          <p:spTgt spid="378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894">
                                            <p:txEl>
                                              <p:pRg st="3" end="3"/>
                                            </p:txEl>
                                          </p:spTgt>
                                        </p:tgtEl>
                                        <p:attrNameLst>
                                          <p:attrName>style.visibility</p:attrName>
                                        </p:attrNameLst>
                                      </p:cBhvr>
                                      <p:to>
                                        <p:strVal val="visible"/>
                                      </p:to>
                                    </p:set>
                                    <p:animEffect transition="in" filter="wipe(up)">
                                      <p:cBhvr>
                                        <p:cTn id="17" dur="500"/>
                                        <p:tgtEl>
                                          <p:spTgt spid="3789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894">
                                            <p:txEl>
                                              <p:pRg st="4" end="4"/>
                                            </p:txEl>
                                          </p:spTgt>
                                        </p:tgtEl>
                                        <p:attrNameLst>
                                          <p:attrName>style.visibility</p:attrName>
                                        </p:attrNameLst>
                                      </p:cBhvr>
                                      <p:to>
                                        <p:strVal val="visible"/>
                                      </p:to>
                                    </p:set>
                                    <p:animEffect transition="in" filter="wipe(up)">
                                      <p:cBhvr>
                                        <p:cTn id="22" dur="500"/>
                                        <p:tgtEl>
                                          <p:spTgt spid="3789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7894">
                                            <p:txEl>
                                              <p:pRg st="5" end="5"/>
                                            </p:txEl>
                                          </p:spTgt>
                                        </p:tgtEl>
                                        <p:attrNameLst>
                                          <p:attrName>style.visibility</p:attrName>
                                        </p:attrNameLst>
                                      </p:cBhvr>
                                      <p:to>
                                        <p:strVal val="visible"/>
                                      </p:to>
                                    </p:set>
                                    <p:animEffect transition="in" filter="wipe(up)">
                                      <p:cBhvr>
                                        <p:cTn id="27" dur="500"/>
                                        <p:tgtEl>
                                          <p:spTgt spid="3789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7894">
                                            <p:txEl>
                                              <p:pRg st="6" end="6"/>
                                            </p:txEl>
                                          </p:spTgt>
                                        </p:tgtEl>
                                        <p:attrNameLst>
                                          <p:attrName>style.visibility</p:attrName>
                                        </p:attrNameLst>
                                      </p:cBhvr>
                                      <p:to>
                                        <p:strVal val="visible"/>
                                      </p:to>
                                    </p:set>
                                    <p:animEffect transition="in" filter="wipe(up)">
                                      <p:cBhvr>
                                        <p:cTn id="32" dur="500"/>
                                        <p:tgtEl>
                                          <p:spTgt spid="378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8F979EC-E7FC-4EE6-A331-DC57691C0675}" type="datetime1">
              <a:rPr lang="zh-CN" altLang="en-US" sz="1400">
                <a:ea typeface="宋体" pitchFamily="2" charset="-122"/>
              </a:rPr>
              <a:pPr eaLnBrk="1" hangingPunct="1"/>
              <a:t>2019/7/7</a:t>
            </a:fld>
            <a:endParaRPr lang="en-US" altLang="zh-CN" sz="1400">
              <a:ea typeface="宋体" pitchFamily="2" charset="-122"/>
            </a:endParaRPr>
          </a:p>
        </p:txBody>
      </p:sp>
      <p:sp>
        <p:nvSpPr>
          <p:cNvPr id="10957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30D7F63A-C692-470D-ABE2-E82CA5643ACB}" type="slidenum">
              <a:rPr lang="zh-CN" altLang="en-US" sz="1400">
                <a:ea typeface="宋体" pitchFamily="2" charset="-122"/>
              </a:rPr>
              <a:pPr algn="r" eaLnBrk="1" hangingPunct="1"/>
              <a:t>32</a:t>
            </a:fld>
            <a:endParaRPr lang="en-US" altLang="zh-CN" sz="1400">
              <a:ea typeface="宋体" pitchFamily="2" charset="-122"/>
            </a:endParaRPr>
          </a:p>
        </p:txBody>
      </p:sp>
      <p:sp>
        <p:nvSpPr>
          <p:cNvPr id="38917" name="Text Box 2"/>
          <p:cNvSpPr txBox="1">
            <a:spLocks noChangeArrowheads="1"/>
          </p:cNvSpPr>
          <p:nvPr/>
        </p:nvSpPr>
        <p:spPr bwMode="auto">
          <a:xfrm>
            <a:off x="611188" y="1268413"/>
            <a:ext cx="8137525"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6</a:t>
            </a: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2009B</a:t>
            </a:r>
            <a:r>
              <a:rPr lang="zh-CN" altLang="en-US" sz="3200" b="1">
                <a:solidFill>
                  <a:srgbClr val="FF0000"/>
                </a:solidFill>
                <a:latin typeface="楷体_GB2312" pitchFamily="49" charset="-122"/>
                <a:ea typeface="楷体_GB2312" pitchFamily="49" charset="-122"/>
              </a:rPr>
              <a:t>：眼科病床的合理安排问题</a:t>
            </a:r>
          </a:p>
          <a:p>
            <a:endParaRPr lang="zh-CN" altLang="en-US" sz="2000" b="1">
              <a:solidFill>
                <a:srgbClr val="FF0000"/>
              </a:solidFill>
              <a:latin typeface="楷体_GB2312" pitchFamily="49" charset="-122"/>
              <a:ea typeface="楷体_GB2312" pitchFamily="49" charset="-122"/>
            </a:endParaRPr>
          </a:p>
          <a:p>
            <a:pPr>
              <a:spcAft>
                <a:spcPct val="30000"/>
              </a:spcAft>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属于经济管理类问题，利用一般排队模型</a:t>
            </a:r>
            <a:r>
              <a:rPr lang="en-US" altLang="zh-CN" sz="2800" b="1">
                <a:solidFill>
                  <a:srgbClr val="0000FF"/>
                </a:solidFill>
                <a:latin typeface="楷体_GB2312" pitchFamily="49" charset="-122"/>
                <a:ea typeface="楷体_GB2312" pitchFamily="49" charset="-122"/>
              </a:rPr>
              <a:t>M/G/C</a:t>
            </a:r>
            <a:r>
              <a:rPr lang="zh-CN" altLang="en-US" sz="2800" b="1">
                <a:solidFill>
                  <a:srgbClr val="0000FF"/>
                </a:solidFill>
                <a:latin typeface="楷体_GB2312" pitchFamily="49" charset="-122"/>
                <a:ea typeface="楷体_GB2312" pitchFamily="49" charset="-122"/>
              </a:rPr>
              <a:t>，并借助于简单统计分析来解决眼科医院的手术和病床的安排问题。</a:t>
            </a:r>
            <a:endParaRPr lang="zh-CN" altLang="en-US" sz="2800" b="1">
              <a:latin typeface="楷体_GB2312" pitchFamily="49" charset="-122"/>
              <a:ea typeface="楷体_GB2312" pitchFamily="49" charset="-122"/>
            </a:endParaRPr>
          </a:p>
          <a:p>
            <a:pPr>
              <a:spcAft>
                <a:spcPct val="30000"/>
              </a:spcAft>
              <a:buFontTx/>
              <a:buChar char="•"/>
            </a:pPr>
            <a:r>
              <a:rPr lang="zh-CN" altLang="en-US" sz="2800" b="1">
                <a:solidFill>
                  <a:srgbClr val="FF0000"/>
                </a:solidFill>
                <a:latin typeface="楷体_GB2312" pitchFamily="49" charset="-122"/>
                <a:ea typeface="楷体_GB2312" pitchFamily="49" charset="-122"/>
              </a:rPr>
              <a:t>特点：</a:t>
            </a:r>
            <a:r>
              <a:rPr lang="zh-CN" altLang="en-US" sz="2800" b="1">
                <a:solidFill>
                  <a:srgbClr val="0000FF"/>
                </a:solidFill>
                <a:latin typeface="楷体_GB2312" pitchFamily="49" charset="-122"/>
                <a:ea typeface="楷体_GB2312" pitchFamily="49" charset="-122"/>
              </a:rPr>
              <a:t>随机性问题，似真非真、确定数据、方法较单一。</a:t>
            </a:r>
          </a:p>
          <a:p>
            <a:pPr>
              <a:spcAft>
                <a:spcPct val="30000"/>
              </a:spcAft>
              <a:buFontTx/>
              <a:buChar char="•"/>
            </a:pPr>
            <a:r>
              <a:rPr lang="zh-CN" altLang="en-US" sz="2800" b="1">
                <a:solidFill>
                  <a:srgbClr val="0000FF"/>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两个误导：</a:t>
            </a:r>
            <a:r>
              <a:rPr lang="zh-CN" altLang="en-US" sz="2800" b="1">
                <a:latin typeface="Times New Roman" pitchFamily="18" charset="0"/>
                <a:ea typeface="楷体_GB2312" pitchFamily="49" charset="-122"/>
              </a:rPr>
              <a:t>“</a:t>
            </a:r>
            <a:r>
              <a:rPr lang="zh-CN" altLang="en-US" sz="2800" b="1">
                <a:latin typeface="楷体_GB2312" pitchFamily="49" charset="-122"/>
                <a:ea typeface="楷体_GB2312" pitchFamily="49" charset="-122"/>
              </a:rPr>
              <a:t>评价</a:t>
            </a:r>
            <a:r>
              <a:rPr lang="zh-CN" altLang="en-US" sz="2800" b="1">
                <a:latin typeface="Times New Roman" pitchFamily="18" charset="0"/>
                <a:ea typeface="楷体_GB2312" pitchFamily="49" charset="-122"/>
              </a:rPr>
              <a:t>”</a:t>
            </a:r>
            <a:r>
              <a:rPr lang="zh-CN" altLang="en-US" sz="2800" b="1">
                <a:latin typeface="楷体_GB2312" pitchFamily="49" charset="-122"/>
                <a:ea typeface="楷体_GB2312" pitchFamily="49" charset="-122"/>
              </a:rPr>
              <a:t>和</a:t>
            </a:r>
            <a:r>
              <a:rPr lang="zh-CN" altLang="en-US" sz="2800" b="1">
                <a:latin typeface="Times New Roman" pitchFamily="18" charset="0"/>
                <a:ea typeface="楷体_GB2312" pitchFamily="49" charset="-122"/>
              </a:rPr>
              <a:t>“</a:t>
            </a:r>
            <a:r>
              <a:rPr lang="zh-CN" altLang="en-US" sz="2800" b="1">
                <a:latin typeface="楷体_GB2312" pitchFamily="49" charset="-122"/>
                <a:ea typeface="楷体_GB2312" pitchFamily="49" charset="-122"/>
              </a:rPr>
              <a:t>仿真</a:t>
            </a:r>
            <a:r>
              <a:rPr lang="zh-CN" altLang="en-US" sz="2800" b="1">
                <a:latin typeface="Times New Roman" pitchFamily="18" charset="0"/>
                <a:ea typeface="楷体_GB2312" pitchFamily="49" charset="-122"/>
              </a:rPr>
              <a:t>”</a:t>
            </a:r>
            <a:r>
              <a:rPr lang="zh-CN" altLang="en-US" sz="2800" b="1">
                <a:latin typeface="楷体_GB2312" pitchFamily="49" charset="-122"/>
                <a:ea typeface="楷体_GB2312" pitchFamily="49" charset="-122"/>
              </a:rPr>
              <a:t>！</a:t>
            </a:r>
            <a:endParaRPr lang="zh-CN" altLang="en-US" sz="2800" b="1">
              <a:solidFill>
                <a:srgbClr val="0000FF"/>
              </a:solidFill>
              <a:latin typeface="楷体_GB2312" pitchFamily="49" charset="-122"/>
              <a:ea typeface="楷体_GB2312" pitchFamily="49" charset="-122"/>
            </a:endParaRPr>
          </a:p>
          <a:p>
            <a:pPr>
              <a:spcAft>
                <a:spcPct val="30000"/>
              </a:spcAft>
              <a:buFontTx/>
              <a:buChar char="•"/>
            </a:pPr>
            <a:r>
              <a:rPr lang="zh-CN" altLang="en-US" sz="2800" b="1">
                <a:solidFill>
                  <a:srgbClr val="FF0000"/>
                </a:solidFill>
                <a:latin typeface="楷体_GB2312" pitchFamily="49" charset="-122"/>
                <a:ea typeface="楷体_GB2312" pitchFamily="49" charset="-122"/>
              </a:rPr>
              <a:t>方法：</a:t>
            </a:r>
            <a:r>
              <a:rPr lang="zh-CN" altLang="en-US" sz="2800" b="1">
                <a:solidFill>
                  <a:srgbClr val="0000FF"/>
                </a:solidFill>
                <a:latin typeface="楷体_GB2312" pitchFamily="49" charset="-122"/>
                <a:ea typeface="楷体_GB2312" pitchFamily="49" charset="-122"/>
              </a:rPr>
              <a:t>统计分析，排队论，数据检验。</a:t>
            </a:r>
          </a:p>
          <a:p>
            <a:pPr>
              <a:spcAft>
                <a:spcPct val="30000"/>
              </a:spcAft>
              <a:buFontTx/>
              <a:buChar char="•"/>
            </a:pPr>
            <a:r>
              <a:rPr lang="zh-CN" altLang="en-US" sz="2800" b="1">
                <a:solidFill>
                  <a:srgbClr val="FF0000"/>
                </a:solidFill>
                <a:latin typeface="楷体_GB2312" pitchFamily="49" charset="-122"/>
                <a:ea typeface="楷体_GB2312" pitchFamily="49" charset="-122"/>
              </a:rPr>
              <a:t>结果：</a:t>
            </a:r>
            <a:r>
              <a:rPr lang="zh-CN" altLang="en-US" sz="2800" b="1">
                <a:solidFill>
                  <a:srgbClr val="0000FF"/>
                </a:solidFill>
                <a:latin typeface="楷体_GB2312" pitchFamily="49" charset="-122"/>
                <a:ea typeface="楷体_GB2312" pitchFamily="49" charset="-122"/>
              </a:rPr>
              <a:t>正确的方法基本唯一。</a:t>
            </a:r>
          </a:p>
        </p:txBody>
      </p:sp>
      <p:sp>
        <p:nvSpPr>
          <p:cNvPr id="109573" name="Rectangle 3"/>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wipe(up)">
                                      <p:cBhvr>
                                        <p:cTn id="7" dur="500"/>
                                        <p:tgtEl>
                                          <p:spTgt spid="389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7">
                                            <p:txEl>
                                              <p:pRg st="2" end="2"/>
                                            </p:txEl>
                                          </p:spTgt>
                                        </p:tgtEl>
                                        <p:attrNameLst>
                                          <p:attrName>style.visibility</p:attrName>
                                        </p:attrNameLst>
                                      </p:cBhvr>
                                      <p:to>
                                        <p:strVal val="visible"/>
                                      </p:to>
                                    </p:set>
                                    <p:animEffect transition="in" filter="wipe(up)">
                                      <p:cBhvr>
                                        <p:cTn id="12" dur="500"/>
                                        <p:tgtEl>
                                          <p:spTgt spid="3891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7">
                                            <p:txEl>
                                              <p:pRg st="3" end="3"/>
                                            </p:txEl>
                                          </p:spTgt>
                                        </p:tgtEl>
                                        <p:attrNameLst>
                                          <p:attrName>style.visibility</p:attrName>
                                        </p:attrNameLst>
                                      </p:cBhvr>
                                      <p:to>
                                        <p:strVal val="visible"/>
                                      </p:to>
                                    </p:set>
                                    <p:animEffect transition="in" filter="wipe(up)">
                                      <p:cBhvr>
                                        <p:cTn id="17" dur="500"/>
                                        <p:tgtEl>
                                          <p:spTgt spid="3891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917">
                                            <p:txEl>
                                              <p:pRg st="4" end="4"/>
                                            </p:txEl>
                                          </p:spTgt>
                                        </p:tgtEl>
                                        <p:attrNameLst>
                                          <p:attrName>style.visibility</p:attrName>
                                        </p:attrNameLst>
                                      </p:cBhvr>
                                      <p:to>
                                        <p:strVal val="visible"/>
                                      </p:to>
                                    </p:set>
                                    <p:animEffect transition="in" filter="wipe(up)">
                                      <p:cBhvr>
                                        <p:cTn id="22" dur="500"/>
                                        <p:tgtEl>
                                          <p:spTgt spid="3891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917">
                                            <p:txEl>
                                              <p:pRg st="5" end="5"/>
                                            </p:txEl>
                                          </p:spTgt>
                                        </p:tgtEl>
                                        <p:attrNameLst>
                                          <p:attrName>style.visibility</p:attrName>
                                        </p:attrNameLst>
                                      </p:cBhvr>
                                      <p:to>
                                        <p:strVal val="visible"/>
                                      </p:to>
                                    </p:set>
                                    <p:animEffect transition="in" filter="wipe(up)">
                                      <p:cBhvr>
                                        <p:cTn id="27" dur="500"/>
                                        <p:tgtEl>
                                          <p:spTgt spid="3891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917">
                                            <p:txEl>
                                              <p:pRg st="6" end="6"/>
                                            </p:txEl>
                                          </p:spTgt>
                                        </p:tgtEl>
                                        <p:attrNameLst>
                                          <p:attrName>style.visibility</p:attrName>
                                        </p:attrNameLst>
                                      </p:cBhvr>
                                      <p:to>
                                        <p:strVal val="visible"/>
                                      </p:to>
                                    </p:set>
                                    <p:animEffect transition="in" filter="wipe(up)">
                                      <p:cBhvr>
                                        <p:cTn id="32" dur="500"/>
                                        <p:tgtEl>
                                          <p:spTgt spid="389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1054B33-2500-4AF1-9950-8F618EDEEDE5}" type="datetime1">
              <a:rPr lang="zh-CN" altLang="en-US" sz="1400">
                <a:ea typeface="宋体" pitchFamily="2" charset="-122"/>
              </a:rPr>
              <a:pPr eaLnBrk="1" hangingPunct="1"/>
              <a:t>2019/7/7</a:t>
            </a:fld>
            <a:endParaRPr lang="en-US" altLang="zh-CN" sz="1400">
              <a:ea typeface="宋体" pitchFamily="2" charset="-122"/>
            </a:endParaRPr>
          </a:p>
        </p:txBody>
      </p:sp>
      <p:sp>
        <p:nvSpPr>
          <p:cNvPr id="11059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5273B20B-EDF1-413B-8067-31778A15F84C}" type="slidenum">
              <a:rPr lang="zh-CN" altLang="en-US" sz="1400">
                <a:ea typeface="宋体" pitchFamily="2" charset="-122"/>
              </a:rPr>
              <a:pPr algn="r" eaLnBrk="1" hangingPunct="1"/>
              <a:t>33</a:t>
            </a:fld>
            <a:endParaRPr lang="en-US" altLang="zh-CN" sz="1400">
              <a:ea typeface="宋体" pitchFamily="2" charset="-122"/>
            </a:endParaRPr>
          </a:p>
        </p:txBody>
      </p:sp>
      <p:sp>
        <p:nvSpPr>
          <p:cNvPr id="39941" name="Text Box 2"/>
          <p:cNvSpPr txBox="1">
            <a:spLocks noChangeArrowheads="1"/>
          </p:cNvSpPr>
          <p:nvPr/>
        </p:nvSpPr>
        <p:spPr bwMode="auto">
          <a:xfrm>
            <a:off x="539750" y="1341438"/>
            <a:ext cx="8137525"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7</a:t>
            </a: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2008</a:t>
            </a:r>
            <a:r>
              <a:rPr lang="zh-CN" altLang="en-US" sz="3200" b="1">
                <a:solidFill>
                  <a:srgbClr val="FF0000"/>
                </a:solidFill>
                <a:latin typeface="楷体_GB2312" pitchFamily="49" charset="-122"/>
                <a:ea typeface="楷体_GB2312" pitchFamily="49" charset="-122"/>
              </a:rPr>
              <a:t>Ａ：数码相机定位问题</a:t>
            </a:r>
          </a:p>
          <a:p>
            <a:endParaRPr lang="zh-CN" altLang="en-US" sz="3200" b="1">
              <a:solidFill>
                <a:srgbClr val="FF0000"/>
              </a:solidFill>
              <a:latin typeface="楷体_GB2312" pitchFamily="49" charset="-122"/>
              <a:ea typeface="楷体_GB2312" pitchFamily="49" charset="-122"/>
            </a:endParaRPr>
          </a:p>
          <a:p>
            <a:pPr>
              <a:spcAft>
                <a:spcPct val="35000"/>
              </a:spcAft>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属于工业电子通信类问题，解决方法主要有两类：一是利用成像映射几何特征，作椭圆的公切线求出圆心；二是利用成像映射建立靶标和圆心所满足的非线性方程模型，通过优化计算求解。</a:t>
            </a:r>
          </a:p>
          <a:p>
            <a:pPr>
              <a:spcAft>
                <a:spcPct val="35000"/>
              </a:spcAft>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实用性较强、方法较单一</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要求分析细致</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模拟检验</a:t>
            </a:r>
            <a:r>
              <a:rPr lang="en-US" altLang="zh-CN" sz="2800" b="1">
                <a:solidFill>
                  <a:srgbClr val="0000FF"/>
                </a:solidFill>
                <a:latin typeface="楷体_GB2312" pitchFamily="49" charset="-122"/>
                <a:ea typeface="楷体_GB2312" pitchFamily="49" charset="-122"/>
              </a:rPr>
              <a:t>,</a:t>
            </a:r>
            <a:r>
              <a:rPr lang="zh-CN" altLang="en-US" sz="2800" b="1">
                <a:solidFill>
                  <a:srgbClr val="FF0066"/>
                </a:solidFill>
                <a:latin typeface="楷体_GB2312" pitchFamily="49" charset="-122"/>
                <a:ea typeface="楷体_GB2312" pitchFamily="49" charset="-122"/>
              </a:rPr>
              <a:t>圆心不是质心</a:t>
            </a:r>
            <a:r>
              <a:rPr lang="zh-CN" altLang="en-US" sz="2800" b="1">
                <a:solidFill>
                  <a:srgbClr val="0000FF"/>
                </a:solidFill>
                <a:latin typeface="楷体_GB2312" pitchFamily="49" charset="-122"/>
                <a:ea typeface="楷体_GB2312" pitchFamily="49" charset="-122"/>
              </a:rPr>
              <a:t>。</a:t>
            </a:r>
          </a:p>
          <a:p>
            <a:pPr>
              <a:spcAft>
                <a:spcPct val="35000"/>
              </a:spcAft>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空间解析几何，非线性规划。</a:t>
            </a:r>
          </a:p>
          <a:p>
            <a:pPr>
              <a:spcAft>
                <a:spcPct val="35000"/>
              </a:spcAft>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基本唯一。</a:t>
            </a:r>
          </a:p>
        </p:txBody>
      </p:sp>
      <p:sp>
        <p:nvSpPr>
          <p:cNvPr id="110597" name="Rectangle 3"/>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up)">
                                      <p:cBhvr>
                                        <p:cTn id="7" dur="500"/>
                                        <p:tgtEl>
                                          <p:spTgt spid="39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941">
                                            <p:txEl>
                                              <p:pRg st="2" end="2"/>
                                            </p:txEl>
                                          </p:spTgt>
                                        </p:tgtEl>
                                        <p:attrNameLst>
                                          <p:attrName>style.visibility</p:attrName>
                                        </p:attrNameLst>
                                      </p:cBhvr>
                                      <p:to>
                                        <p:strVal val="visible"/>
                                      </p:to>
                                    </p:set>
                                    <p:animEffect transition="in" filter="wipe(up)">
                                      <p:cBhvr>
                                        <p:cTn id="12" dur="500"/>
                                        <p:tgtEl>
                                          <p:spTgt spid="3994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941">
                                            <p:txEl>
                                              <p:pRg st="3" end="3"/>
                                            </p:txEl>
                                          </p:spTgt>
                                        </p:tgtEl>
                                        <p:attrNameLst>
                                          <p:attrName>style.visibility</p:attrName>
                                        </p:attrNameLst>
                                      </p:cBhvr>
                                      <p:to>
                                        <p:strVal val="visible"/>
                                      </p:to>
                                    </p:set>
                                    <p:animEffect transition="in" filter="wipe(up)">
                                      <p:cBhvr>
                                        <p:cTn id="17" dur="500"/>
                                        <p:tgtEl>
                                          <p:spTgt spid="3994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941">
                                            <p:txEl>
                                              <p:pRg st="4" end="4"/>
                                            </p:txEl>
                                          </p:spTgt>
                                        </p:tgtEl>
                                        <p:attrNameLst>
                                          <p:attrName>style.visibility</p:attrName>
                                        </p:attrNameLst>
                                      </p:cBhvr>
                                      <p:to>
                                        <p:strVal val="visible"/>
                                      </p:to>
                                    </p:set>
                                    <p:animEffect transition="in" filter="wipe(up)">
                                      <p:cBhvr>
                                        <p:cTn id="22" dur="500"/>
                                        <p:tgtEl>
                                          <p:spTgt spid="3994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941">
                                            <p:txEl>
                                              <p:pRg st="5" end="5"/>
                                            </p:txEl>
                                          </p:spTgt>
                                        </p:tgtEl>
                                        <p:attrNameLst>
                                          <p:attrName>style.visibility</p:attrName>
                                        </p:attrNameLst>
                                      </p:cBhvr>
                                      <p:to>
                                        <p:strVal val="visible"/>
                                      </p:to>
                                    </p:set>
                                    <p:animEffect transition="in" filter="wipe(up)">
                                      <p:cBhvr>
                                        <p:cTn id="27" dur="500"/>
                                        <p:tgtEl>
                                          <p:spTgt spid="399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D91604E-5709-44DA-818F-FA5C515E05CA}" type="datetime1">
              <a:rPr lang="zh-CN" altLang="en-US" sz="1400">
                <a:ea typeface="宋体" pitchFamily="2" charset="-122"/>
              </a:rPr>
              <a:pPr eaLnBrk="1" hangingPunct="1"/>
              <a:t>2019/7/7</a:t>
            </a:fld>
            <a:endParaRPr lang="en-US" altLang="zh-CN" sz="1400">
              <a:ea typeface="宋体" pitchFamily="2" charset="-122"/>
            </a:endParaRPr>
          </a:p>
        </p:txBody>
      </p:sp>
      <p:sp>
        <p:nvSpPr>
          <p:cNvPr id="11161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B3A7105-8AF2-4BA1-9C9C-F8092D54A530}" type="slidenum">
              <a:rPr lang="zh-CN" altLang="en-US" sz="1400">
                <a:ea typeface="宋体" pitchFamily="2" charset="-122"/>
              </a:rPr>
              <a:pPr algn="r" eaLnBrk="1" hangingPunct="1"/>
              <a:t>34</a:t>
            </a:fld>
            <a:endParaRPr lang="en-US" altLang="zh-CN" sz="1400">
              <a:ea typeface="宋体" pitchFamily="2" charset="-122"/>
            </a:endParaRPr>
          </a:p>
        </p:txBody>
      </p:sp>
      <p:sp>
        <p:nvSpPr>
          <p:cNvPr id="40965" name="Text Box 2"/>
          <p:cNvSpPr txBox="1">
            <a:spLocks noChangeArrowheads="1"/>
          </p:cNvSpPr>
          <p:nvPr/>
        </p:nvSpPr>
        <p:spPr bwMode="auto">
          <a:xfrm>
            <a:off x="611188" y="1628775"/>
            <a:ext cx="7705725"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8</a:t>
            </a: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2008B</a:t>
            </a:r>
            <a:r>
              <a:rPr lang="zh-CN" altLang="en-US" sz="3200" b="1">
                <a:solidFill>
                  <a:srgbClr val="FF0000"/>
                </a:solidFill>
                <a:latin typeface="楷体_GB2312" pitchFamily="49" charset="-122"/>
                <a:ea typeface="楷体_GB2312" pitchFamily="49" charset="-122"/>
              </a:rPr>
              <a:t>：高等教育学费标准探讨问题</a:t>
            </a:r>
          </a:p>
          <a:p>
            <a:endParaRPr lang="zh-CN" altLang="en-US" sz="3200" b="1">
              <a:solidFill>
                <a:srgbClr val="FF0000"/>
              </a:solidFill>
              <a:latin typeface="楷体_GB2312" pitchFamily="49" charset="-122"/>
              <a:ea typeface="楷体_GB2312" pitchFamily="49" charset="-122"/>
            </a:endParaRPr>
          </a:p>
          <a:p>
            <a:pPr>
              <a:spcAft>
                <a:spcPct val="35000"/>
              </a:spcAft>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属于社会事业类问题，主要是要求收集相关数据、分析相关因素、选择相关方法、建立相关模型、得到相关结果。</a:t>
            </a:r>
          </a:p>
          <a:p>
            <a:pPr>
              <a:spcAft>
                <a:spcPct val="35000"/>
              </a:spcAft>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开放性强、方法多样。</a:t>
            </a:r>
          </a:p>
          <a:p>
            <a:pPr>
              <a:spcAft>
                <a:spcPct val="35000"/>
              </a:spcAft>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统计计算、综合评价、多目标优化、神经网络、微分方程、层次分析等 。</a:t>
            </a:r>
          </a:p>
          <a:p>
            <a:pPr>
              <a:spcAft>
                <a:spcPct val="35000"/>
              </a:spcAft>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百花齐放。</a:t>
            </a:r>
          </a:p>
        </p:txBody>
      </p:sp>
      <p:sp>
        <p:nvSpPr>
          <p:cNvPr id="111621" name="Rectangle 3"/>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wipe(up)">
                                      <p:cBhvr>
                                        <p:cTn id="7" dur="500"/>
                                        <p:tgtEl>
                                          <p:spTgt spid="409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5">
                                            <p:txEl>
                                              <p:pRg st="2" end="2"/>
                                            </p:txEl>
                                          </p:spTgt>
                                        </p:tgtEl>
                                        <p:attrNameLst>
                                          <p:attrName>style.visibility</p:attrName>
                                        </p:attrNameLst>
                                      </p:cBhvr>
                                      <p:to>
                                        <p:strVal val="visible"/>
                                      </p:to>
                                    </p:set>
                                    <p:animEffect transition="in" filter="wipe(up)">
                                      <p:cBhvr>
                                        <p:cTn id="12" dur="500"/>
                                        <p:tgtEl>
                                          <p:spTgt spid="4096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animEffect transition="in" filter="wipe(up)">
                                      <p:cBhvr>
                                        <p:cTn id="17" dur="500"/>
                                        <p:tgtEl>
                                          <p:spTgt spid="4096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965">
                                            <p:txEl>
                                              <p:pRg st="4" end="4"/>
                                            </p:txEl>
                                          </p:spTgt>
                                        </p:tgtEl>
                                        <p:attrNameLst>
                                          <p:attrName>style.visibility</p:attrName>
                                        </p:attrNameLst>
                                      </p:cBhvr>
                                      <p:to>
                                        <p:strVal val="visible"/>
                                      </p:to>
                                    </p:set>
                                    <p:animEffect transition="in" filter="wipe(up)">
                                      <p:cBhvr>
                                        <p:cTn id="22" dur="500"/>
                                        <p:tgtEl>
                                          <p:spTgt spid="4096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965">
                                            <p:txEl>
                                              <p:pRg st="5" end="5"/>
                                            </p:txEl>
                                          </p:spTgt>
                                        </p:tgtEl>
                                        <p:attrNameLst>
                                          <p:attrName>style.visibility</p:attrName>
                                        </p:attrNameLst>
                                      </p:cBhvr>
                                      <p:to>
                                        <p:strVal val="visible"/>
                                      </p:to>
                                    </p:set>
                                    <p:animEffect transition="in" filter="wipe(up)">
                                      <p:cBhvr>
                                        <p:cTn id="27" dur="500"/>
                                        <p:tgtEl>
                                          <p:spTgt spid="409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131716E-79FA-4D74-A819-4D4FE2F85773}" type="datetime1">
              <a:rPr lang="zh-CN" altLang="en-US" sz="1400">
                <a:ea typeface="宋体" pitchFamily="2" charset="-122"/>
              </a:rPr>
              <a:pPr eaLnBrk="1" hangingPunct="1"/>
              <a:t>2019/7/7</a:t>
            </a:fld>
            <a:endParaRPr lang="en-US" altLang="zh-CN" sz="1400">
              <a:ea typeface="宋体" pitchFamily="2" charset="-122"/>
            </a:endParaRPr>
          </a:p>
        </p:txBody>
      </p:sp>
      <p:sp>
        <p:nvSpPr>
          <p:cNvPr id="11264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3966B38D-3970-4299-850F-3503447A0884}" type="slidenum">
              <a:rPr lang="zh-CN" altLang="en-US" sz="1400">
                <a:ea typeface="宋体" pitchFamily="2" charset="-122"/>
              </a:rPr>
              <a:pPr algn="r" eaLnBrk="1" hangingPunct="1"/>
              <a:t>35</a:t>
            </a:fld>
            <a:endParaRPr lang="en-US" altLang="zh-CN" sz="1400">
              <a:ea typeface="宋体" pitchFamily="2" charset="-122"/>
            </a:endParaRPr>
          </a:p>
        </p:txBody>
      </p:sp>
      <p:sp>
        <p:nvSpPr>
          <p:cNvPr id="41989" name="Text Box 2"/>
          <p:cNvSpPr txBox="1">
            <a:spLocks noChangeArrowheads="1"/>
          </p:cNvSpPr>
          <p:nvPr/>
        </p:nvSpPr>
        <p:spPr bwMode="auto">
          <a:xfrm>
            <a:off x="611188" y="1557338"/>
            <a:ext cx="78486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9</a:t>
            </a:r>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2007</a:t>
            </a:r>
            <a:r>
              <a:rPr lang="zh-CN" altLang="en-US" sz="2800" b="1">
                <a:solidFill>
                  <a:srgbClr val="FF0000"/>
                </a:solidFill>
                <a:latin typeface="楷体_GB2312" pitchFamily="49" charset="-122"/>
                <a:ea typeface="楷体_GB2312" pitchFamily="49" charset="-122"/>
              </a:rPr>
              <a:t>Ａ：中国人口的增长预测问题</a:t>
            </a:r>
          </a:p>
          <a:p>
            <a:endParaRPr lang="zh-CN" altLang="en-US" sz="2800" b="1">
              <a:solidFill>
                <a:srgbClr val="FF0000"/>
              </a:solidFill>
              <a:latin typeface="楷体_GB2312" pitchFamily="49" charset="-122"/>
              <a:ea typeface="楷体_GB2312" pitchFamily="49" charset="-122"/>
            </a:endParaRPr>
          </a:p>
          <a:p>
            <a:pPr>
              <a:spcAft>
                <a:spcPct val="30000"/>
              </a:spcAft>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属于社会事业问题，主要是利用人口发展方程</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离散或连续</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预测人口的增长</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并分析人口的流动、老龄化等问题的影响。</a:t>
            </a:r>
          </a:p>
          <a:p>
            <a:pPr>
              <a:spcAft>
                <a:spcPct val="30000"/>
              </a:spcAft>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实用性较强、要求分析细致，论文写作水平要求高，方法单一。</a:t>
            </a:r>
          </a:p>
          <a:p>
            <a:pPr>
              <a:spcAft>
                <a:spcPct val="30000"/>
              </a:spcAft>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差分方程，或微分方程，加</a:t>
            </a:r>
            <a:r>
              <a:rPr lang="zh-CN" altLang="en-US" sz="2800" b="1">
                <a:solidFill>
                  <a:srgbClr val="FF3300"/>
                </a:solidFill>
                <a:latin typeface="楷体_GB2312" pitchFamily="49" charset="-122"/>
                <a:ea typeface="楷体_GB2312" pitchFamily="49" charset="-122"/>
              </a:rPr>
              <a:t>随机模拟</a:t>
            </a:r>
            <a:r>
              <a:rPr lang="zh-CN" altLang="en-US" sz="2800" b="1">
                <a:solidFill>
                  <a:srgbClr val="0000FF"/>
                </a:solidFill>
                <a:latin typeface="楷体_GB2312" pitchFamily="49" charset="-122"/>
                <a:ea typeface="楷体_GB2312" pitchFamily="49" charset="-122"/>
              </a:rPr>
              <a:t>。</a:t>
            </a:r>
          </a:p>
          <a:p>
            <a:pPr>
              <a:spcAft>
                <a:spcPct val="30000"/>
              </a:spcAft>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基本唯一。</a:t>
            </a:r>
          </a:p>
        </p:txBody>
      </p:sp>
      <p:sp>
        <p:nvSpPr>
          <p:cNvPr id="112645" name="Rectangle 3"/>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Effect transition="in" filter="wipe(up)">
                                      <p:cBhvr>
                                        <p:cTn id="7" dur="500"/>
                                        <p:tgtEl>
                                          <p:spTgt spid="41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89">
                                            <p:txEl>
                                              <p:pRg st="2" end="2"/>
                                            </p:txEl>
                                          </p:spTgt>
                                        </p:tgtEl>
                                        <p:attrNameLst>
                                          <p:attrName>style.visibility</p:attrName>
                                        </p:attrNameLst>
                                      </p:cBhvr>
                                      <p:to>
                                        <p:strVal val="visible"/>
                                      </p:to>
                                    </p:set>
                                    <p:animEffect transition="in" filter="wipe(up)">
                                      <p:cBhvr>
                                        <p:cTn id="12" dur="500"/>
                                        <p:tgtEl>
                                          <p:spTgt spid="4198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989">
                                            <p:txEl>
                                              <p:pRg st="3" end="3"/>
                                            </p:txEl>
                                          </p:spTgt>
                                        </p:tgtEl>
                                        <p:attrNameLst>
                                          <p:attrName>style.visibility</p:attrName>
                                        </p:attrNameLst>
                                      </p:cBhvr>
                                      <p:to>
                                        <p:strVal val="visible"/>
                                      </p:to>
                                    </p:set>
                                    <p:animEffect transition="in" filter="wipe(up)">
                                      <p:cBhvr>
                                        <p:cTn id="17" dur="500"/>
                                        <p:tgtEl>
                                          <p:spTgt spid="4198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989">
                                            <p:txEl>
                                              <p:pRg st="4" end="4"/>
                                            </p:txEl>
                                          </p:spTgt>
                                        </p:tgtEl>
                                        <p:attrNameLst>
                                          <p:attrName>style.visibility</p:attrName>
                                        </p:attrNameLst>
                                      </p:cBhvr>
                                      <p:to>
                                        <p:strVal val="visible"/>
                                      </p:to>
                                    </p:set>
                                    <p:animEffect transition="in" filter="wipe(up)">
                                      <p:cBhvr>
                                        <p:cTn id="22" dur="500"/>
                                        <p:tgtEl>
                                          <p:spTgt spid="4198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989">
                                            <p:txEl>
                                              <p:pRg st="5" end="5"/>
                                            </p:txEl>
                                          </p:spTgt>
                                        </p:tgtEl>
                                        <p:attrNameLst>
                                          <p:attrName>style.visibility</p:attrName>
                                        </p:attrNameLst>
                                      </p:cBhvr>
                                      <p:to>
                                        <p:strVal val="visible"/>
                                      </p:to>
                                    </p:set>
                                    <p:animEffect transition="in" filter="wipe(up)">
                                      <p:cBhvr>
                                        <p:cTn id="27" dur="500"/>
                                        <p:tgtEl>
                                          <p:spTgt spid="419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7B50C4E-87E4-4059-A618-3B96D75CE2B6}" type="datetime1">
              <a:rPr lang="zh-CN" altLang="en-US" sz="1400">
                <a:ea typeface="宋体" pitchFamily="2" charset="-122"/>
              </a:rPr>
              <a:pPr eaLnBrk="1" hangingPunct="1"/>
              <a:t>2019/7/7</a:t>
            </a:fld>
            <a:endParaRPr lang="en-US" altLang="zh-CN" sz="1400">
              <a:ea typeface="宋体" pitchFamily="2" charset="-122"/>
            </a:endParaRPr>
          </a:p>
        </p:txBody>
      </p:sp>
      <p:sp>
        <p:nvSpPr>
          <p:cNvPr id="113667" name="灯片编号占位符 5"/>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17DE69F-E67C-48EA-B259-F01933631DA0}" type="slidenum">
              <a:rPr lang="zh-CN" altLang="en-US" sz="1400">
                <a:ea typeface="宋体" pitchFamily="2" charset="-122"/>
              </a:rPr>
              <a:pPr algn="r" eaLnBrk="1" hangingPunct="1"/>
              <a:t>36</a:t>
            </a:fld>
            <a:endParaRPr lang="en-US" altLang="zh-CN" sz="1400">
              <a:ea typeface="宋体" pitchFamily="2" charset="-122"/>
            </a:endParaRPr>
          </a:p>
        </p:txBody>
      </p:sp>
      <p:sp>
        <p:nvSpPr>
          <p:cNvPr id="43013" name="Text Box 2"/>
          <p:cNvSpPr txBox="1">
            <a:spLocks noChangeArrowheads="1"/>
          </p:cNvSpPr>
          <p:nvPr/>
        </p:nvSpPr>
        <p:spPr bwMode="auto">
          <a:xfrm>
            <a:off x="611188" y="2060575"/>
            <a:ext cx="813752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800" b="1">
                <a:solidFill>
                  <a:srgbClr val="FF0000"/>
                </a:solidFill>
                <a:latin typeface="楷体_GB2312" pitchFamily="49" charset="-122"/>
                <a:ea typeface="楷体_GB2312" pitchFamily="49" charset="-122"/>
              </a:rPr>
              <a:t>题型：</a:t>
            </a:r>
            <a:r>
              <a:rPr lang="zh-CN" altLang="en-US" sz="2800" b="1">
                <a:solidFill>
                  <a:srgbClr val="0000FF"/>
                </a:solidFill>
                <a:latin typeface="楷体_GB2312" pitchFamily="49" charset="-122"/>
                <a:ea typeface="楷体_GB2312" pitchFamily="49" charset="-122"/>
              </a:rPr>
              <a:t>属于交通运输管理问题，主要是为了</a:t>
            </a:r>
            <a:r>
              <a:rPr lang="zh-CN" altLang="en-US" sz="2800" b="1">
                <a:solidFill>
                  <a:srgbClr val="0000FF"/>
                </a:solidFill>
                <a:latin typeface="Times New Roman" pitchFamily="18" charset="0"/>
                <a:ea typeface="楷体_GB2312" pitchFamily="49" charset="-122"/>
              </a:rPr>
              <a:t>“</a:t>
            </a:r>
            <a:r>
              <a:rPr lang="zh-CN" altLang="en-US" sz="2800" b="1">
                <a:solidFill>
                  <a:srgbClr val="FF3300"/>
                </a:solidFill>
                <a:latin typeface="楷体_GB2312" pitchFamily="49" charset="-122"/>
                <a:ea typeface="楷体_GB2312" pitchFamily="49" charset="-122"/>
              </a:rPr>
              <a:t>研制开发公交线路查询系统</a:t>
            </a:r>
            <a:r>
              <a:rPr lang="zh-CN" altLang="en-US" sz="2800" b="1">
                <a:solidFill>
                  <a:srgbClr val="0000FF"/>
                </a:solidFill>
                <a:latin typeface="Times New Roman" pitchFamily="18" charset="0"/>
                <a:ea typeface="楷体_GB2312" pitchFamily="49" charset="-122"/>
              </a:rPr>
              <a:t>”</a:t>
            </a:r>
            <a:r>
              <a:rPr lang="zh-CN" altLang="en-US" sz="2800" b="1">
                <a:solidFill>
                  <a:srgbClr val="0000FF"/>
                </a:solidFill>
                <a:latin typeface="楷体_GB2312" pitchFamily="49" charset="-122"/>
                <a:ea typeface="楷体_GB2312" pitchFamily="49" charset="-122"/>
              </a:rPr>
              <a:t>研究问题，即包括换乘次数、最佳出行线路的选择模型和算法设计，要保证能满足各种不同乘客的需求。</a:t>
            </a:r>
          </a:p>
          <a:p>
            <a:pPr>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海量数据、数据结构复杂、综合性和实用性强、开放性较强。</a:t>
            </a:r>
          </a:p>
          <a:p>
            <a:pPr>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优化方法，包括多目标规划、网络优化、优化求解算法的设计等。</a:t>
            </a:r>
          </a:p>
          <a:p>
            <a:pPr>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不唯一，但有一定的范围。</a:t>
            </a:r>
          </a:p>
        </p:txBody>
      </p:sp>
      <p:sp>
        <p:nvSpPr>
          <p:cNvPr id="113669" name="Rectangle 3"/>
          <p:cNvSpPr>
            <a:spLocks noChangeArrowheads="1"/>
          </p:cNvSpPr>
          <p:nvPr/>
        </p:nvSpPr>
        <p:spPr bwMode="auto">
          <a:xfrm>
            <a:off x="468313" y="1268413"/>
            <a:ext cx="7113587"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3200" b="1">
                <a:solidFill>
                  <a:srgbClr val="FF0000"/>
                </a:solidFill>
                <a:ea typeface="宋体" pitchFamily="2" charset="-122"/>
              </a:rPr>
              <a:t>（</a:t>
            </a:r>
            <a:r>
              <a:rPr lang="en-US" altLang="zh-CN" sz="3200" b="1">
                <a:solidFill>
                  <a:srgbClr val="FF0000"/>
                </a:solidFill>
                <a:ea typeface="宋体" pitchFamily="2" charset="-122"/>
              </a:rPr>
              <a:t>10</a:t>
            </a:r>
            <a:r>
              <a:rPr lang="zh-CN" altLang="en-US" sz="3200" b="1">
                <a:solidFill>
                  <a:srgbClr val="FF0000"/>
                </a:solidFill>
                <a:ea typeface="宋体" pitchFamily="2" charset="-122"/>
              </a:rPr>
              <a:t>）</a:t>
            </a:r>
            <a:r>
              <a:rPr lang="en-US" altLang="zh-CN" sz="3200" b="1">
                <a:solidFill>
                  <a:srgbClr val="FF0000"/>
                </a:solidFill>
                <a:ea typeface="宋体" pitchFamily="2" charset="-122"/>
              </a:rPr>
              <a:t>2007B</a:t>
            </a:r>
            <a:r>
              <a:rPr lang="zh-CN" altLang="en-US" sz="3200" b="1">
                <a:solidFill>
                  <a:srgbClr val="FF0000"/>
                </a:solidFill>
                <a:ea typeface="宋体" pitchFamily="2" charset="-122"/>
              </a:rPr>
              <a:t>：“乘公交，看奥运”问题</a:t>
            </a:r>
          </a:p>
        </p:txBody>
      </p:sp>
      <p:sp>
        <p:nvSpPr>
          <p:cNvPr id="113670"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up)">
                                      <p:cBhvr>
                                        <p:cTn id="7" dur="500"/>
                                        <p:tgtEl>
                                          <p:spTgt spid="43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013">
                                            <p:txEl>
                                              <p:pRg st="1" end="1"/>
                                            </p:txEl>
                                          </p:spTgt>
                                        </p:tgtEl>
                                        <p:attrNameLst>
                                          <p:attrName>style.visibility</p:attrName>
                                        </p:attrNameLst>
                                      </p:cBhvr>
                                      <p:to>
                                        <p:strVal val="visible"/>
                                      </p:to>
                                    </p:set>
                                    <p:animEffect transition="in" filter="wipe(up)">
                                      <p:cBhvr>
                                        <p:cTn id="12" dur="500"/>
                                        <p:tgtEl>
                                          <p:spTgt spid="430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013">
                                            <p:txEl>
                                              <p:pRg st="2" end="2"/>
                                            </p:txEl>
                                          </p:spTgt>
                                        </p:tgtEl>
                                        <p:attrNameLst>
                                          <p:attrName>style.visibility</p:attrName>
                                        </p:attrNameLst>
                                      </p:cBhvr>
                                      <p:to>
                                        <p:strVal val="visible"/>
                                      </p:to>
                                    </p:set>
                                    <p:animEffect transition="in" filter="wipe(up)">
                                      <p:cBhvr>
                                        <p:cTn id="17" dur="500"/>
                                        <p:tgtEl>
                                          <p:spTgt spid="430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013">
                                            <p:txEl>
                                              <p:pRg st="3" end="3"/>
                                            </p:txEl>
                                          </p:spTgt>
                                        </p:tgtEl>
                                        <p:attrNameLst>
                                          <p:attrName>style.visibility</p:attrName>
                                        </p:attrNameLst>
                                      </p:cBhvr>
                                      <p:to>
                                        <p:strVal val="visible"/>
                                      </p:to>
                                    </p:set>
                                    <p:animEffect transition="in" filter="wipe(up)">
                                      <p:cBhvr>
                                        <p:cTn id="22" dur="500"/>
                                        <p:tgtEl>
                                          <p:spTgt spid="430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264F812-2A8D-4673-A3B9-82AB245C8A32}" type="datetime1">
              <a:rPr lang="zh-CN" altLang="en-US" sz="1400">
                <a:ea typeface="宋体" pitchFamily="2" charset="-122"/>
              </a:rPr>
              <a:pPr eaLnBrk="1" hangingPunct="1"/>
              <a:t>2019/7/7</a:t>
            </a:fld>
            <a:endParaRPr lang="en-US" altLang="zh-CN" sz="1400">
              <a:ea typeface="宋体" pitchFamily="2" charset="-122"/>
            </a:endParaRPr>
          </a:p>
        </p:txBody>
      </p:sp>
      <p:sp>
        <p:nvSpPr>
          <p:cNvPr id="114691" name="灯片编号占位符 5"/>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1F5CA98-03F0-446A-8E04-7146FC0541AB}" type="slidenum">
              <a:rPr lang="zh-CN" altLang="en-US" sz="1400">
                <a:ea typeface="宋体" pitchFamily="2" charset="-122"/>
              </a:rPr>
              <a:pPr algn="r" eaLnBrk="1" hangingPunct="1"/>
              <a:t>37</a:t>
            </a:fld>
            <a:endParaRPr lang="en-US" altLang="zh-CN" sz="1400">
              <a:ea typeface="宋体" pitchFamily="2" charset="-122"/>
            </a:endParaRPr>
          </a:p>
        </p:txBody>
      </p:sp>
      <p:sp>
        <p:nvSpPr>
          <p:cNvPr id="44037" name="Text Box 2"/>
          <p:cNvSpPr txBox="1">
            <a:spLocks noChangeArrowheads="1"/>
          </p:cNvSpPr>
          <p:nvPr/>
        </p:nvSpPr>
        <p:spPr bwMode="auto">
          <a:xfrm>
            <a:off x="755650" y="2276475"/>
            <a:ext cx="7993063"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800" b="1">
                <a:solidFill>
                  <a:srgbClr val="FF0000"/>
                </a:solidFill>
                <a:latin typeface="楷体_GB2312" pitchFamily="49" charset="-122"/>
                <a:ea typeface="楷体_GB2312" pitchFamily="49" charset="-122"/>
              </a:rPr>
              <a:t>题型：</a:t>
            </a:r>
            <a:r>
              <a:rPr lang="zh-CN" altLang="en-US" sz="2800" b="1">
                <a:solidFill>
                  <a:srgbClr val="0000FF"/>
                </a:solidFill>
                <a:latin typeface="楷体_GB2312" pitchFamily="49" charset="-122"/>
                <a:ea typeface="楷体_GB2312" pitchFamily="49" charset="-122"/>
              </a:rPr>
              <a:t>属于生产管理问题，包括生产资源开发利用和人力资源的合理分配问题，即要考虑经济效益，又要考虑社会效益。</a:t>
            </a:r>
          </a:p>
          <a:p>
            <a:pPr>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海量数据、数据不完备（冗余）、数据结构复杂、综合性和实用性强、开放性较强。</a:t>
            </a:r>
          </a:p>
          <a:p>
            <a:pPr>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优化方法，包括线性规划、非线性规划、多目标规划、模糊优化和网络优化等。</a:t>
            </a:r>
          </a:p>
          <a:p>
            <a:pPr>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不唯一。</a:t>
            </a:r>
          </a:p>
        </p:txBody>
      </p:sp>
      <p:sp>
        <p:nvSpPr>
          <p:cNvPr id="114693" name="Rectangle 3"/>
          <p:cNvSpPr>
            <a:spLocks noChangeArrowheads="1"/>
          </p:cNvSpPr>
          <p:nvPr/>
        </p:nvSpPr>
        <p:spPr bwMode="auto">
          <a:xfrm>
            <a:off x="250825" y="1268413"/>
            <a:ext cx="7226300"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3200" b="1">
                <a:solidFill>
                  <a:srgbClr val="FF0000"/>
                </a:solidFill>
                <a:ea typeface="宋体" pitchFamily="2" charset="-122"/>
              </a:rPr>
              <a:t>（</a:t>
            </a:r>
            <a:r>
              <a:rPr lang="en-US" altLang="zh-CN" sz="3200" b="1">
                <a:solidFill>
                  <a:srgbClr val="FF0000"/>
                </a:solidFill>
                <a:ea typeface="宋体" pitchFamily="2" charset="-122"/>
              </a:rPr>
              <a:t>11</a:t>
            </a:r>
            <a:r>
              <a:rPr lang="zh-CN" altLang="en-US" sz="3200" b="1">
                <a:solidFill>
                  <a:srgbClr val="FF0000"/>
                </a:solidFill>
                <a:ea typeface="宋体" pitchFamily="2" charset="-122"/>
              </a:rPr>
              <a:t>）</a:t>
            </a:r>
            <a:r>
              <a:rPr lang="en-US" altLang="zh-CN" sz="3200" b="1">
                <a:solidFill>
                  <a:srgbClr val="FF0000"/>
                </a:solidFill>
                <a:ea typeface="宋体" pitchFamily="2" charset="-122"/>
              </a:rPr>
              <a:t>2006</a:t>
            </a:r>
            <a:r>
              <a:rPr lang="zh-CN" altLang="en-US" sz="3200" b="1">
                <a:solidFill>
                  <a:srgbClr val="FF0000"/>
                </a:solidFill>
                <a:ea typeface="宋体" pitchFamily="2" charset="-122"/>
              </a:rPr>
              <a:t>Ａ：出版社的资源配置问题</a:t>
            </a:r>
          </a:p>
        </p:txBody>
      </p:sp>
      <p:sp>
        <p:nvSpPr>
          <p:cNvPr id="114694"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up)">
                                      <p:cBhvr>
                                        <p:cTn id="7" dur="500"/>
                                        <p:tgtEl>
                                          <p:spTgt spid="44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up)">
                                      <p:cBhvr>
                                        <p:cTn id="12" dur="500"/>
                                        <p:tgtEl>
                                          <p:spTgt spid="44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wipe(up)">
                                      <p:cBhvr>
                                        <p:cTn id="17" dur="500"/>
                                        <p:tgtEl>
                                          <p:spTgt spid="440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037">
                                            <p:txEl>
                                              <p:pRg st="3" end="3"/>
                                            </p:txEl>
                                          </p:spTgt>
                                        </p:tgtEl>
                                        <p:attrNameLst>
                                          <p:attrName>style.visibility</p:attrName>
                                        </p:attrNameLst>
                                      </p:cBhvr>
                                      <p:to>
                                        <p:strVal val="visible"/>
                                      </p:to>
                                    </p:set>
                                    <p:animEffect transition="in" filter="wipe(up)">
                                      <p:cBhvr>
                                        <p:cTn id="22" dur="500"/>
                                        <p:tgtEl>
                                          <p:spTgt spid="440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E0DF869-DB25-48CB-A855-05983422B989}" type="datetime1">
              <a:rPr lang="zh-CN" altLang="en-US" sz="1400">
                <a:ea typeface="宋体" pitchFamily="2" charset="-122"/>
              </a:rPr>
              <a:pPr eaLnBrk="1" hangingPunct="1"/>
              <a:t>2019/7/7</a:t>
            </a:fld>
            <a:endParaRPr lang="en-US" altLang="zh-CN" sz="1400">
              <a:ea typeface="宋体" pitchFamily="2" charset="-122"/>
            </a:endParaRPr>
          </a:p>
        </p:txBody>
      </p:sp>
      <p:sp>
        <p:nvSpPr>
          <p:cNvPr id="11571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9704832A-8631-45AF-8C4C-A21D73FA3E0A}" type="slidenum">
              <a:rPr lang="zh-CN" altLang="en-US" sz="1400">
                <a:ea typeface="宋体" pitchFamily="2" charset="-122"/>
              </a:rPr>
              <a:pPr algn="r" eaLnBrk="1" hangingPunct="1"/>
              <a:t>38</a:t>
            </a:fld>
            <a:endParaRPr lang="en-US" altLang="zh-CN" sz="1400">
              <a:ea typeface="宋体" pitchFamily="2" charset="-122"/>
            </a:endParaRPr>
          </a:p>
        </p:txBody>
      </p:sp>
      <p:sp>
        <p:nvSpPr>
          <p:cNvPr id="45061" name="Text Box 2"/>
          <p:cNvSpPr txBox="1">
            <a:spLocks noChangeArrowheads="1"/>
          </p:cNvSpPr>
          <p:nvPr/>
        </p:nvSpPr>
        <p:spPr bwMode="auto">
          <a:xfrm>
            <a:off x="468313" y="2060575"/>
            <a:ext cx="80645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属于生物医学的管理问题，包括过去治疗方法的评价与未来治疗效果的预测问题。</a:t>
            </a:r>
          </a:p>
          <a:p>
            <a:pPr>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大数据量、数据的残缺、数据结构较复杂综合性强、实用性和开放性也较强。</a:t>
            </a:r>
          </a:p>
          <a:p>
            <a:pPr>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主题方法统计回归拟合，其他方法包括线性插值、二次插值、二次和三次曲线拟合方法，结合优化模型实现。有的用灰色预测、时间序列、模糊评价、神经网络等预测方法都有一定的问题。</a:t>
            </a:r>
          </a:p>
          <a:p>
            <a:pPr>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不唯一，也不是主要问题。</a:t>
            </a:r>
          </a:p>
        </p:txBody>
      </p:sp>
      <p:sp>
        <p:nvSpPr>
          <p:cNvPr id="115717" name="Rectangle 3"/>
          <p:cNvSpPr>
            <a:spLocks noChangeArrowheads="1"/>
          </p:cNvSpPr>
          <p:nvPr/>
        </p:nvSpPr>
        <p:spPr bwMode="auto">
          <a:xfrm>
            <a:off x="395288" y="1268413"/>
            <a:ext cx="7199312" cy="5191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a:solidFill>
                  <a:srgbClr val="FF0000"/>
                </a:solidFill>
                <a:latin typeface="Times New Roman" pitchFamily="18" charset="0"/>
                <a:ea typeface="宋体" pitchFamily="2" charset="-122"/>
              </a:rPr>
              <a:t>(12) 2006</a:t>
            </a:r>
            <a:r>
              <a:rPr lang="zh-CN" altLang="en-US" sz="2800" b="1">
                <a:solidFill>
                  <a:srgbClr val="FF0000"/>
                </a:solidFill>
                <a:latin typeface="Times New Roman" pitchFamily="18" charset="0"/>
                <a:ea typeface="宋体" pitchFamily="2" charset="-122"/>
              </a:rPr>
              <a:t>Ｂ：艾滋病疗法的评价及预测问题</a:t>
            </a:r>
          </a:p>
        </p:txBody>
      </p:sp>
      <p:sp>
        <p:nvSpPr>
          <p:cNvPr id="115718"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up)">
                                      <p:cBhvr>
                                        <p:cTn id="7" dur="500"/>
                                        <p:tgtEl>
                                          <p:spTgt spid="450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061">
                                            <p:txEl>
                                              <p:pRg st="1" end="1"/>
                                            </p:txEl>
                                          </p:spTgt>
                                        </p:tgtEl>
                                        <p:attrNameLst>
                                          <p:attrName>style.visibility</p:attrName>
                                        </p:attrNameLst>
                                      </p:cBhvr>
                                      <p:to>
                                        <p:strVal val="visible"/>
                                      </p:to>
                                    </p:set>
                                    <p:animEffect transition="in" filter="wipe(up)">
                                      <p:cBhvr>
                                        <p:cTn id="12" dur="500"/>
                                        <p:tgtEl>
                                          <p:spTgt spid="450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061">
                                            <p:txEl>
                                              <p:pRg st="2" end="2"/>
                                            </p:txEl>
                                          </p:spTgt>
                                        </p:tgtEl>
                                        <p:attrNameLst>
                                          <p:attrName>style.visibility</p:attrName>
                                        </p:attrNameLst>
                                      </p:cBhvr>
                                      <p:to>
                                        <p:strVal val="visible"/>
                                      </p:to>
                                    </p:set>
                                    <p:animEffect transition="in" filter="wipe(up)">
                                      <p:cBhvr>
                                        <p:cTn id="17" dur="500"/>
                                        <p:tgtEl>
                                          <p:spTgt spid="4506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061">
                                            <p:txEl>
                                              <p:pRg st="3" end="3"/>
                                            </p:txEl>
                                          </p:spTgt>
                                        </p:tgtEl>
                                        <p:attrNameLst>
                                          <p:attrName>style.visibility</p:attrName>
                                        </p:attrNameLst>
                                      </p:cBhvr>
                                      <p:to>
                                        <p:strVal val="visible"/>
                                      </p:to>
                                    </p:set>
                                    <p:animEffect transition="in" filter="wipe(up)">
                                      <p:cBhvr>
                                        <p:cTn id="22" dur="500"/>
                                        <p:tgtEl>
                                          <p:spTgt spid="450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10FDED3-078C-4046-8134-89CB751B1F7F}" type="datetime1">
              <a:rPr lang="zh-CN" altLang="en-US" sz="1400">
                <a:ea typeface="宋体" pitchFamily="2" charset="-122"/>
              </a:rPr>
              <a:pPr eaLnBrk="1" hangingPunct="1"/>
              <a:t>2019/7/7</a:t>
            </a:fld>
            <a:endParaRPr lang="en-US" altLang="zh-CN" sz="1400">
              <a:ea typeface="宋体" pitchFamily="2" charset="-122"/>
            </a:endParaRPr>
          </a:p>
        </p:txBody>
      </p:sp>
      <p:sp>
        <p:nvSpPr>
          <p:cNvPr id="11673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85D55FFB-41CE-41A8-BC16-8221D7FE8473}" type="slidenum">
              <a:rPr lang="zh-CN" altLang="en-US" sz="1400">
                <a:ea typeface="宋体" pitchFamily="2" charset="-122"/>
              </a:rPr>
              <a:pPr algn="r" eaLnBrk="1" hangingPunct="1"/>
              <a:t>39</a:t>
            </a:fld>
            <a:endParaRPr lang="en-US" altLang="zh-CN" sz="1400">
              <a:ea typeface="宋体" pitchFamily="2" charset="-122"/>
            </a:endParaRPr>
          </a:p>
        </p:txBody>
      </p:sp>
      <p:sp>
        <p:nvSpPr>
          <p:cNvPr id="116740" name="Rectangle 2"/>
          <p:cNvSpPr>
            <a:spLocks noChangeArrowheads="1"/>
          </p:cNvSpPr>
          <p:nvPr/>
        </p:nvSpPr>
        <p:spPr bwMode="auto">
          <a:xfrm>
            <a:off x="323850" y="1341438"/>
            <a:ext cx="6696075" cy="5191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a:solidFill>
                  <a:srgbClr val="FF0000"/>
                </a:solidFill>
                <a:latin typeface="Times New Roman" pitchFamily="18" charset="0"/>
                <a:ea typeface="宋体" pitchFamily="2" charset="-122"/>
              </a:rPr>
              <a:t>(13) 2005A</a:t>
            </a:r>
            <a:r>
              <a:rPr lang="zh-CN" altLang="en-US" sz="2800" b="1">
                <a:solidFill>
                  <a:srgbClr val="FF0000"/>
                </a:solidFill>
                <a:latin typeface="Times New Roman" pitchFamily="18" charset="0"/>
                <a:ea typeface="宋体" pitchFamily="2" charset="-122"/>
              </a:rPr>
              <a:t>：长江水质的评价与预测问题</a:t>
            </a:r>
          </a:p>
        </p:txBody>
      </p:sp>
      <p:sp>
        <p:nvSpPr>
          <p:cNvPr id="46086" name="Text Box 3"/>
          <p:cNvSpPr txBox="1">
            <a:spLocks noChangeArrowheads="1"/>
          </p:cNvSpPr>
          <p:nvPr/>
        </p:nvSpPr>
        <p:spPr bwMode="auto">
          <a:xfrm>
            <a:off x="611188" y="2060575"/>
            <a:ext cx="7777162"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属于社会事业和管理问题，主要包括长江水质现状的评价、未来污染的发展趋势与控制措施等的问题。</a:t>
            </a:r>
          </a:p>
          <a:p>
            <a:pPr>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数据量大、数据冗余、结构复杂，即时性、综合性、实用性和开放性强。</a:t>
            </a:r>
          </a:p>
          <a:p>
            <a:pPr>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数据的处理、综合评价、微分方程、回归拟合、灰色关联分析与预测、时间序列和神经网络等。</a:t>
            </a:r>
          </a:p>
          <a:p>
            <a:pPr>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不唯一，有些结果在一定的范围和确定的趋势。</a:t>
            </a:r>
          </a:p>
        </p:txBody>
      </p:sp>
      <p:sp>
        <p:nvSpPr>
          <p:cNvPr id="116742"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6">
                                            <p:txEl>
                                              <p:pRg st="0" end="0"/>
                                            </p:txEl>
                                          </p:spTgt>
                                        </p:tgtEl>
                                        <p:attrNameLst>
                                          <p:attrName>style.visibility</p:attrName>
                                        </p:attrNameLst>
                                      </p:cBhvr>
                                      <p:to>
                                        <p:strVal val="visible"/>
                                      </p:to>
                                    </p:set>
                                    <p:animEffect transition="in" filter="wipe(up)">
                                      <p:cBhvr>
                                        <p:cTn id="7" dur="500"/>
                                        <p:tgtEl>
                                          <p:spTgt spid="460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086">
                                            <p:txEl>
                                              <p:pRg st="1" end="1"/>
                                            </p:txEl>
                                          </p:spTgt>
                                        </p:tgtEl>
                                        <p:attrNameLst>
                                          <p:attrName>style.visibility</p:attrName>
                                        </p:attrNameLst>
                                      </p:cBhvr>
                                      <p:to>
                                        <p:strVal val="visible"/>
                                      </p:to>
                                    </p:set>
                                    <p:animEffect transition="in" filter="wipe(up)">
                                      <p:cBhvr>
                                        <p:cTn id="12" dur="500"/>
                                        <p:tgtEl>
                                          <p:spTgt spid="460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086">
                                            <p:txEl>
                                              <p:pRg st="2" end="2"/>
                                            </p:txEl>
                                          </p:spTgt>
                                        </p:tgtEl>
                                        <p:attrNameLst>
                                          <p:attrName>style.visibility</p:attrName>
                                        </p:attrNameLst>
                                      </p:cBhvr>
                                      <p:to>
                                        <p:strVal val="visible"/>
                                      </p:to>
                                    </p:set>
                                    <p:animEffect transition="in" filter="wipe(up)">
                                      <p:cBhvr>
                                        <p:cTn id="17" dur="500"/>
                                        <p:tgtEl>
                                          <p:spTgt spid="460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086">
                                            <p:txEl>
                                              <p:pRg st="3" end="3"/>
                                            </p:txEl>
                                          </p:spTgt>
                                        </p:tgtEl>
                                        <p:attrNameLst>
                                          <p:attrName>style.visibility</p:attrName>
                                        </p:attrNameLst>
                                      </p:cBhvr>
                                      <p:to>
                                        <p:strVal val="visible"/>
                                      </p:to>
                                    </p:set>
                                    <p:animEffect transition="in" filter="wipe(up)">
                                      <p:cBhvr>
                                        <p:cTn id="22" dur="500"/>
                                        <p:tgtEl>
                                          <p:spTgt spid="460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085918B-2D2A-4CF4-A369-359BDF6A9A1B}" type="datetime1">
              <a:rPr lang="zh-CN" altLang="en-US" sz="1400">
                <a:ea typeface="宋体" pitchFamily="2" charset="-122"/>
              </a:rPr>
              <a:pPr eaLnBrk="1" hangingPunct="1"/>
              <a:t>2019/7/7</a:t>
            </a:fld>
            <a:endParaRPr lang="en-US" altLang="zh-CN" sz="1400">
              <a:ea typeface="宋体" pitchFamily="2" charset="-122"/>
            </a:endParaRPr>
          </a:p>
        </p:txBody>
      </p:sp>
      <p:sp>
        <p:nvSpPr>
          <p:cNvPr id="8089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7EA82C3-EA10-4C53-86B6-CDCA24125B27}" type="slidenum">
              <a:rPr lang="zh-CN" altLang="en-US" sz="1400">
                <a:ea typeface="宋体" pitchFamily="2" charset="-122"/>
              </a:rPr>
              <a:pPr algn="r" eaLnBrk="1" hangingPunct="1"/>
              <a:t>4</a:t>
            </a:fld>
            <a:endParaRPr lang="en-US" altLang="zh-CN" sz="1400">
              <a:ea typeface="宋体" pitchFamily="2" charset="-122"/>
            </a:endParaRPr>
          </a:p>
        </p:txBody>
      </p:sp>
      <p:sp>
        <p:nvSpPr>
          <p:cNvPr id="17412" name="Text Box 4"/>
          <p:cNvSpPr txBox="1">
            <a:spLocks noChangeArrowheads="1"/>
          </p:cNvSpPr>
          <p:nvPr/>
        </p:nvSpPr>
        <p:spPr bwMode="auto">
          <a:xfrm>
            <a:off x="395288" y="1628775"/>
            <a:ext cx="83629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a:buFontTx/>
              <a:buChar char="•"/>
            </a:pPr>
            <a:r>
              <a:rPr lang="zh-CN" altLang="en-US" sz="2800" b="1">
                <a:solidFill>
                  <a:srgbClr val="0000FF"/>
                </a:solidFill>
                <a:latin typeface="楷体_GB2312" pitchFamily="49" charset="-122"/>
                <a:ea typeface="楷体_GB2312" pitchFamily="49" charset="-122"/>
              </a:rPr>
              <a:t>　数学建模竞赛的规模越来越大</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水平越来越高；</a:t>
            </a:r>
          </a:p>
          <a:p>
            <a:pPr algn="just">
              <a:buFontTx/>
              <a:buChar char="•"/>
            </a:pPr>
            <a:r>
              <a:rPr lang="zh-CN" altLang="en-US" sz="2800" b="1">
                <a:solidFill>
                  <a:srgbClr val="0000FF"/>
                </a:solidFill>
                <a:latin typeface="楷体_GB2312" pitchFamily="49" charset="-122"/>
                <a:ea typeface="楷体_GB2312" pitchFamily="49" charset="-122"/>
              </a:rPr>
              <a:t>　竞赛的水平主要体现在赛题水平；</a:t>
            </a:r>
          </a:p>
          <a:p>
            <a:pPr algn="just">
              <a:buFontTx/>
              <a:buChar char="•"/>
            </a:pPr>
            <a:r>
              <a:rPr lang="zh-CN" altLang="en-US" sz="2800" b="1">
                <a:solidFill>
                  <a:srgbClr val="0000FF"/>
                </a:solidFill>
                <a:latin typeface="楷体_GB2312" pitchFamily="49" charset="-122"/>
                <a:ea typeface="楷体_GB2312" pitchFamily="49" charset="-122"/>
              </a:rPr>
              <a:t>　赛题的水平主要体现：</a:t>
            </a:r>
          </a:p>
          <a:p>
            <a:pPr algn="just"/>
            <a:r>
              <a:rPr lang="zh-CN" altLang="en-US" sz="2800" b="1">
                <a:latin typeface="楷体_GB2312" pitchFamily="49" charset="-122"/>
                <a:ea typeface="楷体_GB2312" pitchFamily="49" charset="-122"/>
              </a:rPr>
              <a:t>（１）综合性、实用性、创新性、即时性等；</a:t>
            </a:r>
          </a:p>
          <a:p>
            <a:pPr algn="just"/>
            <a:r>
              <a:rPr lang="zh-CN" altLang="en-US" sz="2800" b="1">
                <a:latin typeface="楷体_GB2312" pitchFamily="49" charset="-122"/>
                <a:ea typeface="楷体_GB2312" pitchFamily="49" charset="-122"/>
              </a:rPr>
              <a:t>（２）多种解题方法的创造性、灵活性、开放性等；</a:t>
            </a:r>
          </a:p>
          <a:p>
            <a:pPr algn="just"/>
            <a:r>
              <a:rPr lang="zh-CN" altLang="en-US" sz="2800" b="1">
                <a:latin typeface="楷体_GB2312" pitchFamily="49" charset="-122"/>
                <a:ea typeface="楷体_GB2312" pitchFamily="49" charset="-122"/>
              </a:rPr>
              <a:t>（３）海量数据的复杂性、数学模型的多样性、求解结果的不确定性等。</a:t>
            </a:r>
            <a:endParaRPr lang="zh-CN" altLang="en-US" sz="2800" b="1">
              <a:solidFill>
                <a:srgbClr val="0000FF"/>
              </a:solidFill>
              <a:latin typeface="楷体_GB2312" pitchFamily="49" charset="-122"/>
              <a:ea typeface="楷体_GB2312" pitchFamily="49" charset="-122"/>
            </a:endParaRPr>
          </a:p>
          <a:p>
            <a:r>
              <a:rPr lang="zh-CN" altLang="en-US" sz="2800" b="1">
                <a:solidFill>
                  <a:srgbClr val="0000FF"/>
                </a:solidFill>
                <a:latin typeface="楷体_GB2312" pitchFamily="49" charset="-122"/>
                <a:ea typeface="楷体_GB2312" pitchFamily="49" charset="-122"/>
              </a:rPr>
              <a:t>    纵览</a:t>
            </a:r>
            <a:r>
              <a:rPr lang="en-US" altLang="zh-CN" sz="2800" b="1">
                <a:solidFill>
                  <a:srgbClr val="0000FF"/>
                </a:solidFill>
                <a:latin typeface="楷体_GB2312" pitchFamily="49" charset="-122"/>
                <a:ea typeface="楷体_GB2312" pitchFamily="49" charset="-122"/>
              </a:rPr>
              <a:t>20</a:t>
            </a:r>
            <a:r>
              <a:rPr lang="zh-CN" altLang="en-US" sz="2800" b="1">
                <a:solidFill>
                  <a:srgbClr val="0000FF"/>
                </a:solidFill>
                <a:latin typeface="楷体_GB2312" pitchFamily="49" charset="-122"/>
                <a:ea typeface="楷体_GB2312" pitchFamily="49" charset="-122"/>
              </a:rPr>
              <a:t>年的本科组</a:t>
            </a:r>
            <a:r>
              <a:rPr lang="en-US" altLang="zh-CN" sz="2800" b="1">
                <a:solidFill>
                  <a:srgbClr val="0000FF"/>
                </a:solidFill>
                <a:latin typeface="楷体_GB2312" pitchFamily="49" charset="-122"/>
                <a:ea typeface="楷体_GB2312" pitchFamily="49" charset="-122"/>
              </a:rPr>
              <a:t>40</a:t>
            </a:r>
            <a:r>
              <a:rPr lang="zh-CN" altLang="en-US" sz="2800" b="1">
                <a:solidFill>
                  <a:srgbClr val="0000FF"/>
                </a:solidFill>
                <a:latin typeface="楷体_GB2312" pitchFamily="49" charset="-122"/>
                <a:ea typeface="楷体_GB2312" pitchFamily="49" charset="-122"/>
              </a:rPr>
              <a:t>个题目</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专科组</a:t>
            </a:r>
            <a:r>
              <a:rPr lang="en-US" altLang="zh-CN" sz="2800" b="1">
                <a:solidFill>
                  <a:srgbClr val="0000FF"/>
                </a:solidFill>
                <a:latin typeface="楷体_GB2312" pitchFamily="49" charset="-122"/>
                <a:ea typeface="楷体_GB2312" pitchFamily="49" charset="-122"/>
              </a:rPr>
              <a:t>21</a:t>
            </a:r>
            <a:r>
              <a:rPr lang="zh-CN" altLang="en-US" sz="2800" b="1">
                <a:solidFill>
                  <a:srgbClr val="0000FF"/>
                </a:solidFill>
                <a:latin typeface="楷体_GB2312" pitchFamily="49" charset="-122"/>
                <a:ea typeface="楷体_GB2312" pitchFamily="49" charset="-122"/>
              </a:rPr>
              <a:t>个</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，从问题的实际意义、解决问题的方法和题目类型三个方面作一些简单的分析。</a:t>
            </a:r>
            <a:r>
              <a:rPr lang="zh-CN" altLang="en-US" sz="2600" b="1">
                <a:solidFill>
                  <a:srgbClr val="0000FF"/>
                </a:solidFill>
                <a:latin typeface="楷体_GB2312" pitchFamily="49" charset="-122"/>
                <a:ea typeface="楷体_GB2312" pitchFamily="49" charset="-122"/>
              </a:rPr>
              <a:t> </a:t>
            </a:r>
          </a:p>
        </p:txBody>
      </p:sp>
      <p:sp>
        <p:nvSpPr>
          <p:cNvPr id="80901" name="Rectangle 5"/>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7" dur="500"/>
                                        <p:tgtEl>
                                          <p:spTgt spid="174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22" dur="500"/>
                                        <p:tgtEl>
                                          <p:spTgt spid="1741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27" dur="500"/>
                                        <p:tgtEl>
                                          <p:spTgt spid="1741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412">
                                            <p:txEl>
                                              <p:pRg st="5" end="5"/>
                                            </p:txEl>
                                          </p:spTgt>
                                        </p:tgtEl>
                                        <p:attrNameLst>
                                          <p:attrName>style.visibility</p:attrName>
                                        </p:attrNameLst>
                                      </p:cBhvr>
                                      <p:to>
                                        <p:strVal val="visible"/>
                                      </p:to>
                                    </p:set>
                                    <p:animEffect transition="in" filter="blinds(horizontal)">
                                      <p:cBhvr>
                                        <p:cTn id="32" dur="500"/>
                                        <p:tgtEl>
                                          <p:spTgt spid="1741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412">
                                            <p:txEl>
                                              <p:pRg st="6" end="6"/>
                                            </p:txEl>
                                          </p:spTgt>
                                        </p:tgtEl>
                                        <p:attrNameLst>
                                          <p:attrName>style.visibility</p:attrName>
                                        </p:attrNameLst>
                                      </p:cBhvr>
                                      <p:to>
                                        <p:strVal val="visible"/>
                                      </p:to>
                                    </p:set>
                                    <p:animEffect transition="in" filter="blinds(horizontal)">
                                      <p:cBhvr>
                                        <p:cTn id="37" dur="500"/>
                                        <p:tgtEl>
                                          <p:spTgt spid="174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CBA278D-8929-42A2-89B3-663748C66C95}" type="datetime1">
              <a:rPr lang="zh-CN" altLang="en-US" sz="1400">
                <a:ea typeface="宋体" pitchFamily="2" charset="-122"/>
              </a:rPr>
              <a:pPr eaLnBrk="1" hangingPunct="1"/>
              <a:t>2019/7/7</a:t>
            </a:fld>
            <a:endParaRPr lang="en-US" altLang="zh-CN" sz="1400">
              <a:ea typeface="宋体" pitchFamily="2" charset="-122"/>
            </a:endParaRPr>
          </a:p>
        </p:txBody>
      </p:sp>
      <p:sp>
        <p:nvSpPr>
          <p:cNvPr id="11776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7D21A648-C9C1-47B3-8777-B3EE775E23E8}" type="slidenum">
              <a:rPr lang="zh-CN" altLang="en-US" sz="1400">
                <a:ea typeface="宋体" pitchFamily="2" charset="-122"/>
              </a:rPr>
              <a:pPr algn="r" eaLnBrk="1" hangingPunct="1"/>
              <a:t>40</a:t>
            </a:fld>
            <a:endParaRPr lang="en-US" altLang="zh-CN" sz="1400">
              <a:ea typeface="宋体" pitchFamily="2" charset="-122"/>
            </a:endParaRPr>
          </a:p>
        </p:txBody>
      </p:sp>
      <p:sp>
        <p:nvSpPr>
          <p:cNvPr id="117764" name="Rectangle 2"/>
          <p:cNvSpPr>
            <a:spLocks noChangeArrowheads="1"/>
          </p:cNvSpPr>
          <p:nvPr/>
        </p:nvSpPr>
        <p:spPr bwMode="auto">
          <a:xfrm>
            <a:off x="468313" y="1268413"/>
            <a:ext cx="5975350" cy="5191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800" b="1">
                <a:solidFill>
                  <a:srgbClr val="FF0000"/>
                </a:solidFill>
                <a:latin typeface="Times New Roman" pitchFamily="18" charset="0"/>
                <a:ea typeface="宋体" pitchFamily="2" charset="-122"/>
              </a:rPr>
              <a:t>(14) 2005B</a:t>
            </a:r>
            <a:r>
              <a:rPr lang="zh-CN" altLang="en-US" sz="2800" b="1">
                <a:solidFill>
                  <a:srgbClr val="FF0000"/>
                </a:solidFill>
                <a:latin typeface="Times New Roman" pitchFamily="18" charset="0"/>
                <a:ea typeface="宋体" pitchFamily="2" charset="-122"/>
              </a:rPr>
              <a:t>：</a:t>
            </a:r>
            <a:r>
              <a:rPr lang="en-US" altLang="zh-CN" sz="2800" b="1">
                <a:solidFill>
                  <a:srgbClr val="FF0000"/>
                </a:solidFill>
                <a:latin typeface="Times New Roman" pitchFamily="18" charset="0"/>
                <a:ea typeface="宋体" pitchFamily="2" charset="-122"/>
              </a:rPr>
              <a:t>DVD</a:t>
            </a:r>
            <a:r>
              <a:rPr lang="zh-CN" altLang="en-US" sz="2800" b="1">
                <a:solidFill>
                  <a:srgbClr val="FF0000"/>
                </a:solidFill>
                <a:latin typeface="Times New Roman" pitchFamily="18" charset="0"/>
                <a:ea typeface="宋体" pitchFamily="2" charset="-122"/>
              </a:rPr>
              <a:t>的在线租赁问题</a:t>
            </a:r>
          </a:p>
        </p:txBody>
      </p:sp>
      <p:sp>
        <p:nvSpPr>
          <p:cNvPr id="47110" name="Text Box 3"/>
          <p:cNvSpPr txBox="1">
            <a:spLocks noChangeArrowheads="1"/>
          </p:cNvSpPr>
          <p:nvPr/>
        </p:nvSpPr>
        <p:spPr bwMode="auto">
          <a:xfrm>
            <a:off x="755650" y="2205038"/>
            <a:ext cx="7416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FontTx/>
              <a:buChar char="•"/>
            </a:pPr>
            <a:r>
              <a:rPr lang="zh-CN" altLang="en-US" sz="2800" b="1">
                <a:solidFill>
                  <a:srgbClr val="FF0000"/>
                </a:solidFill>
                <a:latin typeface="楷体_GB2312" pitchFamily="49" charset="-122"/>
                <a:ea typeface="楷体_GB2312" pitchFamily="49" charset="-122"/>
              </a:rPr>
              <a:t> 题型：</a:t>
            </a:r>
            <a:r>
              <a:rPr lang="zh-CN" altLang="en-US" sz="2800" b="1">
                <a:solidFill>
                  <a:srgbClr val="0000FF"/>
                </a:solidFill>
                <a:latin typeface="楷体_GB2312" pitchFamily="49" charset="-122"/>
                <a:ea typeface="楷体_GB2312" pitchFamily="49" charset="-122"/>
              </a:rPr>
              <a:t>属于经济管理问题，主要包括</a:t>
            </a:r>
            <a:r>
              <a:rPr lang="en-US" altLang="zh-CN" sz="2800" b="1">
                <a:solidFill>
                  <a:srgbClr val="0000FF"/>
                </a:solidFill>
                <a:latin typeface="楷体_GB2312" pitchFamily="49" charset="-122"/>
                <a:ea typeface="楷体_GB2312" pitchFamily="49" charset="-122"/>
              </a:rPr>
              <a:t>DVD</a:t>
            </a:r>
            <a:r>
              <a:rPr lang="zh-CN" altLang="en-US" sz="2800" b="1">
                <a:solidFill>
                  <a:srgbClr val="0000FF"/>
                </a:solidFill>
                <a:latin typeface="楷体_GB2312" pitchFamily="49" charset="-122"/>
                <a:ea typeface="楷体_GB2312" pitchFamily="49" charset="-122"/>
              </a:rPr>
              <a:t>的采购计划、客户在线订单的处理、</a:t>
            </a:r>
            <a:r>
              <a:rPr lang="en-US" altLang="zh-CN" sz="2800" b="1">
                <a:solidFill>
                  <a:srgbClr val="0000FF"/>
                </a:solidFill>
                <a:latin typeface="楷体_GB2312" pitchFamily="49" charset="-122"/>
                <a:ea typeface="楷体_GB2312" pitchFamily="49" charset="-122"/>
              </a:rPr>
              <a:t>DVD</a:t>
            </a:r>
            <a:r>
              <a:rPr lang="zh-CN" altLang="en-US" sz="2800" b="1">
                <a:solidFill>
                  <a:srgbClr val="0000FF"/>
                </a:solidFill>
                <a:latin typeface="楷体_GB2312" pitchFamily="49" charset="-122"/>
                <a:ea typeface="楷体_GB2312" pitchFamily="49" charset="-122"/>
              </a:rPr>
              <a:t>的合理分配，以及网站的科学管理等问题。</a:t>
            </a:r>
          </a:p>
          <a:p>
            <a:pPr>
              <a:buFontTx/>
              <a:buChar char="•"/>
            </a:pPr>
            <a:r>
              <a:rPr lang="zh-CN" altLang="en-US" sz="2800" b="1">
                <a:solidFill>
                  <a:srgbClr val="FF0000"/>
                </a:solidFill>
                <a:latin typeface="楷体_GB2312" pitchFamily="49" charset="-122"/>
                <a:ea typeface="楷体_GB2312" pitchFamily="49" charset="-122"/>
              </a:rPr>
              <a:t> 特点：</a:t>
            </a:r>
            <a:r>
              <a:rPr lang="zh-CN" altLang="en-US" sz="2800" b="1">
                <a:solidFill>
                  <a:srgbClr val="0000FF"/>
                </a:solidFill>
                <a:latin typeface="楷体_GB2312" pitchFamily="49" charset="-122"/>
                <a:ea typeface="楷体_GB2312" pitchFamily="49" charset="-122"/>
              </a:rPr>
              <a:t>海量数据、结构复杂，综合性、实用性和开放性强，算法要求强。</a:t>
            </a:r>
          </a:p>
          <a:p>
            <a:pPr>
              <a:buFontTx/>
              <a:buChar char="•"/>
            </a:pPr>
            <a:r>
              <a:rPr lang="zh-CN" altLang="en-US" sz="2800" b="1">
                <a:solidFill>
                  <a:srgbClr val="FF0000"/>
                </a:solidFill>
                <a:latin typeface="楷体_GB2312" pitchFamily="49" charset="-122"/>
                <a:ea typeface="楷体_GB2312" pitchFamily="49" charset="-122"/>
              </a:rPr>
              <a:t> 方法：</a:t>
            </a:r>
            <a:r>
              <a:rPr lang="zh-CN" altLang="en-US" sz="2800" b="1">
                <a:solidFill>
                  <a:srgbClr val="0000FF"/>
                </a:solidFill>
                <a:latin typeface="楷体_GB2312" pitchFamily="49" charset="-122"/>
                <a:ea typeface="楷体_GB2312" pitchFamily="49" charset="-122"/>
              </a:rPr>
              <a:t>概率统计、大规模随机整数规划（线性或非线性）、网络优化、随机决策分析等。</a:t>
            </a:r>
          </a:p>
          <a:p>
            <a:pPr>
              <a:buFontTx/>
              <a:buChar char="•"/>
            </a:pPr>
            <a:r>
              <a:rPr lang="zh-CN" altLang="en-US" sz="2800" b="1">
                <a:solidFill>
                  <a:srgbClr val="FF0000"/>
                </a:solidFill>
                <a:latin typeface="楷体_GB2312" pitchFamily="49" charset="-122"/>
                <a:ea typeface="楷体_GB2312" pitchFamily="49" charset="-122"/>
              </a:rPr>
              <a:t> 结果：</a:t>
            </a:r>
            <a:r>
              <a:rPr lang="zh-CN" altLang="en-US" sz="2800" b="1">
                <a:solidFill>
                  <a:srgbClr val="0000FF"/>
                </a:solidFill>
                <a:latin typeface="楷体_GB2312" pitchFamily="49" charset="-122"/>
                <a:ea typeface="楷体_GB2312" pitchFamily="49" charset="-122"/>
              </a:rPr>
              <a:t>不唯一，有些结果在一定的范围。</a:t>
            </a:r>
          </a:p>
        </p:txBody>
      </p:sp>
      <p:sp>
        <p:nvSpPr>
          <p:cNvPr id="117766"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10">
                                            <p:txEl>
                                              <p:pRg st="0" end="0"/>
                                            </p:txEl>
                                          </p:spTgt>
                                        </p:tgtEl>
                                        <p:attrNameLst>
                                          <p:attrName>style.visibility</p:attrName>
                                        </p:attrNameLst>
                                      </p:cBhvr>
                                      <p:to>
                                        <p:strVal val="visible"/>
                                      </p:to>
                                    </p:set>
                                    <p:animEffect transition="in" filter="wipe(up)">
                                      <p:cBhvr>
                                        <p:cTn id="7" dur="500"/>
                                        <p:tgtEl>
                                          <p:spTgt spid="471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110">
                                            <p:txEl>
                                              <p:pRg st="1" end="1"/>
                                            </p:txEl>
                                          </p:spTgt>
                                        </p:tgtEl>
                                        <p:attrNameLst>
                                          <p:attrName>style.visibility</p:attrName>
                                        </p:attrNameLst>
                                      </p:cBhvr>
                                      <p:to>
                                        <p:strVal val="visible"/>
                                      </p:to>
                                    </p:set>
                                    <p:animEffect transition="in" filter="wipe(up)">
                                      <p:cBhvr>
                                        <p:cTn id="12" dur="500"/>
                                        <p:tgtEl>
                                          <p:spTgt spid="471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110">
                                            <p:txEl>
                                              <p:pRg st="2" end="2"/>
                                            </p:txEl>
                                          </p:spTgt>
                                        </p:tgtEl>
                                        <p:attrNameLst>
                                          <p:attrName>style.visibility</p:attrName>
                                        </p:attrNameLst>
                                      </p:cBhvr>
                                      <p:to>
                                        <p:strVal val="visible"/>
                                      </p:to>
                                    </p:set>
                                    <p:animEffect transition="in" filter="wipe(up)">
                                      <p:cBhvr>
                                        <p:cTn id="17" dur="500"/>
                                        <p:tgtEl>
                                          <p:spTgt spid="471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110">
                                            <p:txEl>
                                              <p:pRg st="3" end="3"/>
                                            </p:txEl>
                                          </p:spTgt>
                                        </p:tgtEl>
                                        <p:attrNameLst>
                                          <p:attrName>style.visibility</p:attrName>
                                        </p:attrNameLst>
                                      </p:cBhvr>
                                      <p:to>
                                        <p:strVal val="visible"/>
                                      </p:to>
                                    </p:set>
                                    <p:animEffect transition="in" filter="wipe(up)">
                                      <p:cBhvr>
                                        <p:cTn id="22" dur="500"/>
                                        <p:tgtEl>
                                          <p:spTgt spid="471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4C6DD10-AFBE-4A29-A10A-4D8F039DA401}" type="datetime1">
              <a:rPr lang="zh-CN" altLang="en-US" sz="1400">
                <a:ea typeface="宋体" pitchFamily="2" charset="-122"/>
              </a:rPr>
              <a:pPr eaLnBrk="1" hangingPunct="1"/>
              <a:t>2019/7/7</a:t>
            </a:fld>
            <a:endParaRPr lang="en-US" altLang="zh-CN" sz="1400">
              <a:ea typeface="宋体" pitchFamily="2" charset="-122"/>
            </a:endParaRPr>
          </a:p>
        </p:txBody>
      </p:sp>
      <p:sp>
        <p:nvSpPr>
          <p:cNvPr id="11878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FB160B58-5DA8-4996-AF97-8F7703365FA1}" type="slidenum">
              <a:rPr lang="zh-CN" altLang="en-US" sz="1400">
                <a:ea typeface="宋体" pitchFamily="2" charset="-122"/>
              </a:rPr>
              <a:pPr algn="r" eaLnBrk="1" hangingPunct="1"/>
              <a:t>41</a:t>
            </a:fld>
            <a:endParaRPr lang="en-US" altLang="zh-CN" sz="1400">
              <a:ea typeface="宋体" pitchFamily="2" charset="-122"/>
            </a:endParaRPr>
          </a:p>
        </p:txBody>
      </p:sp>
      <p:sp>
        <p:nvSpPr>
          <p:cNvPr id="118788"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
        <p:nvSpPr>
          <p:cNvPr id="118789" name="Rectangle 2"/>
          <p:cNvSpPr>
            <a:spLocks noChangeArrowheads="1"/>
          </p:cNvSpPr>
          <p:nvPr/>
        </p:nvSpPr>
        <p:spPr bwMode="auto">
          <a:xfrm>
            <a:off x="323850" y="1268413"/>
            <a:ext cx="7561263" cy="525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kumimoji="1" lang="en-US" altLang="zh-CN" sz="2800" b="1">
                <a:solidFill>
                  <a:srgbClr val="FF0000"/>
                </a:solidFill>
                <a:ea typeface="宋体" pitchFamily="2" charset="-122"/>
              </a:rPr>
              <a:t>(15) 2004A</a:t>
            </a:r>
            <a:r>
              <a:rPr kumimoji="1" lang="zh-CN" altLang="en-US" sz="2800" b="1">
                <a:solidFill>
                  <a:srgbClr val="FF0000"/>
                </a:solidFill>
                <a:ea typeface="宋体" pitchFamily="2" charset="-122"/>
              </a:rPr>
              <a:t>：奥运会临时超市网点的设计问题</a:t>
            </a:r>
          </a:p>
        </p:txBody>
      </p:sp>
      <p:sp>
        <p:nvSpPr>
          <p:cNvPr id="8" name="Text Box 3"/>
          <p:cNvSpPr txBox="1">
            <a:spLocks noChangeArrowheads="1"/>
          </p:cNvSpPr>
          <p:nvPr/>
        </p:nvSpPr>
        <p:spPr bwMode="auto">
          <a:xfrm>
            <a:off x="684213" y="2133600"/>
            <a:ext cx="777557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FontTx/>
              <a:buChar char="•"/>
            </a:pPr>
            <a:r>
              <a:rPr kumimoji="1" lang="en-US" altLang="zh-CN" sz="2800" b="1">
                <a:solidFill>
                  <a:srgbClr val="FF0000"/>
                </a:solidFill>
                <a:latin typeface="楷体_GB2312" pitchFamily="49" charset="-122"/>
                <a:ea typeface="楷体_GB2312" pitchFamily="49" charset="-122"/>
              </a:rPr>
              <a:t> </a:t>
            </a:r>
            <a:r>
              <a:rPr kumimoji="1" lang="zh-CN" altLang="en-US" sz="2800" b="1">
                <a:solidFill>
                  <a:srgbClr val="FF0000"/>
                </a:solidFill>
                <a:latin typeface="楷体_GB2312" pitchFamily="49" charset="-122"/>
                <a:ea typeface="楷体_GB2312" pitchFamily="49" charset="-122"/>
              </a:rPr>
              <a:t>题型：</a:t>
            </a:r>
            <a:r>
              <a:rPr kumimoji="1" lang="zh-CN" altLang="en-US" sz="2800" b="1">
                <a:solidFill>
                  <a:srgbClr val="0000FF"/>
                </a:solidFill>
                <a:latin typeface="楷体_GB2312" pitchFamily="49" charset="-122"/>
                <a:ea typeface="楷体_GB2312" pitchFamily="49" charset="-122"/>
              </a:rPr>
              <a:t>属于社会事业问题，主要包括观众的出行、用餐和购物的规律，各商区人流分布规律</a:t>
            </a:r>
            <a:r>
              <a:rPr kumimoji="1" lang="en-US" altLang="zh-CN" sz="2800" b="1">
                <a:solidFill>
                  <a:srgbClr val="0000FF"/>
                </a:solidFill>
                <a:latin typeface="楷体_GB2312" pitchFamily="49" charset="-122"/>
                <a:ea typeface="楷体_GB2312" pitchFamily="49" charset="-122"/>
              </a:rPr>
              <a:t>,</a:t>
            </a:r>
            <a:r>
              <a:rPr kumimoji="1" lang="zh-CN" altLang="en-US" sz="2800" b="1">
                <a:solidFill>
                  <a:srgbClr val="0000FF"/>
                </a:solidFill>
                <a:latin typeface="楷体_GB2312" pitchFamily="49" charset="-122"/>
                <a:ea typeface="楷体_GB2312" pitchFamily="49" charset="-122"/>
              </a:rPr>
              <a:t>以及各商区的大小超市的设计数量等问题。</a:t>
            </a:r>
          </a:p>
          <a:p>
            <a:pPr>
              <a:buFontTx/>
              <a:buChar char="•"/>
            </a:pPr>
            <a:r>
              <a:rPr kumimoji="1" lang="zh-CN" altLang="en-US" sz="2800" b="1">
                <a:solidFill>
                  <a:srgbClr val="FF0000"/>
                </a:solidFill>
                <a:latin typeface="楷体_GB2312" pitchFamily="49" charset="-122"/>
                <a:ea typeface="楷体_GB2312" pitchFamily="49" charset="-122"/>
              </a:rPr>
              <a:t> 特点：</a:t>
            </a:r>
            <a:r>
              <a:rPr kumimoji="1" lang="zh-CN" altLang="en-US" sz="2800" b="1">
                <a:solidFill>
                  <a:srgbClr val="0000FF"/>
                </a:solidFill>
                <a:latin typeface="楷体_GB2312" pitchFamily="49" charset="-122"/>
                <a:ea typeface="楷体_GB2312" pitchFamily="49" charset="-122"/>
              </a:rPr>
              <a:t>海量数据、数据冗余、结构复杂，即时性、综合性、实用性和开放性强。</a:t>
            </a:r>
          </a:p>
          <a:p>
            <a:pPr>
              <a:buFontTx/>
              <a:buChar char="•"/>
            </a:pPr>
            <a:r>
              <a:rPr kumimoji="1" lang="zh-CN" altLang="en-US" sz="2800" b="1">
                <a:solidFill>
                  <a:srgbClr val="FF0000"/>
                </a:solidFill>
                <a:latin typeface="楷体_GB2312" pitchFamily="49" charset="-122"/>
                <a:ea typeface="楷体_GB2312" pitchFamily="49" charset="-122"/>
              </a:rPr>
              <a:t> 方法：</a:t>
            </a:r>
            <a:r>
              <a:rPr kumimoji="1" lang="zh-CN" altLang="en-US" sz="2800" b="1">
                <a:solidFill>
                  <a:srgbClr val="0000FF"/>
                </a:solidFill>
                <a:latin typeface="楷体_GB2312" pitchFamily="49" charset="-122"/>
                <a:ea typeface="楷体_GB2312" pitchFamily="49" charset="-122"/>
              </a:rPr>
              <a:t>数据的处理、统计分析、数据挖掘、数学规划等。</a:t>
            </a:r>
          </a:p>
          <a:p>
            <a:pPr>
              <a:buFontTx/>
              <a:buChar char="•"/>
            </a:pPr>
            <a:r>
              <a:rPr kumimoji="1" lang="zh-CN" altLang="en-US" sz="2800" b="1">
                <a:solidFill>
                  <a:srgbClr val="FF0000"/>
                </a:solidFill>
                <a:latin typeface="楷体_GB2312" pitchFamily="49" charset="-122"/>
                <a:ea typeface="楷体_GB2312" pitchFamily="49" charset="-122"/>
              </a:rPr>
              <a:t> 结果：</a:t>
            </a:r>
            <a:r>
              <a:rPr kumimoji="1" lang="zh-CN" altLang="en-US" sz="2800" b="1">
                <a:solidFill>
                  <a:srgbClr val="0000FF"/>
                </a:solidFill>
                <a:latin typeface="楷体_GB2312" pitchFamily="49" charset="-122"/>
                <a:ea typeface="楷体_GB2312" pitchFamily="49" charset="-122"/>
              </a:rPr>
              <a:t>不唯一，对结果没有明确要求。</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up)">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D023AA1-34D8-4F69-80F5-E330547E30A4}" type="datetime1">
              <a:rPr lang="zh-CN" altLang="en-US" sz="1400">
                <a:ea typeface="宋体" pitchFamily="2" charset="-122"/>
              </a:rPr>
              <a:pPr eaLnBrk="1" hangingPunct="1"/>
              <a:t>2019/7/7</a:t>
            </a:fld>
            <a:endParaRPr lang="en-US" altLang="zh-CN" sz="1400">
              <a:ea typeface="宋体" pitchFamily="2" charset="-122"/>
            </a:endParaRPr>
          </a:p>
        </p:txBody>
      </p:sp>
      <p:sp>
        <p:nvSpPr>
          <p:cNvPr id="11981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132DAE2A-CEF4-435C-8F9F-0183783DB582}" type="slidenum">
              <a:rPr lang="zh-CN" altLang="en-US" sz="1400">
                <a:ea typeface="宋体" pitchFamily="2" charset="-122"/>
              </a:rPr>
              <a:pPr algn="r" eaLnBrk="1" hangingPunct="1"/>
              <a:t>42</a:t>
            </a:fld>
            <a:endParaRPr lang="en-US" altLang="zh-CN" sz="1400">
              <a:ea typeface="宋体" pitchFamily="2" charset="-122"/>
            </a:endParaRPr>
          </a:p>
        </p:txBody>
      </p:sp>
      <p:sp>
        <p:nvSpPr>
          <p:cNvPr id="119812"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二、</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近几年赛题的剖析</a:t>
            </a:r>
          </a:p>
        </p:txBody>
      </p:sp>
      <p:sp>
        <p:nvSpPr>
          <p:cNvPr id="119813" name="Rectangle 2"/>
          <p:cNvSpPr>
            <a:spLocks noChangeArrowheads="1"/>
          </p:cNvSpPr>
          <p:nvPr/>
        </p:nvSpPr>
        <p:spPr bwMode="auto">
          <a:xfrm>
            <a:off x="250825" y="1341438"/>
            <a:ext cx="6985000" cy="525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kumimoji="1" lang="en-US" altLang="zh-CN" sz="2800" b="1">
                <a:solidFill>
                  <a:srgbClr val="FF0000"/>
                </a:solidFill>
                <a:ea typeface="宋体" pitchFamily="2" charset="-122"/>
              </a:rPr>
              <a:t>(16) 2004B</a:t>
            </a:r>
            <a:r>
              <a:rPr kumimoji="1" lang="zh-CN" altLang="en-US" sz="2800" b="1">
                <a:solidFill>
                  <a:srgbClr val="FF0000"/>
                </a:solidFill>
                <a:ea typeface="宋体" pitchFamily="2" charset="-122"/>
              </a:rPr>
              <a:t>：电力市场的输电阻塞管理问题</a:t>
            </a:r>
          </a:p>
        </p:txBody>
      </p:sp>
      <p:sp>
        <p:nvSpPr>
          <p:cNvPr id="10" name="Text Box 3"/>
          <p:cNvSpPr txBox="1">
            <a:spLocks noChangeArrowheads="1"/>
          </p:cNvSpPr>
          <p:nvPr/>
        </p:nvSpPr>
        <p:spPr bwMode="auto">
          <a:xfrm>
            <a:off x="755650" y="2276475"/>
            <a:ext cx="7416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FontTx/>
              <a:buChar char="•"/>
            </a:pPr>
            <a:r>
              <a:rPr kumimoji="1" lang="en-US" altLang="zh-CN" sz="2800" b="1">
                <a:solidFill>
                  <a:srgbClr val="FF0000"/>
                </a:solidFill>
                <a:latin typeface="楷体_GB2312" pitchFamily="49" charset="-122"/>
                <a:ea typeface="楷体_GB2312" pitchFamily="49" charset="-122"/>
              </a:rPr>
              <a:t> </a:t>
            </a:r>
            <a:r>
              <a:rPr kumimoji="1" lang="zh-CN" altLang="en-US" sz="2800" b="1">
                <a:solidFill>
                  <a:srgbClr val="FF0000"/>
                </a:solidFill>
                <a:latin typeface="楷体_GB2312" pitchFamily="49" charset="-122"/>
                <a:ea typeface="楷体_GB2312" pitchFamily="49" charset="-122"/>
              </a:rPr>
              <a:t>题型：</a:t>
            </a:r>
            <a:r>
              <a:rPr kumimoji="1" lang="zh-CN" altLang="en-US" sz="2800" b="1">
                <a:solidFill>
                  <a:srgbClr val="0000FF"/>
                </a:solidFill>
                <a:latin typeface="楷体_GB2312" pitchFamily="49" charset="-122"/>
                <a:ea typeface="楷体_GB2312" pitchFamily="49" charset="-122"/>
              </a:rPr>
              <a:t>属于社会事业和经济管理问题，主要包括各发电机组的出力计算方法、报价的清算方法、出力分配方案和阻塞的调整等问题。</a:t>
            </a:r>
          </a:p>
          <a:p>
            <a:pPr>
              <a:buFontTx/>
              <a:buChar char="•"/>
            </a:pPr>
            <a:r>
              <a:rPr kumimoji="1" lang="zh-CN" altLang="en-US" sz="2800" b="1">
                <a:solidFill>
                  <a:srgbClr val="FF0000"/>
                </a:solidFill>
                <a:latin typeface="楷体_GB2312" pitchFamily="49" charset="-122"/>
                <a:ea typeface="楷体_GB2312" pitchFamily="49" charset="-122"/>
              </a:rPr>
              <a:t> 特点：</a:t>
            </a:r>
            <a:r>
              <a:rPr kumimoji="1" lang="zh-CN" altLang="en-US" sz="2800" b="1">
                <a:solidFill>
                  <a:srgbClr val="0000FF"/>
                </a:solidFill>
                <a:latin typeface="楷体_GB2312" pitchFamily="49" charset="-122"/>
                <a:ea typeface="楷体_GB2312" pitchFamily="49" charset="-122"/>
              </a:rPr>
              <a:t>数据量大、结构较复杂，即时性、综合性、实用性和开放性强。</a:t>
            </a:r>
          </a:p>
          <a:p>
            <a:pPr>
              <a:buFontTx/>
              <a:buChar char="•"/>
            </a:pPr>
            <a:r>
              <a:rPr kumimoji="1" lang="zh-CN" altLang="en-US" sz="2800" b="1">
                <a:solidFill>
                  <a:srgbClr val="FF0000"/>
                </a:solidFill>
                <a:latin typeface="楷体_GB2312" pitchFamily="49" charset="-122"/>
                <a:ea typeface="楷体_GB2312" pitchFamily="49" charset="-122"/>
              </a:rPr>
              <a:t> 方法：</a:t>
            </a:r>
            <a:r>
              <a:rPr kumimoji="1" lang="zh-CN" altLang="en-US" sz="2800" b="1">
                <a:solidFill>
                  <a:srgbClr val="0000FF"/>
                </a:solidFill>
                <a:latin typeface="楷体_GB2312" pitchFamily="49" charset="-122"/>
                <a:ea typeface="楷体_GB2312" pitchFamily="49" charset="-122"/>
              </a:rPr>
              <a:t>统计分析、多元线性回归、线性与非线性规划等。</a:t>
            </a:r>
          </a:p>
          <a:p>
            <a:pPr>
              <a:buFontTx/>
              <a:buChar char="•"/>
            </a:pPr>
            <a:r>
              <a:rPr kumimoji="1" lang="zh-CN" altLang="en-US" sz="2800" b="1">
                <a:solidFill>
                  <a:srgbClr val="FF0000"/>
                </a:solidFill>
                <a:latin typeface="楷体_GB2312" pitchFamily="49" charset="-122"/>
                <a:ea typeface="楷体_GB2312" pitchFamily="49" charset="-122"/>
              </a:rPr>
              <a:t> 结果：</a:t>
            </a:r>
            <a:r>
              <a:rPr kumimoji="1" lang="zh-CN" altLang="en-US" sz="2800" b="1">
                <a:solidFill>
                  <a:srgbClr val="0000FF"/>
                </a:solidFill>
                <a:latin typeface="楷体_GB2312" pitchFamily="49" charset="-122"/>
                <a:ea typeface="楷体_GB2312" pitchFamily="49" charset="-122"/>
              </a:rPr>
              <a:t>不唯一，但有大体上合理的范围。</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up)">
                                      <p:cBhvr>
                                        <p:cTn id="12" dur="500"/>
                                        <p:tgtEl>
                                          <p:spTgt spid="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up)">
                                      <p:cBhvr>
                                        <p:cTn id="17" dur="500"/>
                                        <p:tgtEl>
                                          <p:spTgt spid="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up)">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占位符 2"/>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6B762D7-875D-4CA4-96EA-5079034F4360}" type="datetime1">
              <a:rPr lang="zh-CN" altLang="en-US" sz="1400">
                <a:ea typeface="宋体" pitchFamily="2" charset="-122"/>
              </a:rPr>
              <a:pPr eaLnBrk="1" hangingPunct="1"/>
              <a:t>2019/7/7</a:t>
            </a:fld>
            <a:endParaRPr lang="en-US" altLang="zh-CN" sz="1400">
              <a:ea typeface="宋体" pitchFamily="2" charset="-122"/>
            </a:endParaRPr>
          </a:p>
        </p:txBody>
      </p:sp>
      <p:sp>
        <p:nvSpPr>
          <p:cNvPr id="120835" name="灯片编号占位符 4"/>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B3A8ED82-864E-40D1-A1DE-472ED6E12C1E}" type="slidenum">
              <a:rPr lang="zh-CN" altLang="en-US" sz="1400">
                <a:ea typeface="宋体" pitchFamily="2" charset="-122"/>
              </a:rPr>
              <a:pPr algn="r" eaLnBrk="1" hangingPunct="1"/>
              <a:t>43</a:t>
            </a:fld>
            <a:endParaRPr lang="en-US" altLang="zh-CN" sz="1400">
              <a:ea typeface="宋体" pitchFamily="2" charset="-122"/>
            </a:endParaRPr>
          </a:p>
        </p:txBody>
      </p:sp>
      <p:sp>
        <p:nvSpPr>
          <p:cNvPr id="120836" name="Rectangle 4"/>
          <p:cNvSpPr>
            <a:spLocks noGrp="1" noChangeArrowheads="1"/>
          </p:cNvSpPr>
          <p:nvPr>
            <p:ph type="title" idx="4294967295"/>
          </p:nvPr>
        </p:nvSpPr>
        <p:spPr>
          <a:xfrm>
            <a:off x="1403350" y="476250"/>
            <a:ext cx="5834063" cy="574675"/>
          </a:xfrm>
        </p:spPr>
        <p:txBody>
          <a:bodyPr/>
          <a:lstStyle/>
          <a:p>
            <a:pPr eaLnBrk="1" hangingPunct="1"/>
            <a:r>
              <a:rPr lang="zh-CN" altLang="en-US" sz="3200" b="1" smtClean="0">
                <a:solidFill>
                  <a:srgbClr val="FFFF00"/>
                </a:solidFill>
                <a:latin typeface="黑体" pitchFamily="49" charset="-122"/>
                <a:ea typeface="黑体" pitchFamily="49" charset="-122"/>
              </a:rPr>
              <a:t>  </a:t>
            </a:r>
            <a:r>
              <a:rPr lang="en-US" altLang="zh-CN" sz="3200" b="1" smtClean="0">
                <a:solidFill>
                  <a:srgbClr val="FFFF00"/>
                </a:solidFill>
                <a:latin typeface="黑体" pitchFamily="49" charset="-122"/>
                <a:ea typeface="黑体" pitchFamily="49" charset="-122"/>
              </a:rPr>
              <a:t>2014</a:t>
            </a:r>
            <a:r>
              <a:rPr lang="zh-CN" altLang="en-US" sz="2800" b="1" smtClean="0">
                <a:solidFill>
                  <a:srgbClr val="FFFF00"/>
                </a:solidFill>
                <a:latin typeface="黑体" pitchFamily="49" charset="-122"/>
                <a:ea typeface="黑体" pitchFamily="49" charset="-122"/>
              </a:rPr>
              <a:t>数学建模讲义</a:t>
            </a:r>
          </a:p>
        </p:txBody>
      </p:sp>
      <p:sp>
        <p:nvSpPr>
          <p:cNvPr id="16391" name="AutoShape 7">
            <a:hlinkClick r:id="rId2" action="ppaction://hlinksldjump"/>
          </p:cNvPr>
          <p:cNvSpPr>
            <a:spLocks noChangeArrowheads="1"/>
          </p:cNvSpPr>
          <p:nvPr/>
        </p:nvSpPr>
        <p:spPr bwMode="auto">
          <a:xfrm>
            <a:off x="1763713" y="3071813"/>
            <a:ext cx="5040312" cy="576262"/>
          </a:xfrm>
          <a:prstGeom prst="roundRect">
            <a:avLst>
              <a:gd name="adj" fmla="val 49106"/>
            </a:avLst>
          </a:prstGeom>
          <a:gradFill rotWithShape="1">
            <a:gsLst>
              <a:gs pos="0">
                <a:srgbClr val="584E03"/>
              </a:gs>
              <a:gs pos="50000">
                <a:schemeClr val="accent2"/>
              </a:gs>
              <a:gs pos="100000">
                <a:srgbClr val="584E03"/>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18000" anchor="ctr"/>
          <a:lstStyle/>
          <a:p>
            <a:pPr>
              <a:defRPr/>
            </a:pPr>
            <a:r>
              <a:rPr lang="zh-CN" altLang="en-US" sz="2400" b="1" dirty="0">
                <a:solidFill>
                  <a:schemeClr val="bg1"/>
                </a:solidFill>
                <a:ea typeface="宋体" pitchFamily="2" charset="-122"/>
              </a:rPr>
              <a:t>　</a:t>
            </a:r>
            <a:r>
              <a:rPr lang="en-US" altLang="zh-CN" sz="2400" b="1" dirty="0">
                <a:solidFill>
                  <a:schemeClr val="bg1"/>
                </a:solidFill>
                <a:ea typeface="宋体" pitchFamily="2" charset="-122"/>
              </a:rPr>
              <a:t>3. </a:t>
            </a:r>
            <a:r>
              <a:rPr lang="zh-CN" altLang="en-US" sz="2400" b="1" dirty="0">
                <a:solidFill>
                  <a:schemeClr val="bg1"/>
                </a:solidFill>
                <a:ea typeface="宋体" pitchFamily="2" charset="-122"/>
              </a:rPr>
              <a:t>参加数学建模竞赛的方法   </a:t>
            </a:r>
            <a:r>
              <a:rPr lang="zh-CN" altLang="en-US" dirty="0">
                <a:ea typeface="宋体" pitchFamily="2" charset="-122"/>
              </a:rPr>
              <a:t> </a:t>
            </a: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2D9B330-A960-4B1C-BA53-0808CF04E7CD}" type="datetime1">
              <a:rPr lang="zh-CN" altLang="en-US" sz="1400">
                <a:ea typeface="宋体" pitchFamily="2" charset="-122"/>
              </a:rPr>
              <a:pPr eaLnBrk="1" hangingPunct="1"/>
              <a:t>2019/7/7</a:t>
            </a:fld>
            <a:endParaRPr lang="en-US" altLang="zh-CN" sz="1400">
              <a:ea typeface="宋体" pitchFamily="2" charset="-122"/>
            </a:endParaRPr>
          </a:p>
        </p:txBody>
      </p:sp>
      <p:sp>
        <p:nvSpPr>
          <p:cNvPr id="1028"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9614950E-F77D-4BA9-B812-D2DC69EDAD97}" type="slidenum">
              <a:rPr lang="zh-CN" altLang="en-US" sz="1400">
                <a:ea typeface="宋体" pitchFamily="2" charset="-122"/>
              </a:rPr>
              <a:pPr algn="r" eaLnBrk="1" hangingPunct="1"/>
              <a:t>44</a:t>
            </a:fld>
            <a:endParaRPr lang="en-US" altLang="zh-CN" sz="1400">
              <a:ea typeface="宋体" pitchFamily="2" charset="-122"/>
            </a:endParaRPr>
          </a:p>
        </p:txBody>
      </p:sp>
      <p:sp>
        <p:nvSpPr>
          <p:cNvPr id="48133" name="Text Box 4"/>
          <p:cNvSpPr txBox="1">
            <a:spLocks noChangeArrowheads="1"/>
          </p:cNvSpPr>
          <p:nvPr/>
        </p:nvSpPr>
        <p:spPr bwMode="auto">
          <a:xfrm>
            <a:off x="755650" y="1268413"/>
            <a:ext cx="67056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buFontTx/>
              <a:buChar char="•"/>
            </a:pPr>
            <a:r>
              <a:rPr lang="zh-CN" altLang="en-US" sz="2800" b="1">
                <a:solidFill>
                  <a:srgbClr val="0000FF"/>
                </a:solidFill>
                <a:latin typeface="Times New Roman" pitchFamily="18" charset="0"/>
                <a:ea typeface="楷体_GB2312" pitchFamily="49" charset="-122"/>
              </a:rPr>
              <a:t>常用数学建模方法有哪些？</a:t>
            </a:r>
          </a:p>
          <a:p>
            <a:pPr>
              <a:spcBef>
                <a:spcPct val="50000"/>
              </a:spcBef>
              <a:buFontTx/>
              <a:buChar char="•"/>
            </a:pPr>
            <a:r>
              <a:rPr lang="zh-CN" altLang="en-US" sz="2800" b="1">
                <a:solidFill>
                  <a:schemeClr val="tx2"/>
                </a:solidFill>
                <a:latin typeface="Times New Roman" pitchFamily="18" charset="0"/>
                <a:ea typeface="楷体_GB2312" pitchFamily="49" charset="-122"/>
              </a:rPr>
              <a:t>参加数学建模需要具备哪些知识和能力</a:t>
            </a:r>
            <a:r>
              <a:rPr lang="zh-CN" altLang="en-US" sz="2800" b="1">
                <a:solidFill>
                  <a:srgbClr val="0000FF"/>
                </a:solidFill>
                <a:latin typeface="Times New Roman" pitchFamily="18" charset="0"/>
                <a:ea typeface="楷体_GB2312" pitchFamily="49" charset="-122"/>
              </a:rPr>
              <a:t>？</a:t>
            </a:r>
          </a:p>
          <a:p>
            <a:pPr>
              <a:spcBef>
                <a:spcPct val="50000"/>
              </a:spcBef>
              <a:buFontTx/>
              <a:buChar char="•"/>
            </a:pPr>
            <a:r>
              <a:rPr lang="zh-CN" altLang="en-US" sz="2800" b="1">
                <a:solidFill>
                  <a:srgbClr val="0000FF"/>
                </a:solidFill>
                <a:latin typeface="Times New Roman" pitchFamily="18" charset="0"/>
                <a:ea typeface="楷体_GB2312" pitchFamily="49" charset="-122"/>
              </a:rPr>
              <a:t>现在我们应该做些什么？</a:t>
            </a:r>
          </a:p>
          <a:p>
            <a:pPr>
              <a:spcBef>
                <a:spcPct val="50000"/>
              </a:spcBef>
              <a:buFontTx/>
              <a:buChar char="•"/>
            </a:pPr>
            <a:r>
              <a:rPr lang="zh-CN" altLang="en-US" sz="2800" b="1">
                <a:solidFill>
                  <a:schemeClr val="tx2"/>
                </a:solidFill>
                <a:latin typeface="Times New Roman" pitchFamily="18" charset="0"/>
                <a:ea typeface="楷体_GB2312" pitchFamily="49" charset="-122"/>
              </a:rPr>
              <a:t>成功参加竞赛的条件是什么？</a:t>
            </a:r>
          </a:p>
          <a:p>
            <a:pPr>
              <a:spcBef>
                <a:spcPct val="50000"/>
              </a:spcBef>
              <a:buFontTx/>
              <a:buChar char="•"/>
            </a:pPr>
            <a:r>
              <a:rPr lang="zh-CN" altLang="en-US" sz="2800" b="1">
                <a:solidFill>
                  <a:srgbClr val="0000FF"/>
                </a:solidFill>
                <a:latin typeface="Times New Roman" pitchFamily="18" charset="0"/>
                <a:ea typeface="楷体_GB2312" pitchFamily="49" charset="-122"/>
              </a:rPr>
              <a:t>如何写好竞赛论文？</a:t>
            </a:r>
          </a:p>
          <a:p>
            <a:pPr>
              <a:spcBef>
                <a:spcPct val="50000"/>
              </a:spcBef>
              <a:buFontTx/>
              <a:buChar char="•"/>
            </a:pPr>
            <a:r>
              <a:rPr lang="zh-CN" altLang="en-US" sz="2800" b="1">
                <a:solidFill>
                  <a:schemeClr val="tx2"/>
                </a:solidFill>
                <a:latin typeface="Times New Roman" pitchFamily="18" charset="0"/>
                <a:ea typeface="楷体_GB2312" pitchFamily="49" charset="-122"/>
              </a:rPr>
              <a:t>竞赛中应该注意什么问题？</a:t>
            </a:r>
          </a:p>
          <a:p>
            <a:pPr>
              <a:buFontTx/>
              <a:buChar char="•"/>
            </a:pPr>
            <a:endParaRPr lang="zh-CN" altLang="en-US" sz="2800" b="1">
              <a:solidFill>
                <a:srgbClr val="0000FF"/>
              </a:solidFill>
              <a:latin typeface="Times New Roman" pitchFamily="18" charset="0"/>
              <a:ea typeface="楷体_GB2312" pitchFamily="49" charset="-122"/>
            </a:endParaRPr>
          </a:p>
        </p:txBody>
      </p:sp>
      <p:graphicFrame>
        <p:nvGraphicFramePr>
          <p:cNvPr id="48134" name="Object 5"/>
          <p:cNvGraphicFramePr>
            <a:graphicFrameLocks noChangeAspect="1"/>
          </p:cNvGraphicFramePr>
          <p:nvPr/>
        </p:nvGraphicFramePr>
        <p:xfrm>
          <a:off x="6400800" y="5194300"/>
          <a:ext cx="2743200" cy="1663700"/>
        </p:xfrm>
        <a:graphic>
          <a:graphicData uri="http://schemas.openxmlformats.org/presentationml/2006/ole">
            <mc:AlternateContent xmlns:mc="http://schemas.openxmlformats.org/markup-compatibility/2006">
              <mc:Choice xmlns:v="urn:schemas-microsoft-com:vml" Requires="v">
                <p:oleObj spid="_x0000_s1042" r:id="rId3" imgW="3538131" imgH="2145499" progId="MS_ClipArt_Gallery.2">
                  <p:embed/>
                </p:oleObj>
              </mc:Choice>
              <mc:Fallback>
                <p:oleObj r:id="rId3" imgW="3538131" imgH="2145499"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194300"/>
                        <a:ext cx="2743200" cy="166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AutoShape 6"/>
          <p:cNvSpPr>
            <a:spLocks noChangeArrowheads="1"/>
          </p:cNvSpPr>
          <p:nvPr/>
        </p:nvSpPr>
        <p:spPr bwMode="auto">
          <a:xfrm>
            <a:off x="2124075" y="5157788"/>
            <a:ext cx="3429000" cy="822325"/>
          </a:xfrm>
          <a:prstGeom prst="wedgeRoundRectCallout">
            <a:avLst>
              <a:gd name="adj1" fmla="val 76389"/>
              <a:gd name="adj2" fmla="val 21042"/>
              <a:gd name="adj3" fmla="val 16667"/>
            </a:avLst>
          </a:prstGeom>
          <a:solidFill>
            <a:srgbClr val="CCFFFF"/>
          </a:solidFill>
          <a:ln w="9525">
            <a:solidFill>
              <a:srgbClr val="FF00FF"/>
            </a:solidFill>
            <a:miter lim="800000"/>
            <a:headEnd/>
            <a:tailEnd/>
          </a:ln>
        </p:spPr>
        <p:txBody>
          <a:bodyPr lIns="18000" tIns="10800" rIns="18000" bIns="10800" anchor="ctr">
            <a:spAutoFit/>
          </a:bodyPr>
          <a:lstStyle/>
          <a:p>
            <a:pPr algn="ctr" eaLnBrk="0" hangingPunct="0"/>
            <a:r>
              <a:rPr lang="zh-CN" altLang="en-US" sz="2400" b="1">
                <a:solidFill>
                  <a:srgbClr val="0000FF"/>
                </a:solidFill>
                <a:latin typeface="Times New Roman" pitchFamily="18" charset="0"/>
                <a:ea typeface="楷体_GB2312" pitchFamily="49" charset="-122"/>
              </a:rPr>
              <a:t>我的学习成绩不太好，可以参加建模吗？</a:t>
            </a:r>
          </a:p>
        </p:txBody>
      </p:sp>
      <p:sp>
        <p:nvSpPr>
          <p:cNvPr id="48136" name="AutoShape 7"/>
          <p:cNvSpPr>
            <a:spLocks noChangeArrowheads="1"/>
          </p:cNvSpPr>
          <p:nvPr/>
        </p:nvSpPr>
        <p:spPr bwMode="auto">
          <a:xfrm>
            <a:off x="7391400" y="2959100"/>
            <a:ext cx="1447800" cy="2006600"/>
          </a:xfrm>
          <a:prstGeom prst="wedgeRoundRectCallout">
            <a:avLst>
              <a:gd name="adj1" fmla="val -25000"/>
              <a:gd name="adj2" fmla="val 76185"/>
              <a:gd name="adj3" fmla="val 16667"/>
            </a:avLst>
          </a:prstGeom>
          <a:solidFill>
            <a:srgbClr val="CCFFFF"/>
          </a:solidFill>
          <a:ln w="9525">
            <a:solidFill>
              <a:srgbClr val="FF00FF"/>
            </a:solidFill>
            <a:miter lim="800000"/>
            <a:headEnd/>
            <a:tailEnd/>
          </a:ln>
        </p:spPr>
        <p:txBody>
          <a:bodyPr lIns="18000" tIns="10800" rIns="18000" bIns="10800" anchor="ctr">
            <a:spAutoFit/>
          </a:bodyPr>
          <a:lstStyle/>
          <a:p>
            <a:pPr algn="ctr" eaLnBrk="0" hangingPunct="0"/>
            <a:r>
              <a:rPr lang="zh-CN" altLang="en-US" sz="2000" b="1">
                <a:solidFill>
                  <a:srgbClr val="0000FF"/>
                </a:solidFill>
                <a:latin typeface="Times New Roman" pitchFamily="18" charset="0"/>
                <a:ea typeface="楷体_GB2312" pitchFamily="49" charset="-122"/>
              </a:rPr>
              <a:t>     当然可以，只要你有信心、有能力、肯下功夫，一定能成功！</a:t>
            </a:r>
          </a:p>
        </p:txBody>
      </p:sp>
      <p:sp>
        <p:nvSpPr>
          <p:cNvPr id="1032" name="Rectangle 8"/>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三、参加数学建模竞赛的方法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3">
                                            <p:txEl>
                                              <p:pRg st="1" end="1"/>
                                            </p:txEl>
                                          </p:spTgt>
                                        </p:tgtEl>
                                        <p:attrNameLst>
                                          <p:attrName>style.visibility</p:attrName>
                                        </p:attrNameLst>
                                      </p:cBhvr>
                                      <p:to>
                                        <p:strVal val="visible"/>
                                      </p:to>
                                    </p:set>
                                    <p:animEffect transition="in" filter="blinds(horizontal)">
                                      <p:cBhvr>
                                        <p:cTn id="7" dur="500"/>
                                        <p:tgtEl>
                                          <p:spTgt spid="481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133">
                                            <p:txEl>
                                              <p:pRg st="2" end="2"/>
                                            </p:txEl>
                                          </p:spTgt>
                                        </p:tgtEl>
                                        <p:attrNameLst>
                                          <p:attrName>style.visibility</p:attrName>
                                        </p:attrNameLst>
                                      </p:cBhvr>
                                      <p:to>
                                        <p:strVal val="visible"/>
                                      </p:to>
                                    </p:set>
                                    <p:animEffect transition="in" filter="blinds(horizontal)">
                                      <p:cBhvr>
                                        <p:cTn id="12" dur="500"/>
                                        <p:tgtEl>
                                          <p:spTgt spid="481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133">
                                            <p:txEl>
                                              <p:pRg st="3" end="3"/>
                                            </p:txEl>
                                          </p:spTgt>
                                        </p:tgtEl>
                                        <p:attrNameLst>
                                          <p:attrName>style.visibility</p:attrName>
                                        </p:attrNameLst>
                                      </p:cBhvr>
                                      <p:to>
                                        <p:strVal val="visible"/>
                                      </p:to>
                                    </p:set>
                                    <p:animEffect transition="in" filter="blinds(horizontal)">
                                      <p:cBhvr>
                                        <p:cTn id="17" dur="500"/>
                                        <p:tgtEl>
                                          <p:spTgt spid="4813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133">
                                            <p:txEl>
                                              <p:pRg st="4" end="4"/>
                                            </p:txEl>
                                          </p:spTgt>
                                        </p:tgtEl>
                                        <p:attrNameLst>
                                          <p:attrName>style.visibility</p:attrName>
                                        </p:attrNameLst>
                                      </p:cBhvr>
                                      <p:to>
                                        <p:strVal val="visible"/>
                                      </p:to>
                                    </p:set>
                                    <p:animEffect transition="in" filter="blinds(horizontal)">
                                      <p:cBhvr>
                                        <p:cTn id="22" dur="500"/>
                                        <p:tgtEl>
                                          <p:spTgt spid="4813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133">
                                            <p:txEl>
                                              <p:pRg st="5" end="5"/>
                                            </p:txEl>
                                          </p:spTgt>
                                        </p:tgtEl>
                                        <p:attrNameLst>
                                          <p:attrName>style.visibility</p:attrName>
                                        </p:attrNameLst>
                                      </p:cBhvr>
                                      <p:to>
                                        <p:strVal val="visible"/>
                                      </p:to>
                                    </p:set>
                                    <p:animEffect transition="in" filter="blinds(horizontal)">
                                      <p:cBhvr>
                                        <p:cTn id="27" dur="500"/>
                                        <p:tgtEl>
                                          <p:spTgt spid="48133">
                                            <p:txEl>
                                              <p:pRg st="5" end="5"/>
                                            </p:txEl>
                                          </p:spTgt>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48134"/>
                                        </p:tgtEl>
                                        <p:attrNameLst>
                                          <p:attrName>style.visibility</p:attrName>
                                        </p:attrNameLst>
                                      </p:cBhvr>
                                      <p:to>
                                        <p:strVal val="visible"/>
                                      </p:to>
                                    </p:set>
                                    <p:animEffect transition="in" filter="dissolve">
                                      <p:cBhvr>
                                        <p:cTn id="31" dur="500"/>
                                        <p:tgtEl>
                                          <p:spTgt spid="48134"/>
                                        </p:tgtEl>
                                      </p:cBhvr>
                                    </p:animEffect>
                                  </p:childTnLst>
                                </p:cTn>
                              </p:par>
                            </p:childTnLst>
                          </p:cTn>
                        </p:par>
                        <p:par>
                          <p:cTn id="32" fill="hold" nodeType="afterGroup">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48135"/>
                                        </p:tgtEl>
                                        <p:attrNameLst>
                                          <p:attrName>style.visibility</p:attrName>
                                        </p:attrNameLst>
                                      </p:cBhvr>
                                      <p:to>
                                        <p:strVal val="visible"/>
                                      </p:to>
                                    </p:set>
                                    <p:animEffect transition="in" filter="dissolve">
                                      <p:cBhvr>
                                        <p:cTn id="35" dur="500"/>
                                        <p:tgtEl>
                                          <p:spTgt spid="48135"/>
                                        </p:tgtEl>
                                      </p:cBhvr>
                                    </p:animEffect>
                                  </p:childTnLst>
                                </p:cTn>
                              </p:par>
                            </p:childTnLst>
                          </p:cTn>
                        </p:par>
                        <p:par>
                          <p:cTn id="36" fill="hold" nodeType="afterGroup">
                            <p:stCondLst>
                              <p:cond delay="1500"/>
                            </p:stCondLst>
                            <p:childTnLst>
                              <p:par>
                                <p:cTn id="37" presetID="9" presetClass="entr" presetSubtype="0" fill="hold" grpId="0" nodeType="afterEffect">
                                  <p:stCondLst>
                                    <p:cond delay="0"/>
                                  </p:stCondLst>
                                  <p:childTnLst>
                                    <p:set>
                                      <p:cBhvr>
                                        <p:cTn id="38" dur="1" fill="hold">
                                          <p:stCondLst>
                                            <p:cond delay="0"/>
                                          </p:stCondLst>
                                        </p:cTn>
                                        <p:tgtEl>
                                          <p:spTgt spid="48136"/>
                                        </p:tgtEl>
                                        <p:attrNameLst>
                                          <p:attrName>style.visibility</p:attrName>
                                        </p:attrNameLst>
                                      </p:cBhvr>
                                      <p:to>
                                        <p:strVal val="visible"/>
                                      </p:to>
                                    </p:set>
                                    <p:animEffect transition="in" filter="dissolve">
                                      <p:cBhvr>
                                        <p:cTn id="39"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autoUpdateAnimBg="0"/>
      <p:bldP spid="4813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1585718-1EBF-4CF1-BF22-C3C0EBD2D36F}" type="datetime1">
              <a:rPr lang="zh-CN" altLang="en-US" sz="1400">
                <a:ea typeface="宋体" pitchFamily="2" charset="-122"/>
              </a:rPr>
              <a:pPr eaLnBrk="1" hangingPunct="1"/>
              <a:t>2019/7/7</a:t>
            </a:fld>
            <a:endParaRPr lang="en-US" altLang="zh-CN" sz="1400">
              <a:ea typeface="宋体" pitchFamily="2" charset="-122"/>
            </a:endParaRPr>
          </a:p>
        </p:txBody>
      </p:sp>
      <p:sp>
        <p:nvSpPr>
          <p:cNvPr id="12185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9549A85-C9FE-45AB-A139-B6E6177562E9}" type="slidenum">
              <a:rPr lang="zh-CN" altLang="en-US" sz="1400">
                <a:ea typeface="宋体" pitchFamily="2" charset="-122"/>
              </a:rPr>
              <a:pPr algn="r" eaLnBrk="1" hangingPunct="1"/>
              <a:t>45</a:t>
            </a:fld>
            <a:endParaRPr lang="en-US" altLang="zh-CN" sz="1400">
              <a:ea typeface="宋体" pitchFamily="2" charset="-122"/>
            </a:endParaRPr>
          </a:p>
        </p:txBody>
      </p:sp>
      <p:sp>
        <p:nvSpPr>
          <p:cNvPr id="121860" name="Text Box 2"/>
          <p:cNvSpPr txBox="1">
            <a:spLocks noChangeArrowheads="1"/>
          </p:cNvSpPr>
          <p:nvPr/>
        </p:nvSpPr>
        <p:spPr bwMode="auto">
          <a:xfrm>
            <a:off x="1187450" y="1484313"/>
            <a:ext cx="66246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buFont typeface="Wingdings" pitchFamily="2" charset="2"/>
              <a:buNone/>
            </a:pPr>
            <a:r>
              <a:rPr lang="en-US" altLang="zh-CN" sz="4000" b="1">
                <a:solidFill>
                  <a:srgbClr val="FF0066"/>
                </a:solidFill>
                <a:latin typeface="Times New Roman" pitchFamily="18" charset="0"/>
                <a:ea typeface="楷体_GB2312" pitchFamily="49" charset="-122"/>
              </a:rPr>
              <a:t>“</a:t>
            </a:r>
            <a:r>
              <a:rPr lang="zh-CN" altLang="en-US" sz="4000" b="1">
                <a:solidFill>
                  <a:srgbClr val="FF0066"/>
                </a:solidFill>
                <a:latin typeface="楷体_GB2312" pitchFamily="49" charset="-122"/>
                <a:ea typeface="楷体_GB2312" pitchFamily="49" charset="-122"/>
              </a:rPr>
              <a:t>基础永远是第一位的</a:t>
            </a:r>
            <a:r>
              <a:rPr lang="zh-CN" altLang="en-US" sz="4000" b="1">
                <a:solidFill>
                  <a:srgbClr val="FF0066"/>
                </a:solidFill>
                <a:latin typeface="Times New Roman" pitchFamily="18" charset="0"/>
                <a:ea typeface="楷体_GB2312" pitchFamily="49" charset="-122"/>
              </a:rPr>
              <a:t>”</a:t>
            </a:r>
            <a:r>
              <a:rPr lang="en-US" altLang="zh-CN" sz="4000" b="1">
                <a:solidFill>
                  <a:srgbClr val="FF0066"/>
                </a:solidFill>
                <a:latin typeface="楷体_GB2312" pitchFamily="49" charset="-122"/>
                <a:ea typeface="楷体_GB2312" pitchFamily="49" charset="-122"/>
              </a:rPr>
              <a:t>,</a:t>
            </a:r>
          </a:p>
          <a:p>
            <a:pPr algn="ctr" eaLnBrk="1" hangingPunct="1">
              <a:buFont typeface="Wingdings" pitchFamily="2" charset="2"/>
              <a:buNone/>
            </a:pPr>
            <a:r>
              <a:rPr lang="en-US" altLang="zh-CN" sz="4000" b="1">
                <a:solidFill>
                  <a:srgbClr val="FF0066"/>
                </a:solidFill>
                <a:latin typeface="Times New Roman" pitchFamily="18" charset="0"/>
                <a:ea typeface="楷体_GB2312" pitchFamily="49" charset="-122"/>
              </a:rPr>
              <a:t>“</a:t>
            </a:r>
            <a:r>
              <a:rPr lang="zh-CN" altLang="en-US" sz="4000" b="1">
                <a:solidFill>
                  <a:srgbClr val="FF0066"/>
                </a:solidFill>
                <a:latin typeface="楷体_GB2312" pitchFamily="49" charset="-122"/>
                <a:ea typeface="楷体_GB2312" pitchFamily="49" charset="-122"/>
              </a:rPr>
              <a:t>收获永远与投入成正比</a:t>
            </a:r>
            <a:r>
              <a:rPr lang="zh-CN" altLang="en-US" sz="4000" b="1">
                <a:solidFill>
                  <a:srgbClr val="FF0066"/>
                </a:solidFill>
                <a:latin typeface="Times New Roman" pitchFamily="18" charset="0"/>
                <a:ea typeface="楷体_GB2312" pitchFamily="49" charset="-122"/>
              </a:rPr>
              <a:t>”</a:t>
            </a:r>
            <a:r>
              <a:rPr lang="en-US" altLang="zh-CN" sz="4000" b="1">
                <a:solidFill>
                  <a:srgbClr val="FF0066"/>
                </a:solidFill>
                <a:latin typeface="楷体_GB2312" pitchFamily="49" charset="-122"/>
                <a:ea typeface="楷体_GB2312" pitchFamily="49" charset="-122"/>
              </a:rPr>
              <a:t>!</a:t>
            </a:r>
          </a:p>
        </p:txBody>
      </p:sp>
      <p:sp>
        <p:nvSpPr>
          <p:cNvPr id="49158" name="Text Box 3"/>
          <p:cNvSpPr txBox="1">
            <a:spLocks noChangeArrowheads="1"/>
          </p:cNvSpPr>
          <p:nvPr/>
        </p:nvSpPr>
        <p:spPr bwMode="auto">
          <a:xfrm>
            <a:off x="468313" y="3213100"/>
            <a:ext cx="71278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3200">
                <a:ea typeface="宋体" pitchFamily="2" charset="-122"/>
              </a:rPr>
              <a:t>Mathematical modeling cannot be learned by reading books or listening to lectures, but only by doing!----Practice!</a:t>
            </a:r>
          </a:p>
        </p:txBody>
      </p:sp>
      <p:sp>
        <p:nvSpPr>
          <p:cNvPr id="121862" name="Rectangle 7"/>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三、参加数学建模竞赛的方法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blinds(horizontal)">
                                      <p:cBhvr>
                                        <p:cTn id="7"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1CF8AED-CBDA-4A71-91E9-EAC799B352D7}" type="datetime1">
              <a:rPr lang="zh-CN" altLang="en-US" sz="1400">
                <a:ea typeface="宋体" pitchFamily="2" charset="-122"/>
              </a:rPr>
              <a:pPr eaLnBrk="1" hangingPunct="1"/>
              <a:t>2019/7/7</a:t>
            </a:fld>
            <a:endParaRPr lang="en-US" altLang="zh-CN" sz="1400">
              <a:ea typeface="宋体" pitchFamily="2" charset="-122"/>
            </a:endParaRPr>
          </a:p>
        </p:txBody>
      </p:sp>
      <p:sp>
        <p:nvSpPr>
          <p:cNvPr id="12288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506F75FD-444F-4871-8EF4-B09C19C1EC09}" type="slidenum">
              <a:rPr lang="zh-CN" altLang="en-US" sz="1400">
                <a:ea typeface="宋体" pitchFamily="2" charset="-122"/>
              </a:rPr>
              <a:pPr algn="r" eaLnBrk="1" hangingPunct="1"/>
              <a:t>46</a:t>
            </a:fld>
            <a:endParaRPr lang="en-US" altLang="zh-CN" sz="1400">
              <a:ea typeface="宋体" pitchFamily="2" charset="-122"/>
            </a:endParaRPr>
          </a:p>
        </p:txBody>
      </p:sp>
      <p:sp>
        <p:nvSpPr>
          <p:cNvPr id="50181" name="Rectangle 3"/>
          <p:cNvSpPr>
            <a:spLocks noChangeArrowheads="1"/>
          </p:cNvSpPr>
          <p:nvPr/>
        </p:nvSpPr>
        <p:spPr bwMode="auto">
          <a:xfrm>
            <a:off x="468313" y="1844675"/>
            <a:ext cx="82073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zh-CN" altLang="en-US" sz="2800" b="1">
                <a:solidFill>
                  <a:srgbClr val="FF0000"/>
                </a:solidFill>
                <a:latin typeface="楷体_GB2312" pitchFamily="49" charset="-122"/>
                <a:ea typeface="楷体_GB2312" pitchFamily="49" charset="-122"/>
              </a:rPr>
              <a:t>数学建模常用的方法：</a:t>
            </a:r>
          </a:p>
          <a:p>
            <a:pPr eaLnBrk="0" hangingPunct="0"/>
            <a:r>
              <a:rPr lang="zh-CN" altLang="en-US" sz="2800" b="1">
                <a:solidFill>
                  <a:srgbClr val="0000FF"/>
                </a:solidFill>
                <a:latin typeface="楷体_GB2312" pitchFamily="49" charset="-122"/>
                <a:ea typeface="楷体_GB2312" pitchFamily="49" charset="-122"/>
              </a:rPr>
              <a:t>    机理分析、数据处理、综合评价、微分方程、差分方程、概率统计、插值与拟合、优化方法等。</a:t>
            </a:r>
          </a:p>
        </p:txBody>
      </p:sp>
      <p:sp>
        <p:nvSpPr>
          <p:cNvPr id="122885" name="Text Box 4"/>
          <p:cNvSpPr txBox="1">
            <a:spLocks noChangeArrowheads="1"/>
          </p:cNvSpPr>
          <p:nvPr/>
        </p:nvSpPr>
        <p:spPr bwMode="auto">
          <a:xfrm>
            <a:off x="395288" y="1196975"/>
            <a:ext cx="6248400"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FF00FF"/>
                </a:solidFill>
                <a:latin typeface="楷体_GB2312" pitchFamily="49" charset="-122"/>
                <a:ea typeface="楷体_GB2312" pitchFamily="49" charset="-122"/>
              </a:rPr>
              <a:t>1.</a:t>
            </a:r>
            <a:r>
              <a:rPr lang="zh-CN" altLang="en-US" sz="3200" b="1">
                <a:solidFill>
                  <a:srgbClr val="FF00FF"/>
                </a:solidFill>
                <a:latin typeface="楷体_GB2312" pitchFamily="49" charset="-122"/>
                <a:ea typeface="楷体_GB2312" pitchFamily="49" charset="-122"/>
              </a:rPr>
              <a:t>数学建模所需要的方法和知识</a:t>
            </a:r>
          </a:p>
        </p:txBody>
      </p:sp>
      <p:sp>
        <p:nvSpPr>
          <p:cNvPr id="50183" name="Text Box 5"/>
          <p:cNvSpPr txBox="1">
            <a:spLocks noChangeArrowheads="1"/>
          </p:cNvSpPr>
          <p:nvPr/>
        </p:nvSpPr>
        <p:spPr bwMode="auto">
          <a:xfrm>
            <a:off x="395288" y="3213100"/>
            <a:ext cx="741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000">
                <a:solidFill>
                  <a:srgbClr val="993366"/>
                </a:solidFill>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数学建模应具备的数学知识：</a:t>
            </a:r>
          </a:p>
          <a:p>
            <a:r>
              <a:rPr lang="zh-CN" altLang="en-US" sz="2800" b="1">
                <a:solidFill>
                  <a:srgbClr val="FF0000"/>
                </a:solidFill>
                <a:latin typeface="宋体" pitchFamily="2" charset="-122"/>
                <a:ea typeface="宋体" pitchFamily="2" charset="-122"/>
              </a:rPr>
              <a:t>   </a:t>
            </a:r>
            <a:r>
              <a:rPr lang="zh-CN" altLang="en-US" sz="2800" b="1">
                <a:solidFill>
                  <a:srgbClr val="0000FF"/>
                </a:solidFill>
                <a:latin typeface="楷体_GB2312" pitchFamily="49" charset="-122"/>
                <a:ea typeface="楷体_GB2312" pitchFamily="49" charset="-122"/>
              </a:rPr>
              <a:t> 高等数学（微积分）、微分方程、基本运筹学、线性代数、概率统计、数值计算等。</a:t>
            </a:r>
          </a:p>
        </p:txBody>
      </p:sp>
      <p:pic>
        <p:nvPicPr>
          <p:cNvPr id="50184" name="Picture 6" descr="j00786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0750" y="5556250"/>
            <a:ext cx="603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AutoShape 7"/>
          <p:cNvSpPr>
            <a:spLocks noChangeArrowheads="1"/>
          </p:cNvSpPr>
          <p:nvPr/>
        </p:nvSpPr>
        <p:spPr bwMode="auto">
          <a:xfrm>
            <a:off x="7918450" y="3213100"/>
            <a:ext cx="1225550" cy="2074863"/>
          </a:xfrm>
          <a:prstGeom prst="wedgeRoundRectCallout">
            <a:avLst>
              <a:gd name="adj1" fmla="val 15671"/>
              <a:gd name="adj2" fmla="val 65301"/>
              <a:gd name="adj3" fmla="val 16667"/>
            </a:avLst>
          </a:prstGeom>
          <a:solidFill>
            <a:srgbClr val="CCFFFF"/>
          </a:solidFill>
          <a:ln w="9525">
            <a:solidFill>
              <a:srgbClr val="C0C0C0"/>
            </a:solidFill>
            <a:miter lim="800000"/>
            <a:headEnd/>
            <a:tailEnd/>
          </a:ln>
        </p:spPr>
        <p:txBody>
          <a:bodyPr lIns="90000" tIns="46800" rIns="90000" bIns="46800" anchor="ctr">
            <a:spAutoFit/>
          </a:bodyPr>
          <a:lstStyle/>
          <a:p>
            <a:pPr algn="ctr" eaLnBrk="0" hangingPunct="0"/>
            <a:r>
              <a:rPr lang="zh-CN" altLang="en-US" sz="2000" b="1">
                <a:solidFill>
                  <a:srgbClr val="FF0066"/>
                </a:solidFill>
                <a:latin typeface="楷体_GB2312" pitchFamily="49" charset="-122"/>
                <a:ea typeface="楷体_GB2312" pitchFamily="49" charset="-122"/>
              </a:rPr>
              <a:t>哇噻</a:t>
            </a:r>
            <a:r>
              <a:rPr lang="en-US" altLang="zh-CN" sz="2000" b="1">
                <a:solidFill>
                  <a:srgbClr val="FF0066"/>
                </a:solidFill>
                <a:latin typeface="楷体_GB2312" pitchFamily="49" charset="-122"/>
                <a:ea typeface="楷体_GB2312" pitchFamily="49" charset="-122"/>
              </a:rPr>
              <a:t>,</a:t>
            </a:r>
            <a:r>
              <a:rPr lang="zh-CN" altLang="en-US" sz="2000" b="1">
                <a:solidFill>
                  <a:srgbClr val="FF0066"/>
                </a:solidFill>
                <a:latin typeface="楷体_GB2312" pitchFamily="49" charset="-122"/>
                <a:ea typeface="楷体_GB2312" pitchFamily="49" charset="-122"/>
              </a:rPr>
              <a:t>这太雷人了吧</a:t>
            </a:r>
            <a:r>
              <a:rPr lang="en-US" altLang="zh-CN" sz="2000" b="1">
                <a:solidFill>
                  <a:srgbClr val="FF0066"/>
                </a:solidFill>
                <a:latin typeface="楷体_GB2312" pitchFamily="49" charset="-122"/>
                <a:ea typeface="楷体_GB2312" pitchFamily="49" charset="-122"/>
              </a:rPr>
              <a:t>!</a:t>
            </a:r>
          </a:p>
          <a:p>
            <a:pPr algn="ctr" eaLnBrk="0" hangingPunct="0"/>
            <a:r>
              <a:rPr lang="zh-CN" altLang="en-US" sz="2000" b="1">
                <a:solidFill>
                  <a:srgbClr val="FF0066"/>
                </a:solidFill>
                <a:latin typeface="楷体_GB2312" pitchFamily="49" charset="-122"/>
                <a:ea typeface="楷体_GB2312" pitchFamily="49" charset="-122"/>
              </a:rPr>
              <a:t>那我岂不成天才了</a:t>
            </a:r>
            <a:r>
              <a:rPr lang="en-US" altLang="zh-CN" sz="2000" b="1">
                <a:solidFill>
                  <a:srgbClr val="FF0066"/>
                </a:solidFill>
                <a:latin typeface="楷体_GB2312" pitchFamily="49" charset="-122"/>
                <a:ea typeface="楷体_GB2312" pitchFamily="49" charset="-122"/>
              </a:rPr>
              <a:t>!</a:t>
            </a:r>
          </a:p>
        </p:txBody>
      </p:sp>
      <p:sp>
        <p:nvSpPr>
          <p:cNvPr id="122889" name="Rectangle 8"/>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三、参加数学建模竞赛的方法</a:t>
            </a:r>
          </a:p>
        </p:txBody>
      </p:sp>
      <p:sp>
        <p:nvSpPr>
          <p:cNvPr id="122890" name="Text Box 9"/>
          <p:cNvSpPr txBox="1">
            <a:spLocks noChangeArrowheads="1"/>
          </p:cNvSpPr>
          <p:nvPr/>
        </p:nvSpPr>
        <p:spPr bwMode="auto">
          <a:xfrm>
            <a:off x="539750" y="4581525"/>
            <a:ext cx="72723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800" b="1">
                <a:solidFill>
                  <a:srgbClr val="FF0000"/>
                </a:solidFill>
                <a:ea typeface="楷体_GB2312" pitchFamily="49" charset="-122"/>
              </a:rPr>
              <a:t>进一步拓展的知识：</a:t>
            </a:r>
            <a:r>
              <a:rPr lang="zh-CN" altLang="en-US" sz="2800" b="1">
                <a:solidFill>
                  <a:srgbClr val="0000FF"/>
                </a:solidFill>
                <a:ea typeface="楷体_GB2312" pitchFamily="49" charset="-122"/>
              </a:rPr>
              <a:t>       </a:t>
            </a:r>
          </a:p>
          <a:p>
            <a:pPr eaLnBrk="1" hangingPunct="1"/>
            <a:r>
              <a:rPr lang="zh-CN" altLang="en-US" sz="2800" b="1">
                <a:solidFill>
                  <a:srgbClr val="0000FF"/>
                </a:solidFill>
                <a:ea typeface="楷体_GB2312" pitchFamily="49" charset="-122"/>
              </a:rPr>
              <a:t>       图论与网络优化、排队论、模糊数学、随机决策、多目标决策、随机模拟、灰色系统理论、神经网络、时间序列等。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81">
                                            <p:txEl>
                                              <p:pRg st="1" end="1"/>
                                            </p:txEl>
                                          </p:spTgt>
                                        </p:tgtEl>
                                        <p:attrNameLst>
                                          <p:attrName>style.visibility</p:attrName>
                                        </p:attrNameLst>
                                      </p:cBhvr>
                                      <p:to>
                                        <p:strVal val="visible"/>
                                      </p:to>
                                    </p:set>
                                    <p:animEffect transition="in" filter="blinds(horizontal)">
                                      <p:cBhvr>
                                        <p:cTn id="7" dur="500"/>
                                        <p:tgtEl>
                                          <p:spTgt spid="50181">
                                            <p:txEl>
                                              <p:pRg st="1" end="1"/>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0185"/>
                                        </p:tgtEl>
                                        <p:attrNameLst>
                                          <p:attrName>style.visibility</p:attrName>
                                        </p:attrNameLst>
                                      </p:cBhvr>
                                      <p:to>
                                        <p:strVal val="visible"/>
                                      </p:to>
                                    </p:set>
                                    <p:animEffect transition="in" filter="dissolve">
                                      <p:cBhvr>
                                        <p:cTn id="11" dur="500"/>
                                        <p:tgtEl>
                                          <p:spTgt spid="50185"/>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50184"/>
                                        </p:tgtEl>
                                        <p:attrNameLst>
                                          <p:attrName>style.visibility</p:attrName>
                                        </p:attrNameLst>
                                      </p:cBhvr>
                                      <p:to>
                                        <p:strVal val="visible"/>
                                      </p:to>
                                    </p:set>
                                    <p:animEffect transition="in" filter="dissolve">
                                      <p:cBhvr>
                                        <p:cTn id="15" dur="500"/>
                                        <p:tgtEl>
                                          <p:spTgt spid="5018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50183"/>
                                        </p:tgtEl>
                                        <p:attrNameLst>
                                          <p:attrName>style.visibility</p:attrName>
                                        </p:attrNameLst>
                                      </p:cBhvr>
                                      <p:to>
                                        <p:strVal val="visible"/>
                                      </p:to>
                                    </p:set>
                                    <p:anim calcmode="lin" valueType="num">
                                      <p:cBhvr>
                                        <p:cTn id="20" dur="500" fill="hold"/>
                                        <p:tgtEl>
                                          <p:spTgt spid="50183"/>
                                        </p:tgtEl>
                                        <p:attrNameLst>
                                          <p:attrName>ppt_w</p:attrName>
                                        </p:attrNameLst>
                                      </p:cBhvr>
                                      <p:tavLst>
                                        <p:tav tm="0">
                                          <p:val>
                                            <p:fltVal val="0"/>
                                          </p:val>
                                        </p:tav>
                                        <p:tav tm="100000">
                                          <p:val>
                                            <p:strVal val="#ppt_w"/>
                                          </p:val>
                                        </p:tav>
                                      </p:tavLst>
                                    </p:anim>
                                    <p:anim calcmode="lin" valueType="num">
                                      <p:cBhvr>
                                        <p:cTn id="21" dur="500" fill="hold"/>
                                        <p:tgtEl>
                                          <p:spTgt spid="501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autoUpdateAnimBg="0"/>
      <p:bldP spid="50185"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2028A00-2964-4B85-AD9B-F5EE91EA1250}" type="datetime1">
              <a:rPr lang="zh-CN" altLang="en-US" sz="1400">
                <a:ea typeface="宋体" pitchFamily="2" charset="-122"/>
              </a:rPr>
              <a:pPr eaLnBrk="1" hangingPunct="1"/>
              <a:t>2019/7/7</a:t>
            </a:fld>
            <a:endParaRPr lang="en-US" altLang="zh-CN" sz="1400">
              <a:ea typeface="宋体" pitchFamily="2" charset="-122"/>
            </a:endParaRPr>
          </a:p>
        </p:txBody>
      </p:sp>
      <p:sp>
        <p:nvSpPr>
          <p:cNvPr id="12390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5323122-F137-403A-96C3-60FAFEFEC4C5}" type="slidenum">
              <a:rPr lang="zh-CN" altLang="en-US" sz="1400">
                <a:ea typeface="宋体" pitchFamily="2" charset="-122"/>
              </a:rPr>
              <a:pPr algn="r" eaLnBrk="1" hangingPunct="1"/>
              <a:t>47</a:t>
            </a:fld>
            <a:endParaRPr lang="en-US" altLang="zh-CN" sz="1400">
              <a:ea typeface="宋体" pitchFamily="2" charset="-122"/>
            </a:endParaRPr>
          </a:p>
        </p:txBody>
      </p:sp>
      <p:sp>
        <p:nvSpPr>
          <p:cNvPr id="123908" name="Text Box 2"/>
          <p:cNvSpPr txBox="1">
            <a:spLocks noChangeArrowheads="1"/>
          </p:cNvSpPr>
          <p:nvPr/>
        </p:nvSpPr>
        <p:spPr bwMode="auto">
          <a:xfrm>
            <a:off x="539750" y="1412875"/>
            <a:ext cx="5029200"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FF00FF"/>
                </a:solidFill>
                <a:latin typeface="楷体_GB2312" pitchFamily="49" charset="-122"/>
                <a:ea typeface="楷体_GB2312" pitchFamily="49" charset="-122"/>
              </a:rPr>
              <a:t>2.</a:t>
            </a:r>
            <a:r>
              <a:rPr lang="zh-CN" altLang="en-US" sz="3200" b="1">
                <a:solidFill>
                  <a:srgbClr val="FF00FF"/>
                </a:solidFill>
                <a:latin typeface="楷体_GB2312" pitchFamily="49" charset="-122"/>
                <a:ea typeface="楷体_GB2312" pitchFamily="49" charset="-122"/>
              </a:rPr>
              <a:t>数学建模所需要的条件</a:t>
            </a:r>
          </a:p>
        </p:txBody>
      </p:sp>
      <p:sp>
        <p:nvSpPr>
          <p:cNvPr id="51206" name="Text Box 3"/>
          <p:cNvSpPr txBox="1">
            <a:spLocks noChangeArrowheads="1"/>
          </p:cNvSpPr>
          <p:nvPr/>
        </p:nvSpPr>
        <p:spPr bwMode="auto">
          <a:xfrm>
            <a:off x="395288" y="2205038"/>
            <a:ext cx="80772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800" b="1">
                <a:solidFill>
                  <a:srgbClr val="0000FF"/>
                </a:solidFill>
                <a:latin typeface="Times New Roman" pitchFamily="18" charset="0"/>
                <a:ea typeface="楷体_GB2312" pitchFamily="49" charset="-122"/>
              </a:rPr>
              <a:t>        </a:t>
            </a:r>
            <a:r>
              <a:rPr lang="zh-CN" altLang="en-US" sz="3200" b="1">
                <a:solidFill>
                  <a:srgbClr val="0000FF"/>
                </a:solidFill>
                <a:latin typeface="Times New Roman" pitchFamily="18" charset="0"/>
                <a:ea typeface="楷体_GB2312" pitchFamily="49" charset="-122"/>
              </a:rPr>
              <a:t>首先要有兴趣，兴趣是第一位的；</a:t>
            </a:r>
          </a:p>
          <a:p>
            <a:r>
              <a:rPr lang="zh-CN" altLang="en-US" sz="2000">
                <a:ea typeface="宋体" pitchFamily="2" charset="-122"/>
              </a:rPr>
              <a:t>  ♥</a:t>
            </a:r>
            <a:r>
              <a:rPr lang="en-US" altLang="zh-CN" sz="2000">
                <a:ea typeface="宋体" pitchFamily="2" charset="-122"/>
              </a:rPr>
              <a:t>Intrest</a:t>
            </a:r>
            <a:r>
              <a:rPr lang="zh-CN" altLang="en-US" sz="2000">
                <a:ea typeface="宋体" pitchFamily="2" charset="-122"/>
              </a:rPr>
              <a:t>是</a:t>
            </a:r>
            <a:r>
              <a:rPr lang="en-US" altLang="zh-CN" sz="2000">
                <a:solidFill>
                  <a:srgbClr val="FF0000"/>
                </a:solidFill>
                <a:ea typeface="宋体" pitchFamily="2" charset="-122"/>
              </a:rPr>
              <a:t>105</a:t>
            </a:r>
            <a:r>
              <a:rPr lang="zh-CN" altLang="en-US" sz="2000">
                <a:ea typeface="宋体" pitchFamily="2" charset="-122"/>
              </a:rPr>
              <a:t>分 ♥ </a:t>
            </a:r>
            <a:r>
              <a:rPr lang="en-US" altLang="zh-CN" sz="2000">
                <a:ea typeface="宋体" pitchFamily="2" charset="-122"/>
              </a:rPr>
              <a:t>Attitude</a:t>
            </a:r>
            <a:r>
              <a:rPr lang="zh-CN" altLang="en-US" sz="2000">
                <a:ea typeface="宋体" pitchFamily="2" charset="-122"/>
              </a:rPr>
              <a:t>是</a:t>
            </a:r>
            <a:r>
              <a:rPr lang="en-US" altLang="zh-CN" sz="2000">
                <a:solidFill>
                  <a:srgbClr val="FF0000"/>
                </a:solidFill>
                <a:ea typeface="宋体" pitchFamily="2" charset="-122"/>
              </a:rPr>
              <a:t>100</a:t>
            </a:r>
            <a:r>
              <a:rPr lang="zh-CN" altLang="en-US" sz="2000">
                <a:ea typeface="宋体" pitchFamily="2" charset="-122"/>
              </a:rPr>
              <a:t>分♥ </a:t>
            </a:r>
            <a:r>
              <a:rPr lang="en-US" altLang="zh-CN" sz="2000">
                <a:ea typeface="宋体" pitchFamily="2" charset="-122"/>
              </a:rPr>
              <a:t>Hard work</a:t>
            </a:r>
            <a:r>
              <a:rPr lang="zh-CN" altLang="en-US" sz="2000">
                <a:ea typeface="宋体" pitchFamily="2" charset="-122"/>
              </a:rPr>
              <a:t>是</a:t>
            </a:r>
            <a:r>
              <a:rPr lang="en-US" altLang="zh-CN" sz="2000">
                <a:solidFill>
                  <a:srgbClr val="FF0066"/>
                </a:solidFill>
                <a:ea typeface="宋体" pitchFamily="2" charset="-122"/>
              </a:rPr>
              <a:t>98</a:t>
            </a:r>
            <a:r>
              <a:rPr lang="zh-CN" altLang="en-US" sz="2000">
                <a:ea typeface="宋体" pitchFamily="2" charset="-122"/>
              </a:rPr>
              <a:t>分♥ </a:t>
            </a:r>
            <a:r>
              <a:rPr lang="en-US" altLang="zh-CN" sz="2000">
                <a:ea typeface="宋体" pitchFamily="2" charset="-122"/>
              </a:rPr>
              <a:t>Knowledge</a:t>
            </a:r>
            <a:r>
              <a:rPr lang="zh-CN" altLang="en-US" sz="2000">
                <a:ea typeface="宋体" pitchFamily="2" charset="-122"/>
              </a:rPr>
              <a:t>是</a:t>
            </a:r>
            <a:r>
              <a:rPr lang="en-US" altLang="zh-CN" sz="2000">
                <a:solidFill>
                  <a:srgbClr val="FF0066"/>
                </a:solidFill>
                <a:ea typeface="宋体" pitchFamily="2" charset="-122"/>
              </a:rPr>
              <a:t>96</a:t>
            </a:r>
            <a:r>
              <a:rPr lang="zh-CN" altLang="en-US" sz="2000">
                <a:ea typeface="宋体" pitchFamily="2" charset="-122"/>
              </a:rPr>
              <a:t>分♥ </a:t>
            </a:r>
            <a:r>
              <a:rPr lang="en-US" altLang="zh-CN" sz="2000">
                <a:ea typeface="宋体" pitchFamily="2" charset="-122"/>
              </a:rPr>
              <a:t>Luck</a:t>
            </a:r>
            <a:r>
              <a:rPr lang="zh-CN" altLang="en-US" sz="2000">
                <a:ea typeface="宋体" pitchFamily="2" charset="-122"/>
              </a:rPr>
              <a:t>是</a:t>
            </a:r>
            <a:r>
              <a:rPr lang="en-US" altLang="zh-CN" sz="2000">
                <a:solidFill>
                  <a:schemeClr val="tx2"/>
                </a:solidFill>
                <a:ea typeface="宋体" pitchFamily="2" charset="-122"/>
              </a:rPr>
              <a:t>47</a:t>
            </a:r>
            <a:r>
              <a:rPr lang="zh-CN" altLang="en-US" sz="2000">
                <a:ea typeface="宋体" pitchFamily="2" charset="-122"/>
              </a:rPr>
              <a:t>分  </a:t>
            </a:r>
          </a:p>
          <a:p>
            <a:endParaRPr lang="zh-CN" altLang="en-US" sz="2000" b="1">
              <a:solidFill>
                <a:srgbClr val="0000FF"/>
              </a:solidFill>
              <a:latin typeface="Times New Roman" pitchFamily="18" charset="0"/>
              <a:ea typeface="楷体_GB2312" pitchFamily="49" charset="-122"/>
            </a:endParaRPr>
          </a:p>
          <a:p>
            <a:r>
              <a:rPr lang="zh-CN" altLang="en-US" sz="3200" b="1">
                <a:solidFill>
                  <a:srgbClr val="0000FF"/>
                </a:solidFill>
                <a:latin typeface="Times New Roman" pitchFamily="18" charset="0"/>
                <a:ea typeface="楷体_GB2312" pitchFamily="49" charset="-122"/>
              </a:rPr>
              <a:t>　　其次要有信心、爱心、决心、苦心和一颗平常心；</a:t>
            </a:r>
          </a:p>
          <a:p>
            <a:endParaRPr lang="zh-CN" altLang="en-US" sz="2000" b="1">
              <a:solidFill>
                <a:srgbClr val="0000FF"/>
              </a:solidFill>
              <a:latin typeface="Times New Roman" pitchFamily="18" charset="0"/>
              <a:ea typeface="楷体_GB2312" pitchFamily="49" charset="-122"/>
            </a:endParaRPr>
          </a:p>
          <a:p>
            <a:r>
              <a:rPr lang="zh-CN" altLang="en-US" sz="3200" b="1">
                <a:solidFill>
                  <a:srgbClr val="0000FF"/>
                </a:solidFill>
                <a:latin typeface="Times New Roman" pitchFamily="18" charset="0"/>
                <a:ea typeface="楷体_GB2312" pitchFamily="49" charset="-122"/>
              </a:rPr>
              <a:t>　　然后要有广泛的知识面、灵活的头脑、良好合作精神、一定的计算技能、妙趣横生的文字表达能力等等。</a:t>
            </a:r>
          </a:p>
        </p:txBody>
      </p:sp>
      <p:pic>
        <p:nvPicPr>
          <p:cNvPr id="123910" name="Picture 5" descr="PE0203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5710238"/>
            <a:ext cx="1600200"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1" name="Rectangle 6"/>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三、参加数学建模竞赛的方法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Effect transition="in" filter="dissolve">
                                      <p:cBhvr>
                                        <p:cTn id="7" dur="500"/>
                                        <p:tgtEl>
                                          <p:spTgt spid="512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6">
                                            <p:txEl>
                                              <p:pRg st="1" end="1"/>
                                            </p:txEl>
                                          </p:spTgt>
                                        </p:tgtEl>
                                        <p:attrNameLst>
                                          <p:attrName>style.visibility</p:attrName>
                                        </p:attrNameLst>
                                      </p:cBhvr>
                                      <p:to>
                                        <p:strVal val="visible"/>
                                      </p:to>
                                    </p:set>
                                    <p:animEffect transition="in" filter="dissolve">
                                      <p:cBhvr>
                                        <p:cTn id="12" dur="500"/>
                                        <p:tgtEl>
                                          <p:spTgt spid="512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06">
                                            <p:txEl>
                                              <p:pRg st="3" end="3"/>
                                            </p:txEl>
                                          </p:spTgt>
                                        </p:tgtEl>
                                        <p:attrNameLst>
                                          <p:attrName>style.visibility</p:attrName>
                                        </p:attrNameLst>
                                      </p:cBhvr>
                                      <p:to>
                                        <p:strVal val="visible"/>
                                      </p:to>
                                    </p:set>
                                    <p:animEffect transition="in" filter="dissolve">
                                      <p:cBhvr>
                                        <p:cTn id="17" dur="500"/>
                                        <p:tgtEl>
                                          <p:spTgt spid="5120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06">
                                            <p:txEl>
                                              <p:pRg st="5" end="5"/>
                                            </p:txEl>
                                          </p:spTgt>
                                        </p:tgtEl>
                                        <p:attrNameLst>
                                          <p:attrName>style.visibility</p:attrName>
                                        </p:attrNameLst>
                                      </p:cBhvr>
                                      <p:to>
                                        <p:strVal val="visible"/>
                                      </p:to>
                                    </p:set>
                                    <p:animEffect transition="in" filter="dissolve">
                                      <p:cBhvr>
                                        <p:cTn id="22" dur="500"/>
                                        <p:tgtEl>
                                          <p:spTgt spid="512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2DE1E62-A384-4755-AC59-6DF29AABD76C}" type="datetime1">
              <a:rPr lang="zh-CN" altLang="en-US" sz="1400">
                <a:ea typeface="宋体" pitchFamily="2" charset="-122"/>
              </a:rPr>
              <a:pPr eaLnBrk="1" hangingPunct="1"/>
              <a:t>2019/7/7</a:t>
            </a:fld>
            <a:endParaRPr lang="en-US" altLang="zh-CN" sz="1400">
              <a:ea typeface="宋体" pitchFamily="2" charset="-122"/>
            </a:endParaRPr>
          </a:p>
        </p:txBody>
      </p:sp>
      <p:sp>
        <p:nvSpPr>
          <p:cNvPr id="12493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7C2F71E-481F-4AEE-915E-FD16CD60D786}" type="slidenum">
              <a:rPr lang="zh-CN" altLang="en-US" sz="1400">
                <a:ea typeface="宋体" pitchFamily="2" charset="-122"/>
              </a:rPr>
              <a:pPr algn="r" eaLnBrk="1" hangingPunct="1"/>
              <a:t>48</a:t>
            </a:fld>
            <a:endParaRPr lang="en-US" altLang="zh-CN" sz="1400">
              <a:ea typeface="宋体" pitchFamily="2" charset="-122"/>
            </a:endParaRPr>
          </a:p>
        </p:txBody>
      </p:sp>
      <p:sp>
        <p:nvSpPr>
          <p:cNvPr id="124932" name="Text Box 2"/>
          <p:cNvSpPr txBox="1">
            <a:spLocks noChangeArrowheads="1"/>
          </p:cNvSpPr>
          <p:nvPr/>
        </p:nvSpPr>
        <p:spPr bwMode="auto">
          <a:xfrm>
            <a:off x="539750" y="1484313"/>
            <a:ext cx="6048375" cy="57943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FF00FF"/>
                </a:solidFill>
                <a:latin typeface="楷体_GB2312" pitchFamily="49" charset="-122"/>
                <a:ea typeface="楷体_GB2312" pitchFamily="49" charset="-122"/>
              </a:rPr>
              <a:t>3.</a:t>
            </a:r>
            <a:r>
              <a:rPr lang="zh-CN" altLang="en-US" sz="3200" b="1">
                <a:solidFill>
                  <a:srgbClr val="FF00FF"/>
                </a:solidFill>
                <a:latin typeface="楷体_GB2312" pitchFamily="49" charset="-122"/>
                <a:ea typeface="楷体_GB2312" pitchFamily="49" charset="-122"/>
              </a:rPr>
              <a:t>数学建模竞赛需要做的工作</a:t>
            </a:r>
          </a:p>
        </p:txBody>
      </p:sp>
      <p:sp>
        <p:nvSpPr>
          <p:cNvPr id="52230" name="Text Box 3"/>
          <p:cNvSpPr txBox="1">
            <a:spLocks noChangeArrowheads="1"/>
          </p:cNvSpPr>
          <p:nvPr/>
        </p:nvSpPr>
        <p:spPr bwMode="auto">
          <a:xfrm>
            <a:off x="611188" y="2492375"/>
            <a:ext cx="80645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FontTx/>
              <a:buChar char="•"/>
            </a:pPr>
            <a:r>
              <a:rPr lang="zh-CN" altLang="en-US" sz="2800" b="1">
                <a:solidFill>
                  <a:srgbClr val="0000FF"/>
                </a:solidFill>
                <a:latin typeface="Times New Roman" pitchFamily="18" charset="0"/>
                <a:ea typeface="楷体_GB2312" pitchFamily="49" charset="-122"/>
              </a:rPr>
              <a:t>  扩展知识面，打牢基础，注意要“</a:t>
            </a:r>
            <a:r>
              <a:rPr lang="zh-CN" altLang="en-US" sz="2800" b="1">
                <a:solidFill>
                  <a:srgbClr val="FF0000"/>
                </a:solidFill>
                <a:latin typeface="Times New Roman" pitchFamily="18" charset="0"/>
                <a:ea typeface="楷体_GB2312" pitchFamily="49" charset="-122"/>
              </a:rPr>
              <a:t>广、浅、新</a:t>
            </a:r>
            <a:r>
              <a:rPr lang="zh-CN" altLang="en-US" sz="2800" b="1">
                <a:solidFill>
                  <a:srgbClr val="0000FF"/>
                </a:solidFill>
                <a:latin typeface="Times New Roman" pitchFamily="18" charset="0"/>
                <a:ea typeface="楷体_GB2312" pitchFamily="49" charset="-122"/>
              </a:rPr>
              <a:t>”。</a:t>
            </a:r>
          </a:p>
          <a:p>
            <a:pPr>
              <a:buFontTx/>
              <a:buChar char="•"/>
            </a:pPr>
            <a:endParaRPr lang="zh-CN" altLang="en-US" b="1">
              <a:solidFill>
                <a:srgbClr val="0000FF"/>
              </a:solidFill>
              <a:latin typeface="Times New Roman" pitchFamily="18" charset="0"/>
              <a:ea typeface="楷体_GB2312" pitchFamily="49" charset="-122"/>
            </a:endParaRPr>
          </a:p>
          <a:p>
            <a:pPr>
              <a:buFontTx/>
              <a:buChar char="•"/>
            </a:pPr>
            <a:r>
              <a:rPr lang="zh-CN" altLang="en-US" sz="2800" b="1">
                <a:solidFill>
                  <a:srgbClr val="0000FF"/>
                </a:solidFill>
                <a:latin typeface="Times New Roman" pitchFamily="18" charset="0"/>
                <a:ea typeface="楷体_GB2312" pitchFamily="49" charset="-122"/>
              </a:rPr>
              <a:t>  组织兴趣小组，集体讨论，相互促进，共同提  高， 培养团队精神。</a:t>
            </a:r>
          </a:p>
          <a:p>
            <a:endParaRPr lang="zh-CN" altLang="en-US" b="1">
              <a:solidFill>
                <a:srgbClr val="0000FF"/>
              </a:solidFill>
              <a:latin typeface="Times New Roman" pitchFamily="18" charset="0"/>
              <a:ea typeface="楷体_GB2312" pitchFamily="49" charset="-122"/>
            </a:endParaRPr>
          </a:p>
          <a:p>
            <a:pPr>
              <a:buFontTx/>
              <a:buChar char="•"/>
            </a:pPr>
            <a:r>
              <a:rPr lang="zh-CN" altLang="en-US" sz="3200" b="1">
                <a:solidFill>
                  <a:srgbClr val="0000FF"/>
                </a:solidFill>
                <a:latin typeface="Times New Roman" pitchFamily="18" charset="0"/>
                <a:ea typeface="楷体_GB2312" pitchFamily="49" charset="-122"/>
              </a:rPr>
              <a:t>  </a:t>
            </a:r>
            <a:r>
              <a:rPr lang="zh-CN" altLang="en-US" sz="2800" b="1">
                <a:solidFill>
                  <a:srgbClr val="0000FF"/>
                </a:solidFill>
                <a:latin typeface="Times New Roman" pitchFamily="18" charset="0"/>
                <a:ea typeface="楷体_GB2312" pitchFamily="49" charset="-122"/>
              </a:rPr>
              <a:t>熟练计算机的操作，掌握一门语言，或一 种工具软件的使用，最主要是</a:t>
            </a:r>
            <a:r>
              <a:rPr lang="en-US" altLang="zh-CN" sz="2800" b="1">
                <a:solidFill>
                  <a:srgbClr val="0000FF"/>
                </a:solidFill>
                <a:latin typeface="Times New Roman" pitchFamily="18" charset="0"/>
                <a:ea typeface="楷体_GB2312" pitchFamily="49" charset="-122"/>
              </a:rPr>
              <a:t>matlab</a:t>
            </a:r>
            <a:r>
              <a:rPr lang="zh-CN" altLang="en-US" sz="2800" b="1">
                <a:solidFill>
                  <a:srgbClr val="0000FF"/>
                </a:solidFill>
                <a:latin typeface="Times New Roman" pitchFamily="18" charset="0"/>
                <a:ea typeface="楷体_GB2312" pitchFamily="49" charset="-122"/>
              </a:rPr>
              <a:t>和</a:t>
            </a:r>
            <a:r>
              <a:rPr lang="en-US" altLang="zh-CN" sz="2800" b="1">
                <a:solidFill>
                  <a:srgbClr val="0000FF"/>
                </a:solidFill>
                <a:latin typeface="Times New Roman" pitchFamily="18" charset="0"/>
                <a:ea typeface="楷体_GB2312" pitchFamily="49" charset="-122"/>
              </a:rPr>
              <a:t>lingo</a:t>
            </a:r>
            <a:r>
              <a:rPr lang="zh-CN" altLang="en-US" sz="2800" b="1">
                <a:solidFill>
                  <a:srgbClr val="0000FF"/>
                </a:solidFill>
                <a:latin typeface="Times New Roman" pitchFamily="18" charset="0"/>
                <a:ea typeface="楷体_GB2312" pitchFamily="49" charset="-122"/>
              </a:rPr>
              <a:t>。</a:t>
            </a:r>
          </a:p>
          <a:p>
            <a:endParaRPr lang="zh-CN" altLang="en-US" b="1">
              <a:solidFill>
                <a:srgbClr val="0000FF"/>
              </a:solidFill>
              <a:latin typeface="Times New Roman" pitchFamily="18" charset="0"/>
              <a:ea typeface="楷体_GB2312" pitchFamily="49" charset="-122"/>
            </a:endParaRPr>
          </a:p>
          <a:p>
            <a:pPr>
              <a:buFontTx/>
              <a:buChar char="•"/>
            </a:pPr>
            <a:r>
              <a:rPr lang="zh-CN" altLang="en-US" sz="2800" b="1">
                <a:solidFill>
                  <a:srgbClr val="0000FF"/>
                </a:solidFill>
                <a:latin typeface="Times New Roman" pitchFamily="18" charset="0"/>
                <a:ea typeface="楷体_GB2312" pitchFamily="49" charset="-122"/>
              </a:rPr>
              <a:t>  选读优秀论文，练习论文写作，提高写作能力。</a:t>
            </a:r>
          </a:p>
        </p:txBody>
      </p:sp>
      <p:sp>
        <p:nvSpPr>
          <p:cNvPr id="52231" name="AutoShape 5">
            <a:hlinkClick r:id="rId2" action="ppaction://hlinksldjump"/>
          </p:cNvPr>
          <p:cNvSpPr>
            <a:spLocks noChangeArrowheads="1"/>
          </p:cNvSpPr>
          <p:nvPr/>
        </p:nvSpPr>
        <p:spPr bwMode="auto">
          <a:xfrm>
            <a:off x="7451725" y="6165850"/>
            <a:ext cx="647700" cy="430213"/>
          </a:xfrm>
          <a:prstGeom prst="leftArrow">
            <a:avLst>
              <a:gd name="adj1" fmla="val 50000"/>
              <a:gd name="adj2" fmla="val 37638"/>
            </a:avLst>
          </a:prstGeom>
          <a:noFill/>
          <a:ln w="28575">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defRPr/>
            </a:pPr>
            <a:endParaRPr lang="zh-CN" altLang="en-US">
              <a:ea typeface="宋体" pitchFamily="2" charset="-122"/>
            </a:endParaRPr>
          </a:p>
        </p:txBody>
      </p:sp>
      <p:sp>
        <p:nvSpPr>
          <p:cNvPr id="124935" name="Rectangle 6"/>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三、参加数学建模竞赛的方法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animEffect transition="in" filter="dissolve">
                                      <p:cBhvr>
                                        <p:cTn id="7" dur="500"/>
                                        <p:tgtEl>
                                          <p:spTgt spid="522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30">
                                            <p:txEl>
                                              <p:pRg st="2" end="2"/>
                                            </p:txEl>
                                          </p:spTgt>
                                        </p:tgtEl>
                                        <p:attrNameLst>
                                          <p:attrName>style.visibility</p:attrName>
                                        </p:attrNameLst>
                                      </p:cBhvr>
                                      <p:to>
                                        <p:strVal val="visible"/>
                                      </p:to>
                                    </p:set>
                                    <p:animEffect transition="in" filter="dissolve">
                                      <p:cBhvr>
                                        <p:cTn id="12" dur="500"/>
                                        <p:tgtEl>
                                          <p:spTgt spid="5223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30">
                                            <p:txEl>
                                              <p:pRg st="4" end="4"/>
                                            </p:txEl>
                                          </p:spTgt>
                                        </p:tgtEl>
                                        <p:attrNameLst>
                                          <p:attrName>style.visibility</p:attrName>
                                        </p:attrNameLst>
                                      </p:cBhvr>
                                      <p:to>
                                        <p:strVal val="visible"/>
                                      </p:to>
                                    </p:set>
                                    <p:animEffect transition="in" filter="dissolve">
                                      <p:cBhvr>
                                        <p:cTn id="17" dur="500"/>
                                        <p:tgtEl>
                                          <p:spTgt spid="5223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230">
                                            <p:txEl>
                                              <p:pRg st="6" end="6"/>
                                            </p:txEl>
                                          </p:spTgt>
                                        </p:tgtEl>
                                        <p:attrNameLst>
                                          <p:attrName>style.visibility</p:attrName>
                                        </p:attrNameLst>
                                      </p:cBhvr>
                                      <p:to>
                                        <p:strVal val="visible"/>
                                      </p:to>
                                    </p:set>
                                    <p:animEffect transition="in" filter="dissolve">
                                      <p:cBhvr>
                                        <p:cTn id="22" dur="500"/>
                                        <p:tgtEl>
                                          <p:spTgt spid="522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占位符 2"/>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BF6C8CE-459C-4F21-97B8-E5B745E6E85D}" type="datetime1">
              <a:rPr lang="zh-CN" altLang="en-US" sz="1400">
                <a:ea typeface="宋体" pitchFamily="2" charset="-122"/>
              </a:rPr>
              <a:pPr eaLnBrk="1" hangingPunct="1"/>
              <a:t>2019/7/7</a:t>
            </a:fld>
            <a:endParaRPr lang="en-US" altLang="zh-CN" sz="1400">
              <a:ea typeface="宋体" pitchFamily="2" charset="-122"/>
            </a:endParaRPr>
          </a:p>
        </p:txBody>
      </p:sp>
      <p:sp>
        <p:nvSpPr>
          <p:cNvPr id="125955" name="灯片编号占位符 4"/>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0B18817E-C5AA-4190-9144-48E9AE7ECFDF}" type="slidenum">
              <a:rPr lang="zh-CN" altLang="en-US" sz="1400">
                <a:ea typeface="宋体" pitchFamily="2" charset="-122"/>
              </a:rPr>
              <a:pPr algn="r" eaLnBrk="1" hangingPunct="1"/>
              <a:t>49</a:t>
            </a:fld>
            <a:endParaRPr lang="en-US" altLang="zh-CN" sz="1400">
              <a:ea typeface="宋体" pitchFamily="2" charset="-122"/>
            </a:endParaRPr>
          </a:p>
        </p:txBody>
      </p:sp>
      <p:sp>
        <p:nvSpPr>
          <p:cNvPr id="125956" name="Rectangle 4"/>
          <p:cNvSpPr>
            <a:spLocks noGrp="1" noChangeArrowheads="1"/>
          </p:cNvSpPr>
          <p:nvPr>
            <p:ph type="title" idx="4294967295"/>
          </p:nvPr>
        </p:nvSpPr>
        <p:spPr>
          <a:xfrm>
            <a:off x="1403350" y="476250"/>
            <a:ext cx="5834063" cy="574675"/>
          </a:xfrm>
        </p:spPr>
        <p:txBody>
          <a:bodyPr/>
          <a:lstStyle/>
          <a:p>
            <a:pPr eaLnBrk="1" hangingPunct="1"/>
            <a:r>
              <a:rPr lang="zh-CN" altLang="en-US" sz="3200" b="1" smtClean="0">
                <a:solidFill>
                  <a:srgbClr val="FFFF00"/>
                </a:solidFill>
                <a:latin typeface="黑体" pitchFamily="49" charset="-122"/>
                <a:ea typeface="黑体" pitchFamily="49" charset="-122"/>
              </a:rPr>
              <a:t>  </a:t>
            </a:r>
            <a:r>
              <a:rPr lang="en-US" altLang="zh-CN" sz="3200" b="1" smtClean="0">
                <a:solidFill>
                  <a:srgbClr val="FFFF00"/>
                </a:solidFill>
                <a:latin typeface="黑体" pitchFamily="49" charset="-122"/>
                <a:ea typeface="黑体" pitchFamily="49" charset="-122"/>
              </a:rPr>
              <a:t>2014</a:t>
            </a:r>
            <a:r>
              <a:rPr lang="zh-CN" altLang="en-US" sz="2800" b="1" smtClean="0">
                <a:solidFill>
                  <a:srgbClr val="FFFF00"/>
                </a:solidFill>
                <a:latin typeface="黑体" pitchFamily="49" charset="-122"/>
                <a:ea typeface="黑体" pitchFamily="49" charset="-122"/>
              </a:rPr>
              <a:t>数学建模讲义</a:t>
            </a:r>
          </a:p>
        </p:txBody>
      </p:sp>
      <p:sp>
        <p:nvSpPr>
          <p:cNvPr id="16392" name="AutoShape 9">
            <a:hlinkClick r:id="rId2" action="ppaction://hlinksldjump"/>
          </p:cNvPr>
          <p:cNvSpPr>
            <a:spLocks noChangeArrowheads="1"/>
          </p:cNvSpPr>
          <p:nvPr/>
        </p:nvSpPr>
        <p:spPr bwMode="auto">
          <a:xfrm>
            <a:off x="1857375" y="3214688"/>
            <a:ext cx="5040313" cy="576262"/>
          </a:xfrm>
          <a:prstGeom prst="roundRect">
            <a:avLst>
              <a:gd name="adj" fmla="val 49106"/>
            </a:avLst>
          </a:prstGeom>
          <a:gradFill rotWithShape="1">
            <a:gsLst>
              <a:gs pos="0">
                <a:srgbClr val="004747"/>
              </a:gs>
              <a:gs pos="50000">
                <a:schemeClr val="folHlink"/>
              </a:gs>
              <a:gs pos="100000">
                <a:srgbClr val="004747"/>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4. </a:t>
            </a:r>
            <a:r>
              <a:rPr lang="zh-CN" altLang="en-US" sz="2400" b="1" dirty="0">
                <a:solidFill>
                  <a:schemeClr val="bg1"/>
                </a:solidFill>
                <a:ea typeface="宋体" pitchFamily="2" charset="-122"/>
              </a:rPr>
              <a:t>数学建模竞赛的思维过程    </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82F40A8-1AB8-4689-8C95-16FC849615FF}" type="datetime1">
              <a:rPr lang="zh-CN" altLang="en-US" sz="1400">
                <a:ea typeface="宋体" pitchFamily="2" charset="-122"/>
              </a:rPr>
              <a:pPr eaLnBrk="1" hangingPunct="1"/>
              <a:t>2019/7/7</a:t>
            </a:fld>
            <a:endParaRPr lang="en-US" altLang="zh-CN" sz="1400">
              <a:ea typeface="宋体" pitchFamily="2" charset="-122"/>
            </a:endParaRPr>
          </a:p>
        </p:txBody>
      </p:sp>
      <p:sp>
        <p:nvSpPr>
          <p:cNvPr id="8192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DF13E0FE-8E2B-4EC1-964B-3239A6C59073}" type="slidenum">
              <a:rPr lang="zh-CN" altLang="en-US" sz="1400">
                <a:ea typeface="宋体" pitchFamily="2" charset="-122"/>
              </a:rPr>
              <a:pPr algn="r" eaLnBrk="1" hangingPunct="1"/>
              <a:t>5</a:t>
            </a:fld>
            <a:endParaRPr lang="en-US" altLang="zh-CN" sz="1400">
              <a:ea typeface="宋体" pitchFamily="2" charset="-122"/>
            </a:endParaRPr>
          </a:p>
        </p:txBody>
      </p:sp>
      <p:sp>
        <p:nvSpPr>
          <p:cNvPr id="81924" name="Text Box 2"/>
          <p:cNvSpPr txBox="1">
            <a:spLocks noChangeArrowheads="1"/>
          </p:cNvSpPr>
          <p:nvPr/>
        </p:nvSpPr>
        <p:spPr bwMode="auto">
          <a:xfrm>
            <a:off x="304800" y="1600200"/>
            <a:ext cx="4429125"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81925" name="Text Box 3"/>
          <p:cNvSpPr txBox="1">
            <a:spLocks noChangeArrowheads="1"/>
          </p:cNvSpPr>
          <p:nvPr/>
        </p:nvSpPr>
        <p:spPr bwMode="auto">
          <a:xfrm>
            <a:off x="304800" y="2514600"/>
            <a:ext cx="8839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solidFill>
                  <a:srgbClr val="0000FF"/>
                </a:solidFill>
                <a:latin typeface="楷体_GB2312" pitchFamily="49" charset="-122"/>
                <a:ea typeface="楷体_GB2312" pitchFamily="49" charset="-122"/>
              </a:rPr>
              <a:t>1992</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Ａ</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作物生长的施肥效果问题</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北理工：叶其孝）</a:t>
            </a:r>
          </a:p>
          <a:p>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(B)</a:t>
            </a:r>
            <a:r>
              <a:rPr lang="zh-CN" altLang="en-US" sz="2400" b="1">
                <a:solidFill>
                  <a:srgbClr val="0000FF"/>
                </a:solidFill>
                <a:latin typeface="楷体_GB2312" pitchFamily="49" charset="-122"/>
                <a:ea typeface="楷体_GB2312" pitchFamily="49" charset="-122"/>
              </a:rPr>
              <a:t>化学试验室的实验数据分解问题（复旦：谭永基）</a:t>
            </a:r>
          </a:p>
          <a:p>
            <a:r>
              <a:rPr lang="en-US" altLang="zh-CN" sz="2400" b="1">
                <a:solidFill>
                  <a:srgbClr val="0000FF"/>
                </a:solidFill>
                <a:latin typeface="楷体_GB2312" pitchFamily="49" charset="-122"/>
                <a:ea typeface="楷体_GB2312" pitchFamily="49" charset="-122"/>
              </a:rPr>
              <a:t>1993</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Ａ</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通讯中非线性交调的频率设计问题（北大</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谢衷洁）</a:t>
            </a:r>
          </a:p>
          <a:p>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Ｂ</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足球甲级联赛排名问题（清华：蔡大用）</a:t>
            </a:r>
          </a:p>
          <a:p>
            <a:r>
              <a:rPr lang="en-US" altLang="zh-CN" sz="2400" b="1">
                <a:solidFill>
                  <a:srgbClr val="0000FF"/>
                </a:solidFill>
                <a:latin typeface="楷体_GB2312" pitchFamily="49" charset="-122"/>
                <a:ea typeface="楷体_GB2312" pitchFamily="49" charset="-122"/>
              </a:rPr>
              <a:t>1994</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rPr>
              <a:t>Ａ</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山区修建公路的设计造价问题（西电大：何大可）</a:t>
            </a:r>
          </a:p>
          <a:p>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Ｂ</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锁具的制造、销售和装箱问题（复旦</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谭永基等）</a:t>
            </a:r>
          </a:p>
          <a:p>
            <a:r>
              <a:rPr lang="en-US" altLang="zh-CN" sz="2400" b="1">
                <a:solidFill>
                  <a:srgbClr val="0000FF"/>
                </a:solidFill>
                <a:latin typeface="楷体_GB2312" pitchFamily="49" charset="-122"/>
                <a:ea typeface="楷体_GB2312" pitchFamily="49" charset="-122"/>
              </a:rPr>
              <a:t>1995</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rPr>
              <a:t>Ａ</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飞机的安全飞行管理调度问题（复旦</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谭永基等）</a:t>
            </a:r>
          </a:p>
          <a:p>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Ｂ</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天车与冶炼炉的作业调度问题（浙大</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刘祥官等）</a:t>
            </a:r>
          </a:p>
        </p:txBody>
      </p:sp>
      <p:sp>
        <p:nvSpPr>
          <p:cNvPr id="81926"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3862A61-F3F6-45AA-BFF2-8B0BFC2FF1BE}" type="datetime1">
              <a:rPr lang="zh-CN" altLang="en-US" sz="1400">
                <a:ea typeface="宋体" pitchFamily="2" charset="-122"/>
              </a:rPr>
              <a:pPr eaLnBrk="1" hangingPunct="1"/>
              <a:t>2019/7/7</a:t>
            </a:fld>
            <a:endParaRPr lang="en-US" altLang="zh-CN" sz="1400">
              <a:ea typeface="宋体" pitchFamily="2" charset="-122"/>
            </a:endParaRPr>
          </a:p>
        </p:txBody>
      </p:sp>
      <p:sp>
        <p:nvSpPr>
          <p:cNvPr id="12697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F092BBF-42F2-4FFB-A5B7-19C7DBB6452B}" type="slidenum">
              <a:rPr lang="zh-CN" altLang="en-US" sz="1400">
                <a:ea typeface="宋体" pitchFamily="2" charset="-122"/>
              </a:rPr>
              <a:pPr algn="r" eaLnBrk="1" hangingPunct="1"/>
              <a:t>50</a:t>
            </a:fld>
            <a:endParaRPr lang="en-US" altLang="zh-CN" sz="1400">
              <a:ea typeface="宋体" pitchFamily="2" charset="-122"/>
            </a:endParaRPr>
          </a:p>
        </p:txBody>
      </p:sp>
      <p:sp>
        <p:nvSpPr>
          <p:cNvPr id="53253" name="WordArt 4"/>
          <p:cNvSpPr>
            <a:spLocks noChangeArrowheads="1" noChangeShapeType="1" noTextEdit="1"/>
          </p:cNvSpPr>
          <p:nvPr/>
        </p:nvSpPr>
        <p:spPr bwMode="auto">
          <a:xfrm>
            <a:off x="1476375" y="1700213"/>
            <a:ext cx="6096000" cy="876300"/>
          </a:xfrm>
          <a:prstGeom prst="rect">
            <a:avLst/>
          </a:prstGeom>
        </p:spPr>
        <p:txBody>
          <a:bodyPr wrap="none" fromWordArt="1">
            <a:prstTxWarp prst="textFadeUp">
              <a:avLst>
                <a:gd name="adj" fmla="val 9991"/>
              </a:avLst>
            </a:prstTxWarp>
          </a:bodyPr>
          <a:lstStyle/>
          <a:p>
            <a:pPr algn="ctr"/>
            <a:r>
              <a:rPr lang="zh-CN" altLang="en-US" sz="3600" kern="10">
                <a:ln w="12700">
                  <a:solidFill>
                    <a:srgbClr val="FF0000"/>
                  </a:solidFill>
                  <a:round/>
                  <a:headEnd/>
                  <a:tailEnd/>
                </a:ln>
                <a:solidFill>
                  <a:srgbClr val="FF00FF"/>
                </a:solidFill>
                <a:effectLst>
                  <a:outerShdw dist="35921" dir="2700000" sy="50000" rotWithShape="0">
                    <a:srgbClr val="875B0D"/>
                  </a:outerShdw>
                </a:effectLst>
                <a:latin typeface="宋体"/>
                <a:ea typeface="宋体"/>
              </a:rPr>
              <a:t>数学建模是一种创造思维的过程</a:t>
            </a:r>
          </a:p>
        </p:txBody>
      </p:sp>
      <p:sp>
        <p:nvSpPr>
          <p:cNvPr id="53254" name="AutoShape 5"/>
          <p:cNvSpPr>
            <a:spLocks noChangeArrowheads="1"/>
          </p:cNvSpPr>
          <p:nvPr/>
        </p:nvSpPr>
        <p:spPr bwMode="auto">
          <a:xfrm>
            <a:off x="1258888" y="3500438"/>
            <a:ext cx="1646237" cy="561975"/>
          </a:xfrm>
          <a:prstGeom prst="flowChartAlternateProcess">
            <a:avLst/>
          </a:prstGeom>
          <a:solidFill>
            <a:srgbClr val="CCFFFF">
              <a:alpha val="50195"/>
            </a:srgbClr>
          </a:solidFill>
          <a:ln w="9525">
            <a:solidFill>
              <a:schemeClr val="tx1"/>
            </a:solidFill>
            <a:miter lim="800000"/>
            <a:headEnd/>
            <a:tailEnd/>
          </a:ln>
        </p:spPr>
        <p:txBody>
          <a:bodyPr wrap="none" lIns="90000" tIns="46800" rIns="90000" bIns="46800" anchor="ctr">
            <a:spAutoFit/>
          </a:bodyPr>
          <a:lstStyle/>
          <a:p>
            <a:pPr algn="ctr"/>
            <a:r>
              <a:rPr lang="zh-CN" altLang="en-US" sz="2800">
                <a:solidFill>
                  <a:srgbClr val="0000FF"/>
                </a:solidFill>
                <a:latin typeface="Times New Roman" pitchFamily="18" charset="0"/>
                <a:ea typeface="隶书" pitchFamily="49" charset="-122"/>
              </a:rPr>
              <a:t>问题分析</a:t>
            </a:r>
            <a:endParaRPr lang="zh-CN" altLang="en-US" sz="2800">
              <a:solidFill>
                <a:srgbClr val="0000FF"/>
              </a:solidFill>
              <a:latin typeface="Times New Roman" pitchFamily="18" charset="0"/>
              <a:ea typeface="楷体_GB2312" pitchFamily="49" charset="-122"/>
            </a:endParaRPr>
          </a:p>
        </p:txBody>
      </p:sp>
      <p:sp>
        <p:nvSpPr>
          <p:cNvPr id="53255" name="AutoShape 6"/>
          <p:cNvSpPr>
            <a:spLocks noChangeArrowheads="1"/>
          </p:cNvSpPr>
          <p:nvPr/>
        </p:nvSpPr>
        <p:spPr bwMode="auto">
          <a:xfrm>
            <a:off x="2895600" y="3581400"/>
            <a:ext cx="884238" cy="485775"/>
          </a:xfrm>
          <a:prstGeom prst="rightArrow">
            <a:avLst>
              <a:gd name="adj1" fmla="val 31370"/>
              <a:gd name="adj2" fmla="val 52686"/>
            </a:avLst>
          </a:prstGeom>
          <a:solidFill>
            <a:schemeClr val="accent1">
              <a:alpha val="50195"/>
            </a:schemeClr>
          </a:solidFill>
          <a:ln w="9525">
            <a:solidFill>
              <a:schemeClr val="tx1"/>
            </a:solidFill>
            <a:miter lim="800000"/>
            <a:headEnd/>
            <a:tailEnd/>
          </a:ln>
        </p:spPr>
        <p:txBody>
          <a:bodyPr lIns="90000" tIns="46800" rIns="90000" bIns="46800" anchor="ctr">
            <a:spAutoFit/>
          </a:bodyPr>
          <a:lstStyle/>
          <a:p>
            <a:endParaRPr lang="zh-CN" altLang="en-US">
              <a:ea typeface="宋体" pitchFamily="2" charset="-122"/>
            </a:endParaRPr>
          </a:p>
        </p:txBody>
      </p:sp>
      <p:sp>
        <p:nvSpPr>
          <p:cNvPr id="53256" name="AutoShape 7"/>
          <p:cNvSpPr>
            <a:spLocks noChangeArrowheads="1"/>
          </p:cNvSpPr>
          <p:nvPr/>
        </p:nvSpPr>
        <p:spPr bwMode="auto">
          <a:xfrm>
            <a:off x="3783013" y="3549650"/>
            <a:ext cx="1646237" cy="561975"/>
          </a:xfrm>
          <a:prstGeom prst="flowChartAlternateProcess">
            <a:avLst/>
          </a:prstGeom>
          <a:solidFill>
            <a:srgbClr val="CCFFFF">
              <a:alpha val="50195"/>
            </a:srgbClr>
          </a:solidFill>
          <a:ln w="9525">
            <a:solidFill>
              <a:schemeClr val="tx1"/>
            </a:solidFill>
            <a:miter lim="800000"/>
            <a:headEnd/>
            <a:tailEnd/>
          </a:ln>
        </p:spPr>
        <p:txBody>
          <a:bodyPr wrap="none" lIns="90000" tIns="46800" rIns="90000" bIns="46800" anchor="ctr">
            <a:spAutoFit/>
          </a:bodyPr>
          <a:lstStyle/>
          <a:p>
            <a:pPr algn="ctr"/>
            <a:r>
              <a:rPr lang="zh-CN" altLang="en-US" sz="2800">
                <a:solidFill>
                  <a:srgbClr val="0000FF"/>
                </a:solidFill>
                <a:latin typeface="Times New Roman" pitchFamily="18" charset="0"/>
                <a:ea typeface="隶书" pitchFamily="49" charset="-122"/>
              </a:rPr>
              <a:t>建立模型</a:t>
            </a:r>
            <a:endParaRPr lang="zh-CN" altLang="en-US" sz="2800">
              <a:solidFill>
                <a:srgbClr val="0000FF"/>
              </a:solidFill>
              <a:latin typeface="Times New Roman" pitchFamily="18" charset="0"/>
              <a:ea typeface="楷体_GB2312" pitchFamily="49" charset="-122"/>
            </a:endParaRPr>
          </a:p>
        </p:txBody>
      </p:sp>
      <p:sp>
        <p:nvSpPr>
          <p:cNvPr id="53257" name="AutoShape 8"/>
          <p:cNvSpPr>
            <a:spLocks noChangeArrowheads="1"/>
          </p:cNvSpPr>
          <p:nvPr/>
        </p:nvSpPr>
        <p:spPr bwMode="auto">
          <a:xfrm>
            <a:off x="5435600" y="3573463"/>
            <a:ext cx="904875" cy="485775"/>
          </a:xfrm>
          <a:prstGeom prst="rightArrow">
            <a:avLst>
              <a:gd name="adj1" fmla="val 31370"/>
              <a:gd name="adj2" fmla="val 53916"/>
            </a:avLst>
          </a:prstGeom>
          <a:solidFill>
            <a:schemeClr val="accent1">
              <a:alpha val="50195"/>
            </a:schemeClr>
          </a:solidFill>
          <a:ln w="9525">
            <a:solidFill>
              <a:schemeClr val="tx1"/>
            </a:solidFill>
            <a:miter lim="800000"/>
            <a:headEnd/>
            <a:tailEnd/>
          </a:ln>
        </p:spPr>
        <p:txBody>
          <a:bodyPr lIns="90000" tIns="46800" rIns="90000" bIns="46800" anchor="ctr">
            <a:spAutoFit/>
          </a:bodyPr>
          <a:lstStyle/>
          <a:p>
            <a:endParaRPr lang="zh-CN" altLang="en-US">
              <a:ea typeface="宋体" pitchFamily="2" charset="-122"/>
            </a:endParaRPr>
          </a:p>
        </p:txBody>
      </p:sp>
      <p:sp>
        <p:nvSpPr>
          <p:cNvPr id="53258" name="AutoShape 9"/>
          <p:cNvSpPr>
            <a:spLocks noChangeArrowheads="1"/>
          </p:cNvSpPr>
          <p:nvPr/>
        </p:nvSpPr>
        <p:spPr bwMode="auto">
          <a:xfrm>
            <a:off x="6372225" y="3573463"/>
            <a:ext cx="1646238" cy="561975"/>
          </a:xfrm>
          <a:prstGeom prst="flowChartAlternateProcess">
            <a:avLst/>
          </a:prstGeom>
          <a:solidFill>
            <a:srgbClr val="CCFFFF">
              <a:alpha val="50195"/>
            </a:srgbClr>
          </a:solidFill>
          <a:ln w="9525">
            <a:solidFill>
              <a:schemeClr val="tx1"/>
            </a:solidFill>
            <a:miter lim="800000"/>
            <a:headEnd/>
            <a:tailEnd/>
          </a:ln>
        </p:spPr>
        <p:txBody>
          <a:bodyPr wrap="none" lIns="90000" tIns="46800" rIns="90000" bIns="46800" anchor="ctr">
            <a:spAutoFit/>
          </a:bodyPr>
          <a:lstStyle/>
          <a:p>
            <a:pPr algn="ctr"/>
            <a:r>
              <a:rPr lang="zh-CN" altLang="en-US" sz="2800">
                <a:solidFill>
                  <a:srgbClr val="0000FF"/>
                </a:solidFill>
                <a:latin typeface="Times New Roman" pitchFamily="18" charset="0"/>
                <a:ea typeface="隶书" pitchFamily="49" charset="-122"/>
              </a:rPr>
              <a:t>求解模型</a:t>
            </a:r>
            <a:endParaRPr lang="zh-CN" altLang="en-US" sz="2800">
              <a:solidFill>
                <a:srgbClr val="0000FF"/>
              </a:solidFill>
              <a:latin typeface="Times New Roman" pitchFamily="18" charset="0"/>
              <a:ea typeface="楷体_GB2312" pitchFamily="49" charset="-122"/>
            </a:endParaRPr>
          </a:p>
        </p:txBody>
      </p:sp>
      <p:sp>
        <p:nvSpPr>
          <p:cNvPr id="53259" name="AutoShape 10"/>
          <p:cNvSpPr>
            <a:spLocks noChangeArrowheads="1"/>
          </p:cNvSpPr>
          <p:nvPr/>
        </p:nvSpPr>
        <p:spPr bwMode="auto">
          <a:xfrm>
            <a:off x="6858000" y="4114800"/>
            <a:ext cx="234950" cy="538163"/>
          </a:xfrm>
          <a:prstGeom prst="downArrow">
            <a:avLst>
              <a:gd name="adj1" fmla="val 50000"/>
              <a:gd name="adj2" fmla="val 57264"/>
            </a:avLst>
          </a:prstGeom>
          <a:solidFill>
            <a:schemeClr val="accent1">
              <a:alpha val="50195"/>
            </a:schemeClr>
          </a:solidFill>
          <a:ln w="9525">
            <a:solidFill>
              <a:schemeClr val="tx1"/>
            </a:solidFill>
            <a:miter lim="800000"/>
            <a:headEnd/>
            <a:tailEnd/>
          </a:ln>
        </p:spPr>
        <p:txBody>
          <a:bodyPr lIns="90000" tIns="46800" rIns="90000" bIns="46800" anchor="ctr">
            <a:spAutoFit/>
          </a:bodyPr>
          <a:lstStyle/>
          <a:p>
            <a:endParaRPr lang="zh-CN" altLang="en-US">
              <a:ea typeface="宋体" pitchFamily="2" charset="-122"/>
            </a:endParaRPr>
          </a:p>
        </p:txBody>
      </p:sp>
      <p:sp>
        <p:nvSpPr>
          <p:cNvPr id="53260" name="AutoShape 11"/>
          <p:cNvSpPr>
            <a:spLocks noChangeArrowheads="1"/>
          </p:cNvSpPr>
          <p:nvPr/>
        </p:nvSpPr>
        <p:spPr bwMode="auto">
          <a:xfrm>
            <a:off x="6372225" y="4652963"/>
            <a:ext cx="2036763" cy="1023937"/>
          </a:xfrm>
          <a:prstGeom prst="flowChartAlternateProcess">
            <a:avLst/>
          </a:prstGeom>
          <a:solidFill>
            <a:srgbClr val="CCFFFF">
              <a:alpha val="50195"/>
            </a:srgbClr>
          </a:solidFill>
          <a:ln w="9525">
            <a:solidFill>
              <a:schemeClr val="tx1"/>
            </a:solidFill>
            <a:miter lim="800000"/>
            <a:headEnd/>
            <a:tailEnd/>
          </a:ln>
        </p:spPr>
        <p:txBody>
          <a:bodyPr wrap="none" lIns="90000" tIns="46800" rIns="90000" bIns="46800" anchor="ctr">
            <a:spAutoFit/>
          </a:bodyPr>
          <a:lstStyle/>
          <a:p>
            <a:pPr algn="ctr"/>
            <a:r>
              <a:rPr lang="zh-CN" altLang="en-US" sz="2800">
                <a:solidFill>
                  <a:srgbClr val="0000FF"/>
                </a:solidFill>
                <a:latin typeface="Times New Roman" pitchFamily="18" charset="0"/>
                <a:ea typeface="隶书" pitchFamily="49" charset="-122"/>
              </a:rPr>
              <a:t>模型解的</a:t>
            </a:r>
          </a:p>
          <a:p>
            <a:pPr algn="ctr"/>
            <a:r>
              <a:rPr lang="zh-CN" altLang="en-US" sz="2800">
                <a:solidFill>
                  <a:srgbClr val="0000FF"/>
                </a:solidFill>
                <a:latin typeface="Times New Roman" pitchFamily="18" charset="0"/>
                <a:ea typeface="隶书" pitchFamily="49" charset="-122"/>
              </a:rPr>
              <a:t>分析与检验</a:t>
            </a:r>
            <a:endParaRPr lang="zh-CN" altLang="en-US" sz="2800">
              <a:solidFill>
                <a:srgbClr val="0000FF"/>
              </a:solidFill>
              <a:latin typeface="Times New Roman" pitchFamily="18" charset="0"/>
              <a:ea typeface="楷体_GB2312" pitchFamily="49" charset="-122"/>
            </a:endParaRPr>
          </a:p>
        </p:txBody>
      </p:sp>
      <p:sp>
        <p:nvSpPr>
          <p:cNvPr id="53261" name="AutoShape 12"/>
          <p:cNvSpPr>
            <a:spLocks noChangeArrowheads="1"/>
          </p:cNvSpPr>
          <p:nvPr/>
        </p:nvSpPr>
        <p:spPr bwMode="auto">
          <a:xfrm>
            <a:off x="5508625" y="4941888"/>
            <a:ext cx="823913" cy="381000"/>
          </a:xfrm>
          <a:prstGeom prst="leftArrow">
            <a:avLst>
              <a:gd name="adj1" fmla="val 50000"/>
              <a:gd name="adj2" fmla="val 54063"/>
            </a:avLst>
          </a:prstGeom>
          <a:solidFill>
            <a:schemeClr val="accent1">
              <a:alpha val="50195"/>
            </a:schemeClr>
          </a:solidFill>
          <a:ln w="9525">
            <a:solidFill>
              <a:schemeClr val="tx1"/>
            </a:solidFill>
            <a:miter lim="800000"/>
            <a:headEnd/>
            <a:tailEnd/>
          </a:ln>
        </p:spPr>
        <p:txBody>
          <a:bodyPr lIns="90000" tIns="46800" rIns="90000" bIns="46800" anchor="ctr">
            <a:spAutoFit/>
          </a:bodyPr>
          <a:lstStyle/>
          <a:p>
            <a:endParaRPr lang="zh-CN" altLang="en-US">
              <a:ea typeface="宋体" pitchFamily="2" charset="-122"/>
            </a:endParaRPr>
          </a:p>
        </p:txBody>
      </p:sp>
      <p:sp>
        <p:nvSpPr>
          <p:cNvPr id="53262" name="AutoShape 13"/>
          <p:cNvSpPr>
            <a:spLocks noChangeArrowheads="1"/>
          </p:cNvSpPr>
          <p:nvPr/>
        </p:nvSpPr>
        <p:spPr bwMode="auto">
          <a:xfrm>
            <a:off x="3708400" y="4868863"/>
            <a:ext cx="1800225" cy="561975"/>
          </a:xfrm>
          <a:prstGeom prst="flowChartAlternateProcess">
            <a:avLst/>
          </a:prstGeom>
          <a:solidFill>
            <a:srgbClr val="CCFFFF">
              <a:alpha val="50195"/>
            </a:srgbClr>
          </a:solidFill>
          <a:ln w="9525">
            <a:solidFill>
              <a:schemeClr val="tx1"/>
            </a:solidFill>
            <a:miter lim="800000"/>
            <a:headEnd/>
            <a:tailEnd/>
          </a:ln>
        </p:spPr>
        <p:txBody>
          <a:bodyPr lIns="90000" tIns="46800" rIns="90000" bIns="46800" anchor="ctr">
            <a:spAutoFit/>
          </a:bodyPr>
          <a:lstStyle/>
          <a:p>
            <a:pPr algn="ctr"/>
            <a:r>
              <a:rPr lang="zh-CN" altLang="en-US" sz="2800">
                <a:solidFill>
                  <a:srgbClr val="0000FF"/>
                </a:solidFill>
                <a:latin typeface="Times New Roman" pitchFamily="18" charset="0"/>
                <a:ea typeface="隶书" pitchFamily="49" charset="-122"/>
              </a:rPr>
              <a:t>论文写作</a:t>
            </a:r>
            <a:endParaRPr lang="zh-CN" altLang="en-US" sz="2800">
              <a:solidFill>
                <a:srgbClr val="0000FF"/>
              </a:solidFill>
              <a:latin typeface="Times New Roman" pitchFamily="18" charset="0"/>
              <a:ea typeface="楷体_GB2312" pitchFamily="49" charset="-122"/>
            </a:endParaRPr>
          </a:p>
        </p:txBody>
      </p:sp>
      <p:sp>
        <p:nvSpPr>
          <p:cNvPr id="53263" name="AutoShape 14"/>
          <p:cNvSpPr>
            <a:spLocks noChangeArrowheads="1"/>
          </p:cNvSpPr>
          <p:nvPr/>
        </p:nvSpPr>
        <p:spPr bwMode="auto">
          <a:xfrm>
            <a:off x="2971800" y="4868863"/>
            <a:ext cx="736600" cy="431800"/>
          </a:xfrm>
          <a:prstGeom prst="leftArrow">
            <a:avLst>
              <a:gd name="adj1" fmla="val 50000"/>
              <a:gd name="adj2" fmla="val 42647"/>
            </a:avLst>
          </a:prstGeom>
          <a:solidFill>
            <a:schemeClr val="accent1">
              <a:alpha val="50195"/>
            </a:schemeClr>
          </a:solidFill>
          <a:ln w="9525">
            <a:solidFill>
              <a:schemeClr val="tx1"/>
            </a:solidFill>
            <a:miter lim="800000"/>
            <a:headEnd/>
            <a:tailEnd/>
          </a:ln>
        </p:spPr>
        <p:txBody>
          <a:bodyPr lIns="90000" tIns="46800" rIns="90000" bIns="46800" anchor="ctr">
            <a:spAutoFit/>
          </a:bodyPr>
          <a:lstStyle/>
          <a:p>
            <a:endParaRPr lang="zh-CN" altLang="en-US">
              <a:ea typeface="宋体" pitchFamily="2" charset="-122"/>
            </a:endParaRPr>
          </a:p>
        </p:txBody>
      </p:sp>
      <p:sp>
        <p:nvSpPr>
          <p:cNvPr id="53264" name="AutoShape 15"/>
          <p:cNvSpPr>
            <a:spLocks noChangeArrowheads="1"/>
          </p:cNvSpPr>
          <p:nvPr/>
        </p:nvSpPr>
        <p:spPr bwMode="auto">
          <a:xfrm>
            <a:off x="1276350" y="4840288"/>
            <a:ext cx="1698625" cy="561975"/>
          </a:xfrm>
          <a:prstGeom prst="flowChartAlternateProcess">
            <a:avLst/>
          </a:prstGeom>
          <a:solidFill>
            <a:srgbClr val="CCFFFF">
              <a:alpha val="50195"/>
            </a:srgbClr>
          </a:solidFill>
          <a:ln w="9525">
            <a:solidFill>
              <a:schemeClr val="tx1"/>
            </a:solidFill>
            <a:miter lim="800000"/>
            <a:headEnd/>
            <a:tailEnd/>
          </a:ln>
        </p:spPr>
        <p:txBody>
          <a:bodyPr lIns="90000" tIns="46800" rIns="90000" bIns="46800" anchor="ctr">
            <a:spAutoFit/>
          </a:bodyPr>
          <a:lstStyle/>
          <a:p>
            <a:pPr algn="ctr"/>
            <a:r>
              <a:rPr lang="zh-CN" altLang="en-US" sz="2800">
                <a:solidFill>
                  <a:srgbClr val="0000FF"/>
                </a:solidFill>
                <a:latin typeface="Times New Roman" pitchFamily="18" charset="0"/>
                <a:ea typeface="隶书" pitchFamily="49" charset="-122"/>
              </a:rPr>
              <a:t>应用实际</a:t>
            </a:r>
            <a:endParaRPr lang="zh-CN" altLang="en-US" sz="2800">
              <a:solidFill>
                <a:srgbClr val="0000FF"/>
              </a:solidFill>
              <a:latin typeface="Times New Roman" pitchFamily="18" charset="0"/>
              <a:ea typeface="楷体_GB2312" pitchFamily="49" charset="-122"/>
            </a:endParaRPr>
          </a:p>
        </p:txBody>
      </p:sp>
      <p:sp>
        <p:nvSpPr>
          <p:cNvPr id="126992" name="Rectangle 16"/>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四、数学建模竞赛的思维过程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dissolve">
                                      <p:cBhvr>
                                        <p:cTn id="7" dur="500"/>
                                        <p:tgtEl>
                                          <p:spTgt spid="53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3254"/>
                                        </p:tgtEl>
                                        <p:attrNameLst>
                                          <p:attrName>style.visibility</p:attrName>
                                        </p:attrNameLst>
                                      </p:cBhvr>
                                      <p:to>
                                        <p:strVal val="visible"/>
                                      </p:to>
                                    </p:set>
                                    <p:anim calcmode="lin" valueType="num">
                                      <p:cBhvr>
                                        <p:cTn id="12" dur="500" fill="hold"/>
                                        <p:tgtEl>
                                          <p:spTgt spid="53254"/>
                                        </p:tgtEl>
                                        <p:attrNameLst>
                                          <p:attrName>ppt_x</p:attrName>
                                        </p:attrNameLst>
                                      </p:cBhvr>
                                      <p:tavLst>
                                        <p:tav tm="0">
                                          <p:val>
                                            <p:strVal val="#ppt_x-#ppt_w/2"/>
                                          </p:val>
                                        </p:tav>
                                        <p:tav tm="100000">
                                          <p:val>
                                            <p:strVal val="#ppt_x"/>
                                          </p:val>
                                        </p:tav>
                                      </p:tavLst>
                                    </p:anim>
                                    <p:anim calcmode="lin" valueType="num">
                                      <p:cBhvr>
                                        <p:cTn id="13" dur="500" fill="hold"/>
                                        <p:tgtEl>
                                          <p:spTgt spid="53254"/>
                                        </p:tgtEl>
                                        <p:attrNameLst>
                                          <p:attrName>ppt_y</p:attrName>
                                        </p:attrNameLst>
                                      </p:cBhvr>
                                      <p:tavLst>
                                        <p:tav tm="0">
                                          <p:val>
                                            <p:strVal val="#ppt_y"/>
                                          </p:val>
                                        </p:tav>
                                        <p:tav tm="100000">
                                          <p:val>
                                            <p:strVal val="#ppt_y"/>
                                          </p:val>
                                        </p:tav>
                                      </p:tavLst>
                                    </p:anim>
                                    <p:anim calcmode="lin" valueType="num">
                                      <p:cBhvr>
                                        <p:cTn id="14" dur="500" fill="hold"/>
                                        <p:tgtEl>
                                          <p:spTgt spid="53254"/>
                                        </p:tgtEl>
                                        <p:attrNameLst>
                                          <p:attrName>ppt_w</p:attrName>
                                        </p:attrNameLst>
                                      </p:cBhvr>
                                      <p:tavLst>
                                        <p:tav tm="0">
                                          <p:val>
                                            <p:fltVal val="0"/>
                                          </p:val>
                                        </p:tav>
                                        <p:tav tm="100000">
                                          <p:val>
                                            <p:strVal val="#ppt_w"/>
                                          </p:val>
                                        </p:tav>
                                      </p:tavLst>
                                    </p:anim>
                                    <p:anim calcmode="lin" valueType="num">
                                      <p:cBhvr>
                                        <p:cTn id="15" dur="500" fill="hold"/>
                                        <p:tgtEl>
                                          <p:spTgt spid="53254"/>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3255"/>
                                        </p:tgtEl>
                                        <p:attrNameLst>
                                          <p:attrName>style.visibility</p:attrName>
                                        </p:attrNameLst>
                                      </p:cBhvr>
                                      <p:to>
                                        <p:strVal val="visible"/>
                                      </p:to>
                                    </p:set>
                                    <p:animEffect transition="in" filter="wipe(left)">
                                      <p:cBhvr>
                                        <p:cTn id="19" dur="500"/>
                                        <p:tgtEl>
                                          <p:spTgt spid="53255"/>
                                        </p:tgtEl>
                                      </p:cBhvr>
                                    </p:animEffect>
                                  </p:childTnLst>
                                </p:cTn>
                              </p:par>
                            </p:childTnLst>
                          </p:cTn>
                        </p:par>
                        <p:par>
                          <p:cTn id="20" fill="hold" nodeType="afterGroup">
                            <p:stCondLst>
                              <p:cond delay="1000"/>
                            </p:stCondLst>
                            <p:childTnLst>
                              <p:par>
                                <p:cTn id="21" presetID="17" presetClass="entr" presetSubtype="8" fill="hold" grpId="0" nodeType="afterEffect">
                                  <p:stCondLst>
                                    <p:cond delay="0"/>
                                  </p:stCondLst>
                                  <p:childTnLst>
                                    <p:set>
                                      <p:cBhvr>
                                        <p:cTn id="22" dur="1" fill="hold">
                                          <p:stCondLst>
                                            <p:cond delay="0"/>
                                          </p:stCondLst>
                                        </p:cTn>
                                        <p:tgtEl>
                                          <p:spTgt spid="53256"/>
                                        </p:tgtEl>
                                        <p:attrNameLst>
                                          <p:attrName>style.visibility</p:attrName>
                                        </p:attrNameLst>
                                      </p:cBhvr>
                                      <p:to>
                                        <p:strVal val="visible"/>
                                      </p:to>
                                    </p:set>
                                    <p:anim calcmode="lin" valueType="num">
                                      <p:cBhvr>
                                        <p:cTn id="23" dur="500" fill="hold"/>
                                        <p:tgtEl>
                                          <p:spTgt spid="53256"/>
                                        </p:tgtEl>
                                        <p:attrNameLst>
                                          <p:attrName>ppt_x</p:attrName>
                                        </p:attrNameLst>
                                      </p:cBhvr>
                                      <p:tavLst>
                                        <p:tav tm="0">
                                          <p:val>
                                            <p:strVal val="#ppt_x-#ppt_w/2"/>
                                          </p:val>
                                        </p:tav>
                                        <p:tav tm="100000">
                                          <p:val>
                                            <p:strVal val="#ppt_x"/>
                                          </p:val>
                                        </p:tav>
                                      </p:tavLst>
                                    </p:anim>
                                    <p:anim calcmode="lin" valueType="num">
                                      <p:cBhvr>
                                        <p:cTn id="24" dur="500" fill="hold"/>
                                        <p:tgtEl>
                                          <p:spTgt spid="53256"/>
                                        </p:tgtEl>
                                        <p:attrNameLst>
                                          <p:attrName>ppt_y</p:attrName>
                                        </p:attrNameLst>
                                      </p:cBhvr>
                                      <p:tavLst>
                                        <p:tav tm="0">
                                          <p:val>
                                            <p:strVal val="#ppt_y"/>
                                          </p:val>
                                        </p:tav>
                                        <p:tav tm="100000">
                                          <p:val>
                                            <p:strVal val="#ppt_y"/>
                                          </p:val>
                                        </p:tav>
                                      </p:tavLst>
                                    </p:anim>
                                    <p:anim calcmode="lin" valueType="num">
                                      <p:cBhvr>
                                        <p:cTn id="25" dur="500" fill="hold"/>
                                        <p:tgtEl>
                                          <p:spTgt spid="53256"/>
                                        </p:tgtEl>
                                        <p:attrNameLst>
                                          <p:attrName>ppt_w</p:attrName>
                                        </p:attrNameLst>
                                      </p:cBhvr>
                                      <p:tavLst>
                                        <p:tav tm="0">
                                          <p:val>
                                            <p:fltVal val="0"/>
                                          </p:val>
                                        </p:tav>
                                        <p:tav tm="100000">
                                          <p:val>
                                            <p:strVal val="#ppt_w"/>
                                          </p:val>
                                        </p:tav>
                                      </p:tavLst>
                                    </p:anim>
                                    <p:anim calcmode="lin" valueType="num">
                                      <p:cBhvr>
                                        <p:cTn id="26" dur="500" fill="hold"/>
                                        <p:tgtEl>
                                          <p:spTgt spid="53256"/>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53257"/>
                                        </p:tgtEl>
                                        <p:attrNameLst>
                                          <p:attrName>style.visibility</p:attrName>
                                        </p:attrNameLst>
                                      </p:cBhvr>
                                      <p:to>
                                        <p:strVal val="visible"/>
                                      </p:to>
                                    </p:set>
                                    <p:animEffect transition="in" filter="wipe(left)">
                                      <p:cBhvr>
                                        <p:cTn id="30" dur="500"/>
                                        <p:tgtEl>
                                          <p:spTgt spid="53257"/>
                                        </p:tgtEl>
                                      </p:cBhvr>
                                    </p:animEffect>
                                  </p:childTnLst>
                                </p:cTn>
                              </p:par>
                            </p:childTnLst>
                          </p:cTn>
                        </p:par>
                        <p:par>
                          <p:cTn id="31" fill="hold" nodeType="afterGroup">
                            <p:stCondLst>
                              <p:cond delay="2000"/>
                            </p:stCondLst>
                            <p:childTnLst>
                              <p:par>
                                <p:cTn id="32" presetID="17" presetClass="entr" presetSubtype="8" fill="hold" grpId="0" nodeType="afterEffect">
                                  <p:stCondLst>
                                    <p:cond delay="0"/>
                                  </p:stCondLst>
                                  <p:childTnLst>
                                    <p:set>
                                      <p:cBhvr>
                                        <p:cTn id="33" dur="1" fill="hold">
                                          <p:stCondLst>
                                            <p:cond delay="0"/>
                                          </p:stCondLst>
                                        </p:cTn>
                                        <p:tgtEl>
                                          <p:spTgt spid="53258"/>
                                        </p:tgtEl>
                                        <p:attrNameLst>
                                          <p:attrName>style.visibility</p:attrName>
                                        </p:attrNameLst>
                                      </p:cBhvr>
                                      <p:to>
                                        <p:strVal val="visible"/>
                                      </p:to>
                                    </p:set>
                                    <p:anim calcmode="lin" valueType="num">
                                      <p:cBhvr>
                                        <p:cTn id="34" dur="500" fill="hold"/>
                                        <p:tgtEl>
                                          <p:spTgt spid="53258"/>
                                        </p:tgtEl>
                                        <p:attrNameLst>
                                          <p:attrName>ppt_x</p:attrName>
                                        </p:attrNameLst>
                                      </p:cBhvr>
                                      <p:tavLst>
                                        <p:tav tm="0">
                                          <p:val>
                                            <p:strVal val="#ppt_x-#ppt_w/2"/>
                                          </p:val>
                                        </p:tav>
                                        <p:tav tm="100000">
                                          <p:val>
                                            <p:strVal val="#ppt_x"/>
                                          </p:val>
                                        </p:tav>
                                      </p:tavLst>
                                    </p:anim>
                                    <p:anim calcmode="lin" valueType="num">
                                      <p:cBhvr>
                                        <p:cTn id="35" dur="500" fill="hold"/>
                                        <p:tgtEl>
                                          <p:spTgt spid="53258"/>
                                        </p:tgtEl>
                                        <p:attrNameLst>
                                          <p:attrName>ppt_y</p:attrName>
                                        </p:attrNameLst>
                                      </p:cBhvr>
                                      <p:tavLst>
                                        <p:tav tm="0">
                                          <p:val>
                                            <p:strVal val="#ppt_y"/>
                                          </p:val>
                                        </p:tav>
                                        <p:tav tm="100000">
                                          <p:val>
                                            <p:strVal val="#ppt_y"/>
                                          </p:val>
                                        </p:tav>
                                      </p:tavLst>
                                    </p:anim>
                                    <p:anim calcmode="lin" valueType="num">
                                      <p:cBhvr>
                                        <p:cTn id="36" dur="500" fill="hold"/>
                                        <p:tgtEl>
                                          <p:spTgt spid="53258"/>
                                        </p:tgtEl>
                                        <p:attrNameLst>
                                          <p:attrName>ppt_w</p:attrName>
                                        </p:attrNameLst>
                                      </p:cBhvr>
                                      <p:tavLst>
                                        <p:tav tm="0">
                                          <p:val>
                                            <p:fltVal val="0"/>
                                          </p:val>
                                        </p:tav>
                                        <p:tav tm="100000">
                                          <p:val>
                                            <p:strVal val="#ppt_w"/>
                                          </p:val>
                                        </p:tav>
                                      </p:tavLst>
                                    </p:anim>
                                    <p:anim calcmode="lin" valueType="num">
                                      <p:cBhvr>
                                        <p:cTn id="37" dur="500" fill="hold"/>
                                        <p:tgtEl>
                                          <p:spTgt spid="53258"/>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53259"/>
                                        </p:tgtEl>
                                        <p:attrNameLst>
                                          <p:attrName>style.visibility</p:attrName>
                                        </p:attrNameLst>
                                      </p:cBhvr>
                                      <p:to>
                                        <p:strVal val="visible"/>
                                      </p:to>
                                    </p:set>
                                    <p:animEffect transition="in" filter="wipe(up)">
                                      <p:cBhvr>
                                        <p:cTn id="41" dur="500"/>
                                        <p:tgtEl>
                                          <p:spTgt spid="53259"/>
                                        </p:tgtEl>
                                      </p:cBhvr>
                                    </p:animEffect>
                                  </p:childTnLst>
                                </p:cTn>
                              </p:par>
                            </p:childTnLst>
                          </p:cTn>
                        </p:par>
                        <p:par>
                          <p:cTn id="42" fill="hold" nodeType="afterGroup">
                            <p:stCondLst>
                              <p:cond delay="3000"/>
                            </p:stCondLst>
                            <p:childTnLst>
                              <p:par>
                                <p:cTn id="43" presetID="17" presetClass="entr" presetSubtype="2" fill="hold" grpId="0" nodeType="afterEffect">
                                  <p:stCondLst>
                                    <p:cond delay="0"/>
                                  </p:stCondLst>
                                  <p:childTnLst>
                                    <p:set>
                                      <p:cBhvr>
                                        <p:cTn id="44" dur="1" fill="hold">
                                          <p:stCondLst>
                                            <p:cond delay="0"/>
                                          </p:stCondLst>
                                        </p:cTn>
                                        <p:tgtEl>
                                          <p:spTgt spid="53260"/>
                                        </p:tgtEl>
                                        <p:attrNameLst>
                                          <p:attrName>style.visibility</p:attrName>
                                        </p:attrNameLst>
                                      </p:cBhvr>
                                      <p:to>
                                        <p:strVal val="visible"/>
                                      </p:to>
                                    </p:set>
                                    <p:anim calcmode="lin" valueType="num">
                                      <p:cBhvr>
                                        <p:cTn id="45" dur="500" fill="hold"/>
                                        <p:tgtEl>
                                          <p:spTgt spid="53260"/>
                                        </p:tgtEl>
                                        <p:attrNameLst>
                                          <p:attrName>ppt_x</p:attrName>
                                        </p:attrNameLst>
                                      </p:cBhvr>
                                      <p:tavLst>
                                        <p:tav tm="0">
                                          <p:val>
                                            <p:strVal val="#ppt_x+#ppt_w/2"/>
                                          </p:val>
                                        </p:tav>
                                        <p:tav tm="100000">
                                          <p:val>
                                            <p:strVal val="#ppt_x"/>
                                          </p:val>
                                        </p:tav>
                                      </p:tavLst>
                                    </p:anim>
                                    <p:anim calcmode="lin" valueType="num">
                                      <p:cBhvr>
                                        <p:cTn id="46" dur="500" fill="hold"/>
                                        <p:tgtEl>
                                          <p:spTgt spid="53260"/>
                                        </p:tgtEl>
                                        <p:attrNameLst>
                                          <p:attrName>ppt_y</p:attrName>
                                        </p:attrNameLst>
                                      </p:cBhvr>
                                      <p:tavLst>
                                        <p:tav tm="0">
                                          <p:val>
                                            <p:strVal val="#ppt_y"/>
                                          </p:val>
                                        </p:tav>
                                        <p:tav tm="100000">
                                          <p:val>
                                            <p:strVal val="#ppt_y"/>
                                          </p:val>
                                        </p:tav>
                                      </p:tavLst>
                                    </p:anim>
                                    <p:anim calcmode="lin" valueType="num">
                                      <p:cBhvr>
                                        <p:cTn id="47" dur="500" fill="hold"/>
                                        <p:tgtEl>
                                          <p:spTgt spid="53260"/>
                                        </p:tgtEl>
                                        <p:attrNameLst>
                                          <p:attrName>ppt_w</p:attrName>
                                        </p:attrNameLst>
                                      </p:cBhvr>
                                      <p:tavLst>
                                        <p:tav tm="0">
                                          <p:val>
                                            <p:fltVal val="0"/>
                                          </p:val>
                                        </p:tav>
                                        <p:tav tm="100000">
                                          <p:val>
                                            <p:strVal val="#ppt_w"/>
                                          </p:val>
                                        </p:tav>
                                      </p:tavLst>
                                    </p:anim>
                                    <p:anim calcmode="lin" valueType="num">
                                      <p:cBhvr>
                                        <p:cTn id="48" dur="500" fill="hold"/>
                                        <p:tgtEl>
                                          <p:spTgt spid="53260"/>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3500"/>
                            </p:stCondLst>
                            <p:childTnLst>
                              <p:par>
                                <p:cTn id="50" presetID="22" presetClass="entr" presetSubtype="2" fill="hold" grpId="0" nodeType="afterEffect">
                                  <p:stCondLst>
                                    <p:cond delay="0"/>
                                  </p:stCondLst>
                                  <p:childTnLst>
                                    <p:set>
                                      <p:cBhvr>
                                        <p:cTn id="51" dur="1" fill="hold">
                                          <p:stCondLst>
                                            <p:cond delay="0"/>
                                          </p:stCondLst>
                                        </p:cTn>
                                        <p:tgtEl>
                                          <p:spTgt spid="53261"/>
                                        </p:tgtEl>
                                        <p:attrNameLst>
                                          <p:attrName>style.visibility</p:attrName>
                                        </p:attrNameLst>
                                      </p:cBhvr>
                                      <p:to>
                                        <p:strVal val="visible"/>
                                      </p:to>
                                    </p:set>
                                    <p:animEffect transition="in" filter="wipe(right)">
                                      <p:cBhvr>
                                        <p:cTn id="52" dur="500"/>
                                        <p:tgtEl>
                                          <p:spTgt spid="53261"/>
                                        </p:tgtEl>
                                      </p:cBhvr>
                                    </p:animEffect>
                                  </p:childTnLst>
                                </p:cTn>
                              </p:par>
                            </p:childTnLst>
                          </p:cTn>
                        </p:par>
                        <p:par>
                          <p:cTn id="53" fill="hold" nodeType="afterGroup">
                            <p:stCondLst>
                              <p:cond delay="4000"/>
                            </p:stCondLst>
                            <p:childTnLst>
                              <p:par>
                                <p:cTn id="54" presetID="17" presetClass="entr" presetSubtype="2" fill="hold" grpId="0" nodeType="afterEffect">
                                  <p:stCondLst>
                                    <p:cond delay="0"/>
                                  </p:stCondLst>
                                  <p:childTnLst>
                                    <p:set>
                                      <p:cBhvr>
                                        <p:cTn id="55" dur="1" fill="hold">
                                          <p:stCondLst>
                                            <p:cond delay="0"/>
                                          </p:stCondLst>
                                        </p:cTn>
                                        <p:tgtEl>
                                          <p:spTgt spid="53262"/>
                                        </p:tgtEl>
                                        <p:attrNameLst>
                                          <p:attrName>style.visibility</p:attrName>
                                        </p:attrNameLst>
                                      </p:cBhvr>
                                      <p:to>
                                        <p:strVal val="visible"/>
                                      </p:to>
                                    </p:set>
                                    <p:anim calcmode="lin" valueType="num">
                                      <p:cBhvr>
                                        <p:cTn id="56" dur="500" fill="hold"/>
                                        <p:tgtEl>
                                          <p:spTgt spid="53262"/>
                                        </p:tgtEl>
                                        <p:attrNameLst>
                                          <p:attrName>ppt_x</p:attrName>
                                        </p:attrNameLst>
                                      </p:cBhvr>
                                      <p:tavLst>
                                        <p:tav tm="0">
                                          <p:val>
                                            <p:strVal val="#ppt_x+#ppt_w/2"/>
                                          </p:val>
                                        </p:tav>
                                        <p:tav tm="100000">
                                          <p:val>
                                            <p:strVal val="#ppt_x"/>
                                          </p:val>
                                        </p:tav>
                                      </p:tavLst>
                                    </p:anim>
                                    <p:anim calcmode="lin" valueType="num">
                                      <p:cBhvr>
                                        <p:cTn id="57" dur="500" fill="hold"/>
                                        <p:tgtEl>
                                          <p:spTgt spid="53262"/>
                                        </p:tgtEl>
                                        <p:attrNameLst>
                                          <p:attrName>ppt_y</p:attrName>
                                        </p:attrNameLst>
                                      </p:cBhvr>
                                      <p:tavLst>
                                        <p:tav tm="0">
                                          <p:val>
                                            <p:strVal val="#ppt_y"/>
                                          </p:val>
                                        </p:tav>
                                        <p:tav tm="100000">
                                          <p:val>
                                            <p:strVal val="#ppt_y"/>
                                          </p:val>
                                        </p:tav>
                                      </p:tavLst>
                                    </p:anim>
                                    <p:anim calcmode="lin" valueType="num">
                                      <p:cBhvr>
                                        <p:cTn id="58" dur="500" fill="hold"/>
                                        <p:tgtEl>
                                          <p:spTgt spid="53262"/>
                                        </p:tgtEl>
                                        <p:attrNameLst>
                                          <p:attrName>ppt_w</p:attrName>
                                        </p:attrNameLst>
                                      </p:cBhvr>
                                      <p:tavLst>
                                        <p:tav tm="0">
                                          <p:val>
                                            <p:fltVal val="0"/>
                                          </p:val>
                                        </p:tav>
                                        <p:tav tm="100000">
                                          <p:val>
                                            <p:strVal val="#ppt_w"/>
                                          </p:val>
                                        </p:tav>
                                      </p:tavLst>
                                    </p:anim>
                                    <p:anim calcmode="lin" valueType="num">
                                      <p:cBhvr>
                                        <p:cTn id="59" dur="500" fill="hold"/>
                                        <p:tgtEl>
                                          <p:spTgt spid="53262"/>
                                        </p:tgtEl>
                                        <p:attrNameLst>
                                          <p:attrName>ppt_h</p:attrName>
                                        </p:attrNameLst>
                                      </p:cBhvr>
                                      <p:tavLst>
                                        <p:tav tm="0">
                                          <p:val>
                                            <p:strVal val="#ppt_h"/>
                                          </p:val>
                                        </p:tav>
                                        <p:tav tm="100000">
                                          <p:val>
                                            <p:strVal val="#ppt_h"/>
                                          </p:val>
                                        </p:tav>
                                      </p:tavLst>
                                    </p:anim>
                                  </p:childTnLst>
                                </p:cTn>
                              </p:par>
                            </p:childTnLst>
                          </p:cTn>
                        </p:par>
                        <p:par>
                          <p:cTn id="60" fill="hold" nodeType="afterGroup">
                            <p:stCondLst>
                              <p:cond delay="4500"/>
                            </p:stCondLst>
                            <p:childTnLst>
                              <p:par>
                                <p:cTn id="61" presetID="22" presetClass="entr" presetSubtype="2" fill="hold" grpId="0" nodeType="afterEffect">
                                  <p:stCondLst>
                                    <p:cond delay="0"/>
                                  </p:stCondLst>
                                  <p:childTnLst>
                                    <p:set>
                                      <p:cBhvr>
                                        <p:cTn id="62" dur="1" fill="hold">
                                          <p:stCondLst>
                                            <p:cond delay="0"/>
                                          </p:stCondLst>
                                        </p:cTn>
                                        <p:tgtEl>
                                          <p:spTgt spid="53263"/>
                                        </p:tgtEl>
                                        <p:attrNameLst>
                                          <p:attrName>style.visibility</p:attrName>
                                        </p:attrNameLst>
                                      </p:cBhvr>
                                      <p:to>
                                        <p:strVal val="visible"/>
                                      </p:to>
                                    </p:set>
                                    <p:animEffect transition="in" filter="wipe(right)">
                                      <p:cBhvr>
                                        <p:cTn id="63" dur="500"/>
                                        <p:tgtEl>
                                          <p:spTgt spid="53263"/>
                                        </p:tgtEl>
                                      </p:cBhvr>
                                    </p:animEffect>
                                  </p:childTnLst>
                                </p:cTn>
                              </p:par>
                            </p:childTnLst>
                          </p:cTn>
                        </p:par>
                        <p:par>
                          <p:cTn id="64" fill="hold" nodeType="afterGroup">
                            <p:stCondLst>
                              <p:cond delay="5000"/>
                            </p:stCondLst>
                            <p:childTnLst>
                              <p:par>
                                <p:cTn id="65" presetID="17" presetClass="entr" presetSubtype="2" fill="hold" grpId="0" nodeType="afterEffect">
                                  <p:stCondLst>
                                    <p:cond delay="0"/>
                                  </p:stCondLst>
                                  <p:childTnLst>
                                    <p:set>
                                      <p:cBhvr>
                                        <p:cTn id="66" dur="1" fill="hold">
                                          <p:stCondLst>
                                            <p:cond delay="0"/>
                                          </p:stCondLst>
                                        </p:cTn>
                                        <p:tgtEl>
                                          <p:spTgt spid="53264"/>
                                        </p:tgtEl>
                                        <p:attrNameLst>
                                          <p:attrName>style.visibility</p:attrName>
                                        </p:attrNameLst>
                                      </p:cBhvr>
                                      <p:to>
                                        <p:strVal val="visible"/>
                                      </p:to>
                                    </p:set>
                                    <p:anim calcmode="lin" valueType="num">
                                      <p:cBhvr>
                                        <p:cTn id="67" dur="500" fill="hold"/>
                                        <p:tgtEl>
                                          <p:spTgt spid="53264"/>
                                        </p:tgtEl>
                                        <p:attrNameLst>
                                          <p:attrName>ppt_x</p:attrName>
                                        </p:attrNameLst>
                                      </p:cBhvr>
                                      <p:tavLst>
                                        <p:tav tm="0">
                                          <p:val>
                                            <p:strVal val="#ppt_x+#ppt_w/2"/>
                                          </p:val>
                                        </p:tav>
                                        <p:tav tm="100000">
                                          <p:val>
                                            <p:strVal val="#ppt_x"/>
                                          </p:val>
                                        </p:tav>
                                      </p:tavLst>
                                    </p:anim>
                                    <p:anim calcmode="lin" valueType="num">
                                      <p:cBhvr>
                                        <p:cTn id="68" dur="500" fill="hold"/>
                                        <p:tgtEl>
                                          <p:spTgt spid="53264"/>
                                        </p:tgtEl>
                                        <p:attrNameLst>
                                          <p:attrName>ppt_y</p:attrName>
                                        </p:attrNameLst>
                                      </p:cBhvr>
                                      <p:tavLst>
                                        <p:tav tm="0">
                                          <p:val>
                                            <p:strVal val="#ppt_y"/>
                                          </p:val>
                                        </p:tav>
                                        <p:tav tm="100000">
                                          <p:val>
                                            <p:strVal val="#ppt_y"/>
                                          </p:val>
                                        </p:tav>
                                      </p:tavLst>
                                    </p:anim>
                                    <p:anim calcmode="lin" valueType="num">
                                      <p:cBhvr>
                                        <p:cTn id="69" dur="500" fill="hold"/>
                                        <p:tgtEl>
                                          <p:spTgt spid="53264"/>
                                        </p:tgtEl>
                                        <p:attrNameLst>
                                          <p:attrName>ppt_w</p:attrName>
                                        </p:attrNameLst>
                                      </p:cBhvr>
                                      <p:tavLst>
                                        <p:tav tm="0">
                                          <p:val>
                                            <p:fltVal val="0"/>
                                          </p:val>
                                        </p:tav>
                                        <p:tav tm="100000">
                                          <p:val>
                                            <p:strVal val="#ppt_w"/>
                                          </p:val>
                                        </p:tav>
                                      </p:tavLst>
                                    </p:anim>
                                    <p:anim calcmode="lin" valueType="num">
                                      <p:cBhvr>
                                        <p:cTn id="70" dur="500" fill="hold"/>
                                        <p:tgtEl>
                                          <p:spTgt spid="532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4" grpId="0" animBg="1" autoUpdateAnimBg="0"/>
      <p:bldP spid="53255" grpId="0" animBg="1" autoUpdateAnimBg="0"/>
      <p:bldP spid="53256" grpId="0" animBg="1" autoUpdateAnimBg="0"/>
      <p:bldP spid="53257" grpId="0" animBg="1" autoUpdateAnimBg="0"/>
      <p:bldP spid="53258" grpId="0" animBg="1" autoUpdateAnimBg="0"/>
      <p:bldP spid="53259" grpId="0" animBg="1" autoUpdateAnimBg="0"/>
      <p:bldP spid="53260" grpId="0" animBg="1" autoUpdateAnimBg="0"/>
      <p:bldP spid="53261" grpId="0" animBg="1" autoUpdateAnimBg="0"/>
      <p:bldP spid="53262" grpId="0" animBg="1" autoUpdateAnimBg="0"/>
      <p:bldP spid="53263" grpId="0" animBg="1" autoUpdateAnimBg="0"/>
      <p:bldP spid="53264"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B3F6B77-D905-4F9D-B568-9700719EDF28}" type="datetime1">
              <a:rPr lang="zh-CN" altLang="en-US" sz="1400">
                <a:ea typeface="宋体" pitchFamily="2" charset="-122"/>
              </a:rPr>
              <a:pPr eaLnBrk="1" hangingPunct="1"/>
              <a:t>2019/7/7</a:t>
            </a:fld>
            <a:endParaRPr lang="en-US" altLang="zh-CN" sz="1400">
              <a:ea typeface="宋体" pitchFamily="2" charset="-122"/>
            </a:endParaRPr>
          </a:p>
        </p:txBody>
      </p:sp>
      <p:sp>
        <p:nvSpPr>
          <p:cNvPr id="2052"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8F5C455-4D62-41B1-A3F7-3E92E7A29EC3}" type="slidenum">
              <a:rPr lang="zh-CN" altLang="en-US" sz="1400">
                <a:ea typeface="宋体" pitchFamily="2" charset="-122"/>
              </a:rPr>
              <a:pPr algn="r" eaLnBrk="1" hangingPunct="1"/>
              <a:t>51</a:t>
            </a:fld>
            <a:endParaRPr lang="en-US" altLang="zh-CN" sz="1400">
              <a:ea typeface="宋体" pitchFamily="2" charset="-122"/>
            </a:endParaRPr>
          </a:p>
        </p:txBody>
      </p:sp>
      <p:sp>
        <p:nvSpPr>
          <p:cNvPr id="2053" name="Text Box 6"/>
          <p:cNvSpPr txBox="1">
            <a:spLocks noChangeArrowheads="1"/>
          </p:cNvSpPr>
          <p:nvPr/>
        </p:nvSpPr>
        <p:spPr bwMode="auto">
          <a:xfrm>
            <a:off x="539750" y="1268413"/>
            <a:ext cx="4824413" cy="650875"/>
          </a:xfrm>
          <a:prstGeom prst="rect">
            <a:avLst/>
          </a:prstGeom>
          <a:solidFill>
            <a:srgbClr val="CCFFFF">
              <a:alpha val="50195"/>
            </a:srgbClr>
          </a:solidFill>
          <a:ln w="9525">
            <a:solidFill>
              <a:srgbClr val="FF00FF"/>
            </a:solidFill>
            <a:miter lim="800000"/>
            <a:headEnd/>
            <a:tailEnd/>
          </a:ln>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3600" b="1">
                <a:solidFill>
                  <a:srgbClr val="FF0000"/>
                </a:solidFill>
                <a:latin typeface="楷体_GB2312" pitchFamily="49" charset="-122"/>
                <a:ea typeface="楷体_GB2312" pitchFamily="49" charset="-122"/>
              </a:rPr>
              <a:t>1.</a:t>
            </a:r>
            <a:r>
              <a:rPr lang="zh-CN" altLang="en-US" sz="3600" b="1">
                <a:solidFill>
                  <a:srgbClr val="FF0000"/>
                </a:solidFill>
                <a:latin typeface="楷体_GB2312" pitchFamily="49" charset="-122"/>
                <a:ea typeface="楷体_GB2312" pitchFamily="49" charset="-122"/>
              </a:rPr>
              <a:t>小组群体思维方法</a:t>
            </a:r>
            <a:endParaRPr lang="zh-CN" altLang="en-US" sz="3600" b="1">
              <a:solidFill>
                <a:srgbClr val="3333FF"/>
              </a:solidFill>
              <a:latin typeface="楷体_GB2312" pitchFamily="49" charset="-122"/>
              <a:ea typeface="楷体_GB2312" pitchFamily="49" charset="-122"/>
            </a:endParaRPr>
          </a:p>
        </p:txBody>
      </p:sp>
      <p:sp>
        <p:nvSpPr>
          <p:cNvPr id="54278" name="Text Box 7"/>
          <p:cNvSpPr txBox="1">
            <a:spLocks noChangeArrowheads="1"/>
          </p:cNvSpPr>
          <p:nvPr/>
        </p:nvSpPr>
        <p:spPr bwMode="auto">
          <a:xfrm>
            <a:off x="684213" y="2276475"/>
            <a:ext cx="604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）平等地位、尊重主权、充分交流</a:t>
            </a:r>
          </a:p>
        </p:txBody>
      </p:sp>
      <p:sp>
        <p:nvSpPr>
          <p:cNvPr id="54279" name="Text Box 8"/>
          <p:cNvSpPr txBox="1">
            <a:spLocks noChangeArrowheads="1"/>
          </p:cNvSpPr>
          <p:nvPr/>
        </p:nvSpPr>
        <p:spPr bwMode="auto">
          <a:xfrm>
            <a:off x="611188" y="2997200"/>
            <a:ext cx="6624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2</a:t>
            </a:r>
            <a:r>
              <a:rPr lang="zh-CN" altLang="en-US" sz="2800" b="1">
                <a:solidFill>
                  <a:srgbClr val="0000FF"/>
                </a:solidFill>
                <a:latin typeface="楷体_GB2312" pitchFamily="49" charset="-122"/>
                <a:ea typeface="楷体_GB2312" pitchFamily="49" charset="-122"/>
              </a:rPr>
              <a:t>）要发挥群体想像力，杜绝武断评价</a:t>
            </a:r>
          </a:p>
        </p:txBody>
      </p:sp>
      <p:sp>
        <p:nvSpPr>
          <p:cNvPr id="54280" name="Text Box 9"/>
          <p:cNvSpPr txBox="1">
            <a:spLocks noChangeArrowheads="1"/>
          </p:cNvSpPr>
          <p:nvPr/>
        </p:nvSpPr>
        <p:spPr bwMode="auto">
          <a:xfrm>
            <a:off x="684213" y="3644900"/>
            <a:ext cx="6403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3</a:t>
            </a:r>
            <a:r>
              <a:rPr lang="zh-CN" altLang="en-US" sz="2800" b="1">
                <a:solidFill>
                  <a:srgbClr val="0000FF"/>
                </a:solidFill>
                <a:latin typeface="楷体_GB2312" pitchFamily="49" charset="-122"/>
                <a:ea typeface="楷体_GB2312" pitchFamily="49" charset="-122"/>
              </a:rPr>
              <a:t>）增强群体的责任感，不要回避责任</a:t>
            </a:r>
          </a:p>
        </p:txBody>
      </p:sp>
      <p:sp>
        <p:nvSpPr>
          <p:cNvPr id="54281" name="Text Box 10"/>
          <p:cNvSpPr txBox="1">
            <a:spLocks noChangeArrowheads="1"/>
          </p:cNvSpPr>
          <p:nvPr/>
        </p:nvSpPr>
        <p:spPr bwMode="auto">
          <a:xfrm>
            <a:off x="684213" y="4221163"/>
            <a:ext cx="7470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4</a:t>
            </a:r>
            <a:r>
              <a:rPr lang="zh-CN" altLang="en-US" sz="2800" b="1">
                <a:solidFill>
                  <a:srgbClr val="0000FF"/>
                </a:solidFill>
                <a:latin typeface="楷体_GB2312" pitchFamily="49" charset="-122"/>
                <a:ea typeface="楷体_GB2312" pitchFamily="49" charset="-122"/>
              </a:rPr>
              <a:t>）增强群体思维能力，不要表现出无可奈何</a:t>
            </a:r>
          </a:p>
        </p:txBody>
      </p:sp>
      <p:sp>
        <p:nvSpPr>
          <p:cNvPr id="54282" name="Text Box 11"/>
          <p:cNvSpPr txBox="1">
            <a:spLocks noChangeArrowheads="1"/>
          </p:cNvSpPr>
          <p:nvPr/>
        </p:nvSpPr>
        <p:spPr bwMode="auto">
          <a:xfrm>
            <a:off x="755650" y="4868863"/>
            <a:ext cx="698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5</a:t>
            </a:r>
            <a:r>
              <a:rPr lang="zh-CN" altLang="en-US" sz="2800" b="1">
                <a:solidFill>
                  <a:srgbClr val="0000FF"/>
                </a:solidFill>
                <a:latin typeface="楷体_GB2312" pitchFamily="49" charset="-122"/>
                <a:ea typeface="楷体_GB2312" pitchFamily="49" charset="-122"/>
              </a:rPr>
              <a:t>）不要过于坚持原则，也不能没有原则</a:t>
            </a:r>
          </a:p>
        </p:txBody>
      </p:sp>
      <p:graphicFrame>
        <p:nvGraphicFramePr>
          <p:cNvPr id="54283" name="Object 12"/>
          <p:cNvGraphicFramePr>
            <a:graphicFrameLocks noChangeAspect="1"/>
          </p:cNvGraphicFramePr>
          <p:nvPr/>
        </p:nvGraphicFramePr>
        <p:xfrm>
          <a:off x="7886700" y="5067300"/>
          <a:ext cx="1257300" cy="1790700"/>
        </p:xfrm>
        <a:graphic>
          <a:graphicData uri="http://schemas.openxmlformats.org/presentationml/2006/ole">
            <mc:AlternateContent xmlns:mc="http://schemas.openxmlformats.org/markup-compatibility/2006">
              <mc:Choice xmlns:v="urn:schemas-microsoft-com:vml" Requires="v">
                <p:oleObj spid="_x0000_s2070" r:id="rId3" imgW="0" imgH="0" progId="MS_ClipArt_Gallery.2">
                  <p:embed/>
                </p:oleObj>
              </mc:Choice>
              <mc:Fallback>
                <p:oleObj r:id="rId3" imgW="0" imgH="0" progId="MS_ClipArt_Gallery.2">
                  <p:embed/>
                  <p:pic>
                    <p:nvPicPr>
                      <p:cNvPr id="0" name="Object 1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886700" y="5067300"/>
                        <a:ext cx="1257300" cy="17907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9" name="Rectangle 13"/>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四、数学建模竞赛的思维过程</a:t>
            </a:r>
          </a:p>
        </p:txBody>
      </p:sp>
      <p:sp>
        <p:nvSpPr>
          <p:cNvPr id="54285" name="Text Box 14"/>
          <p:cNvSpPr txBox="1">
            <a:spLocks noChangeArrowheads="1"/>
          </p:cNvSpPr>
          <p:nvPr/>
        </p:nvSpPr>
        <p:spPr bwMode="auto">
          <a:xfrm>
            <a:off x="755650" y="5516563"/>
            <a:ext cx="698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6</a:t>
            </a:r>
            <a:r>
              <a:rPr lang="zh-CN" altLang="en-US" sz="2800" b="1">
                <a:solidFill>
                  <a:srgbClr val="0000FF"/>
                </a:solidFill>
                <a:latin typeface="楷体_GB2312" pitchFamily="49" charset="-122"/>
                <a:ea typeface="楷体_GB2312" pitchFamily="49" charset="-122"/>
              </a:rPr>
              <a:t>）不要完全听从指挥，也不能不听指挥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slide(fromTop)">
                                      <p:cBhvr>
                                        <p:cTn id="7" dur="500"/>
                                        <p:tgtEl>
                                          <p:spTgt spid="54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slide(fromTop)">
                                      <p:cBhvr>
                                        <p:cTn id="12" dur="500"/>
                                        <p:tgtEl>
                                          <p:spTgt spid="54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4280"/>
                                        </p:tgtEl>
                                        <p:attrNameLst>
                                          <p:attrName>style.visibility</p:attrName>
                                        </p:attrNameLst>
                                      </p:cBhvr>
                                      <p:to>
                                        <p:strVal val="visible"/>
                                      </p:to>
                                    </p:set>
                                    <p:animEffect transition="in" filter="slide(fromTop)">
                                      <p:cBhvr>
                                        <p:cTn id="17" dur="500"/>
                                        <p:tgtEl>
                                          <p:spTgt spid="54280"/>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54283"/>
                                        </p:tgtEl>
                                        <p:attrNameLst>
                                          <p:attrName>style.visibility</p:attrName>
                                        </p:attrNameLst>
                                      </p:cBhvr>
                                      <p:to>
                                        <p:strVal val="visible"/>
                                      </p:to>
                                    </p:set>
                                    <p:animEffect transition="in" filter="dissolve">
                                      <p:cBhvr>
                                        <p:cTn id="21" dur="500"/>
                                        <p:tgtEl>
                                          <p:spTgt spid="542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54281"/>
                                        </p:tgtEl>
                                        <p:attrNameLst>
                                          <p:attrName>style.visibility</p:attrName>
                                        </p:attrNameLst>
                                      </p:cBhvr>
                                      <p:to>
                                        <p:strVal val="visible"/>
                                      </p:to>
                                    </p:set>
                                    <p:animEffect transition="in" filter="slide(fromBottom)">
                                      <p:cBhvr>
                                        <p:cTn id="26" dur="500"/>
                                        <p:tgtEl>
                                          <p:spTgt spid="542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4282"/>
                                        </p:tgtEl>
                                        <p:attrNameLst>
                                          <p:attrName>style.visibility</p:attrName>
                                        </p:attrNameLst>
                                      </p:cBhvr>
                                      <p:to>
                                        <p:strVal val="visible"/>
                                      </p:to>
                                    </p:set>
                                    <p:animEffect transition="in" filter="slide(fromBottom)">
                                      <p:cBhvr>
                                        <p:cTn id="31" dur="500"/>
                                        <p:tgtEl>
                                          <p:spTgt spid="5428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54285"/>
                                        </p:tgtEl>
                                        <p:attrNameLst>
                                          <p:attrName>style.visibility</p:attrName>
                                        </p:attrNameLst>
                                      </p:cBhvr>
                                      <p:to>
                                        <p:strVal val="visible"/>
                                      </p:to>
                                    </p:set>
                                    <p:animEffect transition="in" filter="slide(fromBottom)">
                                      <p:cBhvr>
                                        <p:cTn id="36" dur="500"/>
                                        <p:tgtEl>
                                          <p:spTgt spid="5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utoUpdateAnimBg="0"/>
      <p:bldP spid="54279" grpId="0" autoUpdateAnimBg="0"/>
      <p:bldP spid="54280" grpId="0" autoUpdateAnimBg="0"/>
      <p:bldP spid="54281" grpId="0" autoUpdateAnimBg="0"/>
      <p:bldP spid="54282" grpId="0" autoUpdateAnimBg="0"/>
      <p:bldP spid="5428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807D911-8A64-48B6-9E28-BCF48B4D89B8}" type="datetime1">
              <a:rPr lang="zh-CN" altLang="en-US" sz="1400">
                <a:ea typeface="宋体" pitchFamily="2" charset="-122"/>
              </a:rPr>
              <a:pPr eaLnBrk="1" hangingPunct="1"/>
              <a:t>2019/7/7</a:t>
            </a:fld>
            <a:endParaRPr lang="en-US" altLang="zh-CN" sz="1400">
              <a:ea typeface="宋体" pitchFamily="2" charset="-122"/>
            </a:endParaRPr>
          </a:p>
        </p:txBody>
      </p:sp>
      <p:sp>
        <p:nvSpPr>
          <p:cNvPr id="12800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09295E99-C719-4FCD-BDE7-5B0C64DF2157}" type="slidenum">
              <a:rPr lang="zh-CN" altLang="en-US" sz="1400">
                <a:ea typeface="宋体" pitchFamily="2" charset="-122"/>
              </a:rPr>
              <a:pPr algn="r" eaLnBrk="1" hangingPunct="1"/>
              <a:t>52</a:t>
            </a:fld>
            <a:endParaRPr lang="en-US" altLang="zh-CN" sz="1400">
              <a:ea typeface="宋体" pitchFamily="2" charset="-122"/>
            </a:endParaRPr>
          </a:p>
        </p:txBody>
      </p:sp>
      <p:sp>
        <p:nvSpPr>
          <p:cNvPr id="128004" name="Rectangle 4"/>
          <p:cNvSpPr>
            <a:spLocks noChangeArrowheads="1"/>
          </p:cNvSpPr>
          <p:nvPr/>
        </p:nvSpPr>
        <p:spPr bwMode="auto">
          <a:xfrm>
            <a:off x="1835150" y="476250"/>
            <a:ext cx="4608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en-US" altLang="zh-CN" sz="3200" b="1">
                <a:solidFill>
                  <a:schemeClr val="bg1"/>
                </a:solidFill>
                <a:latin typeface="黑体" pitchFamily="49" charset="-122"/>
                <a:ea typeface="黑体" pitchFamily="49" charset="-122"/>
              </a:rPr>
              <a:t>2.</a:t>
            </a:r>
            <a:r>
              <a:rPr lang="zh-CN" altLang="en-US" sz="3200" b="1">
                <a:solidFill>
                  <a:schemeClr val="bg1"/>
                </a:solidFill>
                <a:latin typeface="黑体" pitchFamily="49" charset="-122"/>
                <a:ea typeface="黑体" pitchFamily="49" charset="-122"/>
              </a:rPr>
              <a:t>发散性思维方法</a:t>
            </a:r>
          </a:p>
        </p:txBody>
      </p:sp>
      <p:sp>
        <p:nvSpPr>
          <p:cNvPr id="128005" name="Text Box 6"/>
          <p:cNvSpPr txBox="1">
            <a:spLocks noChangeArrowheads="1"/>
          </p:cNvSpPr>
          <p:nvPr/>
        </p:nvSpPr>
        <p:spPr bwMode="auto">
          <a:xfrm>
            <a:off x="323850" y="1628775"/>
            <a:ext cx="6119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）借助于一系列问题来展开思路</a:t>
            </a:r>
          </a:p>
        </p:txBody>
      </p:sp>
      <p:sp>
        <p:nvSpPr>
          <p:cNvPr id="55303" name="AutoShape 7"/>
          <p:cNvSpPr>
            <a:spLocks noChangeArrowheads="1"/>
          </p:cNvSpPr>
          <p:nvPr/>
        </p:nvSpPr>
        <p:spPr bwMode="auto">
          <a:xfrm>
            <a:off x="395288" y="2420938"/>
            <a:ext cx="8135937" cy="3787775"/>
          </a:xfrm>
          <a:prstGeom prst="flowChartAlternateProcess">
            <a:avLst/>
          </a:prstGeom>
          <a:solidFill>
            <a:srgbClr val="CCFFFF">
              <a:alpha val="50195"/>
            </a:srgbClr>
          </a:solidFill>
          <a:ln w="9525">
            <a:solidFill>
              <a:schemeClr val="tx1"/>
            </a:solidFill>
            <a:miter lim="800000"/>
            <a:headEnd/>
            <a:tailEnd/>
          </a:ln>
        </p:spPr>
        <p:txBody>
          <a:bodyPr lIns="90000" tIns="46800" rIns="90000" bIns="46800" anchor="ctr">
            <a:spAutoFit/>
          </a:bodyPr>
          <a:lstStyle/>
          <a:p>
            <a:pPr>
              <a:buFontTx/>
              <a:buChar char="•"/>
            </a:pPr>
            <a:r>
              <a:rPr lang="zh-CN" altLang="en-US" sz="2800" b="1">
                <a:solidFill>
                  <a:srgbClr val="3333FF"/>
                </a:solidFill>
                <a:latin typeface="Times New Roman" pitchFamily="18" charset="0"/>
                <a:ea typeface="楷体_GB2312" pitchFamily="49" charset="-122"/>
              </a:rPr>
              <a:t>这个问题与什么问题相似？</a:t>
            </a:r>
          </a:p>
          <a:p>
            <a:pPr>
              <a:buFontTx/>
              <a:buChar char="•"/>
            </a:pPr>
            <a:r>
              <a:rPr lang="zh-CN" altLang="en-US" sz="2800" b="1">
                <a:solidFill>
                  <a:srgbClr val="3333FF"/>
                </a:solidFill>
                <a:latin typeface="Times New Roman" pitchFamily="18" charset="0"/>
                <a:ea typeface="楷体_GB2312" pitchFamily="49" charset="-122"/>
              </a:rPr>
              <a:t>如果变动某些条件将会怎样？可得到什么结果？</a:t>
            </a:r>
          </a:p>
          <a:p>
            <a:pPr>
              <a:buFontTx/>
              <a:buChar char="•"/>
            </a:pPr>
            <a:r>
              <a:rPr lang="zh-CN" altLang="en-US" sz="2800" b="1">
                <a:solidFill>
                  <a:srgbClr val="3333FF"/>
                </a:solidFill>
                <a:latin typeface="Times New Roman" pitchFamily="18" charset="0"/>
                <a:ea typeface="楷体_GB2312" pitchFamily="49" charset="-122"/>
              </a:rPr>
              <a:t>如果将问题分解成两个或几个部分会怎样？</a:t>
            </a:r>
          </a:p>
          <a:p>
            <a:pPr>
              <a:buFontTx/>
              <a:buChar char="•"/>
            </a:pPr>
            <a:r>
              <a:rPr lang="zh-CN" altLang="en-US" sz="2800" b="1">
                <a:solidFill>
                  <a:srgbClr val="3333FF"/>
                </a:solidFill>
                <a:latin typeface="Times New Roman" pitchFamily="18" charset="0"/>
                <a:ea typeface="楷体_GB2312" pitchFamily="49" charset="-122"/>
              </a:rPr>
              <a:t>重新组合又会怎样？</a:t>
            </a:r>
          </a:p>
          <a:p>
            <a:pPr>
              <a:buFontTx/>
              <a:buChar char="•"/>
            </a:pPr>
            <a:r>
              <a:rPr lang="zh-CN" altLang="en-US" sz="2800" b="1">
                <a:solidFill>
                  <a:srgbClr val="3333FF"/>
                </a:solidFill>
                <a:latin typeface="Times New Roman" pitchFamily="18" charset="0"/>
                <a:ea typeface="楷体_GB2312" pitchFamily="49" charset="-122"/>
              </a:rPr>
              <a:t>放大或缩小会怎样？</a:t>
            </a:r>
          </a:p>
          <a:p>
            <a:pPr>
              <a:buFontTx/>
              <a:buChar char="•"/>
            </a:pPr>
            <a:r>
              <a:rPr lang="zh-CN" altLang="en-US" sz="2800" b="1">
                <a:solidFill>
                  <a:srgbClr val="3333FF"/>
                </a:solidFill>
                <a:latin typeface="Times New Roman" pitchFamily="18" charset="0"/>
                <a:ea typeface="楷体_GB2312" pitchFamily="49" charset="-122"/>
              </a:rPr>
              <a:t>极限情形（或理想状态）如何？</a:t>
            </a:r>
          </a:p>
          <a:p>
            <a:pPr>
              <a:buFontTx/>
              <a:buChar char="•"/>
            </a:pPr>
            <a:r>
              <a:rPr lang="zh-CN" altLang="en-US" sz="2800" b="1">
                <a:solidFill>
                  <a:srgbClr val="3333FF"/>
                </a:solidFill>
                <a:latin typeface="Times New Roman" pitchFamily="18" charset="0"/>
                <a:ea typeface="楷体_GB2312" pitchFamily="49" charset="-122"/>
              </a:rPr>
              <a:t>综合问题的条件可得到什么结果？</a:t>
            </a:r>
          </a:p>
          <a:p>
            <a:pPr>
              <a:buFontTx/>
              <a:buChar char="•"/>
            </a:pPr>
            <a:r>
              <a:rPr lang="zh-CN" altLang="en-US" sz="2800" b="1">
                <a:solidFill>
                  <a:srgbClr val="3333FF"/>
                </a:solidFill>
                <a:latin typeface="Times New Roman" pitchFamily="18" charset="0"/>
                <a:ea typeface="楷体_GB2312" pitchFamily="49" charset="-122"/>
              </a:rPr>
              <a:t>要实现问题的目标需要什么条件？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03">
                                            <p:txEl>
                                              <p:pRg st="1" end="1"/>
                                            </p:txEl>
                                          </p:spTgt>
                                        </p:tgtEl>
                                        <p:attrNameLst>
                                          <p:attrName>style.visibility</p:attrName>
                                        </p:attrNameLst>
                                      </p:cBhvr>
                                      <p:to>
                                        <p:strVal val="visible"/>
                                      </p:to>
                                    </p:set>
                                    <p:animEffect transition="in" filter="blinds(horizontal)">
                                      <p:cBhvr>
                                        <p:cTn id="7" dur="500"/>
                                        <p:tgtEl>
                                          <p:spTgt spid="553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303">
                                            <p:txEl>
                                              <p:pRg st="2" end="2"/>
                                            </p:txEl>
                                          </p:spTgt>
                                        </p:tgtEl>
                                        <p:attrNameLst>
                                          <p:attrName>style.visibility</p:attrName>
                                        </p:attrNameLst>
                                      </p:cBhvr>
                                      <p:to>
                                        <p:strVal val="visible"/>
                                      </p:to>
                                    </p:set>
                                    <p:animEffect transition="in" filter="blinds(horizontal)">
                                      <p:cBhvr>
                                        <p:cTn id="12" dur="500"/>
                                        <p:tgtEl>
                                          <p:spTgt spid="553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303">
                                            <p:txEl>
                                              <p:pRg st="3" end="3"/>
                                            </p:txEl>
                                          </p:spTgt>
                                        </p:tgtEl>
                                        <p:attrNameLst>
                                          <p:attrName>style.visibility</p:attrName>
                                        </p:attrNameLst>
                                      </p:cBhvr>
                                      <p:to>
                                        <p:strVal val="visible"/>
                                      </p:to>
                                    </p:set>
                                    <p:animEffect transition="in" filter="blinds(horizontal)">
                                      <p:cBhvr>
                                        <p:cTn id="17" dur="500"/>
                                        <p:tgtEl>
                                          <p:spTgt spid="553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303">
                                            <p:txEl>
                                              <p:pRg st="4" end="4"/>
                                            </p:txEl>
                                          </p:spTgt>
                                        </p:tgtEl>
                                        <p:attrNameLst>
                                          <p:attrName>style.visibility</p:attrName>
                                        </p:attrNameLst>
                                      </p:cBhvr>
                                      <p:to>
                                        <p:strVal val="visible"/>
                                      </p:to>
                                    </p:set>
                                    <p:animEffect transition="in" filter="blinds(horizontal)">
                                      <p:cBhvr>
                                        <p:cTn id="22" dur="500"/>
                                        <p:tgtEl>
                                          <p:spTgt spid="553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303">
                                            <p:txEl>
                                              <p:pRg st="5" end="5"/>
                                            </p:txEl>
                                          </p:spTgt>
                                        </p:tgtEl>
                                        <p:attrNameLst>
                                          <p:attrName>style.visibility</p:attrName>
                                        </p:attrNameLst>
                                      </p:cBhvr>
                                      <p:to>
                                        <p:strVal val="visible"/>
                                      </p:to>
                                    </p:set>
                                    <p:animEffect transition="in" filter="blinds(horizontal)">
                                      <p:cBhvr>
                                        <p:cTn id="27" dur="500"/>
                                        <p:tgtEl>
                                          <p:spTgt spid="553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303">
                                            <p:txEl>
                                              <p:pRg st="6" end="6"/>
                                            </p:txEl>
                                          </p:spTgt>
                                        </p:tgtEl>
                                        <p:attrNameLst>
                                          <p:attrName>style.visibility</p:attrName>
                                        </p:attrNameLst>
                                      </p:cBhvr>
                                      <p:to>
                                        <p:strVal val="visible"/>
                                      </p:to>
                                    </p:set>
                                    <p:animEffect transition="in" filter="blinds(horizontal)">
                                      <p:cBhvr>
                                        <p:cTn id="32" dur="500"/>
                                        <p:tgtEl>
                                          <p:spTgt spid="5530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303">
                                            <p:txEl>
                                              <p:pRg st="7" end="7"/>
                                            </p:txEl>
                                          </p:spTgt>
                                        </p:tgtEl>
                                        <p:attrNameLst>
                                          <p:attrName>style.visibility</p:attrName>
                                        </p:attrNameLst>
                                      </p:cBhvr>
                                      <p:to>
                                        <p:strVal val="visible"/>
                                      </p:to>
                                    </p:set>
                                    <p:animEffect transition="in" filter="blinds(horizontal)">
                                      <p:cBhvr>
                                        <p:cTn id="37" dur="500"/>
                                        <p:tgtEl>
                                          <p:spTgt spid="553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EF1092F-F191-4442-AC9E-A2AF780540FB}" type="datetime1">
              <a:rPr lang="zh-CN" altLang="en-US" sz="1400">
                <a:ea typeface="宋体" pitchFamily="2" charset="-122"/>
              </a:rPr>
              <a:pPr eaLnBrk="1" hangingPunct="1"/>
              <a:t>2019/7/7</a:t>
            </a:fld>
            <a:endParaRPr lang="en-US" altLang="zh-CN" sz="1400">
              <a:ea typeface="宋体" pitchFamily="2" charset="-122"/>
            </a:endParaRPr>
          </a:p>
        </p:txBody>
      </p:sp>
      <p:sp>
        <p:nvSpPr>
          <p:cNvPr id="12902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20EEB075-9776-4631-8839-18548832E133}" type="slidenum">
              <a:rPr lang="zh-CN" altLang="en-US" sz="1400">
                <a:ea typeface="宋体" pitchFamily="2" charset="-122"/>
              </a:rPr>
              <a:pPr algn="r" eaLnBrk="1" hangingPunct="1"/>
              <a:t>53</a:t>
            </a:fld>
            <a:endParaRPr lang="en-US" altLang="zh-CN" sz="1400">
              <a:ea typeface="宋体" pitchFamily="2" charset="-122"/>
            </a:endParaRPr>
          </a:p>
        </p:txBody>
      </p:sp>
      <p:sp>
        <p:nvSpPr>
          <p:cNvPr id="129028" name="Text Box 6"/>
          <p:cNvSpPr txBox="1">
            <a:spLocks noChangeArrowheads="1"/>
          </p:cNvSpPr>
          <p:nvPr/>
        </p:nvSpPr>
        <p:spPr bwMode="auto">
          <a:xfrm>
            <a:off x="395288" y="1557338"/>
            <a:ext cx="7504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2</a:t>
            </a:r>
            <a:r>
              <a:rPr lang="zh-CN" altLang="en-US" sz="2800" b="1">
                <a:solidFill>
                  <a:srgbClr val="0000FF"/>
                </a:solidFill>
                <a:latin typeface="楷体_GB2312" pitchFamily="49" charset="-122"/>
                <a:ea typeface="楷体_GB2312" pitchFamily="49" charset="-122"/>
              </a:rPr>
              <a:t>）借助于下意识的联想（灵感）来展开思路</a:t>
            </a:r>
          </a:p>
        </p:txBody>
      </p:sp>
      <p:sp>
        <p:nvSpPr>
          <p:cNvPr id="56326" name="AutoShape 7"/>
          <p:cNvSpPr>
            <a:spLocks noChangeArrowheads="1"/>
          </p:cNvSpPr>
          <p:nvPr/>
        </p:nvSpPr>
        <p:spPr bwMode="auto">
          <a:xfrm>
            <a:off x="611188" y="2420938"/>
            <a:ext cx="7891462" cy="1484312"/>
          </a:xfrm>
          <a:prstGeom prst="flowChartAlternateProcess">
            <a:avLst/>
          </a:prstGeom>
          <a:solidFill>
            <a:srgbClr val="CCFFFF">
              <a:alpha val="50195"/>
            </a:srgbClr>
          </a:solidFill>
          <a:ln w="9525">
            <a:solidFill>
              <a:schemeClr val="tx1"/>
            </a:solidFill>
            <a:miter lim="800000"/>
            <a:headEnd/>
            <a:tailEnd/>
          </a:ln>
        </p:spPr>
        <p:txBody>
          <a:bodyPr lIns="90000" tIns="46800" rIns="90000" bIns="46800" anchor="ctr">
            <a:spAutoFit/>
          </a:bodyPr>
          <a:lstStyle/>
          <a:p>
            <a:pPr>
              <a:buFontTx/>
              <a:buChar char="•"/>
            </a:pPr>
            <a:r>
              <a:rPr lang="zh-CN" altLang="en-US" sz="2800" b="1">
                <a:solidFill>
                  <a:srgbClr val="0000FF"/>
                </a:solidFill>
                <a:latin typeface="Times New Roman" pitchFamily="18" charset="0"/>
                <a:ea typeface="楷体_GB2312" pitchFamily="49" charset="-122"/>
              </a:rPr>
              <a:t>抓住问题的个别条件或关键词展开联想或猜想</a:t>
            </a:r>
            <a:r>
              <a:rPr lang="en-US" altLang="zh-CN" sz="2800" b="1">
                <a:solidFill>
                  <a:srgbClr val="0000FF"/>
                </a:solidFill>
                <a:latin typeface="Times New Roman" pitchFamily="18" charset="0"/>
                <a:ea typeface="楷体_GB2312" pitchFamily="49" charset="-122"/>
              </a:rPr>
              <a:t>;</a:t>
            </a:r>
            <a:endParaRPr lang="zh-CN" altLang="en-US" sz="2800" b="1">
              <a:solidFill>
                <a:srgbClr val="0000FF"/>
              </a:solidFill>
              <a:latin typeface="Times New Roman" pitchFamily="18" charset="0"/>
              <a:ea typeface="楷体_GB2312" pitchFamily="49" charset="-122"/>
            </a:endParaRPr>
          </a:p>
          <a:p>
            <a:pPr>
              <a:buFontTx/>
              <a:buChar char="•"/>
            </a:pPr>
            <a:r>
              <a:rPr lang="zh-CN" altLang="en-US" sz="2800" b="1">
                <a:solidFill>
                  <a:srgbClr val="0000FF"/>
                </a:solidFill>
                <a:latin typeface="Times New Roman" pitchFamily="18" charset="0"/>
                <a:ea typeface="楷体_GB2312" pitchFamily="49" charset="-122"/>
              </a:rPr>
              <a:t>综合所得到的联想和猜想，得到一些结论</a:t>
            </a:r>
            <a:r>
              <a:rPr lang="en-US" altLang="zh-CN" sz="2800" b="1">
                <a:solidFill>
                  <a:srgbClr val="0000FF"/>
                </a:solidFill>
                <a:latin typeface="Times New Roman" pitchFamily="18" charset="0"/>
                <a:ea typeface="楷体_GB2312" pitchFamily="49" charset="-122"/>
              </a:rPr>
              <a:t>;</a:t>
            </a:r>
            <a:endParaRPr lang="zh-CN" altLang="en-US" sz="2800" b="1">
              <a:solidFill>
                <a:srgbClr val="0000FF"/>
              </a:solidFill>
              <a:latin typeface="Times New Roman" pitchFamily="18" charset="0"/>
              <a:ea typeface="楷体_GB2312" pitchFamily="49" charset="-122"/>
            </a:endParaRPr>
          </a:p>
          <a:p>
            <a:pPr>
              <a:buFontTx/>
              <a:buChar char="•"/>
            </a:pPr>
            <a:r>
              <a:rPr lang="zh-CN" altLang="en-US" sz="2800" b="1">
                <a:solidFill>
                  <a:srgbClr val="0000FF"/>
                </a:solidFill>
                <a:latin typeface="Times New Roman" pitchFamily="18" charset="0"/>
                <a:ea typeface="楷体_GB2312" pitchFamily="49" charset="-122"/>
              </a:rPr>
              <a:t>进一步思考找出新思路和方法</a:t>
            </a:r>
            <a:r>
              <a:rPr lang="en-US" altLang="zh-CN" sz="2800" b="1">
                <a:solidFill>
                  <a:srgbClr val="0000FF"/>
                </a:solidFill>
                <a:latin typeface="Times New Roman" pitchFamily="18" charset="0"/>
                <a:ea typeface="楷体_GB2312" pitchFamily="49" charset="-122"/>
              </a:rPr>
              <a:t>.</a:t>
            </a:r>
          </a:p>
        </p:txBody>
      </p:sp>
      <p:sp>
        <p:nvSpPr>
          <p:cNvPr id="129030" name="Rectangle 10"/>
          <p:cNvSpPr>
            <a:spLocks noChangeArrowheads="1"/>
          </p:cNvSpPr>
          <p:nvPr/>
        </p:nvSpPr>
        <p:spPr bwMode="auto">
          <a:xfrm>
            <a:off x="1835150" y="476250"/>
            <a:ext cx="4608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en-US" altLang="zh-CN" sz="3200" b="1">
                <a:solidFill>
                  <a:schemeClr val="bg1"/>
                </a:solidFill>
                <a:latin typeface="黑体" pitchFamily="49" charset="-122"/>
                <a:ea typeface="黑体" pitchFamily="49" charset="-122"/>
              </a:rPr>
              <a:t>2.</a:t>
            </a:r>
            <a:r>
              <a:rPr lang="zh-CN" altLang="en-US" sz="3200" b="1">
                <a:solidFill>
                  <a:schemeClr val="bg1"/>
                </a:solidFill>
                <a:latin typeface="黑体" pitchFamily="49" charset="-122"/>
                <a:ea typeface="黑体" pitchFamily="49" charset="-122"/>
              </a:rPr>
              <a:t>发散性思维方法</a:t>
            </a:r>
          </a:p>
        </p:txBody>
      </p:sp>
      <p:sp>
        <p:nvSpPr>
          <p:cNvPr id="56328" name="Text Box 11"/>
          <p:cNvSpPr txBox="1">
            <a:spLocks noChangeArrowheads="1"/>
          </p:cNvSpPr>
          <p:nvPr/>
        </p:nvSpPr>
        <p:spPr bwMode="auto">
          <a:xfrm>
            <a:off x="611188" y="4149725"/>
            <a:ext cx="78676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800" b="1">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想象力</a:t>
            </a:r>
            <a:r>
              <a:rPr lang="zh-CN" altLang="en-US" sz="2800" b="1">
                <a:solidFill>
                  <a:srgbClr val="0000FF"/>
                </a:solidFill>
                <a:latin typeface="楷体_GB2312" pitchFamily="49" charset="-122"/>
                <a:ea typeface="楷体_GB2312" pitchFamily="49" charset="-122"/>
              </a:rPr>
              <a:t>是人的最高天赋</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一种把原始经历组合成具体形象的能力；一种把握层次能力；一种把感觉、梦幻和理想等对立因素融合成一个统一整体的能力。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
                                  </p:iterate>
                                  <p:childTnLst>
                                    <p:set>
                                      <p:cBhvr>
                                        <p:cTn id="6" dur="1" fill="hold">
                                          <p:stCondLst>
                                            <p:cond delay="0"/>
                                          </p:stCondLst>
                                        </p:cTn>
                                        <p:tgtEl>
                                          <p:spTgt spid="56328"/>
                                        </p:tgtEl>
                                        <p:attrNameLst>
                                          <p:attrName>style.visibility</p:attrName>
                                        </p:attrNameLst>
                                      </p:cBhvr>
                                      <p:to>
                                        <p:strVal val="visible"/>
                                      </p:to>
                                    </p:set>
                                    <p:animEffect transition="in" filter="wipe(left)">
                                      <p:cBhvr>
                                        <p:cTn id="7" dur="2000"/>
                                        <p:tgtEl>
                                          <p:spTgt spid="563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6">
                                            <p:txEl>
                                              <p:pRg st="0" end="0"/>
                                            </p:txEl>
                                          </p:spTgt>
                                        </p:tgtEl>
                                        <p:attrNameLst>
                                          <p:attrName>style.visibility</p:attrName>
                                        </p:attrNameLst>
                                      </p:cBhvr>
                                      <p:to>
                                        <p:strVal val="visible"/>
                                      </p:to>
                                    </p:set>
                                    <p:animEffect transition="in" filter="blinds(horizontal)">
                                      <p:cBhvr>
                                        <p:cTn id="12" dur="500"/>
                                        <p:tgtEl>
                                          <p:spTgt spid="5632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6">
                                            <p:txEl>
                                              <p:pRg st="1" end="1"/>
                                            </p:txEl>
                                          </p:spTgt>
                                        </p:tgtEl>
                                        <p:attrNameLst>
                                          <p:attrName>style.visibility</p:attrName>
                                        </p:attrNameLst>
                                      </p:cBhvr>
                                      <p:to>
                                        <p:strVal val="visible"/>
                                      </p:to>
                                    </p:set>
                                    <p:animEffect transition="in" filter="blinds(horizontal)">
                                      <p:cBhvr>
                                        <p:cTn id="17" dur="500"/>
                                        <p:tgtEl>
                                          <p:spTgt spid="5632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6">
                                            <p:txEl>
                                              <p:pRg st="2" end="2"/>
                                            </p:txEl>
                                          </p:spTgt>
                                        </p:tgtEl>
                                        <p:attrNameLst>
                                          <p:attrName>style.visibility</p:attrName>
                                        </p:attrNameLst>
                                      </p:cBhvr>
                                      <p:to>
                                        <p:strVal val="visible"/>
                                      </p:to>
                                    </p:set>
                                    <p:animEffect transition="in" filter="blinds(horizontal)">
                                      <p:cBhvr>
                                        <p:cTn id="22" dur="500"/>
                                        <p:tgtEl>
                                          <p:spTgt spid="563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63B423B-25E2-4038-BDCD-D92EDFE134FF}" type="datetime1">
              <a:rPr lang="zh-CN" altLang="en-US" sz="1400">
                <a:ea typeface="宋体" pitchFamily="2" charset="-122"/>
              </a:rPr>
              <a:pPr eaLnBrk="1" hangingPunct="1"/>
              <a:t>2019/7/7</a:t>
            </a:fld>
            <a:endParaRPr lang="en-US" altLang="zh-CN" sz="1400">
              <a:ea typeface="宋体" pitchFamily="2" charset="-122"/>
            </a:endParaRPr>
          </a:p>
        </p:txBody>
      </p:sp>
      <p:sp>
        <p:nvSpPr>
          <p:cNvPr id="13005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F668D726-A947-424A-B376-EE87EC4460D7}" type="slidenum">
              <a:rPr lang="zh-CN" altLang="en-US" sz="1400">
                <a:ea typeface="宋体" pitchFamily="2" charset="-122"/>
              </a:rPr>
              <a:pPr algn="r" eaLnBrk="1" hangingPunct="1"/>
              <a:t>54</a:t>
            </a:fld>
            <a:endParaRPr lang="en-US" altLang="zh-CN" sz="1400">
              <a:ea typeface="宋体" pitchFamily="2" charset="-122"/>
            </a:endParaRPr>
          </a:p>
        </p:txBody>
      </p:sp>
      <p:sp>
        <p:nvSpPr>
          <p:cNvPr id="130052" name="Rectangle 4"/>
          <p:cNvSpPr>
            <a:spLocks noChangeArrowheads="1"/>
          </p:cNvSpPr>
          <p:nvPr/>
        </p:nvSpPr>
        <p:spPr bwMode="auto">
          <a:xfrm>
            <a:off x="1331913" y="476250"/>
            <a:ext cx="5761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en-US" altLang="zh-CN" sz="3200" b="1">
                <a:solidFill>
                  <a:schemeClr val="bg1"/>
                </a:solidFill>
                <a:latin typeface="黑体" pitchFamily="49" charset="-122"/>
                <a:ea typeface="黑体" pitchFamily="49" charset="-122"/>
              </a:rPr>
              <a:t>3.</a:t>
            </a:r>
            <a:r>
              <a:rPr lang="zh-CN" altLang="en-US" sz="3200" b="1">
                <a:solidFill>
                  <a:schemeClr val="bg1"/>
                </a:solidFill>
                <a:latin typeface="黑体" pitchFamily="49" charset="-122"/>
                <a:ea typeface="黑体" pitchFamily="49" charset="-122"/>
              </a:rPr>
              <a:t>数学建模竞赛的实践过程</a:t>
            </a:r>
          </a:p>
        </p:txBody>
      </p:sp>
      <p:sp>
        <p:nvSpPr>
          <p:cNvPr id="130053" name="Text Box 5"/>
          <p:cNvSpPr txBox="1">
            <a:spLocks noChangeArrowheads="1"/>
          </p:cNvSpPr>
          <p:nvPr/>
        </p:nvSpPr>
        <p:spPr bwMode="auto">
          <a:xfrm>
            <a:off x="179388" y="1341438"/>
            <a:ext cx="3744912" cy="650875"/>
          </a:xfrm>
          <a:prstGeom prst="rect">
            <a:avLst/>
          </a:prstGeom>
          <a:solidFill>
            <a:srgbClr val="CCFFFF">
              <a:alpha val="50195"/>
            </a:srgbClr>
          </a:solidFill>
          <a:ln w="9525">
            <a:solidFill>
              <a:srgbClr val="FF00FF"/>
            </a:solidFill>
            <a:miter lim="800000"/>
            <a:headEnd/>
            <a:tailEnd/>
          </a:ln>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3600" b="1">
                <a:solidFill>
                  <a:srgbClr val="FF0000"/>
                </a:solidFill>
                <a:latin typeface="楷体_GB2312" pitchFamily="49" charset="-122"/>
                <a:ea typeface="楷体_GB2312" pitchFamily="49" charset="-122"/>
              </a:rPr>
              <a:t>(1)</a:t>
            </a:r>
            <a:r>
              <a:rPr lang="zh-CN" altLang="en-US" sz="3600" b="1">
                <a:solidFill>
                  <a:srgbClr val="FF0000"/>
                </a:solidFill>
                <a:latin typeface="楷体_GB2312" pitchFamily="49" charset="-122"/>
                <a:ea typeface="楷体_GB2312" pitchFamily="49" charset="-122"/>
              </a:rPr>
              <a:t>问题的分析</a:t>
            </a:r>
            <a:endParaRPr lang="zh-CN" altLang="en-US" sz="3600" b="1">
              <a:solidFill>
                <a:srgbClr val="3333FF"/>
              </a:solidFill>
              <a:latin typeface="楷体_GB2312" pitchFamily="49" charset="-122"/>
              <a:ea typeface="楷体_GB2312" pitchFamily="49" charset="-122"/>
            </a:endParaRPr>
          </a:p>
        </p:txBody>
      </p:sp>
      <p:sp>
        <p:nvSpPr>
          <p:cNvPr id="63495" name="AutoShape 8"/>
          <p:cNvSpPr>
            <a:spLocks noChangeArrowheads="1"/>
          </p:cNvSpPr>
          <p:nvPr/>
        </p:nvSpPr>
        <p:spPr bwMode="auto">
          <a:xfrm>
            <a:off x="395288" y="2060575"/>
            <a:ext cx="7688262" cy="55245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r>
              <a:rPr lang="zh-CN" altLang="en-US" sz="2800" b="1">
                <a:solidFill>
                  <a:srgbClr val="0000FF"/>
                </a:solidFill>
                <a:latin typeface="Times New Roman" pitchFamily="18" charset="0"/>
                <a:ea typeface="楷体_GB2312" pitchFamily="49" charset="-122"/>
              </a:rPr>
              <a:t>数学建模的第一步：明确问题</a:t>
            </a:r>
            <a:r>
              <a:rPr lang="en-US" altLang="zh-CN" sz="2800" b="1">
                <a:solidFill>
                  <a:srgbClr val="0000FF"/>
                </a:solidFill>
                <a:latin typeface="Times New Roman" pitchFamily="18" charset="0"/>
                <a:ea typeface="楷体_GB2312" pitchFamily="49" charset="-122"/>
              </a:rPr>
              <a:t>;</a:t>
            </a:r>
            <a:r>
              <a:rPr lang="zh-CN" altLang="en-US" sz="2800" b="1">
                <a:solidFill>
                  <a:srgbClr val="0000FF"/>
                </a:solidFill>
                <a:latin typeface="Times New Roman" pitchFamily="18" charset="0"/>
                <a:ea typeface="楷体_GB2312" pitchFamily="49" charset="-122"/>
              </a:rPr>
              <a:t>分析条件和数据</a:t>
            </a:r>
            <a:r>
              <a:rPr lang="en-US" altLang="zh-CN" sz="2800" b="1">
                <a:solidFill>
                  <a:srgbClr val="0000FF"/>
                </a:solidFill>
                <a:latin typeface="Times New Roman" pitchFamily="18" charset="0"/>
                <a:ea typeface="楷体_GB2312" pitchFamily="49" charset="-122"/>
              </a:rPr>
              <a:t>.</a:t>
            </a:r>
          </a:p>
        </p:txBody>
      </p:sp>
      <p:sp>
        <p:nvSpPr>
          <p:cNvPr id="63496" name="AutoShape 10"/>
          <p:cNvSpPr>
            <a:spLocks noChangeArrowheads="1"/>
          </p:cNvSpPr>
          <p:nvPr/>
        </p:nvSpPr>
        <p:spPr bwMode="auto">
          <a:xfrm>
            <a:off x="668338" y="2695575"/>
            <a:ext cx="7696200" cy="3787775"/>
          </a:xfrm>
          <a:prstGeom prst="flowChartAlternateProcess">
            <a:avLst/>
          </a:prstGeom>
          <a:solidFill>
            <a:srgbClr val="CCFFFF">
              <a:alpha val="50195"/>
            </a:srgbClr>
          </a:solidFill>
          <a:ln w="9525">
            <a:solidFill>
              <a:srgbClr val="FF00FF"/>
            </a:solidFill>
            <a:miter lim="800000"/>
            <a:headEnd/>
            <a:tailEnd/>
          </a:ln>
        </p:spPr>
        <p:txBody>
          <a:bodyPr wrap="none" lIns="90000" tIns="46800" rIns="90000" bIns="46800" anchor="ctr">
            <a:spAutoFit/>
          </a:bodyPr>
          <a:lstStyle/>
          <a:p>
            <a:r>
              <a:rPr lang="zh-CN" altLang="en-US" sz="2800" b="1">
                <a:solidFill>
                  <a:srgbClr val="0000FF"/>
                </a:solidFill>
                <a:latin typeface="Times New Roman" pitchFamily="18" charset="0"/>
                <a:ea typeface="楷体_GB2312" pitchFamily="49" charset="-122"/>
              </a:rPr>
              <a:t>通过对问题的分析，明确问题所给的信息：</a:t>
            </a:r>
          </a:p>
          <a:p>
            <a:pPr>
              <a:buFontTx/>
              <a:buChar char="•"/>
            </a:pPr>
            <a:r>
              <a:rPr lang="zh-CN" altLang="en-US" sz="2800" b="1">
                <a:solidFill>
                  <a:srgbClr val="0000FF"/>
                </a:solidFill>
                <a:latin typeface="Times New Roman" pitchFamily="18" charset="0"/>
                <a:ea typeface="楷体_GB2312" pitchFamily="49" charset="-122"/>
              </a:rPr>
              <a:t>建模的目的是什么？需要解决的问题是什么？</a:t>
            </a:r>
          </a:p>
          <a:p>
            <a:pPr>
              <a:buFontTx/>
              <a:buChar char="•"/>
            </a:pPr>
            <a:r>
              <a:rPr lang="zh-CN" altLang="en-US" sz="2800" b="1">
                <a:solidFill>
                  <a:srgbClr val="0000FF"/>
                </a:solidFill>
                <a:latin typeface="Times New Roman" pitchFamily="18" charset="0"/>
                <a:ea typeface="楷体_GB2312" pitchFamily="49" charset="-122"/>
              </a:rPr>
              <a:t>解决问题的思路是什么？</a:t>
            </a:r>
          </a:p>
          <a:p>
            <a:pPr>
              <a:buFontTx/>
              <a:buChar char="•"/>
            </a:pPr>
            <a:r>
              <a:rPr lang="zh-CN" altLang="en-US" sz="2800" b="1">
                <a:solidFill>
                  <a:srgbClr val="0000FF"/>
                </a:solidFill>
                <a:latin typeface="Times New Roman" pitchFamily="18" charset="0"/>
                <a:ea typeface="楷体_GB2312" pitchFamily="49" charset="-122"/>
              </a:rPr>
              <a:t>需要做些什么工作？</a:t>
            </a:r>
          </a:p>
          <a:p>
            <a:pPr>
              <a:buFontTx/>
              <a:buChar char="•"/>
            </a:pPr>
            <a:r>
              <a:rPr lang="zh-CN" altLang="en-US" sz="2800" b="1">
                <a:solidFill>
                  <a:srgbClr val="0000FF"/>
                </a:solidFill>
                <a:latin typeface="Times New Roman" pitchFamily="18" charset="0"/>
                <a:ea typeface="楷体_GB2312" pitchFamily="49" charset="-122"/>
              </a:rPr>
              <a:t>可以用什么知识和方法？</a:t>
            </a:r>
          </a:p>
          <a:p>
            <a:pPr>
              <a:buFontTx/>
              <a:buChar char="•"/>
            </a:pPr>
            <a:r>
              <a:rPr lang="zh-CN" altLang="en-US" sz="2800" b="1">
                <a:solidFill>
                  <a:srgbClr val="0000FF"/>
                </a:solidFill>
                <a:latin typeface="Times New Roman" pitchFamily="18" charset="0"/>
                <a:ea typeface="楷体_GB2312" pitchFamily="49" charset="-122"/>
              </a:rPr>
              <a:t>问题有什么特点、限制条件？</a:t>
            </a:r>
          </a:p>
          <a:p>
            <a:pPr>
              <a:buFontTx/>
              <a:buChar char="•"/>
            </a:pPr>
            <a:r>
              <a:rPr lang="zh-CN" altLang="en-US" sz="2800" b="1">
                <a:solidFill>
                  <a:srgbClr val="0000FF"/>
                </a:solidFill>
                <a:latin typeface="Times New Roman" pitchFamily="18" charset="0"/>
                <a:ea typeface="楷体_GB2312" pitchFamily="49" charset="-122"/>
              </a:rPr>
              <a:t>工作的重点、难点、要点是什么？</a:t>
            </a:r>
          </a:p>
          <a:p>
            <a:pPr>
              <a:buFontTx/>
              <a:buChar char="•"/>
            </a:pPr>
            <a:r>
              <a:rPr lang="zh-CN" altLang="en-US" sz="2800" b="1">
                <a:solidFill>
                  <a:srgbClr val="0000FF"/>
                </a:solidFill>
                <a:latin typeface="Times New Roman" pitchFamily="18" charset="0"/>
                <a:ea typeface="楷体_GB2312" pitchFamily="49" charset="-122"/>
              </a:rPr>
              <a:t>开展工作的程序是什么？如何分工、合作？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blinds(horizontal)">
                                      <p:cBhvr>
                                        <p:cTn id="7" dur="500"/>
                                        <p:tgtEl>
                                          <p:spTgt spid="6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6">
                                            <p:txEl>
                                              <p:pRg st="1" end="1"/>
                                            </p:txEl>
                                          </p:spTgt>
                                        </p:tgtEl>
                                        <p:attrNameLst>
                                          <p:attrName>style.visibility</p:attrName>
                                        </p:attrNameLst>
                                      </p:cBhvr>
                                      <p:to>
                                        <p:strVal val="visible"/>
                                      </p:to>
                                    </p:set>
                                    <p:animEffect transition="in" filter="blinds(horizontal)">
                                      <p:cBhvr>
                                        <p:cTn id="12" dur="500"/>
                                        <p:tgtEl>
                                          <p:spTgt spid="634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496">
                                            <p:txEl>
                                              <p:pRg st="2" end="2"/>
                                            </p:txEl>
                                          </p:spTgt>
                                        </p:tgtEl>
                                        <p:attrNameLst>
                                          <p:attrName>style.visibility</p:attrName>
                                        </p:attrNameLst>
                                      </p:cBhvr>
                                      <p:to>
                                        <p:strVal val="visible"/>
                                      </p:to>
                                    </p:set>
                                    <p:animEffect transition="in" filter="blinds(horizontal)">
                                      <p:cBhvr>
                                        <p:cTn id="17" dur="500"/>
                                        <p:tgtEl>
                                          <p:spTgt spid="634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496">
                                            <p:txEl>
                                              <p:pRg st="3" end="3"/>
                                            </p:txEl>
                                          </p:spTgt>
                                        </p:tgtEl>
                                        <p:attrNameLst>
                                          <p:attrName>style.visibility</p:attrName>
                                        </p:attrNameLst>
                                      </p:cBhvr>
                                      <p:to>
                                        <p:strVal val="visible"/>
                                      </p:to>
                                    </p:set>
                                    <p:animEffect transition="in" filter="blinds(horizontal)">
                                      <p:cBhvr>
                                        <p:cTn id="22" dur="500"/>
                                        <p:tgtEl>
                                          <p:spTgt spid="634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3496">
                                            <p:txEl>
                                              <p:pRg st="4" end="4"/>
                                            </p:txEl>
                                          </p:spTgt>
                                        </p:tgtEl>
                                        <p:attrNameLst>
                                          <p:attrName>style.visibility</p:attrName>
                                        </p:attrNameLst>
                                      </p:cBhvr>
                                      <p:to>
                                        <p:strVal val="visible"/>
                                      </p:to>
                                    </p:set>
                                    <p:animEffect transition="in" filter="blinds(horizontal)">
                                      <p:cBhvr>
                                        <p:cTn id="27" dur="500"/>
                                        <p:tgtEl>
                                          <p:spTgt spid="6349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3496">
                                            <p:txEl>
                                              <p:pRg st="5" end="5"/>
                                            </p:txEl>
                                          </p:spTgt>
                                        </p:tgtEl>
                                        <p:attrNameLst>
                                          <p:attrName>style.visibility</p:attrName>
                                        </p:attrNameLst>
                                      </p:cBhvr>
                                      <p:to>
                                        <p:strVal val="visible"/>
                                      </p:to>
                                    </p:set>
                                    <p:animEffect transition="in" filter="blinds(horizontal)">
                                      <p:cBhvr>
                                        <p:cTn id="32" dur="500"/>
                                        <p:tgtEl>
                                          <p:spTgt spid="6349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3496">
                                            <p:txEl>
                                              <p:pRg st="6" end="6"/>
                                            </p:txEl>
                                          </p:spTgt>
                                        </p:tgtEl>
                                        <p:attrNameLst>
                                          <p:attrName>style.visibility</p:attrName>
                                        </p:attrNameLst>
                                      </p:cBhvr>
                                      <p:to>
                                        <p:strVal val="visible"/>
                                      </p:to>
                                    </p:set>
                                    <p:animEffect transition="in" filter="blinds(horizontal)">
                                      <p:cBhvr>
                                        <p:cTn id="37" dur="500"/>
                                        <p:tgtEl>
                                          <p:spTgt spid="6349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3496">
                                            <p:txEl>
                                              <p:pRg st="7" end="7"/>
                                            </p:txEl>
                                          </p:spTgt>
                                        </p:tgtEl>
                                        <p:attrNameLst>
                                          <p:attrName>style.visibility</p:attrName>
                                        </p:attrNameLst>
                                      </p:cBhvr>
                                      <p:to>
                                        <p:strVal val="visible"/>
                                      </p:to>
                                    </p:set>
                                    <p:animEffect transition="in" filter="blinds(horizontal)">
                                      <p:cBhvr>
                                        <p:cTn id="42" dur="500"/>
                                        <p:tgtEl>
                                          <p:spTgt spid="634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04A6390-51F6-445E-ABDA-E3017FF70B2D}" type="datetime1">
              <a:rPr lang="zh-CN" altLang="en-US" sz="1400">
                <a:ea typeface="宋体" pitchFamily="2" charset="-122"/>
              </a:rPr>
              <a:pPr eaLnBrk="1" hangingPunct="1"/>
              <a:t>2019/7/7</a:t>
            </a:fld>
            <a:endParaRPr lang="en-US" altLang="zh-CN" sz="1400">
              <a:ea typeface="宋体" pitchFamily="2" charset="-122"/>
            </a:endParaRPr>
          </a:p>
        </p:txBody>
      </p:sp>
      <p:sp>
        <p:nvSpPr>
          <p:cNvPr id="3076"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F888A587-B527-451D-859D-31811D1B8A5D}" type="slidenum">
              <a:rPr lang="zh-CN" altLang="en-US" sz="1400">
                <a:ea typeface="宋体" pitchFamily="2" charset="-122"/>
              </a:rPr>
              <a:pPr algn="r" eaLnBrk="1" hangingPunct="1"/>
              <a:t>55</a:t>
            </a:fld>
            <a:endParaRPr lang="en-US" altLang="zh-CN" sz="1400">
              <a:ea typeface="宋体" pitchFamily="2" charset="-122"/>
            </a:endParaRPr>
          </a:p>
        </p:txBody>
      </p:sp>
      <p:sp>
        <p:nvSpPr>
          <p:cNvPr id="64517" name="AutoShape 4"/>
          <p:cNvSpPr>
            <a:spLocks noChangeArrowheads="1"/>
          </p:cNvSpPr>
          <p:nvPr/>
        </p:nvSpPr>
        <p:spPr bwMode="auto">
          <a:xfrm>
            <a:off x="844550" y="2579688"/>
            <a:ext cx="7280275" cy="286702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pPr>
              <a:buFontTx/>
              <a:buChar char="•"/>
            </a:pPr>
            <a:r>
              <a:rPr lang="zh-CN" altLang="en-US" sz="2800" b="1">
                <a:solidFill>
                  <a:srgbClr val="0000FF"/>
                </a:solidFill>
                <a:latin typeface="Times New Roman" pitchFamily="18" charset="0"/>
                <a:ea typeface="楷体_GB2312" pitchFamily="49" charset="-122"/>
              </a:rPr>
              <a:t>从条件和数据可以得到什么信息？</a:t>
            </a:r>
          </a:p>
          <a:p>
            <a:pPr>
              <a:buFontTx/>
              <a:buChar char="•"/>
            </a:pPr>
            <a:r>
              <a:rPr lang="zh-CN" altLang="en-US" sz="2800" b="1">
                <a:solidFill>
                  <a:srgbClr val="0000FF"/>
                </a:solidFill>
                <a:latin typeface="Times New Roman" pitchFamily="18" charset="0"/>
                <a:ea typeface="楷体_GB2312" pitchFamily="49" charset="-122"/>
              </a:rPr>
              <a:t>数据的来源是否可靠？</a:t>
            </a:r>
          </a:p>
          <a:p>
            <a:pPr>
              <a:buFontTx/>
              <a:buChar char="•"/>
            </a:pPr>
            <a:r>
              <a:rPr lang="zh-CN" altLang="en-US" sz="2800" b="1">
                <a:solidFill>
                  <a:srgbClr val="0000FF"/>
                </a:solidFill>
                <a:latin typeface="Times New Roman" pitchFamily="18" charset="0"/>
                <a:ea typeface="楷体_GB2312" pitchFamily="49" charset="-122"/>
              </a:rPr>
              <a:t>所给条件和数据有什么意义和作用？</a:t>
            </a:r>
          </a:p>
          <a:p>
            <a:pPr>
              <a:buFontTx/>
              <a:buChar char="•"/>
            </a:pPr>
            <a:r>
              <a:rPr lang="zh-CN" altLang="en-US" sz="2800" b="1">
                <a:solidFill>
                  <a:srgbClr val="0000FF"/>
                </a:solidFill>
                <a:latin typeface="Times New Roman" pitchFamily="18" charset="0"/>
                <a:ea typeface="楷体_GB2312" pitchFamily="49" charset="-122"/>
              </a:rPr>
              <a:t>哪些条件是本质的？</a:t>
            </a:r>
          </a:p>
          <a:p>
            <a:pPr>
              <a:buFontTx/>
              <a:buChar char="•"/>
            </a:pPr>
            <a:r>
              <a:rPr lang="zh-CN" altLang="en-US" sz="2800" b="1">
                <a:solidFill>
                  <a:srgbClr val="0000FF"/>
                </a:solidFill>
                <a:latin typeface="Times New Roman" pitchFamily="18" charset="0"/>
                <a:ea typeface="楷体_GB2312" pitchFamily="49" charset="-122"/>
              </a:rPr>
              <a:t>哪些条件中可变动的？</a:t>
            </a:r>
          </a:p>
          <a:p>
            <a:pPr>
              <a:buFontTx/>
              <a:buChar char="•"/>
            </a:pPr>
            <a:r>
              <a:rPr lang="zh-CN" altLang="en-US" sz="2800" b="1">
                <a:solidFill>
                  <a:srgbClr val="0000FF"/>
                </a:solidFill>
                <a:latin typeface="Times New Roman" pitchFamily="18" charset="0"/>
                <a:ea typeface="楷体_GB2312" pitchFamily="49" charset="-122"/>
              </a:rPr>
              <a:t>是否需要适当补充一些条件和数据？</a:t>
            </a:r>
          </a:p>
        </p:txBody>
      </p:sp>
      <p:sp>
        <p:nvSpPr>
          <p:cNvPr id="3078" name="Rectangle 5"/>
          <p:cNvSpPr>
            <a:spLocks noChangeArrowheads="1"/>
          </p:cNvSpPr>
          <p:nvPr/>
        </p:nvSpPr>
        <p:spPr bwMode="auto">
          <a:xfrm>
            <a:off x="1331913" y="476250"/>
            <a:ext cx="5832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en-US" altLang="zh-CN" sz="3200" b="1">
                <a:solidFill>
                  <a:schemeClr val="bg1"/>
                </a:solidFill>
                <a:latin typeface="黑体" pitchFamily="49" charset="-122"/>
                <a:ea typeface="黑体" pitchFamily="49" charset="-122"/>
              </a:rPr>
              <a:t>3.</a:t>
            </a:r>
            <a:r>
              <a:rPr lang="zh-CN" altLang="en-US" sz="3200" b="1">
                <a:solidFill>
                  <a:schemeClr val="bg1"/>
                </a:solidFill>
                <a:latin typeface="黑体" pitchFamily="49" charset="-122"/>
                <a:ea typeface="黑体" pitchFamily="49" charset="-122"/>
              </a:rPr>
              <a:t>数学建模竞赛的实践过程</a:t>
            </a:r>
          </a:p>
        </p:txBody>
      </p:sp>
      <p:sp>
        <p:nvSpPr>
          <p:cNvPr id="3079" name="Text Box 6"/>
          <p:cNvSpPr txBox="1">
            <a:spLocks noChangeArrowheads="1"/>
          </p:cNvSpPr>
          <p:nvPr/>
        </p:nvSpPr>
        <p:spPr bwMode="auto">
          <a:xfrm>
            <a:off x="179388" y="1341438"/>
            <a:ext cx="3744912" cy="650875"/>
          </a:xfrm>
          <a:prstGeom prst="rect">
            <a:avLst/>
          </a:prstGeom>
          <a:solidFill>
            <a:srgbClr val="CCFFFF">
              <a:alpha val="50195"/>
            </a:srgbClr>
          </a:solidFill>
          <a:ln w="9525">
            <a:solidFill>
              <a:srgbClr val="FF00FF"/>
            </a:solidFill>
            <a:miter lim="800000"/>
            <a:headEnd/>
            <a:tailEnd/>
          </a:ln>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3600" b="1">
                <a:solidFill>
                  <a:srgbClr val="FF0000"/>
                </a:solidFill>
                <a:latin typeface="楷体_GB2312" pitchFamily="49" charset="-122"/>
                <a:ea typeface="楷体_GB2312" pitchFamily="49" charset="-122"/>
              </a:rPr>
              <a:t>(1)</a:t>
            </a:r>
            <a:r>
              <a:rPr lang="zh-CN" altLang="en-US" sz="3600" b="1">
                <a:solidFill>
                  <a:srgbClr val="FF0000"/>
                </a:solidFill>
                <a:latin typeface="楷体_GB2312" pitchFamily="49" charset="-122"/>
                <a:ea typeface="楷体_GB2312" pitchFamily="49" charset="-122"/>
              </a:rPr>
              <a:t>问题的分析</a:t>
            </a:r>
            <a:endParaRPr lang="zh-CN" altLang="en-US" sz="3600" b="1">
              <a:solidFill>
                <a:srgbClr val="3333FF"/>
              </a:solidFill>
              <a:latin typeface="楷体_GB2312" pitchFamily="49" charset="-122"/>
              <a:ea typeface="楷体_GB2312" pitchFamily="49" charset="-122"/>
            </a:endParaRPr>
          </a:p>
        </p:txBody>
      </p:sp>
      <p:graphicFrame>
        <p:nvGraphicFramePr>
          <p:cNvPr id="3074" name="Object 7"/>
          <p:cNvGraphicFramePr>
            <a:graphicFrameLocks noChangeAspect="1"/>
          </p:cNvGraphicFramePr>
          <p:nvPr/>
        </p:nvGraphicFramePr>
        <p:xfrm>
          <a:off x="6659563" y="5627688"/>
          <a:ext cx="2484437" cy="1230312"/>
        </p:xfrm>
        <a:graphic>
          <a:graphicData uri="http://schemas.openxmlformats.org/presentationml/2006/ole">
            <mc:AlternateContent xmlns:mc="http://schemas.openxmlformats.org/markup-compatibility/2006">
              <mc:Choice xmlns:v="urn:schemas-microsoft-com:vml" Requires="v">
                <p:oleObj spid="_x0000_s3089" r:id="rId3" imgW="5821680" imgH="2887980" progId="MS_ClipArt_Gallery.2">
                  <p:embed/>
                </p:oleObj>
              </mc:Choice>
              <mc:Fallback>
                <p:oleObj r:id="rId3" imgW="5821680" imgH="2887980"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5627688"/>
                        <a:ext cx="2484437" cy="12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7">
                                            <p:txEl>
                                              <p:pRg st="1" end="1"/>
                                            </p:txEl>
                                          </p:spTgt>
                                        </p:tgtEl>
                                        <p:attrNameLst>
                                          <p:attrName>style.visibility</p:attrName>
                                        </p:attrNameLst>
                                      </p:cBhvr>
                                      <p:to>
                                        <p:strVal val="visible"/>
                                      </p:to>
                                    </p:set>
                                    <p:animEffect transition="in" filter="blinds(horizontal)">
                                      <p:cBhvr>
                                        <p:cTn id="7" dur="500"/>
                                        <p:tgtEl>
                                          <p:spTgt spid="6451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7">
                                            <p:txEl>
                                              <p:pRg st="2" end="2"/>
                                            </p:txEl>
                                          </p:spTgt>
                                        </p:tgtEl>
                                        <p:attrNameLst>
                                          <p:attrName>style.visibility</p:attrName>
                                        </p:attrNameLst>
                                      </p:cBhvr>
                                      <p:to>
                                        <p:strVal val="visible"/>
                                      </p:to>
                                    </p:set>
                                    <p:animEffect transition="in" filter="blinds(horizontal)">
                                      <p:cBhvr>
                                        <p:cTn id="12" dur="500"/>
                                        <p:tgtEl>
                                          <p:spTgt spid="6451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517">
                                            <p:txEl>
                                              <p:pRg st="3" end="3"/>
                                            </p:txEl>
                                          </p:spTgt>
                                        </p:tgtEl>
                                        <p:attrNameLst>
                                          <p:attrName>style.visibility</p:attrName>
                                        </p:attrNameLst>
                                      </p:cBhvr>
                                      <p:to>
                                        <p:strVal val="visible"/>
                                      </p:to>
                                    </p:set>
                                    <p:animEffect transition="in" filter="blinds(horizontal)">
                                      <p:cBhvr>
                                        <p:cTn id="17" dur="500"/>
                                        <p:tgtEl>
                                          <p:spTgt spid="6451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4517">
                                            <p:txEl>
                                              <p:pRg st="4" end="4"/>
                                            </p:txEl>
                                          </p:spTgt>
                                        </p:tgtEl>
                                        <p:attrNameLst>
                                          <p:attrName>style.visibility</p:attrName>
                                        </p:attrNameLst>
                                      </p:cBhvr>
                                      <p:to>
                                        <p:strVal val="visible"/>
                                      </p:to>
                                    </p:set>
                                    <p:animEffect transition="in" filter="blinds(horizontal)">
                                      <p:cBhvr>
                                        <p:cTn id="22" dur="500"/>
                                        <p:tgtEl>
                                          <p:spTgt spid="6451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4517">
                                            <p:txEl>
                                              <p:pRg st="5" end="5"/>
                                            </p:txEl>
                                          </p:spTgt>
                                        </p:tgtEl>
                                        <p:attrNameLst>
                                          <p:attrName>style.visibility</p:attrName>
                                        </p:attrNameLst>
                                      </p:cBhvr>
                                      <p:to>
                                        <p:strVal val="visible"/>
                                      </p:to>
                                    </p:set>
                                    <p:animEffect transition="in" filter="blinds(horizontal)">
                                      <p:cBhvr>
                                        <p:cTn id="27" dur="500"/>
                                        <p:tgtEl>
                                          <p:spTgt spid="645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583C9B0-6D87-484D-8B3C-2B3AF77BED97}" type="datetime1">
              <a:rPr lang="zh-CN" altLang="en-US" sz="1400">
                <a:ea typeface="宋体" pitchFamily="2" charset="-122"/>
              </a:rPr>
              <a:pPr eaLnBrk="1" hangingPunct="1"/>
              <a:t>2019/7/7</a:t>
            </a:fld>
            <a:endParaRPr lang="en-US" altLang="zh-CN" sz="1400">
              <a:ea typeface="宋体" pitchFamily="2" charset="-122"/>
            </a:endParaRPr>
          </a:p>
        </p:txBody>
      </p:sp>
      <p:sp>
        <p:nvSpPr>
          <p:cNvPr id="13107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94BBE0F5-97AC-4846-B2C5-0766A45F6A23}" type="slidenum">
              <a:rPr lang="zh-CN" altLang="en-US" sz="1400">
                <a:ea typeface="宋体" pitchFamily="2" charset="-122"/>
              </a:rPr>
              <a:pPr algn="r" eaLnBrk="1" hangingPunct="1"/>
              <a:t>56</a:t>
            </a:fld>
            <a:endParaRPr lang="en-US" altLang="zh-CN" sz="1400">
              <a:ea typeface="宋体" pitchFamily="2" charset="-122"/>
            </a:endParaRPr>
          </a:p>
        </p:txBody>
      </p:sp>
      <p:sp>
        <p:nvSpPr>
          <p:cNvPr id="65541" name="Text Box 4"/>
          <p:cNvSpPr txBox="1">
            <a:spLocks noChangeArrowheads="1"/>
          </p:cNvSpPr>
          <p:nvPr/>
        </p:nvSpPr>
        <p:spPr bwMode="auto">
          <a:xfrm>
            <a:off x="468313" y="1268413"/>
            <a:ext cx="3598862" cy="650875"/>
          </a:xfrm>
          <a:prstGeom prst="rect">
            <a:avLst/>
          </a:prstGeom>
          <a:solidFill>
            <a:srgbClr val="CCFFFF">
              <a:alpha val="50195"/>
            </a:srgbClr>
          </a:solidFill>
          <a:ln w="9525">
            <a:solidFill>
              <a:srgbClr val="FF00FF"/>
            </a:solidFill>
            <a:miter lim="800000"/>
            <a:headEnd/>
            <a:tailEnd/>
          </a:ln>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3600" b="1">
                <a:solidFill>
                  <a:srgbClr val="FF0000"/>
                </a:solidFill>
                <a:latin typeface="楷体_GB2312" pitchFamily="49" charset="-122"/>
                <a:ea typeface="楷体_GB2312" pitchFamily="49" charset="-122"/>
              </a:rPr>
              <a:t>(2)</a:t>
            </a:r>
            <a:r>
              <a:rPr lang="zh-CN" altLang="en-US" sz="3600" b="1">
                <a:solidFill>
                  <a:srgbClr val="FF0000"/>
                </a:solidFill>
                <a:latin typeface="楷体_GB2312" pitchFamily="49" charset="-122"/>
                <a:ea typeface="楷体_GB2312" pitchFamily="49" charset="-122"/>
              </a:rPr>
              <a:t>模型的建立</a:t>
            </a:r>
            <a:endParaRPr lang="zh-CN" altLang="en-US" sz="3600" b="1">
              <a:solidFill>
                <a:srgbClr val="3333FF"/>
              </a:solidFill>
              <a:latin typeface="楷体_GB2312" pitchFamily="49" charset="-122"/>
              <a:ea typeface="楷体_GB2312" pitchFamily="49" charset="-122"/>
            </a:endParaRPr>
          </a:p>
        </p:txBody>
      </p:sp>
      <p:sp>
        <p:nvSpPr>
          <p:cNvPr id="65542" name="Text Box 5"/>
          <p:cNvSpPr txBox="1">
            <a:spLocks noChangeArrowheads="1"/>
          </p:cNvSpPr>
          <p:nvPr/>
        </p:nvSpPr>
        <p:spPr bwMode="auto">
          <a:xfrm>
            <a:off x="468313" y="1916113"/>
            <a:ext cx="813752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zh-CN" altLang="en-US" sz="3200" b="1">
                <a:solidFill>
                  <a:srgbClr val="FF0000"/>
                </a:solidFill>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明确建模目的</a:t>
            </a:r>
            <a:r>
              <a:rPr lang="en-US" altLang="zh-CN" sz="2800" b="1">
                <a:solidFill>
                  <a:srgbClr val="FF0000"/>
                </a:solidFill>
                <a:latin typeface="楷体_GB2312" pitchFamily="49" charset="-122"/>
                <a:ea typeface="楷体_GB2312" pitchFamily="49" charset="-122"/>
              </a:rPr>
              <a:t>:</a:t>
            </a:r>
          </a:p>
          <a:p>
            <a:pPr eaLnBrk="1" hangingPunct="1"/>
            <a:r>
              <a:rPr lang="zh-CN" altLang="en-US" sz="2800" b="1">
                <a:solidFill>
                  <a:srgbClr val="3333FF"/>
                </a:solidFill>
                <a:ea typeface="楷体_GB2312" pitchFamily="49" charset="-122"/>
              </a:rPr>
              <a:t>    描述或解释现实世界的现象；预报事件是否会发生，或如何发展；优化管理、决策或控制等。</a:t>
            </a:r>
          </a:p>
        </p:txBody>
      </p:sp>
      <p:sp>
        <p:nvSpPr>
          <p:cNvPr id="131078" name="Rectangle 10"/>
          <p:cNvSpPr>
            <a:spLocks noChangeArrowheads="1"/>
          </p:cNvSpPr>
          <p:nvPr/>
        </p:nvSpPr>
        <p:spPr bwMode="auto">
          <a:xfrm>
            <a:off x="1331913" y="476250"/>
            <a:ext cx="6048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en-US" altLang="zh-CN" sz="3200" b="1">
                <a:solidFill>
                  <a:schemeClr val="bg1"/>
                </a:solidFill>
                <a:latin typeface="黑体" pitchFamily="49" charset="-122"/>
                <a:ea typeface="黑体" pitchFamily="49" charset="-122"/>
              </a:rPr>
              <a:t>3.</a:t>
            </a:r>
            <a:r>
              <a:rPr lang="zh-CN" altLang="en-US" sz="3200" b="1">
                <a:solidFill>
                  <a:schemeClr val="bg1"/>
                </a:solidFill>
                <a:latin typeface="黑体" pitchFamily="49" charset="-122"/>
                <a:ea typeface="黑体" pitchFamily="49" charset="-122"/>
              </a:rPr>
              <a:t>数学建模竞赛的实践过程</a:t>
            </a:r>
          </a:p>
        </p:txBody>
      </p:sp>
      <p:sp>
        <p:nvSpPr>
          <p:cNvPr id="65544" name="Text Box 11"/>
          <p:cNvSpPr txBox="1">
            <a:spLocks noChangeArrowheads="1"/>
          </p:cNvSpPr>
          <p:nvPr/>
        </p:nvSpPr>
        <p:spPr bwMode="auto">
          <a:xfrm>
            <a:off x="539750" y="3213100"/>
            <a:ext cx="8137525"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zh-CN" altLang="en-US" sz="3200">
                <a:solidFill>
                  <a:srgbClr val="FF0000"/>
                </a:solidFill>
                <a:latin typeface="隶书" pitchFamily="49" charset="-122"/>
                <a:ea typeface="隶书" pitchFamily="49" charset="-122"/>
              </a:rPr>
              <a:t> </a:t>
            </a:r>
            <a:r>
              <a:rPr lang="zh-CN" altLang="en-US" sz="2800" b="1">
                <a:solidFill>
                  <a:srgbClr val="FF0000"/>
                </a:solidFill>
                <a:latin typeface="隶书" pitchFamily="49" charset="-122"/>
                <a:ea typeface="楷体_GB2312" pitchFamily="49" charset="-122"/>
              </a:rPr>
              <a:t>给出合理假设</a:t>
            </a:r>
            <a:r>
              <a:rPr lang="en-US" altLang="zh-CN" sz="2800" b="1">
                <a:solidFill>
                  <a:srgbClr val="FF0000"/>
                </a:solidFill>
                <a:latin typeface="隶书" pitchFamily="49" charset="-122"/>
                <a:ea typeface="楷体_GB2312" pitchFamily="49" charset="-122"/>
              </a:rPr>
              <a:t>:</a:t>
            </a:r>
          </a:p>
          <a:p>
            <a:pPr eaLnBrk="1" hangingPunct="1"/>
            <a:r>
              <a:rPr lang="zh-CN" altLang="en-US" sz="2800">
                <a:solidFill>
                  <a:srgbClr val="3333FF"/>
                </a:solidFill>
                <a:ea typeface="楷体_GB2312" pitchFamily="49" charset="-122"/>
              </a:rPr>
              <a:t>    </a:t>
            </a:r>
            <a:r>
              <a:rPr lang="zh-CN" altLang="en-US" sz="2800" b="1">
                <a:solidFill>
                  <a:srgbClr val="3333FF"/>
                </a:solidFill>
                <a:ea typeface="楷体_GB2312" pitchFamily="49" charset="-122"/>
              </a:rPr>
              <a:t>关于是否包含某些因素的假设；关于条件相对强弱的假设；关于各因素影响相对大小的假设；关于模型适用范围的假设。</a:t>
            </a:r>
            <a:endParaRPr lang="zh-CN" altLang="en-US" sz="3200" b="1">
              <a:solidFill>
                <a:srgbClr val="FF0000"/>
              </a:solidFill>
              <a:latin typeface="Times New Roman" pitchFamily="18" charset="0"/>
              <a:ea typeface="楷体_GB2312" pitchFamily="49" charset="-122"/>
            </a:endParaRPr>
          </a:p>
        </p:txBody>
      </p:sp>
      <p:sp>
        <p:nvSpPr>
          <p:cNvPr id="65545" name="Text Box 14"/>
          <p:cNvSpPr txBox="1">
            <a:spLocks noChangeArrowheads="1"/>
          </p:cNvSpPr>
          <p:nvPr/>
        </p:nvSpPr>
        <p:spPr bwMode="auto">
          <a:xfrm>
            <a:off x="611188" y="4941888"/>
            <a:ext cx="813752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zh-CN" altLang="en-US" sz="3200">
                <a:solidFill>
                  <a:srgbClr val="FF0000"/>
                </a:solidFill>
                <a:latin typeface="隶书" pitchFamily="49" charset="-122"/>
                <a:ea typeface="隶书" pitchFamily="49" charset="-122"/>
              </a:rPr>
              <a:t> </a:t>
            </a:r>
            <a:r>
              <a:rPr lang="zh-CN" altLang="en-US" sz="2800" b="1">
                <a:solidFill>
                  <a:srgbClr val="FF0000"/>
                </a:solidFill>
                <a:latin typeface="隶书" pitchFamily="49" charset="-122"/>
                <a:ea typeface="楷体_GB2312" pitchFamily="49" charset="-122"/>
              </a:rPr>
              <a:t>模型的具体实现</a:t>
            </a:r>
            <a:r>
              <a:rPr lang="en-US" altLang="zh-CN" sz="2800" b="1">
                <a:solidFill>
                  <a:srgbClr val="FF0000"/>
                </a:solidFill>
                <a:latin typeface="隶书" pitchFamily="49" charset="-122"/>
                <a:ea typeface="楷体_GB2312" pitchFamily="49" charset="-122"/>
              </a:rPr>
              <a:t>:</a:t>
            </a:r>
          </a:p>
          <a:p>
            <a:pPr eaLnBrk="1" hangingPunct="1"/>
            <a:r>
              <a:rPr lang="zh-CN" altLang="en-US" sz="2800">
                <a:solidFill>
                  <a:srgbClr val="3333FF"/>
                </a:solidFill>
                <a:ea typeface="楷体_GB2312" pitchFamily="49" charset="-122"/>
              </a:rPr>
              <a:t>    </a:t>
            </a:r>
            <a:r>
              <a:rPr lang="zh-CN" altLang="en-US" sz="2800" b="1">
                <a:solidFill>
                  <a:srgbClr val="3333FF"/>
                </a:solidFill>
                <a:ea typeface="楷体_GB2312" pitchFamily="49" charset="-122"/>
              </a:rPr>
              <a:t>针对具体问题，利用各种可能适用的方法建立模型，力求简单、适用、准确、完善、清楚、自圆。</a:t>
            </a:r>
            <a:endParaRPr lang="zh-CN" altLang="en-US" sz="3200" b="1">
              <a:solidFill>
                <a:srgbClr val="FF0000"/>
              </a:solidFill>
              <a:latin typeface="Times New Roman"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p:cTn id="7" dur="500" fill="hold"/>
                                        <p:tgtEl>
                                          <p:spTgt spid="65541"/>
                                        </p:tgtEl>
                                        <p:attrNameLst>
                                          <p:attrName>ppt_w</p:attrName>
                                        </p:attrNameLst>
                                      </p:cBhvr>
                                      <p:tavLst>
                                        <p:tav tm="0">
                                          <p:val>
                                            <p:fltVal val="0"/>
                                          </p:val>
                                        </p:tav>
                                        <p:tav tm="100000">
                                          <p:val>
                                            <p:strVal val="#ppt_w"/>
                                          </p:val>
                                        </p:tav>
                                      </p:tavLst>
                                    </p:anim>
                                    <p:anim calcmode="lin" valueType="num">
                                      <p:cBhvr>
                                        <p:cTn id="8" dur="500" fill="hold"/>
                                        <p:tgtEl>
                                          <p:spTgt spid="6554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5542"/>
                                        </p:tgtEl>
                                        <p:attrNameLst>
                                          <p:attrName>style.visibility</p:attrName>
                                        </p:attrNameLst>
                                      </p:cBhvr>
                                      <p:to>
                                        <p:strVal val="visible"/>
                                      </p:to>
                                    </p:set>
                                    <p:anim calcmode="lin" valueType="num">
                                      <p:cBhvr>
                                        <p:cTn id="13" dur="500" fill="hold"/>
                                        <p:tgtEl>
                                          <p:spTgt spid="65542"/>
                                        </p:tgtEl>
                                        <p:attrNameLst>
                                          <p:attrName>ppt_w</p:attrName>
                                        </p:attrNameLst>
                                      </p:cBhvr>
                                      <p:tavLst>
                                        <p:tav tm="0">
                                          <p:val>
                                            <p:fltVal val="0"/>
                                          </p:val>
                                        </p:tav>
                                        <p:tav tm="100000">
                                          <p:val>
                                            <p:strVal val="#ppt_w"/>
                                          </p:val>
                                        </p:tav>
                                      </p:tavLst>
                                    </p:anim>
                                    <p:anim calcmode="lin" valueType="num">
                                      <p:cBhvr>
                                        <p:cTn id="14" dur="500" fill="hold"/>
                                        <p:tgtEl>
                                          <p:spTgt spid="6554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5544"/>
                                        </p:tgtEl>
                                        <p:attrNameLst>
                                          <p:attrName>style.visibility</p:attrName>
                                        </p:attrNameLst>
                                      </p:cBhvr>
                                      <p:to>
                                        <p:strVal val="visible"/>
                                      </p:to>
                                    </p:set>
                                    <p:anim calcmode="lin" valueType="num">
                                      <p:cBhvr>
                                        <p:cTn id="19" dur="500" fill="hold"/>
                                        <p:tgtEl>
                                          <p:spTgt spid="65544"/>
                                        </p:tgtEl>
                                        <p:attrNameLst>
                                          <p:attrName>ppt_w</p:attrName>
                                        </p:attrNameLst>
                                      </p:cBhvr>
                                      <p:tavLst>
                                        <p:tav tm="0">
                                          <p:val>
                                            <p:fltVal val="0"/>
                                          </p:val>
                                        </p:tav>
                                        <p:tav tm="100000">
                                          <p:val>
                                            <p:strVal val="#ppt_w"/>
                                          </p:val>
                                        </p:tav>
                                      </p:tavLst>
                                    </p:anim>
                                    <p:anim calcmode="lin" valueType="num">
                                      <p:cBhvr>
                                        <p:cTn id="20" dur="500" fill="hold"/>
                                        <p:tgtEl>
                                          <p:spTgt spid="6554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5545"/>
                                        </p:tgtEl>
                                        <p:attrNameLst>
                                          <p:attrName>style.visibility</p:attrName>
                                        </p:attrNameLst>
                                      </p:cBhvr>
                                      <p:to>
                                        <p:strVal val="visible"/>
                                      </p:to>
                                    </p:set>
                                    <p:anim calcmode="lin" valueType="num">
                                      <p:cBhvr>
                                        <p:cTn id="25" dur="500" fill="hold"/>
                                        <p:tgtEl>
                                          <p:spTgt spid="65545"/>
                                        </p:tgtEl>
                                        <p:attrNameLst>
                                          <p:attrName>ppt_w</p:attrName>
                                        </p:attrNameLst>
                                      </p:cBhvr>
                                      <p:tavLst>
                                        <p:tav tm="0">
                                          <p:val>
                                            <p:fltVal val="0"/>
                                          </p:val>
                                        </p:tav>
                                        <p:tav tm="100000">
                                          <p:val>
                                            <p:strVal val="#ppt_w"/>
                                          </p:val>
                                        </p:tav>
                                      </p:tavLst>
                                    </p:anim>
                                    <p:anim calcmode="lin" valueType="num">
                                      <p:cBhvr>
                                        <p:cTn id="26" dur="500" fill="hold"/>
                                        <p:tgtEl>
                                          <p:spTgt spid="655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autoUpdateAnimBg="0"/>
      <p:bldP spid="65542" grpId="0" autoUpdateAnimBg="0"/>
      <p:bldP spid="65544" grpId="0" autoUpdateAnimBg="0"/>
      <p:bldP spid="6554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A6F2222-CE00-45AF-9902-713646BA583E}" type="datetime1">
              <a:rPr lang="zh-CN" altLang="en-US" sz="1400">
                <a:ea typeface="宋体" pitchFamily="2" charset="-122"/>
              </a:rPr>
              <a:pPr eaLnBrk="1" hangingPunct="1"/>
              <a:t>2019/7/7</a:t>
            </a:fld>
            <a:endParaRPr lang="en-US" altLang="zh-CN" sz="1400">
              <a:ea typeface="宋体" pitchFamily="2" charset="-122"/>
            </a:endParaRPr>
          </a:p>
        </p:txBody>
      </p:sp>
      <p:sp>
        <p:nvSpPr>
          <p:cNvPr id="13209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41995C00-F5BC-42D6-9833-94D832261C7C}" type="slidenum">
              <a:rPr lang="zh-CN" altLang="en-US" sz="1400">
                <a:ea typeface="宋体" pitchFamily="2" charset="-122"/>
              </a:rPr>
              <a:pPr algn="r" eaLnBrk="1" hangingPunct="1"/>
              <a:t>57</a:t>
            </a:fld>
            <a:endParaRPr lang="en-US" altLang="zh-CN" sz="1400">
              <a:ea typeface="宋体" pitchFamily="2" charset="-122"/>
            </a:endParaRPr>
          </a:p>
        </p:txBody>
      </p:sp>
      <p:sp>
        <p:nvSpPr>
          <p:cNvPr id="69637" name="Text Box 6"/>
          <p:cNvSpPr txBox="1">
            <a:spLocks noChangeArrowheads="1"/>
          </p:cNvSpPr>
          <p:nvPr/>
        </p:nvSpPr>
        <p:spPr bwMode="auto">
          <a:xfrm>
            <a:off x="468313" y="1412875"/>
            <a:ext cx="3959225" cy="650875"/>
          </a:xfrm>
          <a:prstGeom prst="rect">
            <a:avLst/>
          </a:prstGeom>
          <a:solidFill>
            <a:srgbClr val="CCFFFF">
              <a:alpha val="50195"/>
            </a:srgbClr>
          </a:solidFill>
          <a:ln w="9525">
            <a:solidFill>
              <a:srgbClr val="FF00FF"/>
            </a:solidFill>
            <a:miter lim="800000"/>
            <a:headEnd/>
            <a:tailEnd/>
          </a:ln>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3600" b="1">
                <a:solidFill>
                  <a:srgbClr val="FF0000"/>
                </a:solidFill>
                <a:latin typeface="楷体_GB2312" pitchFamily="49" charset="-122"/>
                <a:ea typeface="楷体_GB2312" pitchFamily="49" charset="-122"/>
              </a:rPr>
              <a:t>(3)</a:t>
            </a:r>
            <a:r>
              <a:rPr lang="zh-CN" altLang="en-US" sz="3600" b="1">
                <a:solidFill>
                  <a:srgbClr val="FF0000"/>
                </a:solidFill>
                <a:latin typeface="楷体_GB2312" pitchFamily="49" charset="-122"/>
                <a:ea typeface="楷体_GB2312" pitchFamily="49" charset="-122"/>
              </a:rPr>
              <a:t>模型的求解</a:t>
            </a:r>
            <a:endParaRPr lang="zh-CN" altLang="en-US" sz="3600" b="1">
              <a:solidFill>
                <a:srgbClr val="3333FF"/>
              </a:solidFill>
              <a:latin typeface="楷体_GB2312" pitchFamily="49" charset="-122"/>
              <a:ea typeface="楷体_GB2312" pitchFamily="49" charset="-122"/>
            </a:endParaRPr>
          </a:p>
        </p:txBody>
      </p:sp>
      <p:sp>
        <p:nvSpPr>
          <p:cNvPr id="69638" name="AutoShape 8"/>
          <p:cNvSpPr>
            <a:spLocks noChangeArrowheads="1"/>
          </p:cNvSpPr>
          <p:nvPr/>
        </p:nvSpPr>
        <p:spPr bwMode="auto">
          <a:xfrm>
            <a:off x="611188" y="2520950"/>
            <a:ext cx="7561262" cy="37877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pPr>
              <a:buFontTx/>
              <a:buChar char="•"/>
            </a:pPr>
            <a:r>
              <a:rPr lang="zh-CN" altLang="en-US" sz="2800" b="1">
                <a:solidFill>
                  <a:srgbClr val="3333FF"/>
                </a:solidFill>
                <a:latin typeface="Times New Roman" pitchFamily="18" charset="0"/>
                <a:ea typeface="楷体_GB2312" pitchFamily="49" charset="-122"/>
              </a:rPr>
              <a:t> 尽量利用自己熟悉知识和方法；</a:t>
            </a:r>
          </a:p>
          <a:p>
            <a:pPr>
              <a:buFontTx/>
              <a:buChar char="•"/>
            </a:pPr>
            <a:endParaRPr lang="zh-CN" altLang="en-US" sz="2800" b="1">
              <a:solidFill>
                <a:srgbClr val="3333FF"/>
              </a:solidFill>
              <a:latin typeface="Times New Roman" pitchFamily="18" charset="0"/>
              <a:ea typeface="楷体_GB2312" pitchFamily="49" charset="-122"/>
            </a:endParaRPr>
          </a:p>
          <a:p>
            <a:pPr>
              <a:buFontTx/>
              <a:buChar char="•"/>
            </a:pPr>
            <a:r>
              <a:rPr lang="zh-CN" altLang="en-US" sz="2800" b="1">
                <a:solidFill>
                  <a:srgbClr val="3333FF"/>
                </a:solidFill>
                <a:latin typeface="Times New Roman" pitchFamily="18" charset="0"/>
                <a:ea typeface="楷体_GB2312" pitchFamily="49" charset="-122"/>
              </a:rPr>
              <a:t> 用解析方法，或数值方法，针对问题学习一些新知识和算法；</a:t>
            </a:r>
          </a:p>
          <a:p>
            <a:endParaRPr lang="zh-CN" altLang="en-US" sz="2800" b="1">
              <a:solidFill>
                <a:srgbClr val="3333FF"/>
              </a:solidFill>
              <a:latin typeface="Times New Roman" pitchFamily="18" charset="0"/>
              <a:ea typeface="楷体_GB2312" pitchFamily="49" charset="-122"/>
            </a:endParaRPr>
          </a:p>
          <a:p>
            <a:pPr>
              <a:buFontTx/>
              <a:buChar char="•"/>
            </a:pPr>
            <a:r>
              <a:rPr lang="zh-CN" altLang="en-US" sz="2800" b="1">
                <a:solidFill>
                  <a:srgbClr val="3333FF"/>
                </a:solidFill>
                <a:latin typeface="Times New Roman" pitchFamily="18" charset="0"/>
                <a:ea typeface="楷体_GB2312" pitchFamily="49" charset="-122"/>
              </a:rPr>
              <a:t> 熟练掌握计算机的操作和工具软件的使用；</a:t>
            </a:r>
          </a:p>
          <a:p>
            <a:pPr>
              <a:buFontTx/>
              <a:buChar char="•"/>
            </a:pPr>
            <a:endParaRPr lang="zh-CN" altLang="en-US" sz="2800" b="1">
              <a:solidFill>
                <a:srgbClr val="3333FF"/>
              </a:solidFill>
              <a:latin typeface="Times New Roman" pitchFamily="18" charset="0"/>
              <a:ea typeface="楷体_GB2312" pitchFamily="49" charset="-122"/>
            </a:endParaRPr>
          </a:p>
          <a:p>
            <a:pPr>
              <a:buFontTx/>
              <a:buChar char="•"/>
            </a:pPr>
            <a:r>
              <a:rPr lang="zh-CN" altLang="en-US" sz="2800" b="1">
                <a:solidFill>
                  <a:srgbClr val="3333FF"/>
                </a:solidFill>
                <a:latin typeface="Times New Roman" pitchFamily="18" charset="0"/>
                <a:ea typeface="楷体_GB2312" pitchFamily="49" charset="-122"/>
              </a:rPr>
              <a:t>注意问题的针对性和适用性</a:t>
            </a:r>
            <a:r>
              <a:rPr lang="zh-CN" altLang="en-US" sz="2400">
                <a:solidFill>
                  <a:srgbClr val="3333FF"/>
                </a:solidFill>
                <a:latin typeface="Times New Roman" pitchFamily="18" charset="0"/>
                <a:ea typeface="楷体_GB2312" pitchFamily="49" charset="-122"/>
              </a:rPr>
              <a:t>。</a:t>
            </a:r>
          </a:p>
        </p:txBody>
      </p:sp>
      <p:sp>
        <p:nvSpPr>
          <p:cNvPr id="132102" name="Rectangle 11"/>
          <p:cNvSpPr>
            <a:spLocks noChangeArrowheads="1"/>
          </p:cNvSpPr>
          <p:nvPr/>
        </p:nvSpPr>
        <p:spPr bwMode="auto">
          <a:xfrm>
            <a:off x="1331913" y="476250"/>
            <a:ext cx="6048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en-US" altLang="zh-CN" sz="3200" b="1">
                <a:solidFill>
                  <a:schemeClr val="bg1"/>
                </a:solidFill>
                <a:latin typeface="黑体" pitchFamily="49" charset="-122"/>
                <a:ea typeface="黑体" pitchFamily="49" charset="-122"/>
              </a:rPr>
              <a:t>3.</a:t>
            </a:r>
            <a:r>
              <a:rPr lang="zh-CN" altLang="en-US" sz="3200" b="1">
                <a:solidFill>
                  <a:schemeClr val="bg1"/>
                </a:solidFill>
                <a:latin typeface="黑体" pitchFamily="49" charset="-122"/>
                <a:ea typeface="黑体" pitchFamily="49" charset="-122"/>
              </a:rPr>
              <a:t>数学建模竞赛的实践过程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9637"/>
                                        </p:tgtEl>
                                        <p:attrNameLst>
                                          <p:attrName>style.visibility</p:attrName>
                                        </p:attrNameLst>
                                      </p:cBhvr>
                                      <p:to>
                                        <p:strVal val="visible"/>
                                      </p:to>
                                    </p:set>
                                    <p:anim calcmode="lin" valueType="num">
                                      <p:cBhvr>
                                        <p:cTn id="7" dur="500" fill="hold"/>
                                        <p:tgtEl>
                                          <p:spTgt spid="69637"/>
                                        </p:tgtEl>
                                        <p:attrNameLst>
                                          <p:attrName>ppt_w</p:attrName>
                                        </p:attrNameLst>
                                      </p:cBhvr>
                                      <p:tavLst>
                                        <p:tav tm="0">
                                          <p:val>
                                            <p:fltVal val="0"/>
                                          </p:val>
                                        </p:tav>
                                        <p:tav tm="100000">
                                          <p:val>
                                            <p:strVal val="#ppt_w"/>
                                          </p:val>
                                        </p:tav>
                                      </p:tavLst>
                                    </p:anim>
                                    <p:anim calcmode="lin" valueType="num">
                                      <p:cBhvr>
                                        <p:cTn id="8" dur="500" fill="hold"/>
                                        <p:tgtEl>
                                          <p:spTgt spid="6963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9638"/>
                                        </p:tgtEl>
                                        <p:attrNameLst>
                                          <p:attrName>style.visibility</p:attrName>
                                        </p:attrNameLst>
                                      </p:cBhvr>
                                      <p:to>
                                        <p:strVal val="visible"/>
                                      </p:to>
                                    </p:set>
                                    <p:animEffect transition="in" filter="blinds(horizontal)">
                                      <p:cBhvr>
                                        <p:cTn id="13"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animBg="1" autoUpdateAnimBg="0"/>
      <p:bldP spid="6963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DCD0503-BEB9-4804-9F8E-A7B09004EBA7}" type="datetime1">
              <a:rPr lang="zh-CN" altLang="en-US" sz="1400">
                <a:ea typeface="宋体" pitchFamily="2" charset="-122"/>
              </a:rPr>
              <a:pPr eaLnBrk="1" hangingPunct="1"/>
              <a:t>2019/7/7</a:t>
            </a:fld>
            <a:endParaRPr lang="en-US" altLang="zh-CN" sz="1400">
              <a:ea typeface="宋体" pitchFamily="2" charset="-122"/>
            </a:endParaRPr>
          </a:p>
        </p:txBody>
      </p:sp>
      <p:sp>
        <p:nvSpPr>
          <p:cNvPr id="13312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316A1705-745C-4890-AB4A-EC5E754263AA}" type="slidenum">
              <a:rPr lang="zh-CN" altLang="en-US" sz="1400">
                <a:ea typeface="宋体" pitchFamily="2" charset="-122"/>
              </a:rPr>
              <a:pPr algn="r" eaLnBrk="1" hangingPunct="1"/>
              <a:t>58</a:t>
            </a:fld>
            <a:endParaRPr lang="en-US" altLang="zh-CN" sz="1400">
              <a:ea typeface="宋体" pitchFamily="2" charset="-122"/>
            </a:endParaRPr>
          </a:p>
        </p:txBody>
      </p:sp>
      <p:sp>
        <p:nvSpPr>
          <p:cNvPr id="133124" name="Text Box 7"/>
          <p:cNvSpPr txBox="1">
            <a:spLocks noChangeArrowheads="1"/>
          </p:cNvSpPr>
          <p:nvPr/>
        </p:nvSpPr>
        <p:spPr bwMode="auto">
          <a:xfrm>
            <a:off x="323850" y="1412875"/>
            <a:ext cx="4895850" cy="588963"/>
          </a:xfrm>
          <a:prstGeom prst="rect">
            <a:avLst/>
          </a:prstGeom>
          <a:solidFill>
            <a:srgbClr val="CCFFFF">
              <a:alpha val="50195"/>
            </a:srgbClr>
          </a:solidFill>
          <a:ln w="9525">
            <a:solidFill>
              <a:srgbClr val="FF00FF"/>
            </a:solidFill>
            <a:miter lim="800000"/>
            <a:headEnd/>
            <a:tailEnd/>
          </a:ln>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3200" b="1">
                <a:solidFill>
                  <a:srgbClr val="FF0000"/>
                </a:solidFill>
                <a:latin typeface="楷体_GB2312" pitchFamily="49" charset="-122"/>
                <a:ea typeface="楷体_GB2312" pitchFamily="49" charset="-122"/>
              </a:rPr>
              <a:t>(4)</a:t>
            </a:r>
            <a:r>
              <a:rPr lang="zh-CN" altLang="en-US" sz="3200" b="1">
                <a:solidFill>
                  <a:srgbClr val="FF0000"/>
                </a:solidFill>
                <a:latin typeface="楷体_GB2312" pitchFamily="49" charset="-122"/>
                <a:ea typeface="楷体_GB2312" pitchFamily="49" charset="-122"/>
              </a:rPr>
              <a:t>模型解的分析和检验</a:t>
            </a:r>
            <a:endParaRPr lang="zh-CN" altLang="en-US" sz="3200" b="1">
              <a:solidFill>
                <a:srgbClr val="3333FF"/>
              </a:solidFill>
              <a:latin typeface="楷体_GB2312" pitchFamily="49" charset="-122"/>
              <a:ea typeface="楷体_GB2312" pitchFamily="49" charset="-122"/>
            </a:endParaRPr>
          </a:p>
        </p:txBody>
      </p:sp>
      <p:sp>
        <p:nvSpPr>
          <p:cNvPr id="70662" name="AutoShape 8"/>
          <p:cNvSpPr>
            <a:spLocks noChangeArrowheads="1"/>
          </p:cNvSpPr>
          <p:nvPr/>
        </p:nvSpPr>
        <p:spPr bwMode="auto">
          <a:xfrm>
            <a:off x="684213" y="2133600"/>
            <a:ext cx="7627937" cy="424815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800" b="1">
                <a:solidFill>
                  <a:srgbClr val="FF0000"/>
                </a:solidFill>
                <a:latin typeface="Times New Roman" pitchFamily="18" charset="0"/>
                <a:ea typeface="楷体_GB2312" pitchFamily="49" charset="-122"/>
              </a:rPr>
              <a:t>误差分析</a:t>
            </a:r>
            <a:r>
              <a:rPr lang="en-US" altLang="zh-CN" sz="2800" b="1">
                <a:solidFill>
                  <a:srgbClr val="FF0000"/>
                </a:solidFill>
                <a:latin typeface="Times New Roman" pitchFamily="18" charset="0"/>
                <a:ea typeface="楷体_GB2312" pitchFamily="49" charset="-122"/>
              </a:rPr>
              <a:t>:</a:t>
            </a:r>
            <a:r>
              <a:rPr lang="en-US" altLang="zh-CN" sz="2800" b="1">
                <a:solidFill>
                  <a:srgbClr val="3333FF"/>
                </a:solidFill>
                <a:latin typeface="Times New Roman" pitchFamily="18" charset="0"/>
                <a:ea typeface="楷体_GB2312" pitchFamily="49" charset="-122"/>
              </a:rPr>
              <a:t> </a:t>
            </a:r>
          </a:p>
          <a:p>
            <a:pPr>
              <a:buFontTx/>
              <a:buChar char="•"/>
            </a:pPr>
            <a:r>
              <a:rPr lang="zh-CN" altLang="en-US" sz="2800" b="1">
                <a:solidFill>
                  <a:srgbClr val="3333FF"/>
                </a:solidFill>
                <a:latin typeface="Times New Roman" pitchFamily="18" charset="0"/>
                <a:ea typeface="楷体_GB2312" pitchFamily="49" charset="-122"/>
              </a:rPr>
              <a:t> 建模假设产生的误差；</a:t>
            </a:r>
          </a:p>
          <a:p>
            <a:pPr>
              <a:buFontTx/>
              <a:buChar char="•"/>
            </a:pPr>
            <a:r>
              <a:rPr lang="zh-CN" altLang="en-US" sz="2800" b="1">
                <a:solidFill>
                  <a:srgbClr val="3333FF"/>
                </a:solidFill>
                <a:latin typeface="Times New Roman" pitchFamily="18" charset="0"/>
                <a:ea typeface="楷体_GB2312" pitchFamily="49" charset="-122"/>
              </a:rPr>
              <a:t> 近似求解方法产生的误差；</a:t>
            </a:r>
          </a:p>
          <a:p>
            <a:pPr>
              <a:buFontTx/>
              <a:buChar char="•"/>
            </a:pPr>
            <a:r>
              <a:rPr lang="zh-CN" altLang="en-US" sz="2800" b="1">
                <a:solidFill>
                  <a:srgbClr val="3333FF"/>
                </a:solidFill>
                <a:latin typeface="Times New Roman" pitchFamily="18" charset="0"/>
                <a:ea typeface="楷体_GB2312" pitchFamily="49" charset="-122"/>
              </a:rPr>
              <a:t> 计算机产生的舍入误差；</a:t>
            </a:r>
          </a:p>
          <a:p>
            <a:pPr>
              <a:buFontTx/>
              <a:buChar char="•"/>
            </a:pPr>
            <a:r>
              <a:rPr lang="zh-CN" altLang="en-US" sz="2800" b="1">
                <a:solidFill>
                  <a:srgbClr val="3333FF"/>
                </a:solidFill>
                <a:latin typeface="Times New Roman" pitchFamily="18" charset="0"/>
                <a:ea typeface="楷体_GB2312" pitchFamily="49" charset="-122"/>
              </a:rPr>
              <a:t> 测量或实验数据产生的误差等。</a:t>
            </a:r>
          </a:p>
          <a:p>
            <a:r>
              <a:rPr lang="zh-CN" altLang="en-US" sz="2800" b="1">
                <a:solidFill>
                  <a:srgbClr val="FF0000"/>
                </a:solidFill>
                <a:latin typeface="Times New Roman" pitchFamily="18" charset="0"/>
                <a:ea typeface="楷体_GB2312" pitchFamily="49" charset="-122"/>
              </a:rPr>
              <a:t>灵敏度分析</a:t>
            </a:r>
            <a:r>
              <a:rPr lang="en-US" altLang="zh-CN" sz="2800" b="1">
                <a:solidFill>
                  <a:srgbClr val="FF0000"/>
                </a:solidFill>
                <a:latin typeface="Times New Roman" pitchFamily="18" charset="0"/>
                <a:ea typeface="楷体_GB2312" pitchFamily="49" charset="-122"/>
              </a:rPr>
              <a:t>:</a:t>
            </a:r>
            <a:r>
              <a:rPr lang="en-US" altLang="zh-CN" sz="2800" b="1">
                <a:solidFill>
                  <a:srgbClr val="3333FF"/>
                </a:solidFill>
                <a:latin typeface="Times New Roman" pitchFamily="18" charset="0"/>
                <a:ea typeface="楷体_GB2312" pitchFamily="49" charset="-122"/>
              </a:rPr>
              <a:t> </a:t>
            </a:r>
          </a:p>
          <a:p>
            <a:pPr>
              <a:buFontTx/>
              <a:buChar char="•"/>
            </a:pPr>
            <a:r>
              <a:rPr lang="zh-CN" altLang="en-US" sz="2800" b="1">
                <a:solidFill>
                  <a:srgbClr val="3333FF"/>
                </a:solidFill>
                <a:latin typeface="Times New Roman" pitchFamily="18" charset="0"/>
                <a:ea typeface="楷体_GB2312" pitchFamily="49" charset="-122"/>
              </a:rPr>
              <a:t> 某些参数的扰动对模型产生什么样的影响</a:t>
            </a:r>
            <a:r>
              <a:rPr lang="en-US" altLang="zh-CN" sz="2800" b="1">
                <a:solidFill>
                  <a:srgbClr val="3333FF"/>
                </a:solidFill>
                <a:latin typeface="Times New Roman" pitchFamily="18" charset="0"/>
                <a:ea typeface="楷体_GB2312" pitchFamily="49" charset="-122"/>
              </a:rPr>
              <a:t>.</a:t>
            </a:r>
          </a:p>
          <a:p>
            <a:pPr>
              <a:buFontTx/>
              <a:buChar char="•"/>
            </a:pPr>
            <a:r>
              <a:rPr lang="zh-CN" altLang="en-US" sz="2800" b="1">
                <a:solidFill>
                  <a:srgbClr val="FF0000"/>
                </a:solidFill>
                <a:latin typeface="Times New Roman" pitchFamily="18" charset="0"/>
                <a:ea typeface="楷体_GB2312" pitchFamily="49" charset="-122"/>
              </a:rPr>
              <a:t>模型结果分析</a:t>
            </a:r>
            <a:r>
              <a:rPr lang="en-US" altLang="zh-CN" sz="2800" b="1">
                <a:solidFill>
                  <a:srgbClr val="FF0000"/>
                </a:solidFill>
                <a:latin typeface="Times New Roman" pitchFamily="18" charset="0"/>
                <a:ea typeface="楷体_GB2312" pitchFamily="49" charset="-122"/>
              </a:rPr>
              <a:t>:</a:t>
            </a:r>
          </a:p>
          <a:p>
            <a:pPr>
              <a:buFontTx/>
              <a:buChar char="•"/>
            </a:pPr>
            <a:r>
              <a:rPr lang="zh-CN" altLang="en-US" sz="2800" b="1">
                <a:solidFill>
                  <a:srgbClr val="3333FF"/>
                </a:solidFill>
                <a:latin typeface="Times New Roman" pitchFamily="18" charset="0"/>
                <a:ea typeface="楷体_GB2312" pitchFamily="49" charset="-122"/>
              </a:rPr>
              <a:t>分析求解结果是否满足实际问题的需求。</a:t>
            </a:r>
          </a:p>
        </p:txBody>
      </p:sp>
      <p:sp>
        <p:nvSpPr>
          <p:cNvPr id="133126" name="Rectangle 9"/>
          <p:cNvSpPr>
            <a:spLocks noChangeArrowheads="1"/>
          </p:cNvSpPr>
          <p:nvPr/>
        </p:nvSpPr>
        <p:spPr bwMode="auto">
          <a:xfrm>
            <a:off x="1331913" y="476250"/>
            <a:ext cx="6048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en-US" altLang="zh-CN" sz="3200" b="1">
                <a:solidFill>
                  <a:schemeClr val="bg1"/>
                </a:solidFill>
                <a:latin typeface="黑体" pitchFamily="49" charset="-122"/>
                <a:ea typeface="黑体" pitchFamily="49" charset="-122"/>
              </a:rPr>
              <a:t>3.</a:t>
            </a:r>
            <a:r>
              <a:rPr lang="zh-CN" altLang="en-US" sz="3200" b="1">
                <a:solidFill>
                  <a:schemeClr val="bg1"/>
                </a:solidFill>
                <a:latin typeface="黑体" pitchFamily="49" charset="-122"/>
                <a:ea typeface="黑体" pitchFamily="49" charset="-122"/>
              </a:rPr>
              <a:t>数学建模竞赛的实践过程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blinds(horizontal)">
                                      <p:cBhvr>
                                        <p:cTn id="7" dur="500"/>
                                        <p:tgtEl>
                                          <p:spTgt spid="70662"/>
                                        </p:tgtEl>
                                      </p:cBhvr>
                                    </p:animEffect>
                                  </p:childTnLst>
                                  <p:subTnLst>
                                    <p:set>
                                      <p:cBhvr override="childStyle">
                                        <p:cTn dur="1" fill="hold" display="0" masterRel="nextClick" afterEffect="1"/>
                                        <p:tgtEl>
                                          <p:spTgt spid="706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日期占位符 3"/>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ABF67A3-8FB9-4A1B-BC58-589369CB97F8}" type="datetime1">
              <a:rPr lang="zh-CN" altLang="en-US" sz="1400">
                <a:ea typeface="宋体" pitchFamily="2" charset="-122"/>
              </a:rPr>
              <a:pPr eaLnBrk="1" hangingPunct="1"/>
              <a:t>2019/7/7</a:t>
            </a:fld>
            <a:endParaRPr lang="en-US" altLang="zh-CN" sz="1400">
              <a:ea typeface="宋体" pitchFamily="2" charset="-122"/>
            </a:endParaRPr>
          </a:p>
        </p:txBody>
      </p:sp>
      <p:sp>
        <p:nvSpPr>
          <p:cNvPr id="134147" name="灯片编号占位符 5"/>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144F935-7C22-4145-BFAF-C98836B93C6E}" type="slidenum">
              <a:rPr lang="zh-CN" altLang="en-US" sz="1400">
                <a:ea typeface="宋体" pitchFamily="2" charset="-122"/>
              </a:rPr>
              <a:pPr algn="r" eaLnBrk="1" hangingPunct="1"/>
              <a:t>59</a:t>
            </a:fld>
            <a:endParaRPr lang="en-US" altLang="zh-CN" sz="1400">
              <a:ea typeface="宋体" pitchFamily="2" charset="-122"/>
            </a:endParaRPr>
          </a:p>
        </p:txBody>
      </p:sp>
      <p:sp>
        <p:nvSpPr>
          <p:cNvPr id="71685" name="Text Box 4"/>
          <p:cNvSpPr txBox="1">
            <a:spLocks noChangeArrowheads="1"/>
          </p:cNvSpPr>
          <p:nvPr/>
        </p:nvSpPr>
        <p:spPr bwMode="auto">
          <a:xfrm>
            <a:off x="323850" y="1412875"/>
            <a:ext cx="3598863" cy="588963"/>
          </a:xfrm>
          <a:prstGeom prst="rect">
            <a:avLst/>
          </a:prstGeom>
          <a:solidFill>
            <a:srgbClr val="CCFFFF">
              <a:alpha val="50195"/>
            </a:srgbClr>
          </a:solidFill>
          <a:ln w="9525">
            <a:solidFill>
              <a:srgbClr val="FF00FF"/>
            </a:solidFill>
            <a:miter lim="800000"/>
            <a:headEnd/>
            <a:tailEnd/>
          </a:ln>
        </p:spPr>
        <p:txBody>
          <a:bodyPr lIns="90000" tIns="46800" rIns="90000" bIns="4680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zh-CN" sz="3200" b="1">
                <a:solidFill>
                  <a:srgbClr val="FF0000"/>
                </a:solidFill>
                <a:latin typeface="楷体_GB2312" pitchFamily="49" charset="-122"/>
                <a:ea typeface="楷体_GB2312" pitchFamily="49" charset="-122"/>
              </a:rPr>
              <a:t>(5)</a:t>
            </a:r>
            <a:r>
              <a:rPr lang="zh-CN" altLang="en-US" sz="3200" b="1">
                <a:solidFill>
                  <a:srgbClr val="FF0000"/>
                </a:solidFill>
                <a:latin typeface="楷体_GB2312" pitchFamily="49" charset="-122"/>
                <a:ea typeface="楷体_GB2312" pitchFamily="49" charset="-122"/>
              </a:rPr>
              <a:t>论文的写作</a:t>
            </a:r>
            <a:endParaRPr lang="zh-CN" altLang="en-US" sz="3200" b="1">
              <a:solidFill>
                <a:srgbClr val="3333FF"/>
              </a:solidFill>
              <a:latin typeface="楷体_GB2312" pitchFamily="49" charset="-122"/>
              <a:ea typeface="楷体_GB2312" pitchFamily="49" charset="-122"/>
            </a:endParaRPr>
          </a:p>
        </p:txBody>
      </p:sp>
      <p:sp>
        <p:nvSpPr>
          <p:cNvPr id="71686" name="AutoShape 5"/>
          <p:cNvSpPr>
            <a:spLocks noChangeArrowheads="1"/>
          </p:cNvSpPr>
          <p:nvPr/>
        </p:nvSpPr>
        <p:spPr bwMode="auto">
          <a:xfrm>
            <a:off x="468313" y="2133600"/>
            <a:ext cx="7334250" cy="1023938"/>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pPr>
              <a:buFontTx/>
              <a:buChar char="•"/>
            </a:pPr>
            <a:r>
              <a:rPr lang="zh-CN" altLang="en-US" sz="2800" b="1">
                <a:solidFill>
                  <a:srgbClr val="3333FF"/>
                </a:solidFill>
                <a:latin typeface="Times New Roman" pitchFamily="18" charset="0"/>
                <a:ea typeface="楷体_GB2312" pitchFamily="49" charset="-122"/>
              </a:rPr>
              <a:t>论文的结构清晰、层次分明、语言流畅；</a:t>
            </a:r>
          </a:p>
          <a:p>
            <a:pPr>
              <a:buFontTx/>
              <a:buChar char="•"/>
            </a:pPr>
            <a:r>
              <a:rPr lang="zh-CN" altLang="en-US" sz="2800" b="1">
                <a:solidFill>
                  <a:srgbClr val="3333FF"/>
                </a:solidFill>
                <a:latin typeface="Times New Roman" pitchFamily="18" charset="0"/>
                <a:ea typeface="楷体_GB2312" pitchFamily="49" charset="-122"/>
              </a:rPr>
              <a:t>模型的表述清楚准确、重点和要点突出。</a:t>
            </a:r>
          </a:p>
        </p:txBody>
      </p:sp>
      <p:sp>
        <p:nvSpPr>
          <p:cNvPr id="71687" name="AutoShape 7"/>
          <p:cNvSpPr>
            <a:spLocks noChangeArrowheads="1"/>
          </p:cNvSpPr>
          <p:nvPr/>
        </p:nvSpPr>
        <p:spPr bwMode="auto">
          <a:xfrm>
            <a:off x="873125" y="3500438"/>
            <a:ext cx="1049338" cy="495300"/>
          </a:xfrm>
          <a:prstGeom prst="flowChartAlternateProcess">
            <a:avLst/>
          </a:prstGeom>
          <a:solidFill>
            <a:srgbClr val="CCFFFF">
              <a:alpha val="50195"/>
            </a:srgbClr>
          </a:solidFill>
          <a:ln w="9525">
            <a:solidFill>
              <a:srgbClr val="FF0000"/>
            </a:solidFill>
            <a:miter lim="800000"/>
            <a:headEnd/>
            <a:tailEnd/>
          </a:ln>
        </p:spPr>
        <p:txBody>
          <a:bodyPr wrap="none" lIns="18000" tIns="46800" rIns="0" bIns="46800" anchor="ctr">
            <a:spAutoFit/>
          </a:bodyPr>
          <a:lstStyle/>
          <a:p>
            <a:pPr algn="ctr"/>
            <a:r>
              <a:rPr lang="zh-CN" altLang="en-US" sz="2400" b="1">
                <a:solidFill>
                  <a:srgbClr val="3333FF"/>
                </a:solidFill>
                <a:latin typeface="Times New Roman" pitchFamily="18" charset="0"/>
                <a:ea typeface="隶书" pitchFamily="49" charset="-122"/>
              </a:rPr>
              <a:t>题     目</a:t>
            </a:r>
            <a:endParaRPr lang="zh-CN" altLang="en-US" sz="2400" b="1">
              <a:solidFill>
                <a:srgbClr val="3333FF"/>
              </a:solidFill>
              <a:latin typeface="Times New Roman" pitchFamily="18" charset="0"/>
              <a:ea typeface="楷体_GB2312" pitchFamily="49" charset="-122"/>
            </a:endParaRPr>
          </a:p>
        </p:txBody>
      </p:sp>
      <p:sp>
        <p:nvSpPr>
          <p:cNvPr id="71688" name="Line 8"/>
          <p:cNvSpPr>
            <a:spLocks noChangeShapeType="1"/>
          </p:cNvSpPr>
          <p:nvPr/>
        </p:nvSpPr>
        <p:spPr bwMode="auto">
          <a:xfrm>
            <a:off x="2043113" y="37576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689" name="AutoShape 9"/>
          <p:cNvSpPr>
            <a:spLocks noChangeArrowheads="1"/>
          </p:cNvSpPr>
          <p:nvPr/>
        </p:nvSpPr>
        <p:spPr bwMode="auto">
          <a:xfrm>
            <a:off x="2581275" y="3530600"/>
            <a:ext cx="973138" cy="495300"/>
          </a:xfrm>
          <a:prstGeom prst="flowChartAlternateProcess">
            <a:avLst/>
          </a:prstGeom>
          <a:solidFill>
            <a:srgbClr val="CCFFFF">
              <a:alpha val="50195"/>
            </a:srgbClr>
          </a:solidFill>
          <a:ln w="9525">
            <a:solidFill>
              <a:srgbClr val="FF0000"/>
            </a:solidFill>
            <a:miter lim="800000"/>
            <a:headEnd/>
            <a:tailEnd/>
          </a:ln>
        </p:spPr>
        <p:txBody>
          <a:bodyPr wrap="none" lIns="18000" tIns="46800" rIns="0" bIns="46800" anchor="ctr">
            <a:spAutoFit/>
          </a:bodyPr>
          <a:lstStyle/>
          <a:p>
            <a:pPr algn="ctr"/>
            <a:r>
              <a:rPr lang="zh-CN" altLang="en-US" sz="2400" b="1">
                <a:solidFill>
                  <a:srgbClr val="3333FF"/>
                </a:solidFill>
                <a:latin typeface="Times New Roman" pitchFamily="18" charset="0"/>
                <a:ea typeface="隶书" pitchFamily="49" charset="-122"/>
              </a:rPr>
              <a:t>摘    要</a:t>
            </a:r>
            <a:endParaRPr lang="zh-CN" altLang="en-US" sz="2400" b="1">
              <a:solidFill>
                <a:srgbClr val="3333FF"/>
              </a:solidFill>
              <a:latin typeface="Times New Roman" pitchFamily="18" charset="0"/>
              <a:ea typeface="楷体_GB2312" pitchFamily="49" charset="-122"/>
            </a:endParaRPr>
          </a:p>
        </p:txBody>
      </p:sp>
      <p:sp>
        <p:nvSpPr>
          <p:cNvPr id="71690" name="Line 10"/>
          <p:cNvSpPr>
            <a:spLocks noChangeShapeType="1"/>
          </p:cNvSpPr>
          <p:nvPr/>
        </p:nvSpPr>
        <p:spPr bwMode="auto">
          <a:xfrm>
            <a:off x="3719513" y="37576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691" name="AutoShape 11"/>
          <p:cNvSpPr>
            <a:spLocks noChangeArrowheads="1"/>
          </p:cNvSpPr>
          <p:nvPr/>
        </p:nvSpPr>
        <p:spPr bwMode="auto">
          <a:xfrm>
            <a:off x="4189413" y="3530600"/>
            <a:ext cx="1570037"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问题的重述</a:t>
            </a:r>
          </a:p>
        </p:txBody>
      </p:sp>
      <p:sp>
        <p:nvSpPr>
          <p:cNvPr id="71692" name="Line 12"/>
          <p:cNvSpPr>
            <a:spLocks noChangeShapeType="1"/>
          </p:cNvSpPr>
          <p:nvPr/>
        </p:nvSpPr>
        <p:spPr bwMode="auto">
          <a:xfrm>
            <a:off x="5853113" y="37576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693" name="AutoShape 13"/>
          <p:cNvSpPr>
            <a:spLocks noChangeArrowheads="1"/>
          </p:cNvSpPr>
          <p:nvPr/>
        </p:nvSpPr>
        <p:spPr bwMode="auto">
          <a:xfrm>
            <a:off x="6323013" y="3530600"/>
            <a:ext cx="1570037"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问题的分析</a:t>
            </a:r>
          </a:p>
        </p:txBody>
      </p:sp>
      <p:sp>
        <p:nvSpPr>
          <p:cNvPr id="71694" name="Line 14"/>
          <p:cNvSpPr>
            <a:spLocks noChangeShapeType="1"/>
          </p:cNvSpPr>
          <p:nvPr/>
        </p:nvSpPr>
        <p:spPr bwMode="auto">
          <a:xfrm>
            <a:off x="7910513" y="37576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695" name="AutoShape 15"/>
          <p:cNvSpPr>
            <a:spLocks noChangeArrowheads="1"/>
          </p:cNvSpPr>
          <p:nvPr/>
        </p:nvSpPr>
        <p:spPr bwMode="auto">
          <a:xfrm>
            <a:off x="758825" y="4292600"/>
            <a:ext cx="2182813"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模型假设及说明</a:t>
            </a:r>
          </a:p>
        </p:txBody>
      </p:sp>
      <p:sp>
        <p:nvSpPr>
          <p:cNvPr id="71696" name="Line 16"/>
          <p:cNvSpPr>
            <a:spLocks noChangeShapeType="1"/>
          </p:cNvSpPr>
          <p:nvPr/>
        </p:nvSpPr>
        <p:spPr bwMode="auto">
          <a:xfrm>
            <a:off x="3033713" y="45196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697" name="AutoShape 17"/>
          <p:cNvSpPr>
            <a:spLocks noChangeArrowheads="1"/>
          </p:cNvSpPr>
          <p:nvPr/>
        </p:nvSpPr>
        <p:spPr bwMode="auto">
          <a:xfrm>
            <a:off x="3508375" y="4292600"/>
            <a:ext cx="2182813"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符号使用及说明</a:t>
            </a:r>
          </a:p>
        </p:txBody>
      </p:sp>
      <p:sp>
        <p:nvSpPr>
          <p:cNvPr id="71698" name="Line 18"/>
          <p:cNvSpPr>
            <a:spLocks noChangeShapeType="1"/>
          </p:cNvSpPr>
          <p:nvPr/>
        </p:nvSpPr>
        <p:spPr bwMode="auto">
          <a:xfrm>
            <a:off x="5776913" y="45196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699" name="AutoShape 19"/>
          <p:cNvSpPr>
            <a:spLocks noChangeArrowheads="1"/>
          </p:cNvSpPr>
          <p:nvPr/>
        </p:nvSpPr>
        <p:spPr bwMode="auto">
          <a:xfrm>
            <a:off x="6246813" y="4216400"/>
            <a:ext cx="1570037"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模型的准备</a:t>
            </a:r>
          </a:p>
        </p:txBody>
      </p:sp>
      <p:sp>
        <p:nvSpPr>
          <p:cNvPr id="71700" name="Line 20"/>
          <p:cNvSpPr>
            <a:spLocks noChangeShapeType="1"/>
          </p:cNvSpPr>
          <p:nvPr/>
        </p:nvSpPr>
        <p:spPr bwMode="auto">
          <a:xfrm>
            <a:off x="7910513" y="44434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701" name="AutoShape 21"/>
          <p:cNvSpPr>
            <a:spLocks noChangeArrowheads="1"/>
          </p:cNvSpPr>
          <p:nvPr/>
        </p:nvSpPr>
        <p:spPr bwMode="auto">
          <a:xfrm>
            <a:off x="769938" y="5054600"/>
            <a:ext cx="1570037"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模型的建立</a:t>
            </a:r>
          </a:p>
        </p:txBody>
      </p:sp>
      <p:sp>
        <p:nvSpPr>
          <p:cNvPr id="71702" name="Line 22"/>
          <p:cNvSpPr>
            <a:spLocks noChangeShapeType="1"/>
          </p:cNvSpPr>
          <p:nvPr/>
        </p:nvSpPr>
        <p:spPr bwMode="auto">
          <a:xfrm>
            <a:off x="2424113" y="52816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703" name="AutoShape 23"/>
          <p:cNvSpPr>
            <a:spLocks noChangeArrowheads="1"/>
          </p:cNvSpPr>
          <p:nvPr/>
        </p:nvSpPr>
        <p:spPr bwMode="auto">
          <a:xfrm>
            <a:off x="2897188" y="5054600"/>
            <a:ext cx="1570037"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模型的求解</a:t>
            </a:r>
          </a:p>
        </p:txBody>
      </p:sp>
      <p:sp>
        <p:nvSpPr>
          <p:cNvPr id="71704" name="Line 24"/>
          <p:cNvSpPr>
            <a:spLocks noChangeShapeType="1"/>
          </p:cNvSpPr>
          <p:nvPr/>
        </p:nvSpPr>
        <p:spPr bwMode="auto">
          <a:xfrm>
            <a:off x="4557713" y="52816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705" name="AutoShape 25"/>
          <p:cNvSpPr>
            <a:spLocks noChangeArrowheads="1"/>
          </p:cNvSpPr>
          <p:nvPr/>
        </p:nvSpPr>
        <p:spPr bwMode="auto">
          <a:xfrm>
            <a:off x="5006975" y="5086350"/>
            <a:ext cx="2182813"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解的分析与检验</a:t>
            </a:r>
          </a:p>
        </p:txBody>
      </p:sp>
      <p:sp>
        <p:nvSpPr>
          <p:cNvPr id="71706" name="Line 26"/>
          <p:cNvSpPr>
            <a:spLocks noChangeShapeType="1"/>
          </p:cNvSpPr>
          <p:nvPr/>
        </p:nvSpPr>
        <p:spPr bwMode="auto">
          <a:xfrm>
            <a:off x="7294563" y="5302250"/>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707" name="Line 28"/>
          <p:cNvSpPr>
            <a:spLocks noChangeShapeType="1"/>
          </p:cNvSpPr>
          <p:nvPr/>
        </p:nvSpPr>
        <p:spPr bwMode="auto">
          <a:xfrm>
            <a:off x="2757488" y="6022975"/>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708" name="Line 30"/>
          <p:cNvSpPr>
            <a:spLocks noChangeShapeType="1"/>
          </p:cNvSpPr>
          <p:nvPr/>
        </p:nvSpPr>
        <p:spPr bwMode="auto">
          <a:xfrm>
            <a:off x="5508625" y="6092825"/>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709" name="AutoShape 31"/>
          <p:cNvSpPr>
            <a:spLocks noChangeArrowheads="1"/>
          </p:cNvSpPr>
          <p:nvPr/>
        </p:nvSpPr>
        <p:spPr bwMode="auto">
          <a:xfrm>
            <a:off x="758825" y="5807075"/>
            <a:ext cx="1876425"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模型改进方向</a:t>
            </a:r>
          </a:p>
        </p:txBody>
      </p:sp>
      <p:sp>
        <p:nvSpPr>
          <p:cNvPr id="71710" name="AutoShape 33"/>
          <p:cNvSpPr>
            <a:spLocks noChangeArrowheads="1"/>
          </p:cNvSpPr>
          <p:nvPr/>
        </p:nvSpPr>
        <p:spPr bwMode="auto">
          <a:xfrm>
            <a:off x="3206750" y="5807075"/>
            <a:ext cx="2182813"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模型分析与评价</a:t>
            </a:r>
          </a:p>
        </p:txBody>
      </p:sp>
      <p:sp>
        <p:nvSpPr>
          <p:cNvPr id="71711" name="AutoShape 35"/>
          <p:cNvSpPr>
            <a:spLocks noChangeArrowheads="1"/>
          </p:cNvSpPr>
          <p:nvPr/>
        </p:nvSpPr>
        <p:spPr bwMode="auto">
          <a:xfrm>
            <a:off x="5940425" y="5880100"/>
            <a:ext cx="1263650"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参考文献</a:t>
            </a:r>
          </a:p>
        </p:txBody>
      </p:sp>
      <p:sp>
        <p:nvSpPr>
          <p:cNvPr id="71712" name="Line 36"/>
          <p:cNvSpPr>
            <a:spLocks noChangeShapeType="1"/>
          </p:cNvSpPr>
          <p:nvPr/>
        </p:nvSpPr>
        <p:spPr bwMode="auto">
          <a:xfrm>
            <a:off x="7294563" y="6094413"/>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1713" name="AutoShape 37"/>
          <p:cNvSpPr>
            <a:spLocks noChangeArrowheads="1"/>
          </p:cNvSpPr>
          <p:nvPr/>
        </p:nvSpPr>
        <p:spPr bwMode="auto">
          <a:xfrm>
            <a:off x="7742238" y="5878513"/>
            <a:ext cx="803275" cy="495300"/>
          </a:xfrm>
          <a:prstGeom prst="flowChartAlternateProcess">
            <a:avLst/>
          </a:prstGeom>
          <a:solidFill>
            <a:srgbClr val="CCFFFF">
              <a:alpha val="50195"/>
            </a:srgbClr>
          </a:solidFill>
          <a:ln w="9525">
            <a:solidFill>
              <a:srgbClr val="FF0000"/>
            </a:solidFill>
            <a:miter lim="800000"/>
            <a:headEnd/>
            <a:tailEnd/>
          </a:ln>
        </p:spPr>
        <p:txBody>
          <a:bodyPr wrap="none" lIns="0" tIns="46800" rIns="0" bIns="46800" anchor="ctr">
            <a:spAutoFit/>
          </a:bodyPr>
          <a:lstStyle/>
          <a:p>
            <a:pPr algn="ctr"/>
            <a:r>
              <a:rPr lang="zh-CN" altLang="en-US" sz="2400" b="1">
                <a:solidFill>
                  <a:srgbClr val="3333FF"/>
                </a:solidFill>
                <a:latin typeface="Times New Roman" pitchFamily="18" charset="0"/>
                <a:ea typeface="楷体_GB2312" pitchFamily="49" charset="-122"/>
              </a:rPr>
              <a:t>附  录</a:t>
            </a:r>
          </a:p>
        </p:txBody>
      </p:sp>
      <p:sp>
        <p:nvSpPr>
          <p:cNvPr id="134177" name="Rectangle 40"/>
          <p:cNvSpPr>
            <a:spLocks noChangeArrowheads="1"/>
          </p:cNvSpPr>
          <p:nvPr/>
        </p:nvSpPr>
        <p:spPr bwMode="auto">
          <a:xfrm>
            <a:off x="1331913" y="476250"/>
            <a:ext cx="6048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en-US" altLang="zh-CN" sz="3200" b="1">
                <a:solidFill>
                  <a:schemeClr val="bg1"/>
                </a:solidFill>
                <a:latin typeface="黑体" pitchFamily="49" charset="-122"/>
                <a:ea typeface="黑体" pitchFamily="49" charset="-122"/>
              </a:rPr>
              <a:t>3.</a:t>
            </a:r>
            <a:r>
              <a:rPr lang="zh-CN" altLang="en-US" sz="3200" b="1">
                <a:solidFill>
                  <a:schemeClr val="bg1"/>
                </a:solidFill>
                <a:latin typeface="黑体" pitchFamily="49" charset="-122"/>
                <a:ea typeface="黑体" pitchFamily="49" charset="-122"/>
              </a:rPr>
              <a:t>数学建模竞赛的实践过程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1685"/>
                                        </p:tgtEl>
                                        <p:attrNameLst>
                                          <p:attrName>style.visibility</p:attrName>
                                        </p:attrNameLst>
                                      </p:cBhvr>
                                      <p:to>
                                        <p:strVal val="visible"/>
                                      </p:to>
                                    </p:set>
                                    <p:anim calcmode="lin" valueType="num">
                                      <p:cBhvr>
                                        <p:cTn id="7" dur="500" fill="hold"/>
                                        <p:tgtEl>
                                          <p:spTgt spid="71685"/>
                                        </p:tgtEl>
                                        <p:attrNameLst>
                                          <p:attrName>ppt_w</p:attrName>
                                        </p:attrNameLst>
                                      </p:cBhvr>
                                      <p:tavLst>
                                        <p:tav tm="0">
                                          <p:val>
                                            <p:fltVal val="0"/>
                                          </p:val>
                                        </p:tav>
                                        <p:tav tm="100000">
                                          <p:val>
                                            <p:strVal val="#ppt_w"/>
                                          </p:val>
                                        </p:tav>
                                      </p:tavLst>
                                    </p:anim>
                                    <p:anim calcmode="lin" valueType="num">
                                      <p:cBhvr>
                                        <p:cTn id="8" dur="500" fill="hold"/>
                                        <p:tgtEl>
                                          <p:spTgt spid="7168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1686"/>
                                        </p:tgtEl>
                                        <p:attrNameLst>
                                          <p:attrName>style.visibility</p:attrName>
                                        </p:attrNameLst>
                                      </p:cBhvr>
                                      <p:to>
                                        <p:strVal val="visible"/>
                                      </p:to>
                                    </p:set>
                                    <p:animEffect transition="in" filter="blinds(horizontal)">
                                      <p:cBhvr>
                                        <p:cTn id="13" dur="500"/>
                                        <p:tgtEl>
                                          <p:spTgt spid="716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1687"/>
                                        </p:tgtEl>
                                        <p:attrNameLst>
                                          <p:attrName>style.visibility</p:attrName>
                                        </p:attrNameLst>
                                      </p:cBhvr>
                                      <p:to>
                                        <p:strVal val="visible"/>
                                      </p:to>
                                    </p:set>
                                    <p:animEffect transition="in" filter="wipe(left)">
                                      <p:cBhvr>
                                        <p:cTn id="18" dur="500"/>
                                        <p:tgtEl>
                                          <p:spTgt spid="71687"/>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71688"/>
                                        </p:tgtEl>
                                        <p:attrNameLst>
                                          <p:attrName>style.visibility</p:attrName>
                                        </p:attrNameLst>
                                      </p:cBhvr>
                                      <p:to>
                                        <p:strVal val="visible"/>
                                      </p:to>
                                    </p:set>
                                    <p:animEffect transition="in" filter="wipe(left)">
                                      <p:cBhvr>
                                        <p:cTn id="22" dur="500"/>
                                        <p:tgtEl>
                                          <p:spTgt spid="71688"/>
                                        </p:tgtEl>
                                      </p:cBhvr>
                                    </p:animEffect>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71689"/>
                                        </p:tgtEl>
                                        <p:attrNameLst>
                                          <p:attrName>style.visibility</p:attrName>
                                        </p:attrNameLst>
                                      </p:cBhvr>
                                      <p:to>
                                        <p:strVal val="visible"/>
                                      </p:to>
                                    </p:set>
                                    <p:animEffect transition="in" filter="wipe(left)">
                                      <p:cBhvr>
                                        <p:cTn id="26" dur="500"/>
                                        <p:tgtEl>
                                          <p:spTgt spid="71689"/>
                                        </p:tgtEl>
                                      </p:cBhvr>
                                    </p:animEffect>
                                  </p:childTnLst>
                                </p:cTn>
                              </p:par>
                            </p:childTnLst>
                          </p:cTn>
                        </p:par>
                        <p:par>
                          <p:cTn id="27" fill="hold" nodeType="afterGroup">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71690"/>
                                        </p:tgtEl>
                                        <p:attrNameLst>
                                          <p:attrName>style.visibility</p:attrName>
                                        </p:attrNameLst>
                                      </p:cBhvr>
                                      <p:to>
                                        <p:strVal val="visible"/>
                                      </p:to>
                                    </p:set>
                                    <p:animEffect transition="in" filter="wipe(left)">
                                      <p:cBhvr>
                                        <p:cTn id="30" dur="500"/>
                                        <p:tgtEl>
                                          <p:spTgt spid="71690"/>
                                        </p:tgtEl>
                                      </p:cBhvr>
                                    </p:animEffect>
                                  </p:childTnLst>
                                </p:cTn>
                              </p:par>
                            </p:childTnLst>
                          </p:cTn>
                        </p:par>
                        <p:par>
                          <p:cTn id="31" fill="hold" nodeType="afterGroup">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71691"/>
                                        </p:tgtEl>
                                        <p:attrNameLst>
                                          <p:attrName>style.visibility</p:attrName>
                                        </p:attrNameLst>
                                      </p:cBhvr>
                                      <p:to>
                                        <p:strVal val="visible"/>
                                      </p:to>
                                    </p:set>
                                    <p:animEffect transition="in" filter="wipe(left)">
                                      <p:cBhvr>
                                        <p:cTn id="34" dur="500"/>
                                        <p:tgtEl>
                                          <p:spTgt spid="71691"/>
                                        </p:tgtEl>
                                      </p:cBhvr>
                                    </p:animEffect>
                                  </p:childTnLst>
                                </p:cTn>
                              </p:par>
                            </p:childTnLst>
                          </p:cTn>
                        </p:par>
                        <p:par>
                          <p:cTn id="35" fill="hold" nodeType="afterGroup">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71692"/>
                                        </p:tgtEl>
                                        <p:attrNameLst>
                                          <p:attrName>style.visibility</p:attrName>
                                        </p:attrNameLst>
                                      </p:cBhvr>
                                      <p:to>
                                        <p:strVal val="visible"/>
                                      </p:to>
                                    </p:set>
                                    <p:animEffect transition="in" filter="wipe(left)">
                                      <p:cBhvr>
                                        <p:cTn id="38" dur="500"/>
                                        <p:tgtEl>
                                          <p:spTgt spid="71692"/>
                                        </p:tgtEl>
                                      </p:cBhvr>
                                    </p:animEffect>
                                  </p:childTnLst>
                                </p:cTn>
                              </p:par>
                            </p:childTnLst>
                          </p:cTn>
                        </p:par>
                        <p:par>
                          <p:cTn id="39" fill="hold" nodeType="afterGroup">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71693"/>
                                        </p:tgtEl>
                                        <p:attrNameLst>
                                          <p:attrName>style.visibility</p:attrName>
                                        </p:attrNameLst>
                                      </p:cBhvr>
                                      <p:to>
                                        <p:strVal val="visible"/>
                                      </p:to>
                                    </p:set>
                                    <p:animEffect transition="in" filter="wipe(left)">
                                      <p:cBhvr>
                                        <p:cTn id="42" dur="500"/>
                                        <p:tgtEl>
                                          <p:spTgt spid="71693"/>
                                        </p:tgtEl>
                                      </p:cBhvr>
                                    </p:animEffect>
                                  </p:childTnLst>
                                </p:cTn>
                              </p:par>
                            </p:childTnLst>
                          </p:cTn>
                        </p:par>
                        <p:par>
                          <p:cTn id="43" fill="hold" nodeType="afterGroup">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71694"/>
                                        </p:tgtEl>
                                        <p:attrNameLst>
                                          <p:attrName>style.visibility</p:attrName>
                                        </p:attrNameLst>
                                      </p:cBhvr>
                                      <p:to>
                                        <p:strVal val="visible"/>
                                      </p:to>
                                    </p:set>
                                    <p:animEffect transition="in" filter="wipe(left)">
                                      <p:cBhvr>
                                        <p:cTn id="46" dur="500"/>
                                        <p:tgtEl>
                                          <p:spTgt spid="71694"/>
                                        </p:tgtEl>
                                      </p:cBhvr>
                                    </p:animEffect>
                                  </p:childTnLst>
                                </p:cTn>
                              </p:par>
                            </p:childTnLst>
                          </p:cTn>
                        </p:par>
                        <p:par>
                          <p:cTn id="47" fill="hold" nodeType="afterGroup">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71695"/>
                                        </p:tgtEl>
                                        <p:attrNameLst>
                                          <p:attrName>style.visibility</p:attrName>
                                        </p:attrNameLst>
                                      </p:cBhvr>
                                      <p:to>
                                        <p:strVal val="visible"/>
                                      </p:to>
                                    </p:set>
                                    <p:animEffect transition="in" filter="wipe(left)">
                                      <p:cBhvr>
                                        <p:cTn id="50" dur="500"/>
                                        <p:tgtEl>
                                          <p:spTgt spid="71695"/>
                                        </p:tgtEl>
                                      </p:cBhvr>
                                    </p:animEffect>
                                  </p:childTnLst>
                                </p:cTn>
                              </p:par>
                            </p:childTnLst>
                          </p:cTn>
                        </p:par>
                        <p:par>
                          <p:cTn id="51" fill="hold" nodeType="afterGroup">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71696"/>
                                        </p:tgtEl>
                                        <p:attrNameLst>
                                          <p:attrName>style.visibility</p:attrName>
                                        </p:attrNameLst>
                                      </p:cBhvr>
                                      <p:to>
                                        <p:strVal val="visible"/>
                                      </p:to>
                                    </p:set>
                                    <p:animEffect transition="in" filter="wipe(left)">
                                      <p:cBhvr>
                                        <p:cTn id="54" dur="500"/>
                                        <p:tgtEl>
                                          <p:spTgt spid="71696"/>
                                        </p:tgtEl>
                                      </p:cBhvr>
                                    </p:animEffect>
                                  </p:childTnLst>
                                </p:cTn>
                              </p:par>
                            </p:childTnLst>
                          </p:cTn>
                        </p:par>
                        <p:par>
                          <p:cTn id="55" fill="hold" nodeType="afterGroup">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71697"/>
                                        </p:tgtEl>
                                        <p:attrNameLst>
                                          <p:attrName>style.visibility</p:attrName>
                                        </p:attrNameLst>
                                      </p:cBhvr>
                                      <p:to>
                                        <p:strVal val="visible"/>
                                      </p:to>
                                    </p:set>
                                    <p:animEffect transition="in" filter="wipe(left)">
                                      <p:cBhvr>
                                        <p:cTn id="58" dur="500"/>
                                        <p:tgtEl>
                                          <p:spTgt spid="71697"/>
                                        </p:tgtEl>
                                      </p:cBhvr>
                                    </p:animEffect>
                                  </p:childTnLst>
                                </p:cTn>
                              </p:par>
                            </p:childTnLst>
                          </p:cTn>
                        </p:par>
                        <p:par>
                          <p:cTn id="59" fill="hold" nodeType="afterGroup">
                            <p:stCondLst>
                              <p:cond delay="5500"/>
                            </p:stCondLst>
                            <p:childTnLst>
                              <p:par>
                                <p:cTn id="60" presetID="22" presetClass="entr" presetSubtype="8" fill="hold" grpId="0" nodeType="afterEffect">
                                  <p:stCondLst>
                                    <p:cond delay="0"/>
                                  </p:stCondLst>
                                  <p:childTnLst>
                                    <p:set>
                                      <p:cBhvr>
                                        <p:cTn id="61" dur="1" fill="hold">
                                          <p:stCondLst>
                                            <p:cond delay="0"/>
                                          </p:stCondLst>
                                        </p:cTn>
                                        <p:tgtEl>
                                          <p:spTgt spid="71698"/>
                                        </p:tgtEl>
                                        <p:attrNameLst>
                                          <p:attrName>style.visibility</p:attrName>
                                        </p:attrNameLst>
                                      </p:cBhvr>
                                      <p:to>
                                        <p:strVal val="visible"/>
                                      </p:to>
                                    </p:set>
                                    <p:animEffect transition="in" filter="wipe(left)">
                                      <p:cBhvr>
                                        <p:cTn id="62" dur="500"/>
                                        <p:tgtEl>
                                          <p:spTgt spid="71698"/>
                                        </p:tgtEl>
                                      </p:cBhvr>
                                    </p:animEffect>
                                  </p:childTnLst>
                                </p:cTn>
                              </p:par>
                            </p:childTnLst>
                          </p:cTn>
                        </p:par>
                        <p:par>
                          <p:cTn id="63" fill="hold" nodeType="afterGroup">
                            <p:stCondLst>
                              <p:cond delay="6000"/>
                            </p:stCondLst>
                            <p:childTnLst>
                              <p:par>
                                <p:cTn id="64" presetID="22" presetClass="entr" presetSubtype="8" fill="hold" grpId="0" nodeType="afterEffect">
                                  <p:stCondLst>
                                    <p:cond delay="0"/>
                                  </p:stCondLst>
                                  <p:childTnLst>
                                    <p:set>
                                      <p:cBhvr>
                                        <p:cTn id="65" dur="1" fill="hold">
                                          <p:stCondLst>
                                            <p:cond delay="0"/>
                                          </p:stCondLst>
                                        </p:cTn>
                                        <p:tgtEl>
                                          <p:spTgt spid="71699"/>
                                        </p:tgtEl>
                                        <p:attrNameLst>
                                          <p:attrName>style.visibility</p:attrName>
                                        </p:attrNameLst>
                                      </p:cBhvr>
                                      <p:to>
                                        <p:strVal val="visible"/>
                                      </p:to>
                                    </p:set>
                                    <p:animEffect transition="in" filter="wipe(left)">
                                      <p:cBhvr>
                                        <p:cTn id="66" dur="500"/>
                                        <p:tgtEl>
                                          <p:spTgt spid="71699"/>
                                        </p:tgtEl>
                                      </p:cBhvr>
                                    </p:animEffect>
                                  </p:childTnLst>
                                </p:cTn>
                              </p:par>
                            </p:childTnLst>
                          </p:cTn>
                        </p:par>
                        <p:par>
                          <p:cTn id="67" fill="hold" nodeType="afterGroup">
                            <p:stCondLst>
                              <p:cond delay="6500"/>
                            </p:stCondLst>
                            <p:childTnLst>
                              <p:par>
                                <p:cTn id="68" presetID="22" presetClass="entr" presetSubtype="8" fill="hold" grpId="0" nodeType="afterEffect">
                                  <p:stCondLst>
                                    <p:cond delay="0"/>
                                  </p:stCondLst>
                                  <p:childTnLst>
                                    <p:set>
                                      <p:cBhvr>
                                        <p:cTn id="69" dur="1" fill="hold">
                                          <p:stCondLst>
                                            <p:cond delay="0"/>
                                          </p:stCondLst>
                                        </p:cTn>
                                        <p:tgtEl>
                                          <p:spTgt spid="71700"/>
                                        </p:tgtEl>
                                        <p:attrNameLst>
                                          <p:attrName>style.visibility</p:attrName>
                                        </p:attrNameLst>
                                      </p:cBhvr>
                                      <p:to>
                                        <p:strVal val="visible"/>
                                      </p:to>
                                    </p:set>
                                    <p:animEffect transition="in" filter="wipe(left)">
                                      <p:cBhvr>
                                        <p:cTn id="70" dur="500"/>
                                        <p:tgtEl>
                                          <p:spTgt spid="71700"/>
                                        </p:tgtEl>
                                      </p:cBhvr>
                                    </p:animEffect>
                                  </p:childTnLst>
                                </p:cTn>
                              </p:par>
                            </p:childTnLst>
                          </p:cTn>
                        </p:par>
                        <p:par>
                          <p:cTn id="71" fill="hold" nodeType="afterGroup">
                            <p:stCondLst>
                              <p:cond delay="7000"/>
                            </p:stCondLst>
                            <p:childTnLst>
                              <p:par>
                                <p:cTn id="72" presetID="22" presetClass="entr" presetSubtype="8" fill="hold" grpId="0" nodeType="afterEffect">
                                  <p:stCondLst>
                                    <p:cond delay="0"/>
                                  </p:stCondLst>
                                  <p:childTnLst>
                                    <p:set>
                                      <p:cBhvr>
                                        <p:cTn id="73" dur="1" fill="hold">
                                          <p:stCondLst>
                                            <p:cond delay="0"/>
                                          </p:stCondLst>
                                        </p:cTn>
                                        <p:tgtEl>
                                          <p:spTgt spid="71701"/>
                                        </p:tgtEl>
                                        <p:attrNameLst>
                                          <p:attrName>style.visibility</p:attrName>
                                        </p:attrNameLst>
                                      </p:cBhvr>
                                      <p:to>
                                        <p:strVal val="visible"/>
                                      </p:to>
                                    </p:set>
                                    <p:animEffect transition="in" filter="wipe(left)">
                                      <p:cBhvr>
                                        <p:cTn id="74" dur="500"/>
                                        <p:tgtEl>
                                          <p:spTgt spid="71701"/>
                                        </p:tgtEl>
                                      </p:cBhvr>
                                    </p:animEffect>
                                  </p:childTnLst>
                                </p:cTn>
                              </p:par>
                            </p:childTnLst>
                          </p:cTn>
                        </p:par>
                        <p:par>
                          <p:cTn id="75" fill="hold" nodeType="afterGroup">
                            <p:stCondLst>
                              <p:cond delay="7500"/>
                            </p:stCondLst>
                            <p:childTnLst>
                              <p:par>
                                <p:cTn id="76" presetID="22" presetClass="entr" presetSubtype="8" fill="hold" grpId="0" nodeType="afterEffect">
                                  <p:stCondLst>
                                    <p:cond delay="0"/>
                                  </p:stCondLst>
                                  <p:childTnLst>
                                    <p:set>
                                      <p:cBhvr>
                                        <p:cTn id="77" dur="1" fill="hold">
                                          <p:stCondLst>
                                            <p:cond delay="0"/>
                                          </p:stCondLst>
                                        </p:cTn>
                                        <p:tgtEl>
                                          <p:spTgt spid="71702"/>
                                        </p:tgtEl>
                                        <p:attrNameLst>
                                          <p:attrName>style.visibility</p:attrName>
                                        </p:attrNameLst>
                                      </p:cBhvr>
                                      <p:to>
                                        <p:strVal val="visible"/>
                                      </p:to>
                                    </p:set>
                                    <p:animEffect transition="in" filter="wipe(left)">
                                      <p:cBhvr>
                                        <p:cTn id="78" dur="500"/>
                                        <p:tgtEl>
                                          <p:spTgt spid="71702"/>
                                        </p:tgtEl>
                                      </p:cBhvr>
                                    </p:animEffect>
                                  </p:childTnLst>
                                </p:cTn>
                              </p:par>
                            </p:childTnLst>
                          </p:cTn>
                        </p:par>
                        <p:par>
                          <p:cTn id="79" fill="hold" nodeType="afterGroup">
                            <p:stCondLst>
                              <p:cond delay="8000"/>
                            </p:stCondLst>
                            <p:childTnLst>
                              <p:par>
                                <p:cTn id="80" presetID="22" presetClass="entr" presetSubtype="8" fill="hold" grpId="0" nodeType="afterEffect">
                                  <p:stCondLst>
                                    <p:cond delay="0"/>
                                  </p:stCondLst>
                                  <p:childTnLst>
                                    <p:set>
                                      <p:cBhvr>
                                        <p:cTn id="81" dur="1" fill="hold">
                                          <p:stCondLst>
                                            <p:cond delay="0"/>
                                          </p:stCondLst>
                                        </p:cTn>
                                        <p:tgtEl>
                                          <p:spTgt spid="71703"/>
                                        </p:tgtEl>
                                        <p:attrNameLst>
                                          <p:attrName>style.visibility</p:attrName>
                                        </p:attrNameLst>
                                      </p:cBhvr>
                                      <p:to>
                                        <p:strVal val="visible"/>
                                      </p:to>
                                    </p:set>
                                    <p:animEffect transition="in" filter="wipe(left)">
                                      <p:cBhvr>
                                        <p:cTn id="82" dur="500"/>
                                        <p:tgtEl>
                                          <p:spTgt spid="71703"/>
                                        </p:tgtEl>
                                      </p:cBhvr>
                                    </p:animEffect>
                                  </p:childTnLst>
                                </p:cTn>
                              </p:par>
                            </p:childTnLst>
                          </p:cTn>
                        </p:par>
                        <p:par>
                          <p:cTn id="83" fill="hold" nodeType="afterGroup">
                            <p:stCondLst>
                              <p:cond delay="8500"/>
                            </p:stCondLst>
                            <p:childTnLst>
                              <p:par>
                                <p:cTn id="84" presetID="22" presetClass="entr" presetSubtype="8" fill="hold" grpId="0" nodeType="afterEffect">
                                  <p:stCondLst>
                                    <p:cond delay="0"/>
                                  </p:stCondLst>
                                  <p:childTnLst>
                                    <p:set>
                                      <p:cBhvr>
                                        <p:cTn id="85" dur="1" fill="hold">
                                          <p:stCondLst>
                                            <p:cond delay="0"/>
                                          </p:stCondLst>
                                        </p:cTn>
                                        <p:tgtEl>
                                          <p:spTgt spid="71704"/>
                                        </p:tgtEl>
                                        <p:attrNameLst>
                                          <p:attrName>style.visibility</p:attrName>
                                        </p:attrNameLst>
                                      </p:cBhvr>
                                      <p:to>
                                        <p:strVal val="visible"/>
                                      </p:to>
                                    </p:set>
                                    <p:animEffect transition="in" filter="wipe(left)">
                                      <p:cBhvr>
                                        <p:cTn id="86" dur="500"/>
                                        <p:tgtEl>
                                          <p:spTgt spid="71704"/>
                                        </p:tgtEl>
                                      </p:cBhvr>
                                    </p:animEffect>
                                  </p:childTnLst>
                                </p:cTn>
                              </p:par>
                            </p:childTnLst>
                          </p:cTn>
                        </p:par>
                        <p:par>
                          <p:cTn id="87" fill="hold" nodeType="afterGroup">
                            <p:stCondLst>
                              <p:cond delay="9000"/>
                            </p:stCondLst>
                            <p:childTnLst>
                              <p:par>
                                <p:cTn id="88" presetID="22" presetClass="entr" presetSubtype="8" fill="hold" grpId="0" nodeType="afterEffect">
                                  <p:stCondLst>
                                    <p:cond delay="0"/>
                                  </p:stCondLst>
                                  <p:childTnLst>
                                    <p:set>
                                      <p:cBhvr>
                                        <p:cTn id="89" dur="1" fill="hold">
                                          <p:stCondLst>
                                            <p:cond delay="0"/>
                                          </p:stCondLst>
                                        </p:cTn>
                                        <p:tgtEl>
                                          <p:spTgt spid="71705"/>
                                        </p:tgtEl>
                                        <p:attrNameLst>
                                          <p:attrName>style.visibility</p:attrName>
                                        </p:attrNameLst>
                                      </p:cBhvr>
                                      <p:to>
                                        <p:strVal val="visible"/>
                                      </p:to>
                                    </p:set>
                                    <p:animEffect transition="in" filter="wipe(left)">
                                      <p:cBhvr>
                                        <p:cTn id="90" dur="500"/>
                                        <p:tgtEl>
                                          <p:spTgt spid="71705"/>
                                        </p:tgtEl>
                                      </p:cBhvr>
                                    </p:animEffect>
                                  </p:childTnLst>
                                </p:cTn>
                              </p:par>
                            </p:childTnLst>
                          </p:cTn>
                        </p:par>
                        <p:par>
                          <p:cTn id="91" fill="hold" nodeType="afterGroup">
                            <p:stCondLst>
                              <p:cond delay="9500"/>
                            </p:stCondLst>
                            <p:childTnLst>
                              <p:par>
                                <p:cTn id="92" presetID="22" presetClass="entr" presetSubtype="8" fill="hold" grpId="0" nodeType="afterEffect">
                                  <p:stCondLst>
                                    <p:cond delay="0"/>
                                  </p:stCondLst>
                                  <p:childTnLst>
                                    <p:set>
                                      <p:cBhvr>
                                        <p:cTn id="93" dur="1" fill="hold">
                                          <p:stCondLst>
                                            <p:cond delay="0"/>
                                          </p:stCondLst>
                                        </p:cTn>
                                        <p:tgtEl>
                                          <p:spTgt spid="71706"/>
                                        </p:tgtEl>
                                        <p:attrNameLst>
                                          <p:attrName>style.visibility</p:attrName>
                                        </p:attrNameLst>
                                      </p:cBhvr>
                                      <p:to>
                                        <p:strVal val="visible"/>
                                      </p:to>
                                    </p:set>
                                    <p:animEffect transition="in" filter="wipe(left)">
                                      <p:cBhvr>
                                        <p:cTn id="94" dur="500"/>
                                        <p:tgtEl>
                                          <p:spTgt spid="71706"/>
                                        </p:tgtEl>
                                      </p:cBhvr>
                                    </p:animEffect>
                                  </p:childTnLst>
                                </p:cTn>
                              </p:par>
                            </p:childTnLst>
                          </p:cTn>
                        </p:par>
                        <p:par>
                          <p:cTn id="95" fill="hold" nodeType="afterGroup">
                            <p:stCondLst>
                              <p:cond delay="10000"/>
                            </p:stCondLst>
                            <p:childTnLst>
                              <p:par>
                                <p:cTn id="96" presetID="22" presetClass="entr" presetSubtype="8" fill="hold" grpId="0" nodeType="afterEffect">
                                  <p:stCondLst>
                                    <p:cond delay="0"/>
                                  </p:stCondLst>
                                  <p:childTnLst>
                                    <p:set>
                                      <p:cBhvr>
                                        <p:cTn id="97" dur="1" fill="hold">
                                          <p:stCondLst>
                                            <p:cond delay="0"/>
                                          </p:stCondLst>
                                        </p:cTn>
                                        <p:tgtEl>
                                          <p:spTgt spid="71709"/>
                                        </p:tgtEl>
                                        <p:attrNameLst>
                                          <p:attrName>style.visibility</p:attrName>
                                        </p:attrNameLst>
                                      </p:cBhvr>
                                      <p:to>
                                        <p:strVal val="visible"/>
                                      </p:to>
                                    </p:set>
                                    <p:animEffect transition="in" filter="wipe(left)">
                                      <p:cBhvr>
                                        <p:cTn id="98" dur="500"/>
                                        <p:tgtEl>
                                          <p:spTgt spid="71709"/>
                                        </p:tgtEl>
                                      </p:cBhvr>
                                    </p:animEffect>
                                  </p:childTnLst>
                                </p:cTn>
                              </p:par>
                            </p:childTnLst>
                          </p:cTn>
                        </p:par>
                        <p:par>
                          <p:cTn id="99" fill="hold" nodeType="afterGroup">
                            <p:stCondLst>
                              <p:cond delay="10500"/>
                            </p:stCondLst>
                            <p:childTnLst>
                              <p:par>
                                <p:cTn id="100" presetID="22" presetClass="entr" presetSubtype="8" fill="hold" grpId="0" nodeType="afterEffect">
                                  <p:stCondLst>
                                    <p:cond delay="0"/>
                                  </p:stCondLst>
                                  <p:childTnLst>
                                    <p:set>
                                      <p:cBhvr>
                                        <p:cTn id="101" dur="1" fill="hold">
                                          <p:stCondLst>
                                            <p:cond delay="0"/>
                                          </p:stCondLst>
                                        </p:cTn>
                                        <p:tgtEl>
                                          <p:spTgt spid="71707"/>
                                        </p:tgtEl>
                                        <p:attrNameLst>
                                          <p:attrName>style.visibility</p:attrName>
                                        </p:attrNameLst>
                                      </p:cBhvr>
                                      <p:to>
                                        <p:strVal val="visible"/>
                                      </p:to>
                                    </p:set>
                                    <p:animEffect transition="in" filter="wipe(left)">
                                      <p:cBhvr>
                                        <p:cTn id="102" dur="500"/>
                                        <p:tgtEl>
                                          <p:spTgt spid="71707"/>
                                        </p:tgtEl>
                                      </p:cBhvr>
                                    </p:animEffect>
                                  </p:childTnLst>
                                </p:cTn>
                              </p:par>
                            </p:childTnLst>
                          </p:cTn>
                        </p:par>
                        <p:par>
                          <p:cTn id="103" fill="hold" nodeType="afterGroup">
                            <p:stCondLst>
                              <p:cond delay="11000"/>
                            </p:stCondLst>
                            <p:childTnLst>
                              <p:par>
                                <p:cTn id="104" presetID="22" presetClass="entr" presetSubtype="8" fill="hold" grpId="0" nodeType="afterEffect">
                                  <p:stCondLst>
                                    <p:cond delay="0"/>
                                  </p:stCondLst>
                                  <p:childTnLst>
                                    <p:set>
                                      <p:cBhvr>
                                        <p:cTn id="105" dur="1" fill="hold">
                                          <p:stCondLst>
                                            <p:cond delay="0"/>
                                          </p:stCondLst>
                                        </p:cTn>
                                        <p:tgtEl>
                                          <p:spTgt spid="71710"/>
                                        </p:tgtEl>
                                        <p:attrNameLst>
                                          <p:attrName>style.visibility</p:attrName>
                                        </p:attrNameLst>
                                      </p:cBhvr>
                                      <p:to>
                                        <p:strVal val="visible"/>
                                      </p:to>
                                    </p:set>
                                    <p:animEffect transition="in" filter="wipe(left)">
                                      <p:cBhvr>
                                        <p:cTn id="106" dur="500"/>
                                        <p:tgtEl>
                                          <p:spTgt spid="71710"/>
                                        </p:tgtEl>
                                      </p:cBhvr>
                                    </p:animEffect>
                                  </p:childTnLst>
                                </p:cTn>
                              </p:par>
                            </p:childTnLst>
                          </p:cTn>
                        </p:par>
                        <p:par>
                          <p:cTn id="107" fill="hold" nodeType="afterGroup">
                            <p:stCondLst>
                              <p:cond delay="11500"/>
                            </p:stCondLst>
                            <p:childTnLst>
                              <p:par>
                                <p:cTn id="108" presetID="22" presetClass="entr" presetSubtype="8" fill="hold" grpId="0" nodeType="afterEffect">
                                  <p:stCondLst>
                                    <p:cond delay="0"/>
                                  </p:stCondLst>
                                  <p:childTnLst>
                                    <p:set>
                                      <p:cBhvr>
                                        <p:cTn id="109" dur="1" fill="hold">
                                          <p:stCondLst>
                                            <p:cond delay="0"/>
                                          </p:stCondLst>
                                        </p:cTn>
                                        <p:tgtEl>
                                          <p:spTgt spid="71708"/>
                                        </p:tgtEl>
                                        <p:attrNameLst>
                                          <p:attrName>style.visibility</p:attrName>
                                        </p:attrNameLst>
                                      </p:cBhvr>
                                      <p:to>
                                        <p:strVal val="visible"/>
                                      </p:to>
                                    </p:set>
                                    <p:animEffect transition="in" filter="wipe(left)">
                                      <p:cBhvr>
                                        <p:cTn id="110" dur="500"/>
                                        <p:tgtEl>
                                          <p:spTgt spid="71708"/>
                                        </p:tgtEl>
                                      </p:cBhvr>
                                    </p:animEffect>
                                  </p:childTnLst>
                                </p:cTn>
                              </p:par>
                            </p:childTnLst>
                          </p:cTn>
                        </p:par>
                        <p:par>
                          <p:cTn id="111" fill="hold" nodeType="afterGroup">
                            <p:stCondLst>
                              <p:cond delay="12000"/>
                            </p:stCondLst>
                            <p:childTnLst>
                              <p:par>
                                <p:cTn id="112" presetID="22" presetClass="entr" presetSubtype="8" fill="hold" nodeType="afterEffect">
                                  <p:stCondLst>
                                    <p:cond delay="0"/>
                                  </p:stCondLst>
                                  <p:childTnLst>
                                    <p:set>
                                      <p:cBhvr>
                                        <p:cTn id="113" dur="1" fill="hold">
                                          <p:stCondLst>
                                            <p:cond delay="0"/>
                                          </p:stCondLst>
                                        </p:cTn>
                                        <p:tgtEl>
                                          <p:spTgt spid="71711"/>
                                        </p:tgtEl>
                                        <p:attrNameLst>
                                          <p:attrName>style.visibility</p:attrName>
                                        </p:attrNameLst>
                                      </p:cBhvr>
                                      <p:to>
                                        <p:strVal val="visible"/>
                                      </p:to>
                                    </p:set>
                                    <p:animEffect transition="in" filter="wipe(left)">
                                      <p:cBhvr>
                                        <p:cTn id="114" dur="500"/>
                                        <p:tgtEl>
                                          <p:spTgt spid="71711"/>
                                        </p:tgtEl>
                                      </p:cBhvr>
                                    </p:animEffect>
                                  </p:childTnLst>
                                </p:cTn>
                              </p:par>
                            </p:childTnLst>
                          </p:cTn>
                        </p:par>
                        <p:par>
                          <p:cTn id="115" fill="hold" nodeType="afterGroup">
                            <p:stCondLst>
                              <p:cond delay="12500"/>
                            </p:stCondLst>
                            <p:childTnLst>
                              <p:par>
                                <p:cTn id="116" presetID="22" presetClass="entr" presetSubtype="8" fill="hold" grpId="0" nodeType="afterEffect">
                                  <p:stCondLst>
                                    <p:cond delay="0"/>
                                  </p:stCondLst>
                                  <p:childTnLst>
                                    <p:set>
                                      <p:cBhvr>
                                        <p:cTn id="117" dur="1" fill="hold">
                                          <p:stCondLst>
                                            <p:cond delay="0"/>
                                          </p:stCondLst>
                                        </p:cTn>
                                        <p:tgtEl>
                                          <p:spTgt spid="71712"/>
                                        </p:tgtEl>
                                        <p:attrNameLst>
                                          <p:attrName>style.visibility</p:attrName>
                                        </p:attrNameLst>
                                      </p:cBhvr>
                                      <p:to>
                                        <p:strVal val="visible"/>
                                      </p:to>
                                    </p:set>
                                    <p:animEffect transition="in" filter="wipe(left)">
                                      <p:cBhvr>
                                        <p:cTn id="118" dur="500"/>
                                        <p:tgtEl>
                                          <p:spTgt spid="71712"/>
                                        </p:tgtEl>
                                      </p:cBhvr>
                                    </p:animEffect>
                                  </p:childTnLst>
                                </p:cTn>
                              </p:par>
                            </p:childTnLst>
                          </p:cTn>
                        </p:par>
                        <p:par>
                          <p:cTn id="119" fill="hold" nodeType="afterGroup">
                            <p:stCondLst>
                              <p:cond delay="13000"/>
                            </p:stCondLst>
                            <p:childTnLst>
                              <p:par>
                                <p:cTn id="120" presetID="22" presetClass="entr" presetSubtype="8" fill="hold" nodeType="afterEffect">
                                  <p:stCondLst>
                                    <p:cond delay="0"/>
                                  </p:stCondLst>
                                  <p:childTnLst>
                                    <p:set>
                                      <p:cBhvr>
                                        <p:cTn id="121" dur="1" fill="hold">
                                          <p:stCondLst>
                                            <p:cond delay="0"/>
                                          </p:stCondLst>
                                        </p:cTn>
                                        <p:tgtEl>
                                          <p:spTgt spid="71713"/>
                                        </p:tgtEl>
                                        <p:attrNameLst>
                                          <p:attrName>style.visibility</p:attrName>
                                        </p:attrNameLst>
                                      </p:cBhvr>
                                      <p:to>
                                        <p:strVal val="visible"/>
                                      </p:to>
                                    </p:set>
                                    <p:animEffect transition="in" filter="wipe(left)">
                                      <p:cBhvr>
                                        <p:cTn id="122" dur="500"/>
                                        <p:tgtEl>
                                          <p:spTgt spid="7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nimBg="1" autoUpdateAnimBg="0"/>
      <p:bldP spid="71686" grpId="0" animBg="1" autoUpdateAnimBg="0"/>
      <p:bldP spid="71687" grpId="0" animBg="1" autoUpdateAnimBg="0"/>
      <p:bldP spid="71688" grpId="0" animBg="1"/>
      <p:bldP spid="71689" grpId="0" animBg="1" autoUpdateAnimBg="0"/>
      <p:bldP spid="71690" grpId="0" animBg="1"/>
      <p:bldP spid="71691" grpId="0" animBg="1" autoUpdateAnimBg="0"/>
      <p:bldP spid="71692" grpId="0" animBg="1"/>
      <p:bldP spid="71693" grpId="0" animBg="1" autoUpdateAnimBg="0"/>
      <p:bldP spid="71694" grpId="0" animBg="1"/>
      <p:bldP spid="71695" grpId="0" animBg="1" autoUpdateAnimBg="0"/>
      <p:bldP spid="71696" grpId="0" animBg="1"/>
      <p:bldP spid="71697" grpId="0" animBg="1" autoUpdateAnimBg="0"/>
      <p:bldP spid="71698" grpId="0" animBg="1"/>
      <p:bldP spid="71699" grpId="0" animBg="1" autoUpdateAnimBg="0"/>
      <p:bldP spid="71700" grpId="0" animBg="1"/>
      <p:bldP spid="71701" grpId="0" animBg="1" autoUpdateAnimBg="0"/>
      <p:bldP spid="71702" grpId="0" animBg="1"/>
      <p:bldP spid="71703" grpId="0" animBg="1" autoUpdateAnimBg="0"/>
      <p:bldP spid="71704" grpId="0" animBg="1"/>
      <p:bldP spid="71705" grpId="0" animBg="1" autoUpdateAnimBg="0"/>
      <p:bldP spid="71706" grpId="0" animBg="1"/>
      <p:bldP spid="71707" grpId="0" animBg="1"/>
      <p:bldP spid="71708" grpId="0" animBg="1"/>
      <p:bldP spid="71709" grpId="0" animBg="1" autoUpdateAnimBg="0"/>
      <p:bldP spid="71710" grpId="0" animBg="1" autoUpdateAnimBg="0"/>
      <p:bldP spid="717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5738586-0496-4929-A080-7B0DA9233A88}" type="datetime1">
              <a:rPr lang="zh-CN" altLang="en-US" sz="1400">
                <a:ea typeface="宋体" pitchFamily="2" charset="-122"/>
              </a:rPr>
              <a:pPr eaLnBrk="1" hangingPunct="1"/>
              <a:t>2019/7/7</a:t>
            </a:fld>
            <a:endParaRPr lang="en-US" altLang="zh-CN" sz="1400">
              <a:ea typeface="宋体" pitchFamily="2" charset="-122"/>
            </a:endParaRPr>
          </a:p>
        </p:txBody>
      </p:sp>
      <p:sp>
        <p:nvSpPr>
          <p:cNvPr id="8294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5F89BA96-5D23-4CE9-8413-8B3E447675D8}" type="slidenum">
              <a:rPr lang="zh-CN" altLang="en-US" sz="1400">
                <a:ea typeface="宋体" pitchFamily="2" charset="-122"/>
              </a:rPr>
              <a:pPr algn="r" eaLnBrk="1" hangingPunct="1"/>
              <a:t>6</a:t>
            </a:fld>
            <a:endParaRPr lang="en-US" altLang="zh-CN" sz="1400">
              <a:ea typeface="宋体" pitchFamily="2" charset="-122"/>
            </a:endParaRPr>
          </a:p>
        </p:txBody>
      </p:sp>
      <p:sp>
        <p:nvSpPr>
          <p:cNvPr id="82948" name="Text Box 2"/>
          <p:cNvSpPr txBox="1">
            <a:spLocks noChangeArrowheads="1"/>
          </p:cNvSpPr>
          <p:nvPr/>
        </p:nvSpPr>
        <p:spPr bwMode="auto">
          <a:xfrm>
            <a:off x="533400" y="1524000"/>
            <a:ext cx="4429125"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82949" name="Rectangle 3"/>
          <p:cNvSpPr>
            <a:spLocks noChangeArrowheads="1"/>
          </p:cNvSpPr>
          <p:nvPr/>
        </p:nvSpPr>
        <p:spPr bwMode="auto">
          <a:xfrm>
            <a:off x="304800" y="2438400"/>
            <a:ext cx="84582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400" b="1">
                <a:solidFill>
                  <a:srgbClr val="0000FF"/>
                </a:solidFill>
                <a:latin typeface="楷体_GB2312" pitchFamily="49" charset="-122"/>
                <a:ea typeface="楷体_GB2312" pitchFamily="49" charset="-122"/>
              </a:rPr>
              <a:t>1996</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rPr>
              <a:t>:(A)</a:t>
            </a:r>
            <a:r>
              <a:rPr lang="zh-CN" altLang="en-US" sz="2400" b="1">
                <a:solidFill>
                  <a:srgbClr val="0000FF"/>
                </a:solidFill>
                <a:latin typeface="楷体_GB2312" pitchFamily="49" charset="-122"/>
                <a:ea typeface="楷体_GB2312" pitchFamily="49" charset="-122"/>
              </a:rPr>
              <a:t>最优捕鱼策略问题（北师大：刘来福）</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(B)</a:t>
            </a:r>
            <a:r>
              <a:rPr lang="zh-CN" altLang="en-US" sz="2400" b="1">
                <a:solidFill>
                  <a:srgbClr val="0000FF"/>
                </a:solidFill>
                <a:latin typeface="楷体_GB2312" pitchFamily="49" charset="-122"/>
                <a:ea typeface="楷体_GB2312" pitchFamily="49" charset="-122"/>
              </a:rPr>
              <a:t>节水洗衣机的程序设计问题（重大：付鹂）</a:t>
            </a:r>
          </a:p>
          <a:p>
            <a:pPr eaLnBrk="0" hangingPunct="0"/>
            <a:r>
              <a:rPr lang="en-US" altLang="zh-CN" sz="2400" b="1">
                <a:solidFill>
                  <a:srgbClr val="0000FF"/>
                </a:solidFill>
                <a:latin typeface="楷体_GB2312" pitchFamily="49" charset="-122"/>
                <a:ea typeface="楷体_GB2312" pitchFamily="49" charset="-122"/>
              </a:rPr>
              <a:t>1997</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rPr>
              <a:t>:(A)</a:t>
            </a:r>
            <a:r>
              <a:rPr lang="zh-CN" altLang="en-US" sz="2400" b="1">
                <a:solidFill>
                  <a:srgbClr val="0000FF"/>
                </a:solidFill>
                <a:latin typeface="楷体_GB2312" pitchFamily="49" charset="-122"/>
                <a:ea typeface="楷体_GB2312" pitchFamily="49" charset="-122"/>
              </a:rPr>
              <a:t>零件参数优化设计问题（清华：姜启源）</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(B)</a:t>
            </a:r>
            <a:r>
              <a:rPr lang="zh-CN" altLang="en-US" sz="2400" b="1">
                <a:solidFill>
                  <a:srgbClr val="0000FF"/>
                </a:solidFill>
                <a:latin typeface="楷体_GB2312" pitchFamily="49" charset="-122"/>
                <a:ea typeface="楷体_GB2312" pitchFamily="49" charset="-122"/>
              </a:rPr>
              <a:t>金刚石截断切割问题（复旦：谭永基等）</a:t>
            </a:r>
          </a:p>
          <a:p>
            <a:pPr eaLnBrk="0" hangingPunct="0"/>
            <a:r>
              <a:rPr lang="en-US" altLang="zh-CN" sz="2400" b="1">
                <a:solidFill>
                  <a:srgbClr val="0000FF"/>
                </a:solidFill>
                <a:latin typeface="楷体_GB2312" pitchFamily="49" charset="-122"/>
                <a:ea typeface="楷体_GB2312" pitchFamily="49" charset="-122"/>
              </a:rPr>
              <a:t>1998</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rPr>
              <a:t>:(A)</a:t>
            </a:r>
            <a:r>
              <a:rPr lang="zh-CN" altLang="en-US" sz="2400" b="1">
                <a:solidFill>
                  <a:srgbClr val="0000FF"/>
                </a:solidFill>
                <a:latin typeface="楷体_GB2312" pitchFamily="49" charset="-122"/>
                <a:ea typeface="楷体_GB2312" pitchFamily="49" charset="-122"/>
              </a:rPr>
              <a:t>投资的收益和风险问题（浙大：陈淑平）</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(B)</a:t>
            </a:r>
            <a:r>
              <a:rPr lang="zh-CN" altLang="en-US" sz="2400" b="1">
                <a:solidFill>
                  <a:srgbClr val="0000FF"/>
                </a:solidFill>
                <a:latin typeface="楷体_GB2312" pitchFamily="49" charset="-122"/>
                <a:ea typeface="楷体_GB2312" pitchFamily="49" charset="-122"/>
              </a:rPr>
              <a:t>灾情的巡视路线问题（上海海运学院</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丁颂康）</a:t>
            </a:r>
          </a:p>
          <a:p>
            <a:pPr eaLnBrk="0" hangingPunct="0"/>
            <a:r>
              <a:rPr lang="en-US" altLang="zh-CN" sz="2400" b="1">
                <a:solidFill>
                  <a:srgbClr val="0000FF"/>
                </a:solidFill>
                <a:latin typeface="楷体_GB2312" pitchFamily="49" charset="-122"/>
                <a:ea typeface="楷体_GB2312" pitchFamily="49" charset="-122"/>
              </a:rPr>
              <a:t>1999</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rPr>
              <a:t>:(A)</a:t>
            </a:r>
            <a:r>
              <a:rPr lang="zh-CN" altLang="en-US" sz="2400" b="1">
                <a:solidFill>
                  <a:srgbClr val="0000FF"/>
                </a:solidFill>
                <a:latin typeface="楷体_GB2312" pitchFamily="49" charset="-122"/>
                <a:ea typeface="楷体_GB2312" pitchFamily="49" charset="-122"/>
              </a:rPr>
              <a:t>自动化机床控制管理问题（北大：孙山泽）</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(B)</a:t>
            </a:r>
            <a:r>
              <a:rPr lang="zh-CN" altLang="en-US" sz="2400" b="1">
                <a:solidFill>
                  <a:srgbClr val="0000FF"/>
                </a:solidFill>
                <a:latin typeface="楷体_GB2312" pitchFamily="49" charset="-122"/>
                <a:ea typeface="楷体_GB2312" pitchFamily="49" charset="-122"/>
              </a:rPr>
              <a:t>地质堪探钻井布局问题（郑州大学：林诒勋）</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(C)</a:t>
            </a:r>
            <a:r>
              <a:rPr lang="zh-CN" altLang="en-US" sz="2400" b="1">
                <a:solidFill>
                  <a:srgbClr val="0000FF"/>
                </a:solidFill>
                <a:latin typeface="楷体_GB2312" pitchFamily="49" charset="-122"/>
                <a:ea typeface="楷体_GB2312" pitchFamily="49" charset="-122"/>
              </a:rPr>
              <a:t>煤矸石堆积问题（太原理工大学：贾晓峰）</a:t>
            </a:r>
          </a:p>
        </p:txBody>
      </p:sp>
      <p:sp>
        <p:nvSpPr>
          <p:cNvPr id="82950"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70A14E7-5F0E-4CB6-9B29-5A6AAB54C54F}" type="datetime1">
              <a:rPr lang="zh-CN" altLang="en-US" sz="1400">
                <a:ea typeface="宋体" pitchFamily="2" charset="-122"/>
              </a:rPr>
              <a:pPr eaLnBrk="1" hangingPunct="1"/>
              <a:t>2019/7/7</a:t>
            </a:fld>
            <a:endParaRPr lang="en-US" altLang="zh-CN" sz="1400">
              <a:ea typeface="宋体" pitchFamily="2" charset="-122"/>
            </a:endParaRPr>
          </a:p>
        </p:txBody>
      </p:sp>
      <p:sp>
        <p:nvSpPr>
          <p:cNvPr id="13517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381BBC71-031F-4AD0-A411-B0C7E7746CB7}" type="slidenum">
              <a:rPr lang="zh-CN" altLang="en-US" sz="1400">
                <a:ea typeface="宋体" pitchFamily="2" charset="-122"/>
              </a:rPr>
              <a:pPr algn="r" eaLnBrk="1" hangingPunct="1"/>
              <a:t>60</a:t>
            </a:fld>
            <a:endParaRPr lang="en-US" altLang="zh-CN" sz="1400">
              <a:ea typeface="宋体" pitchFamily="2" charset="-122"/>
            </a:endParaRPr>
          </a:p>
        </p:txBody>
      </p:sp>
      <p:sp>
        <p:nvSpPr>
          <p:cNvPr id="72709" name="Text Box 4"/>
          <p:cNvSpPr txBox="1">
            <a:spLocks noChangeArrowheads="1"/>
          </p:cNvSpPr>
          <p:nvPr/>
        </p:nvSpPr>
        <p:spPr bwMode="auto">
          <a:xfrm>
            <a:off x="539750" y="1412875"/>
            <a:ext cx="8135938"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800" b="1">
                <a:solidFill>
                  <a:srgbClr val="0000FF"/>
                </a:solidFill>
                <a:latin typeface="楷体_GB2312" pitchFamily="49" charset="-122"/>
                <a:ea typeface="楷体_GB2312" pitchFamily="49" charset="-122"/>
              </a:rPr>
              <a:t>     </a:t>
            </a:r>
            <a:r>
              <a:rPr lang="zh-CN" altLang="en-US" sz="3600" b="1">
                <a:solidFill>
                  <a:srgbClr val="0000FF"/>
                </a:solidFill>
                <a:latin typeface="Times New Roman" pitchFamily="18" charset="0"/>
                <a:ea typeface="楷体_GB2312" pitchFamily="49" charset="-122"/>
              </a:rPr>
              <a:t>“</a:t>
            </a:r>
            <a:r>
              <a:rPr lang="zh-CN" altLang="en-US" sz="3600" b="1">
                <a:solidFill>
                  <a:srgbClr val="FF0000"/>
                </a:solidFill>
                <a:latin typeface="楷体_GB2312" pitchFamily="49" charset="-122"/>
                <a:ea typeface="楷体_GB2312" pitchFamily="49" charset="-122"/>
              </a:rPr>
              <a:t>数学建模与其说是一门技术，不如说它是一门艺术</a:t>
            </a:r>
            <a:r>
              <a:rPr lang="zh-CN" altLang="en-US" sz="3600" b="1">
                <a:solidFill>
                  <a:srgbClr val="0000FF"/>
                </a:solidFill>
                <a:latin typeface="Times New Roman" pitchFamily="18" charset="0"/>
                <a:ea typeface="楷体_GB2312" pitchFamily="49" charset="-122"/>
              </a:rPr>
              <a:t>”</a:t>
            </a:r>
            <a:r>
              <a:rPr lang="zh-CN" altLang="en-US" sz="3600" b="1">
                <a:solidFill>
                  <a:srgbClr val="0000FF"/>
                </a:solidFill>
                <a:latin typeface="楷体_GB2312" pitchFamily="49" charset="-122"/>
                <a:ea typeface="楷体_GB2312" pitchFamily="49" charset="-122"/>
              </a:rPr>
              <a:t>。</a:t>
            </a:r>
          </a:p>
          <a:p>
            <a:pPr eaLnBrk="1" hangingPunct="1">
              <a:spcBef>
                <a:spcPct val="40000"/>
              </a:spcBef>
            </a:pPr>
            <a:r>
              <a:rPr lang="zh-CN" altLang="en-US" sz="3600" b="1">
                <a:solidFill>
                  <a:srgbClr val="0000FF"/>
                </a:solidFill>
                <a:latin typeface="楷体_GB2312" pitchFamily="49" charset="-122"/>
                <a:ea typeface="楷体_GB2312" pitchFamily="49" charset="-122"/>
              </a:rPr>
              <a:t>   因为技术通常都有大致章法可循，而艺术是无法归纳成普遍的准则的。   </a:t>
            </a:r>
          </a:p>
          <a:p>
            <a:pPr eaLnBrk="1" hangingPunct="1">
              <a:spcBef>
                <a:spcPct val="40000"/>
              </a:spcBef>
            </a:pPr>
            <a:r>
              <a:rPr lang="zh-CN" altLang="en-US" sz="3600" b="1">
                <a:solidFill>
                  <a:srgbClr val="0000FF"/>
                </a:solidFill>
                <a:latin typeface="楷体_GB2312" pitchFamily="49" charset="-122"/>
                <a:ea typeface="楷体_GB2312" pitchFamily="49" charset="-122"/>
              </a:rPr>
              <a:t>     </a:t>
            </a:r>
            <a:r>
              <a:rPr lang="zh-CN" altLang="en-US" sz="3600" b="1">
                <a:solidFill>
                  <a:srgbClr val="0000FF"/>
                </a:solidFill>
                <a:latin typeface="Times New Roman" pitchFamily="18" charset="0"/>
                <a:ea typeface="楷体_GB2312" pitchFamily="49" charset="-122"/>
              </a:rPr>
              <a:t>“</a:t>
            </a:r>
            <a:r>
              <a:rPr lang="zh-CN" altLang="en-US" sz="3600" b="1">
                <a:solidFill>
                  <a:srgbClr val="FF0000"/>
                </a:solidFill>
                <a:latin typeface="楷体_GB2312" pitchFamily="49" charset="-122"/>
                <a:ea typeface="楷体_GB2312" pitchFamily="49" charset="-122"/>
              </a:rPr>
              <a:t>数学建模＝技术＋艺术</a:t>
            </a:r>
            <a:r>
              <a:rPr lang="zh-CN" altLang="en-US" sz="3600" b="1">
                <a:solidFill>
                  <a:srgbClr val="0000FF"/>
                </a:solidFill>
                <a:latin typeface="Times New Roman" pitchFamily="18" charset="0"/>
                <a:ea typeface="楷体_GB2312" pitchFamily="49" charset="-122"/>
              </a:rPr>
              <a:t>”</a:t>
            </a:r>
            <a:r>
              <a:rPr lang="zh-CN" altLang="en-US" sz="3600" b="1">
                <a:solidFill>
                  <a:srgbClr val="0000FF"/>
                </a:solidFill>
                <a:latin typeface="楷体_GB2312" pitchFamily="49" charset="-122"/>
                <a:ea typeface="楷体_GB2312" pitchFamily="49" charset="-122"/>
              </a:rPr>
              <a:t>。</a:t>
            </a:r>
            <a:r>
              <a:rPr lang="zh-CN" altLang="en-US" sz="3600" b="1">
                <a:solidFill>
                  <a:srgbClr val="FF0000"/>
                </a:solidFill>
                <a:latin typeface="楷体_GB2312" pitchFamily="49" charset="-122"/>
                <a:ea typeface="楷体_GB2312" pitchFamily="49" charset="-122"/>
              </a:rPr>
              <a:t>    </a:t>
            </a:r>
          </a:p>
          <a:p>
            <a:pPr eaLnBrk="1" hangingPunct="1">
              <a:spcBef>
                <a:spcPct val="40000"/>
              </a:spcBef>
            </a:pPr>
            <a:r>
              <a:rPr lang="zh-CN" altLang="en-US" sz="3600" b="1">
                <a:solidFill>
                  <a:srgbClr val="0000FF"/>
                </a:solidFill>
                <a:latin typeface="Times New Roman" pitchFamily="18" charset="0"/>
                <a:ea typeface="楷体_GB2312" pitchFamily="49" charset="-122"/>
              </a:rPr>
              <a:t>“</a:t>
            </a:r>
            <a:r>
              <a:rPr lang="zh-CN" altLang="en-US" sz="3600" b="1">
                <a:solidFill>
                  <a:srgbClr val="FF0000"/>
                </a:solidFill>
                <a:latin typeface="楷体_GB2312" pitchFamily="49" charset="-122"/>
                <a:ea typeface="楷体_GB2312" pitchFamily="49" charset="-122"/>
              </a:rPr>
              <a:t>数学建模竞赛</a:t>
            </a:r>
            <a:r>
              <a:rPr lang="zh-CN" altLang="en-US" sz="3600" b="1">
                <a:solidFill>
                  <a:srgbClr val="0000FF"/>
                </a:solidFill>
                <a:latin typeface="楷体_GB2312" pitchFamily="49" charset="-122"/>
                <a:ea typeface="楷体_GB2312" pitchFamily="49" charset="-122"/>
              </a:rPr>
              <a:t>＝创造具有艺术色彩的  技术作品</a:t>
            </a:r>
            <a:r>
              <a:rPr lang="zh-CN" altLang="en-US" sz="3600" b="1">
                <a:solidFill>
                  <a:srgbClr val="0000FF"/>
                </a:solidFill>
                <a:latin typeface="Times New Roman" pitchFamily="18" charset="0"/>
                <a:ea typeface="楷体_GB2312" pitchFamily="49" charset="-122"/>
              </a:rPr>
              <a:t>”</a:t>
            </a:r>
            <a:endParaRPr lang="zh-CN" altLang="en-US" sz="3600" b="1">
              <a:solidFill>
                <a:srgbClr val="0000FF"/>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9">
                                            <p:txEl>
                                              <p:pRg st="1" end="1"/>
                                            </p:txEl>
                                          </p:spTgt>
                                        </p:tgtEl>
                                        <p:attrNameLst>
                                          <p:attrName>style.visibility</p:attrName>
                                        </p:attrNameLst>
                                      </p:cBhvr>
                                      <p:to>
                                        <p:strVal val="visible"/>
                                      </p:to>
                                    </p:set>
                                    <p:animEffect transition="in" filter="blinds(horizontal)">
                                      <p:cBhvr>
                                        <p:cTn id="7" dur="500"/>
                                        <p:tgtEl>
                                          <p:spTgt spid="7270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709">
                                            <p:txEl>
                                              <p:pRg st="2" end="2"/>
                                            </p:txEl>
                                          </p:spTgt>
                                        </p:tgtEl>
                                        <p:attrNameLst>
                                          <p:attrName>style.visibility</p:attrName>
                                        </p:attrNameLst>
                                      </p:cBhvr>
                                      <p:to>
                                        <p:strVal val="visible"/>
                                      </p:to>
                                    </p:set>
                                    <p:animEffect transition="in" filter="blinds(horizontal)">
                                      <p:cBhvr>
                                        <p:cTn id="12" dur="500"/>
                                        <p:tgtEl>
                                          <p:spTgt spid="7270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709">
                                            <p:txEl>
                                              <p:pRg st="3" end="3"/>
                                            </p:txEl>
                                          </p:spTgt>
                                        </p:tgtEl>
                                        <p:attrNameLst>
                                          <p:attrName>style.visibility</p:attrName>
                                        </p:attrNameLst>
                                      </p:cBhvr>
                                      <p:to>
                                        <p:strVal val="visible"/>
                                      </p:to>
                                    </p:set>
                                    <p:animEffect transition="in" filter="blinds(horizontal)">
                                      <p:cBhvr>
                                        <p:cTn id="17" dur="500"/>
                                        <p:tgtEl>
                                          <p:spTgt spid="727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9078407-9E71-41B2-9FB6-450D6F9EA25C}" type="datetime1">
              <a:rPr lang="zh-CN" altLang="en-US" sz="1400">
                <a:ea typeface="宋体" pitchFamily="2" charset="-122"/>
              </a:rPr>
              <a:pPr eaLnBrk="1" hangingPunct="1"/>
              <a:t>2019/7/7</a:t>
            </a:fld>
            <a:endParaRPr lang="en-US" altLang="zh-CN" sz="1400">
              <a:ea typeface="宋体" pitchFamily="2" charset="-122"/>
            </a:endParaRPr>
          </a:p>
        </p:txBody>
      </p:sp>
      <p:sp>
        <p:nvSpPr>
          <p:cNvPr id="410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21F2F835-4F8B-490F-9C24-3A122BE1D9E3}" type="slidenum">
              <a:rPr lang="zh-CN" altLang="en-US" sz="1400">
                <a:ea typeface="宋体" pitchFamily="2" charset="-122"/>
              </a:rPr>
              <a:pPr algn="r" eaLnBrk="1" hangingPunct="1"/>
              <a:t>61</a:t>
            </a:fld>
            <a:endParaRPr lang="en-US" altLang="zh-CN" sz="1400">
              <a:ea typeface="宋体" pitchFamily="2" charset="-122"/>
            </a:endParaRPr>
          </a:p>
        </p:txBody>
      </p:sp>
      <p:sp>
        <p:nvSpPr>
          <p:cNvPr id="4110" name="Rectangle 2"/>
          <p:cNvSpPr>
            <a:spLocks noChangeArrowheads="1"/>
          </p:cNvSpPr>
          <p:nvPr/>
        </p:nvSpPr>
        <p:spPr bwMode="auto">
          <a:xfrm>
            <a:off x="611188" y="1268413"/>
            <a:ext cx="4321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chemeClr val="bg1"/>
                </a:solidFill>
                <a:latin typeface="黑体" pitchFamily="49" charset="-122"/>
                <a:ea typeface="黑体" pitchFamily="49" charset="-122"/>
              </a:rPr>
              <a:t> </a:t>
            </a:r>
            <a:r>
              <a:rPr lang="zh-CN" altLang="en-US" sz="2800" b="1">
                <a:solidFill>
                  <a:srgbClr val="0000FF"/>
                </a:solidFill>
                <a:latin typeface="黑体" pitchFamily="49" charset="-122"/>
                <a:ea typeface="黑体" pitchFamily="49" charset="-122"/>
              </a:rPr>
              <a:t>科技论文的写作规范</a:t>
            </a:r>
          </a:p>
        </p:txBody>
      </p:sp>
      <p:sp>
        <p:nvSpPr>
          <p:cNvPr id="73734" name="AutoShape 3"/>
          <p:cNvSpPr>
            <a:spLocks noChangeArrowheads="1"/>
          </p:cNvSpPr>
          <p:nvPr/>
        </p:nvSpPr>
        <p:spPr bwMode="auto">
          <a:xfrm>
            <a:off x="7053263" y="2146300"/>
            <a:ext cx="18288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 题           目  </a:t>
            </a:r>
          </a:p>
        </p:txBody>
      </p:sp>
      <p:sp>
        <p:nvSpPr>
          <p:cNvPr id="73735" name="AutoShape 4"/>
          <p:cNvSpPr>
            <a:spLocks noChangeArrowheads="1"/>
          </p:cNvSpPr>
          <p:nvPr/>
        </p:nvSpPr>
        <p:spPr bwMode="auto">
          <a:xfrm>
            <a:off x="6748463" y="2679700"/>
            <a:ext cx="1839912"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作者与单位</a:t>
            </a:r>
          </a:p>
        </p:txBody>
      </p:sp>
      <p:sp>
        <p:nvSpPr>
          <p:cNvPr id="73736" name="AutoShape 5"/>
          <p:cNvSpPr>
            <a:spLocks noChangeArrowheads="1"/>
          </p:cNvSpPr>
          <p:nvPr/>
        </p:nvSpPr>
        <p:spPr bwMode="auto">
          <a:xfrm>
            <a:off x="6443663" y="3213100"/>
            <a:ext cx="18288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 摘           要</a:t>
            </a:r>
          </a:p>
        </p:txBody>
      </p:sp>
      <p:sp>
        <p:nvSpPr>
          <p:cNvPr id="73737" name="AutoShape 6"/>
          <p:cNvSpPr>
            <a:spLocks noChangeArrowheads="1"/>
          </p:cNvSpPr>
          <p:nvPr/>
        </p:nvSpPr>
        <p:spPr bwMode="auto">
          <a:xfrm>
            <a:off x="6138863" y="3746500"/>
            <a:ext cx="18288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 关   键   词</a:t>
            </a:r>
          </a:p>
        </p:txBody>
      </p:sp>
      <p:sp>
        <p:nvSpPr>
          <p:cNvPr id="73738" name="AutoShape 7"/>
          <p:cNvSpPr>
            <a:spLocks noChangeArrowheads="1"/>
          </p:cNvSpPr>
          <p:nvPr/>
        </p:nvSpPr>
        <p:spPr bwMode="auto">
          <a:xfrm>
            <a:off x="5757863" y="4279900"/>
            <a:ext cx="18288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  引        言</a:t>
            </a:r>
          </a:p>
        </p:txBody>
      </p:sp>
      <p:sp>
        <p:nvSpPr>
          <p:cNvPr id="73739" name="AutoShape 8"/>
          <p:cNvSpPr>
            <a:spLocks noChangeArrowheads="1"/>
          </p:cNvSpPr>
          <p:nvPr/>
        </p:nvSpPr>
        <p:spPr bwMode="auto">
          <a:xfrm>
            <a:off x="5376863" y="4813300"/>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  正           文</a:t>
            </a:r>
          </a:p>
        </p:txBody>
      </p:sp>
      <p:sp>
        <p:nvSpPr>
          <p:cNvPr id="73740" name="AutoShape 9"/>
          <p:cNvSpPr>
            <a:spLocks noChangeArrowheads="1"/>
          </p:cNvSpPr>
          <p:nvPr/>
        </p:nvSpPr>
        <p:spPr bwMode="auto">
          <a:xfrm>
            <a:off x="4919663" y="5346700"/>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  结           论</a:t>
            </a:r>
          </a:p>
        </p:txBody>
      </p:sp>
      <p:sp>
        <p:nvSpPr>
          <p:cNvPr id="73741" name="AutoShape 10"/>
          <p:cNvSpPr>
            <a:spLocks noChangeArrowheads="1"/>
          </p:cNvSpPr>
          <p:nvPr/>
        </p:nvSpPr>
        <p:spPr bwMode="auto">
          <a:xfrm>
            <a:off x="4386263" y="5830888"/>
            <a:ext cx="2286000" cy="51435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 参  考  文  献</a:t>
            </a:r>
          </a:p>
        </p:txBody>
      </p:sp>
      <p:graphicFrame>
        <p:nvGraphicFramePr>
          <p:cNvPr id="73742" name="Object 11"/>
          <p:cNvGraphicFramePr>
            <a:graphicFrameLocks noChangeAspect="1"/>
          </p:cNvGraphicFramePr>
          <p:nvPr/>
        </p:nvGraphicFramePr>
        <p:xfrm>
          <a:off x="250825" y="2060575"/>
          <a:ext cx="3497263" cy="4395788"/>
        </p:xfrm>
        <a:graphic>
          <a:graphicData uri="http://schemas.openxmlformats.org/presentationml/2006/ole">
            <mc:AlternateContent xmlns:mc="http://schemas.openxmlformats.org/markup-compatibility/2006">
              <mc:Choice xmlns:v="urn:schemas-microsoft-com:vml" Requires="v">
                <p:oleObj spid="_x0000_s4212" r:id="rId3" imgW="3192780" imgH="3749992" progId="MS_ClipArt_Gallery.2">
                  <p:embed/>
                </p:oleObj>
              </mc:Choice>
              <mc:Fallback>
                <p:oleObj r:id="rId3" imgW="3192780" imgH="3749992" progId="MS_ClipArt_Gallery.2">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60575"/>
                        <a:ext cx="3497263" cy="439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3" name="Rectangle 12"/>
          <p:cNvSpPr>
            <a:spLocks noChangeArrowheads="1"/>
          </p:cNvSpPr>
          <p:nvPr/>
        </p:nvSpPr>
        <p:spPr bwMode="auto">
          <a:xfrm>
            <a:off x="611188" y="2852738"/>
            <a:ext cx="266541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r>
              <a:rPr lang="zh-CN" altLang="en-US" sz="2400" b="1">
                <a:solidFill>
                  <a:srgbClr val="0000FF"/>
                </a:solidFill>
                <a:latin typeface="楷体_GB2312" pitchFamily="49" charset="-122"/>
                <a:ea typeface="楷体_GB2312" pitchFamily="49" charset="-122"/>
              </a:rPr>
              <a:t>国家</a:t>
            </a:r>
            <a:r>
              <a:rPr lang="en-US" altLang="zh-CN" sz="2400" b="1">
                <a:solidFill>
                  <a:srgbClr val="0000FF"/>
                </a:solidFill>
                <a:latin typeface="楷体_GB2312" pitchFamily="49" charset="-122"/>
                <a:ea typeface="楷体_GB2312" pitchFamily="49" charset="-122"/>
              </a:rPr>
              <a:t>GB7713-87</a:t>
            </a:r>
          </a:p>
          <a:p>
            <a:pPr algn="ctr"/>
            <a:r>
              <a:rPr lang="zh-CN" altLang="en-US" sz="2400" b="1">
                <a:solidFill>
                  <a:srgbClr val="0000FF"/>
                </a:solidFill>
                <a:latin typeface="楷体_GB2312" pitchFamily="49" charset="-122"/>
                <a:ea typeface="楷体_GB2312" pitchFamily="49" charset="-122"/>
              </a:rPr>
              <a:t>标准：学术论</a:t>
            </a:r>
          </a:p>
          <a:p>
            <a:pPr algn="ctr"/>
            <a:r>
              <a:rPr lang="zh-CN" altLang="en-US" sz="2400" b="1">
                <a:solidFill>
                  <a:srgbClr val="0000FF"/>
                </a:solidFill>
                <a:latin typeface="楷体_GB2312" pitchFamily="49" charset="-122"/>
                <a:ea typeface="楷体_GB2312" pitchFamily="49" charset="-122"/>
              </a:rPr>
              <a:t> 文、学位论文</a:t>
            </a:r>
          </a:p>
          <a:p>
            <a:pPr algn="ctr"/>
            <a:r>
              <a:rPr lang="zh-CN" altLang="en-US" sz="2400" b="1">
                <a:solidFill>
                  <a:srgbClr val="0000FF"/>
                </a:solidFill>
                <a:latin typeface="楷体_GB2312" pitchFamily="49" charset="-122"/>
                <a:ea typeface="楷体_GB2312" pitchFamily="49" charset="-122"/>
              </a:rPr>
              <a:t>  和科学技术报</a:t>
            </a:r>
          </a:p>
          <a:p>
            <a:pPr algn="ctr"/>
            <a:r>
              <a:rPr lang="zh-CN" altLang="en-US" sz="2400" b="1">
                <a:solidFill>
                  <a:srgbClr val="0000FF"/>
                </a:solidFill>
                <a:latin typeface="楷体_GB2312" pitchFamily="49" charset="-122"/>
                <a:ea typeface="楷体_GB2312" pitchFamily="49" charset="-122"/>
              </a:rPr>
              <a:t>  告的写作格式</a:t>
            </a:r>
          </a:p>
          <a:p>
            <a:pPr algn="ctr"/>
            <a:r>
              <a:rPr lang="zh-CN" altLang="en-US" sz="2400" b="1">
                <a:solidFill>
                  <a:srgbClr val="0000FF"/>
                </a:solidFill>
                <a:latin typeface="楷体_GB2312" pitchFamily="49" charset="-122"/>
                <a:ea typeface="楷体_GB2312" pitchFamily="49" charset="-122"/>
              </a:rPr>
              <a:t>  必须含有八个</a:t>
            </a:r>
          </a:p>
          <a:p>
            <a:pPr algn="ctr"/>
            <a:r>
              <a:rPr lang="zh-CN" altLang="en-US" sz="2400" b="1">
                <a:solidFill>
                  <a:srgbClr val="0000FF"/>
                </a:solidFill>
                <a:latin typeface="楷体_GB2312" pitchFamily="49" charset="-122"/>
                <a:ea typeface="楷体_GB2312" pitchFamily="49" charset="-122"/>
              </a:rPr>
              <a:t>部分：</a:t>
            </a:r>
          </a:p>
        </p:txBody>
      </p:sp>
      <p:graphicFrame>
        <p:nvGraphicFramePr>
          <p:cNvPr id="73744" name="Object 13"/>
          <p:cNvGraphicFramePr>
            <a:graphicFrameLocks noChangeAspect="1"/>
          </p:cNvGraphicFramePr>
          <p:nvPr/>
        </p:nvGraphicFramePr>
        <p:xfrm>
          <a:off x="6977063" y="1460500"/>
          <a:ext cx="358775" cy="685800"/>
        </p:xfrm>
        <a:graphic>
          <a:graphicData uri="http://schemas.openxmlformats.org/presentationml/2006/ole">
            <mc:AlternateContent xmlns:mc="http://schemas.openxmlformats.org/markup-compatibility/2006">
              <mc:Choice xmlns:v="urn:schemas-microsoft-com:vml" Requires="v">
                <p:oleObj spid="_x0000_s4213" r:id="rId5" imgW="1676717" imgH="3216592" progId="MS_ClipArt_Gallery.2">
                  <p:embed/>
                </p:oleObj>
              </mc:Choice>
              <mc:Fallback>
                <p:oleObj r:id="rId5" imgW="1676717" imgH="3216592" progId="MS_ClipArt_Gallery.2">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7063" y="1460500"/>
                        <a:ext cx="3587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5" name="AutoShape 14"/>
          <p:cNvSpPr>
            <a:spLocks noChangeArrowheads="1"/>
          </p:cNvSpPr>
          <p:nvPr/>
        </p:nvSpPr>
        <p:spPr bwMode="auto">
          <a:xfrm>
            <a:off x="3852863" y="2527300"/>
            <a:ext cx="911225" cy="1397000"/>
          </a:xfrm>
          <a:prstGeom prst="wedgeEllipseCallout">
            <a:avLst>
              <a:gd name="adj1" fmla="val -21255"/>
              <a:gd name="adj2" fmla="val 88181"/>
            </a:avLst>
          </a:prstGeom>
          <a:solidFill>
            <a:srgbClr val="CCFFFF">
              <a:alpha val="50195"/>
            </a:srgbClr>
          </a:solidFill>
          <a:ln w="9525">
            <a:solidFill>
              <a:schemeClr val="tx1"/>
            </a:solidFill>
            <a:miter lim="800000"/>
            <a:headEnd/>
            <a:tailEnd/>
          </a:ln>
        </p:spPr>
        <p:txBody>
          <a:bodyPr wrap="none" lIns="90000" tIns="46800" rIns="90000" bIns="46800" anchor="ctr">
            <a:spAutoFit/>
          </a:bodyPr>
          <a:lstStyle/>
          <a:p>
            <a:pPr algn="ctr"/>
            <a:r>
              <a:rPr lang="zh-CN" altLang="en-US" sz="2000">
                <a:solidFill>
                  <a:srgbClr val="FF0000"/>
                </a:solidFill>
                <a:latin typeface="Times New Roman" pitchFamily="18" charset="0"/>
                <a:ea typeface="楷体_GB2312" pitchFamily="49" charset="-122"/>
              </a:rPr>
              <a:t>你知</a:t>
            </a:r>
          </a:p>
          <a:p>
            <a:pPr algn="ctr"/>
            <a:r>
              <a:rPr lang="zh-CN" altLang="en-US" sz="2000">
                <a:solidFill>
                  <a:srgbClr val="FF0000"/>
                </a:solidFill>
                <a:latin typeface="Times New Roman" pitchFamily="18" charset="0"/>
                <a:ea typeface="楷体_GB2312" pitchFamily="49" charset="-122"/>
              </a:rPr>
              <a:t>道了</a:t>
            </a:r>
          </a:p>
          <a:p>
            <a:pPr algn="ctr"/>
            <a:r>
              <a:rPr lang="zh-CN" altLang="en-US" sz="2000">
                <a:solidFill>
                  <a:srgbClr val="FF0000"/>
                </a:solidFill>
                <a:latin typeface="Times New Roman" pitchFamily="18" charset="0"/>
                <a:ea typeface="楷体_GB2312" pitchFamily="49" charset="-122"/>
              </a:rPr>
              <a:t>吗！</a:t>
            </a:r>
          </a:p>
        </p:txBody>
      </p:sp>
      <p:graphicFrame>
        <p:nvGraphicFramePr>
          <p:cNvPr id="73746" name="Object 15"/>
          <p:cNvGraphicFramePr>
            <a:graphicFrameLocks noChangeAspect="1"/>
          </p:cNvGraphicFramePr>
          <p:nvPr/>
        </p:nvGraphicFramePr>
        <p:xfrm>
          <a:off x="6596063" y="1765300"/>
          <a:ext cx="477837" cy="914400"/>
        </p:xfrm>
        <a:graphic>
          <a:graphicData uri="http://schemas.openxmlformats.org/presentationml/2006/ole">
            <mc:AlternateContent xmlns:mc="http://schemas.openxmlformats.org/markup-compatibility/2006">
              <mc:Choice xmlns:v="urn:schemas-microsoft-com:vml" Requires="v">
                <p:oleObj spid="_x0000_s4214" r:id="rId7" imgW="1676717" imgH="3216592" progId="MS_ClipArt_Gallery.2">
                  <p:embed/>
                </p:oleObj>
              </mc:Choice>
              <mc:Fallback>
                <p:oleObj r:id="rId7" imgW="1676717" imgH="3216592" progId="MS_ClipArt_Gallery.2">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6063" y="1765300"/>
                        <a:ext cx="4778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7" name="Object 16"/>
          <p:cNvGraphicFramePr>
            <a:graphicFrameLocks noChangeAspect="1"/>
          </p:cNvGraphicFramePr>
          <p:nvPr/>
        </p:nvGraphicFramePr>
        <p:xfrm>
          <a:off x="6291263" y="2146300"/>
          <a:ext cx="557212" cy="1066800"/>
        </p:xfrm>
        <a:graphic>
          <a:graphicData uri="http://schemas.openxmlformats.org/presentationml/2006/ole">
            <mc:AlternateContent xmlns:mc="http://schemas.openxmlformats.org/markup-compatibility/2006">
              <mc:Choice xmlns:v="urn:schemas-microsoft-com:vml" Requires="v">
                <p:oleObj spid="_x0000_s4215" r:id="rId8" imgW="1676717" imgH="3216592" progId="MS_ClipArt_Gallery.2">
                  <p:embed/>
                </p:oleObj>
              </mc:Choice>
              <mc:Fallback>
                <p:oleObj r:id="rId8" imgW="1676717" imgH="3216592" progId="MS_ClipArt_Gallery.2">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1263" y="2146300"/>
                        <a:ext cx="55721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8" name="Object 17"/>
          <p:cNvGraphicFramePr>
            <a:graphicFrameLocks noChangeAspect="1"/>
          </p:cNvGraphicFramePr>
          <p:nvPr/>
        </p:nvGraphicFramePr>
        <p:xfrm>
          <a:off x="5983288" y="2527300"/>
          <a:ext cx="636587" cy="1219200"/>
        </p:xfrm>
        <a:graphic>
          <a:graphicData uri="http://schemas.openxmlformats.org/presentationml/2006/ole">
            <mc:AlternateContent xmlns:mc="http://schemas.openxmlformats.org/markup-compatibility/2006">
              <mc:Choice xmlns:v="urn:schemas-microsoft-com:vml" Requires="v">
                <p:oleObj spid="_x0000_s4216" r:id="rId9" imgW="1676717" imgH="3216592" progId="MS_ClipArt_Gallery.2">
                  <p:embed/>
                </p:oleObj>
              </mc:Choice>
              <mc:Fallback>
                <p:oleObj r:id="rId9" imgW="1676717" imgH="3216592" progId="MS_ClipArt_Gallery.2">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3288" y="2527300"/>
                        <a:ext cx="636587"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49" name="Object 18"/>
          <p:cNvGraphicFramePr>
            <a:graphicFrameLocks noChangeAspect="1"/>
          </p:cNvGraphicFramePr>
          <p:nvPr/>
        </p:nvGraphicFramePr>
        <p:xfrm>
          <a:off x="5486400" y="2984500"/>
          <a:ext cx="676275" cy="1295400"/>
        </p:xfrm>
        <a:graphic>
          <a:graphicData uri="http://schemas.openxmlformats.org/presentationml/2006/ole">
            <mc:AlternateContent xmlns:mc="http://schemas.openxmlformats.org/markup-compatibility/2006">
              <mc:Choice xmlns:v="urn:schemas-microsoft-com:vml" Requires="v">
                <p:oleObj spid="_x0000_s4217" r:id="rId10" imgW="1676717" imgH="3216592" progId="MS_ClipArt_Gallery.2">
                  <p:embed/>
                </p:oleObj>
              </mc:Choice>
              <mc:Fallback>
                <p:oleObj r:id="rId10" imgW="1676717" imgH="3216592" progId="MS_ClipArt_Gallery.2">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2984500"/>
                        <a:ext cx="67627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50" name="Object 19"/>
          <p:cNvGraphicFramePr>
            <a:graphicFrameLocks noChangeAspect="1"/>
          </p:cNvGraphicFramePr>
          <p:nvPr/>
        </p:nvGraphicFramePr>
        <p:xfrm>
          <a:off x="5108575" y="3441700"/>
          <a:ext cx="715963" cy="1371600"/>
        </p:xfrm>
        <a:graphic>
          <a:graphicData uri="http://schemas.openxmlformats.org/presentationml/2006/ole">
            <mc:AlternateContent xmlns:mc="http://schemas.openxmlformats.org/markup-compatibility/2006">
              <mc:Choice xmlns:v="urn:schemas-microsoft-com:vml" Requires="v">
                <p:oleObj spid="_x0000_s4218" r:id="rId11" imgW="1676717" imgH="3216592" progId="MS_ClipArt_Gallery.2">
                  <p:embed/>
                </p:oleObj>
              </mc:Choice>
              <mc:Fallback>
                <p:oleObj r:id="rId11" imgW="1676717" imgH="3216592" progId="MS_ClipArt_Gallery.2">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575" y="3441700"/>
                        <a:ext cx="715963"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51" name="Object 20"/>
          <p:cNvGraphicFramePr>
            <a:graphicFrameLocks noChangeAspect="1"/>
          </p:cNvGraphicFramePr>
          <p:nvPr/>
        </p:nvGraphicFramePr>
        <p:xfrm>
          <a:off x="4651375" y="3898900"/>
          <a:ext cx="755650" cy="1447800"/>
        </p:xfrm>
        <a:graphic>
          <a:graphicData uri="http://schemas.openxmlformats.org/presentationml/2006/ole">
            <mc:AlternateContent xmlns:mc="http://schemas.openxmlformats.org/markup-compatibility/2006">
              <mc:Choice xmlns:v="urn:schemas-microsoft-com:vml" Requires="v">
                <p:oleObj spid="_x0000_s4219" r:id="rId12" imgW="1676717" imgH="3216592" progId="MS_ClipArt_Gallery.2">
                  <p:embed/>
                </p:oleObj>
              </mc:Choice>
              <mc:Fallback>
                <p:oleObj r:id="rId12" imgW="1676717" imgH="3216592" progId="MS_ClipArt_Gallery.2">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1375" y="3898900"/>
                        <a:ext cx="75565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52" name="Object 21"/>
          <p:cNvGraphicFramePr>
            <a:graphicFrameLocks noChangeAspect="1"/>
          </p:cNvGraphicFramePr>
          <p:nvPr/>
        </p:nvGraphicFramePr>
        <p:xfrm>
          <a:off x="4078288" y="4279900"/>
          <a:ext cx="835025" cy="1600200"/>
        </p:xfrm>
        <a:graphic>
          <a:graphicData uri="http://schemas.openxmlformats.org/presentationml/2006/ole">
            <mc:AlternateContent xmlns:mc="http://schemas.openxmlformats.org/markup-compatibility/2006">
              <mc:Choice xmlns:v="urn:schemas-microsoft-com:vml" Requires="v">
                <p:oleObj spid="_x0000_s4220" r:id="rId13" imgW="1676717" imgH="3216592" progId="MS_ClipArt_Gallery.2">
                  <p:embed/>
                </p:oleObj>
              </mc:Choice>
              <mc:Fallback>
                <p:oleObj r:id="rId13" imgW="1676717" imgH="3216592" progId="MS_ClipArt_Gallery.2">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8288" y="4279900"/>
                        <a:ext cx="835025"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53" name="Object 22"/>
          <p:cNvGraphicFramePr>
            <a:graphicFrameLocks noChangeAspect="1"/>
          </p:cNvGraphicFramePr>
          <p:nvPr/>
        </p:nvGraphicFramePr>
        <p:xfrm>
          <a:off x="3624263" y="4356100"/>
          <a:ext cx="1033462" cy="1981200"/>
        </p:xfrm>
        <a:graphic>
          <a:graphicData uri="http://schemas.openxmlformats.org/presentationml/2006/ole">
            <mc:AlternateContent xmlns:mc="http://schemas.openxmlformats.org/markup-compatibility/2006">
              <mc:Choice xmlns:v="urn:schemas-microsoft-com:vml" Requires="v">
                <p:oleObj spid="_x0000_s4221" r:id="rId14" imgW="1676717" imgH="3216592" progId="MS_ClipArt_Gallery.2">
                  <p:embed/>
                </p:oleObj>
              </mc:Choice>
              <mc:Fallback>
                <p:oleObj r:id="rId14" imgW="1676717" imgH="3216592" progId="MS_ClipArt_Gallery.2">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4263" y="4356100"/>
                        <a:ext cx="1033462"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1" name="Rectangle 23"/>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en-US" altLang="zh-CN" sz="3200" b="1">
                <a:solidFill>
                  <a:schemeClr val="bg1"/>
                </a:solidFill>
                <a:latin typeface="黑体" pitchFamily="49" charset="-122"/>
                <a:ea typeface="黑体" pitchFamily="49" charset="-122"/>
              </a:rPr>
              <a:t>4</a:t>
            </a:r>
            <a:r>
              <a:rPr lang="zh-CN" altLang="en-US" sz="3200" b="1">
                <a:solidFill>
                  <a:schemeClr val="bg1"/>
                </a:solidFill>
                <a:latin typeface="黑体" pitchFamily="49" charset="-122"/>
                <a:ea typeface="黑体" pitchFamily="49" charset="-122"/>
              </a:rPr>
              <a:t>、数学建模竞赛论文写作方法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3742"/>
                                        </p:tgtEl>
                                        <p:attrNameLst>
                                          <p:attrName>style.visibility</p:attrName>
                                        </p:attrNameLst>
                                      </p:cBhvr>
                                      <p:to>
                                        <p:strVal val="visible"/>
                                      </p:to>
                                    </p:set>
                                    <p:animEffect transition="in" filter="wipe(up)">
                                      <p:cBhvr>
                                        <p:cTn id="7" dur="500"/>
                                        <p:tgtEl>
                                          <p:spTgt spid="7374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iterate type="lt">
                                    <p:tmPct val="100000"/>
                                  </p:iterate>
                                  <p:childTnLst>
                                    <p:set>
                                      <p:cBhvr>
                                        <p:cTn id="10" dur="1" fill="hold">
                                          <p:stCondLst>
                                            <p:cond delay="0"/>
                                          </p:stCondLst>
                                        </p:cTn>
                                        <p:tgtEl>
                                          <p:spTgt spid="73743">
                                            <p:txEl>
                                              <p:pRg st="0" end="0"/>
                                            </p:txEl>
                                          </p:spTgt>
                                        </p:tgtEl>
                                        <p:attrNameLst>
                                          <p:attrName>style.visibility</p:attrName>
                                        </p:attrNameLst>
                                      </p:cBhvr>
                                      <p:to>
                                        <p:strVal val="visible"/>
                                      </p:to>
                                    </p:set>
                                    <p:animEffect transition="in" filter="wipe(up)">
                                      <p:cBhvr>
                                        <p:cTn id="11" dur="75"/>
                                        <p:tgtEl>
                                          <p:spTgt spid="73743">
                                            <p:txEl>
                                              <p:pRg st="0" end="0"/>
                                            </p:txEl>
                                          </p:spTgt>
                                        </p:tgtEl>
                                      </p:cBhvr>
                                    </p:animEffect>
                                  </p:childTnLst>
                                </p:cTn>
                              </p:par>
                            </p:childTnLst>
                          </p:cTn>
                        </p:par>
                        <p:par>
                          <p:cTn id="12" fill="hold" nodeType="afterGroup">
                            <p:stCondLst>
                              <p:cond delay="1325"/>
                            </p:stCondLst>
                            <p:childTnLst>
                              <p:par>
                                <p:cTn id="13" presetID="22" presetClass="entr" presetSubtype="1" fill="hold" grpId="0" nodeType="afterEffect">
                                  <p:stCondLst>
                                    <p:cond delay="0"/>
                                  </p:stCondLst>
                                  <p:iterate type="lt">
                                    <p:tmPct val="100000"/>
                                  </p:iterate>
                                  <p:childTnLst>
                                    <p:set>
                                      <p:cBhvr>
                                        <p:cTn id="14" dur="1" fill="hold">
                                          <p:stCondLst>
                                            <p:cond delay="0"/>
                                          </p:stCondLst>
                                        </p:cTn>
                                        <p:tgtEl>
                                          <p:spTgt spid="73743">
                                            <p:txEl>
                                              <p:pRg st="1" end="1"/>
                                            </p:txEl>
                                          </p:spTgt>
                                        </p:tgtEl>
                                        <p:attrNameLst>
                                          <p:attrName>style.visibility</p:attrName>
                                        </p:attrNameLst>
                                      </p:cBhvr>
                                      <p:to>
                                        <p:strVal val="visible"/>
                                      </p:to>
                                    </p:set>
                                    <p:animEffect transition="in" filter="wipe(up)">
                                      <p:cBhvr>
                                        <p:cTn id="15" dur="75"/>
                                        <p:tgtEl>
                                          <p:spTgt spid="73743">
                                            <p:txEl>
                                              <p:pRg st="1" end="1"/>
                                            </p:txEl>
                                          </p:spTgt>
                                        </p:tgtEl>
                                      </p:cBhvr>
                                    </p:animEffect>
                                  </p:childTnLst>
                                </p:cTn>
                              </p:par>
                            </p:childTnLst>
                          </p:cTn>
                        </p:par>
                        <p:par>
                          <p:cTn id="16" fill="hold" nodeType="afterGroup">
                            <p:stCondLst>
                              <p:cond delay="1775"/>
                            </p:stCondLst>
                            <p:childTnLst>
                              <p:par>
                                <p:cTn id="17" presetID="22" presetClass="entr" presetSubtype="1" fill="hold" grpId="0" nodeType="afterEffect">
                                  <p:stCondLst>
                                    <p:cond delay="0"/>
                                  </p:stCondLst>
                                  <p:iterate type="lt">
                                    <p:tmPct val="100000"/>
                                  </p:iterate>
                                  <p:childTnLst>
                                    <p:set>
                                      <p:cBhvr>
                                        <p:cTn id="18" dur="1" fill="hold">
                                          <p:stCondLst>
                                            <p:cond delay="0"/>
                                          </p:stCondLst>
                                        </p:cTn>
                                        <p:tgtEl>
                                          <p:spTgt spid="73743">
                                            <p:txEl>
                                              <p:pRg st="2" end="2"/>
                                            </p:txEl>
                                          </p:spTgt>
                                        </p:tgtEl>
                                        <p:attrNameLst>
                                          <p:attrName>style.visibility</p:attrName>
                                        </p:attrNameLst>
                                      </p:cBhvr>
                                      <p:to>
                                        <p:strVal val="visible"/>
                                      </p:to>
                                    </p:set>
                                    <p:animEffect transition="in" filter="wipe(up)">
                                      <p:cBhvr>
                                        <p:cTn id="19" dur="75"/>
                                        <p:tgtEl>
                                          <p:spTgt spid="73743">
                                            <p:txEl>
                                              <p:pRg st="2" end="2"/>
                                            </p:txEl>
                                          </p:spTgt>
                                        </p:tgtEl>
                                      </p:cBhvr>
                                    </p:animEffect>
                                  </p:childTnLst>
                                </p:cTn>
                              </p:par>
                            </p:childTnLst>
                          </p:cTn>
                        </p:par>
                        <p:par>
                          <p:cTn id="20" fill="hold" nodeType="afterGroup">
                            <p:stCondLst>
                              <p:cond delay="2300"/>
                            </p:stCondLst>
                            <p:childTnLst>
                              <p:par>
                                <p:cTn id="21" presetID="22" presetClass="entr" presetSubtype="1" fill="hold" grpId="0" nodeType="afterEffect">
                                  <p:stCondLst>
                                    <p:cond delay="0"/>
                                  </p:stCondLst>
                                  <p:iterate type="lt">
                                    <p:tmPct val="100000"/>
                                  </p:iterate>
                                  <p:childTnLst>
                                    <p:set>
                                      <p:cBhvr>
                                        <p:cTn id="22" dur="1" fill="hold">
                                          <p:stCondLst>
                                            <p:cond delay="0"/>
                                          </p:stCondLst>
                                        </p:cTn>
                                        <p:tgtEl>
                                          <p:spTgt spid="73743">
                                            <p:txEl>
                                              <p:pRg st="3" end="3"/>
                                            </p:txEl>
                                          </p:spTgt>
                                        </p:tgtEl>
                                        <p:attrNameLst>
                                          <p:attrName>style.visibility</p:attrName>
                                        </p:attrNameLst>
                                      </p:cBhvr>
                                      <p:to>
                                        <p:strVal val="visible"/>
                                      </p:to>
                                    </p:set>
                                    <p:animEffect transition="in" filter="wipe(up)">
                                      <p:cBhvr>
                                        <p:cTn id="23" dur="75"/>
                                        <p:tgtEl>
                                          <p:spTgt spid="73743">
                                            <p:txEl>
                                              <p:pRg st="3" end="3"/>
                                            </p:txEl>
                                          </p:spTgt>
                                        </p:tgtEl>
                                      </p:cBhvr>
                                    </p:animEffect>
                                  </p:childTnLst>
                                </p:cTn>
                              </p:par>
                            </p:childTnLst>
                          </p:cTn>
                        </p:par>
                        <p:par>
                          <p:cTn id="24" fill="hold" nodeType="afterGroup">
                            <p:stCondLst>
                              <p:cond delay="2900"/>
                            </p:stCondLst>
                            <p:childTnLst>
                              <p:par>
                                <p:cTn id="25" presetID="22" presetClass="entr" presetSubtype="1" fill="hold" grpId="0" nodeType="afterEffect">
                                  <p:stCondLst>
                                    <p:cond delay="0"/>
                                  </p:stCondLst>
                                  <p:iterate type="lt">
                                    <p:tmPct val="100000"/>
                                  </p:iterate>
                                  <p:childTnLst>
                                    <p:set>
                                      <p:cBhvr>
                                        <p:cTn id="26" dur="1" fill="hold">
                                          <p:stCondLst>
                                            <p:cond delay="0"/>
                                          </p:stCondLst>
                                        </p:cTn>
                                        <p:tgtEl>
                                          <p:spTgt spid="73743">
                                            <p:txEl>
                                              <p:pRg st="4" end="4"/>
                                            </p:txEl>
                                          </p:spTgt>
                                        </p:tgtEl>
                                        <p:attrNameLst>
                                          <p:attrName>style.visibility</p:attrName>
                                        </p:attrNameLst>
                                      </p:cBhvr>
                                      <p:to>
                                        <p:strVal val="visible"/>
                                      </p:to>
                                    </p:set>
                                    <p:animEffect transition="in" filter="wipe(up)">
                                      <p:cBhvr>
                                        <p:cTn id="27" dur="75"/>
                                        <p:tgtEl>
                                          <p:spTgt spid="73743">
                                            <p:txEl>
                                              <p:pRg st="4" end="4"/>
                                            </p:txEl>
                                          </p:spTgt>
                                        </p:tgtEl>
                                      </p:cBhvr>
                                    </p:animEffect>
                                  </p:childTnLst>
                                </p:cTn>
                              </p:par>
                            </p:childTnLst>
                          </p:cTn>
                        </p:par>
                        <p:par>
                          <p:cTn id="28" fill="hold" nodeType="afterGroup">
                            <p:stCondLst>
                              <p:cond delay="3500"/>
                            </p:stCondLst>
                            <p:childTnLst>
                              <p:par>
                                <p:cTn id="29" presetID="22" presetClass="entr" presetSubtype="1" fill="hold" grpId="0" nodeType="afterEffect">
                                  <p:stCondLst>
                                    <p:cond delay="0"/>
                                  </p:stCondLst>
                                  <p:iterate type="lt">
                                    <p:tmPct val="100000"/>
                                  </p:iterate>
                                  <p:childTnLst>
                                    <p:set>
                                      <p:cBhvr>
                                        <p:cTn id="30" dur="1" fill="hold">
                                          <p:stCondLst>
                                            <p:cond delay="0"/>
                                          </p:stCondLst>
                                        </p:cTn>
                                        <p:tgtEl>
                                          <p:spTgt spid="73743">
                                            <p:txEl>
                                              <p:pRg st="5" end="5"/>
                                            </p:txEl>
                                          </p:spTgt>
                                        </p:tgtEl>
                                        <p:attrNameLst>
                                          <p:attrName>style.visibility</p:attrName>
                                        </p:attrNameLst>
                                      </p:cBhvr>
                                      <p:to>
                                        <p:strVal val="visible"/>
                                      </p:to>
                                    </p:set>
                                    <p:animEffect transition="in" filter="wipe(up)">
                                      <p:cBhvr>
                                        <p:cTn id="31" dur="75"/>
                                        <p:tgtEl>
                                          <p:spTgt spid="73743">
                                            <p:txEl>
                                              <p:pRg st="5" end="5"/>
                                            </p:txEl>
                                          </p:spTgt>
                                        </p:tgtEl>
                                      </p:cBhvr>
                                    </p:animEffect>
                                  </p:childTnLst>
                                </p:cTn>
                              </p:par>
                            </p:childTnLst>
                          </p:cTn>
                        </p:par>
                        <p:par>
                          <p:cTn id="32" fill="hold" nodeType="afterGroup">
                            <p:stCondLst>
                              <p:cond delay="4100"/>
                            </p:stCondLst>
                            <p:childTnLst>
                              <p:par>
                                <p:cTn id="33" presetID="22" presetClass="entr" presetSubtype="1" fill="hold" grpId="0" nodeType="afterEffect">
                                  <p:stCondLst>
                                    <p:cond delay="0"/>
                                  </p:stCondLst>
                                  <p:iterate type="lt">
                                    <p:tmPct val="100000"/>
                                  </p:iterate>
                                  <p:childTnLst>
                                    <p:set>
                                      <p:cBhvr>
                                        <p:cTn id="34" dur="1" fill="hold">
                                          <p:stCondLst>
                                            <p:cond delay="0"/>
                                          </p:stCondLst>
                                        </p:cTn>
                                        <p:tgtEl>
                                          <p:spTgt spid="73743">
                                            <p:txEl>
                                              <p:pRg st="6" end="6"/>
                                            </p:txEl>
                                          </p:spTgt>
                                        </p:tgtEl>
                                        <p:attrNameLst>
                                          <p:attrName>style.visibility</p:attrName>
                                        </p:attrNameLst>
                                      </p:cBhvr>
                                      <p:to>
                                        <p:strVal val="visible"/>
                                      </p:to>
                                    </p:set>
                                    <p:animEffect transition="in" filter="wipe(up)">
                                      <p:cBhvr>
                                        <p:cTn id="35" dur="75"/>
                                        <p:tgtEl>
                                          <p:spTgt spid="7374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3734"/>
                                        </p:tgtEl>
                                        <p:attrNameLst>
                                          <p:attrName>style.visibility</p:attrName>
                                        </p:attrNameLst>
                                      </p:cBhvr>
                                      <p:to>
                                        <p:strVal val="visible"/>
                                      </p:to>
                                    </p:set>
                                    <p:animEffect transition="in" filter="dissolve">
                                      <p:cBhvr>
                                        <p:cTn id="40" dur="500"/>
                                        <p:tgtEl>
                                          <p:spTgt spid="73734"/>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73735"/>
                                        </p:tgtEl>
                                        <p:attrNameLst>
                                          <p:attrName>style.visibility</p:attrName>
                                        </p:attrNameLst>
                                      </p:cBhvr>
                                      <p:to>
                                        <p:strVal val="visible"/>
                                      </p:to>
                                    </p:set>
                                    <p:animEffect transition="in" filter="dissolve">
                                      <p:cBhvr>
                                        <p:cTn id="44" dur="500"/>
                                        <p:tgtEl>
                                          <p:spTgt spid="73735"/>
                                        </p:tgtEl>
                                      </p:cBhvr>
                                    </p:animEffect>
                                  </p:childTnLst>
                                </p:cTn>
                              </p:par>
                            </p:childTnLst>
                          </p:cTn>
                        </p:par>
                        <p:par>
                          <p:cTn id="45" fill="hold" nodeType="afterGroup">
                            <p:stCondLst>
                              <p:cond delay="1000"/>
                            </p:stCondLst>
                            <p:childTnLst>
                              <p:par>
                                <p:cTn id="46" presetID="9" presetClass="entr" presetSubtype="0" fill="hold" grpId="0" nodeType="afterEffect">
                                  <p:stCondLst>
                                    <p:cond delay="0"/>
                                  </p:stCondLst>
                                  <p:childTnLst>
                                    <p:set>
                                      <p:cBhvr>
                                        <p:cTn id="47" dur="1" fill="hold">
                                          <p:stCondLst>
                                            <p:cond delay="0"/>
                                          </p:stCondLst>
                                        </p:cTn>
                                        <p:tgtEl>
                                          <p:spTgt spid="73736"/>
                                        </p:tgtEl>
                                        <p:attrNameLst>
                                          <p:attrName>style.visibility</p:attrName>
                                        </p:attrNameLst>
                                      </p:cBhvr>
                                      <p:to>
                                        <p:strVal val="visible"/>
                                      </p:to>
                                    </p:set>
                                    <p:animEffect transition="in" filter="dissolve">
                                      <p:cBhvr>
                                        <p:cTn id="48" dur="500"/>
                                        <p:tgtEl>
                                          <p:spTgt spid="73736"/>
                                        </p:tgtEl>
                                      </p:cBhvr>
                                    </p:animEffect>
                                  </p:childTnLst>
                                </p:cTn>
                              </p:par>
                            </p:childTnLst>
                          </p:cTn>
                        </p:par>
                        <p:par>
                          <p:cTn id="49" fill="hold" nodeType="afterGroup">
                            <p:stCondLst>
                              <p:cond delay="1500"/>
                            </p:stCondLst>
                            <p:childTnLst>
                              <p:par>
                                <p:cTn id="50" presetID="9" presetClass="entr" presetSubtype="0" fill="hold" grpId="0" nodeType="afterEffect">
                                  <p:stCondLst>
                                    <p:cond delay="0"/>
                                  </p:stCondLst>
                                  <p:childTnLst>
                                    <p:set>
                                      <p:cBhvr>
                                        <p:cTn id="51" dur="1" fill="hold">
                                          <p:stCondLst>
                                            <p:cond delay="0"/>
                                          </p:stCondLst>
                                        </p:cTn>
                                        <p:tgtEl>
                                          <p:spTgt spid="73737"/>
                                        </p:tgtEl>
                                        <p:attrNameLst>
                                          <p:attrName>style.visibility</p:attrName>
                                        </p:attrNameLst>
                                      </p:cBhvr>
                                      <p:to>
                                        <p:strVal val="visible"/>
                                      </p:to>
                                    </p:set>
                                    <p:animEffect transition="in" filter="dissolve">
                                      <p:cBhvr>
                                        <p:cTn id="52" dur="500"/>
                                        <p:tgtEl>
                                          <p:spTgt spid="73737"/>
                                        </p:tgtEl>
                                      </p:cBhvr>
                                    </p:animEffect>
                                  </p:childTnLst>
                                </p:cTn>
                              </p:par>
                            </p:childTnLst>
                          </p:cTn>
                        </p:par>
                        <p:par>
                          <p:cTn id="53" fill="hold" nodeType="afterGroup">
                            <p:stCondLst>
                              <p:cond delay="2000"/>
                            </p:stCondLst>
                            <p:childTnLst>
                              <p:par>
                                <p:cTn id="54" presetID="9" presetClass="entr" presetSubtype="0" fill="hold" grpId="0" nodeType="afterEffect">
                                  <p:stCondLst>
                                    <p:cond delay="0"/>
                                  </p:stCondLst>
                                  <p:childTnLst>
                                    <p:set>
                                      <p:cBhvr>
                                        <p:cTn id="55" dur="1" fill="hold">
                                          <p:stCondLst>
                                            <p:cond delay="0"/>
                                          </p:stCondLst>
                                        </p:cTn>
                                        <p:tgtEl>
                                          <p:spTgt spid="73738"/>
                                        </p:tgtEl>
                                        <p:attrNameLst>
                                          <p:attrName>style.visibility</p:attrName>
                                        </p:attrNameLst>
                                      </p:cBhvr>
                                      <p:to>
                                        <p:strVal val="visible"/>
                                      </p:to>
                                    </p:set>
                                    <p:animEffect transition="in" filter="dissolve">
                                      <p:cBhvr>
                                        <p:cTn id="56" dur="500"/>
                                        <p:tgtEl>
                                          <p:spTgt spid="73738"/>
                                        </p:tgtEl>
                                      </p:cBhvr>
                                    </p:animEffect>
                                  </p:childTnLst>
                                </p:cTn>
                              </p:par>
                            </p:childTnLst>
                          </p:cTn>
                        </p:par>
                        <p:par>
                          <p:cTn id="57" fill="hold" nodeType="afterGroup">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73739"/>
                                        </p:tgtEl>
                                        <p:attrNameLst>
                                          <p:attrName>style.visibility</p:attrName>
                                        </p:attrNameLst>
                                      </p:cBhvr>
                                      <p:to>
                                        <p:strVal val="visible"/>
                                      </p:to>
                                    </p:set>
                                    <p:animEffect transition="in" filter="dissolve">
                                      <p:cBhvr>
                                        <p:cTn id="60" dur="500"/>
                                        <p:tgtEl>
                                          <p:spTgt spid="73739"/>
                                        </p:tgtEl>
                                      </p:cBhvr>
                                    </p:animEffect>
                                  </p:childTnLst>
                                </p:cTn>
                              </p:par>
                            </p:childTnLst>
                          </p:cTn>
                        </p:par>
                        <p:par>
                          <p:cTn id="61" fill="hold" nodeType="afterGroup">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73740"/>
                                        </p:tgtEl>
                                        <p:attrNameLst>
                                          <p:attrName>style.visibility</p:attrName>
                                        </p:attrNameLst>
                                      </p:cBhvr>
                                      <p:to>
                                        <p:strVal val="visible"/>
                                      </p:to>
                                    </p:set>
                                    <p:animEffect transition="in" filter="dissolve">
                                      <p:cBhvr>
                                        <p:cTn id="64" dur="500"/>
                                        <p:tgtEl>
                                          <p:spTgt spid="73740"/>
                                        </p:tgtEl>
                                      </p:cBhvr>
                                    </p:animEffect>
                                  </p:childTnLst>
                                </p:cTn>
                              </p:par>
                            </p:childTnLst>
                          </p:cTn>
                        </p:par>
                        <p:par>
                          <p:cTn id="65" fill="hold" nodeType="afterGroup">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73741"/>
                                        </p:tgtEl>
                                        <p:attrNameLst>
                                          <p:attrName>style.visibility</p:attrName>
                                        </p:attrNameLst>
                                      </p:cBhvr>
                                      <p:to>
                                        <p:strVal val="visible"/>
                                      </p:to>
                                    </p:set>
                                    <p:animEffect transition="in" filter="dissolve">
                                      <p:cBhvr>
                                        <p:cTn id="68" dur="500"/>
                                        <p:tgtEl>
                                          <p:spTgt spid="73741"/>
                                        </p:tgtEl>
                                      </p:cBhvr>
                                    </p:animEffect>
                                  </p:childTnLst>
                                </p:cTn>
                              </p:par>
                            </p:childTnLst>
                          </p:cTn>
                        </p:par>
                        <p:par>
                          <p:cTn id="69" fill="hold" nodeType="afterGroup">
                            <p:stCondLst>
                              <p:cond delay="4000"/>
                            </p:stCondLst>
                            <p:childTnLst>
                              <p:par>
                                <p:cTn id="70" presetID="7" presetClass="entr" presetSubtype="2" fill="hold" nodeType="afterEffect">
                                  <p:stCondLst>
                                    <p:cond delay="0"/>
                                  </p:stCondLst>
                                  <p:childTnLst>
                                    <p:set>
                                      <p:cBhvr>
                                        <p:cTn id="71" dur="1" fill="hold">
                                          <p:stCondLst>
                                            <p:cond delay="0"/>
                                          </p:stCondLst>
                                        </p:cTn>
                                        <p:tgtEl>
                                          <p:spTgt spid="73744"/>
                                        </p:tgtEl>
                                        <p:attrNameLst>
                                          <p:attrName>style.visibility</p:attrName>
                                        </p:attrNameLst>
                                      </p:cBhvr>
                                      <p:to>
                                        <p:strVal val="visible"/>
                                      </p:to>
                                    </p:set>
                                    <p:anim calcmode="lin" valueType="num">
                                      <p:cBhvr additive="base">
                                        <p:cTn id="72" dur="3000" fill="hold"/>
                                        <p:tgtEl>
                                          <p:spTgt spid="73744"/>
                                        </p:tgtEl>
                                        <p:attrNameLst>
                                          <p:attrName>ppt_x</p:attrName>
                                        </p:attrNameLst>
                                      </p:cBhvr>
                                      <p:tavLst>
                                        <p:tav tm="0">
                                          <p:val>
                                            <p:strVal val="1+#ppt_w/2"/>
                                          </p:val>
                                        </p:tav>
                                        <p:tav tm="100000">
                                          <p:val>
                                            <p:strVal val="#ppt_x"/>
                                          </p:val>
                                        </p:tav>
                                      </p:tavLst>
                                    </p:anim>
                                    <p:anim calcmode="lin" valueType="num">
                                      <p:cBhvr additive="base">
                                        <p:cTn id="73" dur="3000" fill="hold"/>
                                        <p:tgtEl>
                                          <p:spTgt spid="7374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70"/>
                                            </p:cond>
                                          </p:stCondLst>
                                        </p:cTn>
                                        <p:tgtEl>
                                          <p:spTgt spid="73744"/>
                                        </p:tgtEl>
                                        <p:attrNameLst>
                                          <p:attrName>style.visibility</p:attrName>
                                        </p:attrNameLst>
                                      </p:cBhvr>
                                      <p:to>
                                        <p:strVal val="hidden"/>
                                      </p:to>
                                    </p:set>
                                  </p:subTnLst>
                                </p:cTn>
                              </p:par>
                            </p:childTnLst>
                          </p:cTn>
                        </p:par>
                        <p:par>
                          <p:cTn id="74" fill="hold" nodeType="afterGroup">
                            <p:stCondLst>
                              <p:cond delay="7000"/>
                            </p:stCondLst>
                            <p:childTnLst>
                              <p:par>
                                <p:cTn id="75" presetID="12" presetClass="entr" presetSubtype="2" fill="hold" nodeType="afterEffect">
                                  <p:stCondLst>
                                    <p:cond delay="0"/>
                                  </p:stCondLst>
                                  <p:childTnLst>
                                    <p:set>
                                      <p:cBhvr>
                                        <p:cTn id="76" dur="1" fill="hold">
                                          <p:stCondLst>
                                            <p:cond delay="0"/>
                                          </p:stCondLst>
                                        </p:cTn>
                                        <p:tgtEl>
                                          <p:spTgt spid="73746"/>
                                        </p:tgtEl>
                                        <p:attrNameLst>
                                          <p:attrName>style.visibility</p:attrName>
                                        </p:attrNameLst>
                                      </p:cBhvr>
                                      <p:to>
                                        <p:strVal val="visible"/>
                                      </p:to>
                                    </p:set>
                                    <p:animEffect transition="in" filter="slide(fromRight)">
                                      <p:cBhvr>
                                        <p:cTn id="77" dur="500"/>
                                        <p:tgtEl>
                                          <p:spTgt spid="73746"/>
                                        </p:tgtEl>
                                      </p:cBhvr>
                                    </p:animEffect>
                                  </p:childTnLst>
                                  <p:subTnLst>
                                    <p:set>
                                      <p:cBhvr override="childStyle">
                                        <p:cTn dur="1" fill="hold" display="0" masterRel="sameClick" afterEffect="1">
                                          <p:stCondLst>
                                            <p:cond evt="end" delay="0">
                                              <p:tn val="75"/>
                                            </p:cond>
                                          </p:stCondLst>
                                        </p:cTn>
                                        <p:tgtEl>
                                          <p:spTgt spid="73746"/>
                                        </p:tgtEl>
                                        <p:attrNameLst>
                                          <p:attrName>style.visibility</p:attrName>
                                        </p:attrNameLst>
                                      </p:cBhvr>
                                      <p:to>
                                        <p:strVal val="hidden"/>
                                      </p:to>
                                    </p:set>
                                  </p:subTnLst>
                                </p:cTn>
                              </p:par>
                            </p:childTnLst>
                          </p:cTn>
                        </p:par>
                        <p:par>
                          <p:cTn id="78" fill="hold" nodeType="afterGroup">
                            <p:stCondLst>
                              <p:cond delay="7500"/>
                            </p:stCondLst>
                            <p:childTnLst>
                              <p:par>
                                <p:cTn id="79" presetID="12" presetClass="entr" presetSubtype="2" fill="hold" nodeType="afterEffect">
                                  <p:stCondLst>
                                    <p:cond delay="0"/>
                                  </p:stCondLst>
                                  <p:childTnLst>
                                    <p:set>
                                      <p:cBhvr>
                                        <p:cTn id="80" dur="1" fill="hold">
                                          <p:stCondLst>
                                            <p:cond delay="0"/>
                                          </p:stCondLst>
                                        </p:cTn>
                                        <p:tgtEl>
                                          <p:spTgt spid="73747"/>
                                        </p:tgtEl>
                                        <p:attrNameLst>
                                          <p:attrName>style.visibility</p:attrName>
                                        </p:attrNameLst>
                                      </p:cBhvr>
                                      <p:to>
                                        <p:strVal val="visible"/>
                                      </p:to>
                                    </p:set>
                                    <p:animEffect transition="in" filter="slide(fromRight)">
                                      <p:cBhvr>
                                        <p:cTn id="81" dur="500"/>
                                        <p:tgtEl>
                                          <p:spTgt spid="73747"/>
                                        </p:tgtEl>
                                      </p:cBhvr>
                                    </p:animEffect>
                                  </p:childTnLst>
                                  <p:subTnLst>
                                    <p:set>
                                      <p:cBhvr override="childStyle">
                                        <p:cTn dur="1" fill="hold" display="0" masterRel="sameClick" afterEffect="1">
                                          <p:stCondLst>
                                            <p:cond evt="end" delay="0">
                                              <p:tn val="79"/>
                                            </p:cond>
                                          </p:stCondLst>
                                        </p:cTn>
                                        <p:tgtEl>
                                          <p:spTgt spid="73747"/>
                                        </p:tgtEl>
                                        <p:attrNameLst>
                                          <p:attrName>style.visibility</p:attrName>
                                        </p:attrNameLst>
                                      </p:cBhvr>
                                      <p:to>
                                        <p:strVal val="hidden"/>
                                      </p:to>
                                    </p:set>
                                  </p:subTnLst>
                                </p:cTn>
                              </p:par>
                            </p:childTnLst>
                          </p:cTn>
                        </p:par>
                        <p:par>
                          <p:cTn id="82" fill="hold" nodeType="afterGroup">
                            <p:stCondLst>
                              <p:cond delay="8000"/>
                            </p:stCondLst>
                            <p:childTnLst>
                              <p:par>
                                <p:cTn id="83" presetID="12" presetClass="entr" presetSubtype="2" fill="hold" nodeType="afterEffect">
                                  <p:stCondLst>
                                    <p:cond delay="0"/>
                                  </p:stCondLst>
                                  <p:childTnLst>
                                    <p:set>
                                      <p:cBhvr>
                                        <p:cTn id="84" dur="1" fill="hold">
                                          <p:stCondLst>
                                            <p:cond delay="0"/>
                                          </p:stCondLst>
                                        </p:cTn>
                                        <p:tgtEl>
                                          <p:spTgt spid="73748"/>
                                        </p:tgtEl>
                                        <p:attrNameLst>
                                          <p:attrName>style.visibility</p:attrName>
                                        </p:attrNameLst>
                                      </p:cBhvr>
                                      <p:to>
                                        <p:strVal val="visible"/>
                                      </p:to>
                                    </p:set>
                                    <p:animEffect transition="in" filter="slide(fromRight)">
                                      <p:cBhvr>
                                        <p:cTn id="85" dur="500"/>
                                        <p:tgtEl>
                                          <p:spTgt spid="73748"/>
                                        </p:tgtEl>
                                      </p:cBhvr>
                                    </p:animEffect>
                                  </p:childTnLst>
                                  <p:subTnLst>
                                    <p:set>
                                      <p:cBhvr override="childStyle">
                                        <p:cTn dur="1" fill="hold" display="0" masterRel="sameClick" afterEffect="1">
                                          <p:stCondLst>
                                            <p:cond evt="end" delay="0">
                                              <p:tn val="83"/>
                                            </p:cond>
                                          </p:stCondLst>
                                        </p:cTn>
                                        <p:tgtEl>
                                          <p:spTgt spid="73748"/>
                                        </p:tgtEl>
                                        <p:attrNameLst>
                                          <p:attrName>style.visibility</p:attrName>
                                        </p:attrNameLst>
                                      </p:cBhvr>
                                      <p:to>
                                        <p:strVal val="hidden"/>
                                      </p:to>
                                    </p:set>
                                  </p:subTnLst>
                                </p:cTn>
                              </p:par>
                            </p:childTnLst>
                          </p:cTn>
                        </p:par>
                        <p:par>
                          <p:cTn id="86" fill="hold" nodeType="afterGroup">
                            <p:stCondLst>
                              <p:cond delay="8500"/>
                            </p:stCondLst>
                            <p:childTnLst>
                              <p:par>
                                <p:cTn id="87" presetID="12" presetClass="entr" presetSubtype="2" fill="hold" nodeType="afterEffect">
                                  <p:stCondLst>
                                    <p:cond delay="0"/>
                                  </p:stCondLst>
                                  <p:childTnLst>
                                    <p:set>
                                      <p:cBhvr>
                                        <p:cTn id="88" dur="1" fill="hold">
                                          <p:stCondLst>
                                            <p:cond delay="0"/>
                                          </p:stCondLst>
                                        </p:cTn>
                                        <p:tgtEl>
                                          <p:spTgt spid="73749"/>
                                        </p:tgtEl>
                                        <p:attrNameLst>
                                          <p:attrName>style.visibility</p:attrName>
                                        </p:attrNameLst>
                                      </p:cBhvr>
                                      <p:to>
                                        <p:strVal val="visible"/>
                                      </p:to>
                                    </p:set>
                                    <p:animEffect transition="in" filter="slide(fromRight)">
                                      <p:cBhvr>
                                        <p:cTn id="89" dur="500"/>
                                        <p:tgtEl>
                                          <p:spTgt spid="73749"/>
                                        </p:tgtEl>
                                      </p:cBhvr>
                                    </p:animEffect>
                                  </p:childTnLst>
                                  <p:subTnLst>
                                    <p:set>
                                      <p:cBhvr override="childStyle">
                                        <p:cTn dur="1" fill="hold" display="0" masterRel="sameClick" afterEffect="1">
                                          <p:stCondLst>
                                            <p:cond evt="end" delay="0">
                                              <p:tn val="87"/>
                                            </p:cond>
                                          </p:stCondLst>
                                        </p:cTn>
                                        <p:tgtEl>
                                          <p:spTgt spid="73749"/>
                                        </p:tgtEl>
                                        <p:attrNameLst>
                                          <p:attrName>style.visibility</p:attrName>
                                        </p:attrNameLst>
                                      </p:cBhvr>
                                      <p:to>
                                        <p:strVal val="hidden"/>
                                      </p:to>
                                    </p:set>
                                  </p:subTnLst>
                                </p:cTn>
                              </p:par>
                            </p:childTnLst>
                          </p:cTn>
                        </p:par>
                        <p:par>
                          <p:cTn id="90" fill="hold" nodeType="afterGroup">
                            <p:stCondLst>
                              <p:cond delay="9000"/>
                            </p:stCondLst>
                            <p:childTnLst>
                              <p:par>
                                <p:cTn id="91" presetID="12" presetClass="entr" presetSubtype="2" fill="hold" nodeType="afterEffect">
                                  <p:stCondLst>
                                    <p:cond delay="0"/>
                                  </p:stCondLst>
                                  <p:childTnLst>
                                    <p:set>
                                      <p:cBhvr>
                                        <p:cTn id="92" dur="1" fill="hold">
                                          <p:stCondLst>
                                            <p:cond delay="0"/>
                                          </p:stCondLst>
                                        </p:cTn>
                                        <p:tgtEl>
                                          <p:spTgt spid="73750"/>
                                        </p:tgtEl>
                                        <p:attrNameLst>
                                          <p:attrName>style.visibility</p:attrName>
                                        </p:attrNameLst>
                                      </p:cBhvr>
                                      <p:to>
                                        <p:strVal val="visible"/>
                                      </p:to>
                                    </p:set>
                                    <p:animEffect transition="in" filter="slide(fromRight)">
                                      <p:cBhvr>
                                        <p:cTn id="93" dur="500"/>
                                        <p:tgtEl>
                                          <p:spTgt spid="73750"/>
                                        </p:tgtEl>
                                      </p:cBhvr>
                                    </p:animEffect>
                                  </p:childTnLst>
                                  <p:subTnLst>
                                    <p:set>
                                      <p:cBhvr override="childStyle">
                                        <p:cTn dur="1" fill="hold" display="0" masterRel="sameClick" afterEffect="1">
                                          <p:stCondLst>
                                            <p:cond evt="end" delay="0">
                                              <p:tn val="91"/>
                                            </p:cond>
                                          </p:stCondLst>
                                        </p:cTn>
                                        <p:tgtEl>
                                          <p:spTgt spid="73750"/>
                                        </p:tgtEl>
                                        <p:attrNameLst>
                                          <p:attrName>style.visibility</p:attrName>
                                        </p:attrNameLst>
                                      </p:cBhvr>
                                      <p:to>
                                        <p:strVal val="hidden"/>
                                      </p:to>
                                    </p:set>
                                  </p:subTnLst>
                                </p:cTn>
                              </p:par>
                            </p:childTnLst>
                          </p:cTn>
                        </p:par>
                        <p:par>
                          <p:cTn id="94" fill="hold" nodeType="afterGroup">
                            <p:stCondLst>
                              <p:cond delay="9500"/>
                            </p:stCondLst>
                            <p:childTnLst>
                              <p:par>
                                <p:cTn id="95" presetID="12" presetClass="entr" presetSubtype="2" fill="hold" nodeType="afterEffect">
                                  <p:stCondLst>
                                    <p:cond delay="0"/>
                                  </p:stCondLst>
                                  <p:childTnLst>
                                    <p:set>
                                      <p:cBhvr>
                                        <p:cTn id="96" dur="1" fill="hold">
                                          <p:stCondLst>
                                            <p:cond delay="0"/>
                                          </p:stCondLst>
                                        </p:cTn>
                                        <p:tgtEl>
                                          <p:spTgt spid="73751"/>
                                        </p:tgtEl>
                                        <p:attrNameLst>
                                          <p:attrName>style.visibility</p:attrName>
                                        </p:attrNameLst>
                                      </p:cBhvr>
                                      <p:to>
                                        <p:strVal val="visible"/>
                                      </p:to>
                                    </p:set>
                                    <p:animEffect transition="in" filter="slide(fromRight)">
                                      <p:cBhvr>
                                        <p:cTn id="97" dur="500"/>
                                        <p:tgtEl>
                                          <p:spTgt spid="73751"/>
                                        </p:tgtEl>
                                      </p:cBhvr>
                                    </p:animEffect>
                                  </p:childTnLst>
                                  <p:subTnLst>
                                    <p:set>
                                      <p:cBhvr override="childStyle">
                                        <p:cTn dur="1" fill="hold" display="0" masterRel="sameClick" afterEffect="1">
                                          <p:stCondLst>
                                            <p:cond evt="end" delay="0">
                                              <p:tn val="95"/>
                                            </p:cond>
                                          </p:stCondLst>
                                        </p:cTn>
                                        <p:tgtEl>
                                          <p:spTgt spid="73751"/>
                                        </p:tgtEl>
                                        <p:attrNameLst>
                                          <p:attrName>style.visibility</p:attrName>
                                        </p:attrNameLst>
                                      </p:cBhvr>
                                      <p:to>
                                        <p:strVal val="hidden"/>
                                      </p:to>
                                    </p:set>
                                  </p:subTnLst>
                                </p:cTn>
                              </p:par>
                            </p:childTnLst>
                          </p:cTn>
                        </p:par>
                        <p:par>
                          <p:cTn id="98" fill="hold" nodeType="afterGroup">
                            <p:stCondLst>
                              <p:cond delay="10000"/>
                            </p:stCondLst>
                            <p:childTnLst>
                              <p:par>
                                <p:cTn id="99" presetID="12" presetClass="entr" presetSubtype="2" fill="hold" nodeType="afterEffect">
                                  <p:stCondLst>
                                    <p:cond delay="0"/>
                                  </p:stCondLst>
                                  <p:childTnLst>
                                    <p:set>
                                      <p:cBhvr>
                                        <p:cTn id="100" dur="1" fill="hold">
                                          <p:stCondLst>
                                            <p:cond delay="0"/>
                                          </p:stCondLst>
                                        </p:cTn>
                                        <p:tgtEl>
                                          <p:spTgt spid="73752"/>
                                        </p:tgtEl>
                                        <p:attrNameLst>
                                          <p:attrName>style.visibility</p:attrName>
                                        </p:attrNameLst>
                                      </p:cBhvr>
                                      <p:to>
                                        <p:strVal val="visible"/>
                                      </p:to>
                                    </p:set>
                                    <p:animEffect transition="in" filter="slide(fromRight)">
                                      <p:cBhvr>
                                        <p:cTn id="101" dur="500"/>
                                        <p:tgtEl>
                                          <p:spTgt spid="73752"/>
                                        </p:tgtEl>
                                      </p:cBhvr>
                                    </p:animEffect>
                                  </p:childTnLst>
                                  <p:subTnLst>
                                    <p:set>
                                      <p:cBhvr override="childStyle">
                                        <p:cTn dur="1" fill="hold" display="0" masterRel="sameClick" afterEffect="1">
                                          <p:stCondLst>
                                            <p:cond evt="end" delay="0">
                                              <p:tn val="99"/>
                                            </p:cond>
                                          </p:stCondLst>
                                        </p:cTn>
                                        <p:tgtEl>
                                          <p:spTgt spid="73752"/>
                                        </p:tgtEl>
                                        <p:attrNameLst>
                                          <p:attrName>style.visibility</p:attrName>
                                        </p:attrNameLst>
                                      </p:cBhvr>
                                      <p:to>
                                        <p:strVal val="hidden"/>
                                      </p:to>
                                    </p:set>
                                  </p:subTnLst>
                                </p:cTn>
                              </p:par>
                            </p:childTnLst>
                          </p:cTn>
                        </p:par>
                        <p:par>
                          <p:cTn id="102" fill="hold" nodeType="afterGroup">
                            <p:stCondLst>
                              <p:cond delay="10500"/>
                            </p:stCondLst>
                            <p:childTnLst>
                              <p:par>
                                <p:cTn id="103" presetID="12" presetClass="entr" presetSubtype="2" fill="hold" nodeType="afterEffect">
                                  <p:stCondLst>
                                    <p:cond delay="0"/>
                                  </p:stCondLst>
                                  <p:childTnLst>
                                    <p:set>
                                      <p:cBhvr>
                                        <p:cTn id="104" dur="1" fill="hold">
                                          <p:stCondLst>
                                            <p:cond delay="0"/>
                                          </p:stCondLst>
                                        </p:cTn>
                                        <p:tgtEl>
                                          <p:spTgt spid="73753"/>
                                        </p:tgtEl>
                                        <p:attrNameLst>
                                          <p:attrName>style.visibility</p:attrName>
                                        </p:attrNameLst>
                                      </p:cBhvr>
                                      <p:to>
                                        <p:strVal val="visible"/>
                                      </p:to>
                                    </p:set>
                                    <p:animEffect transition="in" filter="slide(fromRight)">
                                      <p:cBhvr>
                                        <p:cTn id="105" dur="500"/>
                                        <p:tgtEl>
                                          <p:spTgt spid="73753"/>
                                        </p:tgtEl>
                                      </p:cBhvr>
                                    </p:animEffect>
                                  </p:childTnLst>
                                </p:cTn>
                              </p:par>
                            </p:childTnLst>
                          </p:cTn>
                        </p:par>
                        <p:par>
                          <p:cTn id="106" fill="hold" nodeType="afterGroup">
                            <p:stCondLst>
                              <p:cond delay="11000"/>
                            </p:stCondLst>
                            <p:childTnLst>
                              <p:par>
                                <p:cTn id="107" presetID="9" presetClass="entr" presetSubtype="0" fill="hold" grpId="0" nodeType="afterEffect">
                                  <p:stCondLst>
                                    <p:cond delay="0"/>
                                  </p:stCondLst>
                                  <p:childTnLst>
                                    <p:set>
                                      <p:cBhvr>
                                        <p:cTn id="108" dur="1" fill="hold">
                                          <p:stCondLst>
                                            <p:cond delay="0"/>
                                          </p:stCondLst>
                                        </p:cTn>
                                        <p:tgtEl>
                                          <p:spTgt spid="73745"/>
                                        </p:tgtEl>
                                        <p:attrNameLst>
                                          <p:attrName>style.visibility</p:attrName>
                                        </p:attrNameLst>
                                      </p:cBhvr>
                                      <p:to>
                                        <p:strVal val="visible"/>
                                      </p:to>
                                    </p:set>
                                    <p:animEffect transition="in" filter="dissolve">
                                      <p:cBhvr>
                                        <p:cTn id="109" dur="500"/>
                                        <p:tgtEl>
                                          <p:spTgt spid="73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animBg="1" autoUpdateAnimBg="0"/>
      <p:bldP spid="73735" grpId="0" animBg="1" autoUpdateAnimBg="0"/>
      <p:bldP spid="73736" grpId="0" animBg="1" autoUpdateAnimBg="0"/>
      <p:bldP spid="73737" grpId="0" animBg="1" autoUpdateAnimBg="0"/>
      <p:bldP spid="73738" grpId="0" animBg="1" autoUpdateAnimBg="0"/>
      <p:bldP spid="73739" grpId="0" animBg="1" autoUpdateAnimBg="0"/>
      <p:bldP spid="73740" grpId="0" animBg="1" autoUpdateAnimBg="0"/>
      <p:bldP spid="73741" grpId="0" animBg="1" autoUpdateAnimBg="0"/>
      <p:bldP spid="73743" grpId="0" build="p" autoUpdateAnimBg="0" advAuto="0"/>
      <p:bldP spid="73745"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93A2395-C4DB-483E-88A1-9D792A3376F2}" type="datetime1">
              <a:rPr lang="zh-CN" altLang="en-US" sz="1400">
                <a:ea typeface="宋体" pitchFamily="2" charset="-122"/>
              </a:rPr>
              <a:pPr eaLnBrk="1" hangingPunct="1"/>
              <a:t>2019/7/7</a:t>
            </a:fld>
            <a:endParaRPr lang="en-US" altLang="zh-CN" sz="1400">
              <a:ea typeface="宋体" pitchFamily="2" charset="-122"/>
            </a:endParaRPr>
          </a:p>
        </p:txBody>
      </p:sp>
      <p:sp>
        <p:nvSpPr>
          <p:cNvPr id="13619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774D3072-C590-4595-9F8C-DCD38C37601D}" type="slidenum">
              <a:rPr lang="zh-CN" altLang="en-US" sz="1400">
                <a:ea typeface="宋体" pitchFamily="2" charset="-122"/>
              </a:rPr>
              <a:pPr algn="r" eaLnBrk="1" hangingPunct="1"/>
              <a:t>62</a:t>
            </a:fld>
            <a:endParaRPr lang="en-US" altLang="zh-CN" sz="1400">
              <a:ea typeface="宋体" pitchFamily="2" charset="-122"/>
            </a:endParaRPr>
          </a:p>
        </p:txBody>
      </p:sp>
      <p:sp>
        <p:nvSpPr>
          <p:cNvPr id="136196" name="AutoShape 2"/>
          <p:cNvSpPr>
            <a:spLocks noChangeArrowheads="1"/>
          </p:cNvSpPr>
          <p:nvPr/>
        </p:nvSpPr>
        <p:spPr bwMode="auto">
          <a:xfrm>
            <a:off x="409575" y="1558925"/>
            <a:ext cx="1930400" cy="49530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FF00FF"/>
                </a:solidFill>
                <a:latin typeface="幼圆" pitchFamily="49" charset="-122"/>
                <a:ea typeface="幼圆" pitchFamily="49" charset="-122"/>
              </a:rPr>
              <a:t>（</a:t>
            </a:r>
            <a:r>
              <a:rPr lang="en-US" altLang="zh-CN" sz="2400">
                <a:solidFill>
                  <a:srgbClr val="FF00FF"/>
                </a:solidFill>
                <a:latin typeface="幼圆" pitchFamily="49" charset="-122"/>
                <a:ea typeface="幼圆" pitchFamily="49" charset="-122"/>
              </a:rPr>
              <a:t>1</a:t>
            </a:r>
            <a:r>
              <a:rPr lang="zh-CN" altLang="en-US" sz="2400">
                <a:solidFill>
                  <a:srgbClr val="FF00FF"/>
                </a:solidFill>
                <a:latin typeface="幼圆" pitchFamily="49" charset="-122"/>
                <a:ea typeface="幼圆" pitchFamily="49" charset="-122"/>
              </a:rPr>
              <a:t>）题 目</a:t>
            </a:r>
            <a:r>
              <a:rPr lang="zh-CN" altLang="en-US" sz="2400">
                <a:solidFill>
                  <a:srgbClr val="3333FF"/>
                </a:solidFill>
                <a:latin typeface="幼圆" pitchFamily="49" charset="-122"/>
                <a:ea typeface="幼圆" pitchFamily="49" charset="-122"/>
              </a:rPr>
              <a:t>  </a:t>
            </a:r>
          </a:p>
        </p:txBody>
      </p:sp>
      <p:sp>
        <p:nvSpPr>
          <p:cNvPr id="136197" name="AutoShape 3"/>
          <p:cNvSpPr>
            <a:spLocks noChangeArrowheads="1"/>
          </p:cNvSpPr>
          <p:nvPr/>
        </p:nvSpPr>
        <p:spPr bwMode="auto">
          <a:xfrm>
            <a:off x="2339975" y="1557338"/>
            <a:ext cx="2519363"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0000FF"/>
                </a:solidFill>
                <a:latin typeface="幼圆" pitchFamily="49" charset="-122"/>
                <a:ea typeface="幼圆" pitchFamily="49" charset="-122"/>
              </a:rPr>
              <a:t>（</a:t>
            </a:r>
            <a:r>
              <a:rPr lang="en-US" altLang="zh-CN" sz="2400">
                <a:solidFill>
                  <a:srgbClr val="0000FF"/>
                </a:solidFill>
                <a:latin typeface="幼圆" pitchFamily="49" charset="-122"/>
                <a:ea typeface="幼圆" pitchFamily="49" charset="-122"/>
              </a:rPr>
              <a:t>2</a:t>
            </a:r>
            <a:r>
              <a:rPr lang="zh-CN" altLang="en-US" sz="2400">
                <a:solidFill>
                  <a:srgbClr val="0000FF"/>
                </a:solidFill>
                <a:latin typeface="幼圆" pitchFamily="49" charset="-122"/>
                <a:ea typeface="幼圆" pitchFamily="49" charset="-122"/>
              </a:rPr>
              <a:t>）作者与单位</a:t>
            </a:r>
            <a:endParaRPr lang="zh-CN" altLang="en-US" sz="2400">
              <a:solidFill>
                <a:srgbClr val="3333FF"/>
              </a:solidFill>
              <a:latin typeface="Times New Roman" pitchFamily="18" charset="0"/>
              <a:ea typeface="楷体_GB2312" pitchFamily="49" charset="-122"/>
            </a:endParaRPr>
          </a:p>
        </p:txBody>
      </p:sp>
      <p:sp>
        <p:nvSpPr>
          <p:cNvPr id="74759" name="AutoShape 4"/>
          <p:cNvSpPr>
            <a:spLocks noChangeArrowheads="1"/>
          </p:cNvSpPr>
          <p:nvPr/>
        </p:nvSpPr>
        <p:spPr bwMode="auto">
          <a:xfrm>
            <a:off x="5364163" y="3357563"/>
            <a:ext cx="3529012" cy="2867025"/>
          </a:xfrm>
          <a:prstGeom prst="wedgeRoundRectCallout">
            <a:avLst>
              <a:gd name="adj1" fmla="val -90171"/>
              <a:gd name="adj2" fmla="val -95458"/>
              <a:gd name="adj3" fmla="val 16667"/>
            </a:avLst>
          </a:prstGeom>
          <a:solidFill>
            <a:srgbClr val="CCFFFF">
              <a:alpha val="50195"/>
            </a:srgbClr>
          </a:solidFill>
          <a:ln w="9525">
            <a:solidFill>
              <a:schemeClr val="tx1"/>
            </a:solidFill>
            <a:miter lim="800000"/>
            <a:headEnd/>
            <a:tailEnd/>
          </a:ln>
        </p:spPr>
        <p:txBody>
          <a:bodyPr lIns="18000" tIns="46800" rIns="18000" bIns="46800" anchor="ctr">
            <a:spAutoFit/>
          </a:bodyPr>
          <a:lstStyle/>
          <a:p>
            <a:r>
              <a:rPr lang="zh-CN" altLang="en-US" sz="2400">
                <a:solidFill>
                  <a:srgbClr val="3333FF"/>
                </a:solidFill>
                <a:latin typeface="Times New Roman" pitchFamily="18" charset="0"/>
                <a:ea typeface="楷体_GB2312" pitchFamily="49" charset="-122"/>
              </a:rPr>
              <a:t>        </a:t>
            </a:r>
            <a:r>
              <a:rPr lang="zh-CN" altLang="en-US" sz="2800" b="1">
                <a:solidFill>
                  <a:srgbClr val="3333FF"/>
                </a:solidFill>
                <a:latin typeface="Times New Roman" pitchFamily="18" charset="0"/>
                <a:ea typeface="楷体_GB2312" pitchFamily="49" charset="-122"/>
              </a:rPr>
              <a:t>作者姓名、工作单位和所在城市、邮政编码放在题目之后。</a:t>
            </a:r>
            <a:endParaRPr lang="zh-CN" altLang="en-US" sz="2800" b="1">
              <a:solidFill>
                <a:srgbClr val="FF0000"/>
              </a:solidFill>
              <a:latin typeface="隶书" pitchFamily="49" charset="-122"/>
              <a:ea typeface="隶书" pitchFamily="49" charset="-122"/>
            </a:endParaRPr>
          </a:p>
          <a:p>
            <a:r>
              <a:rPr lang="zh-CN" altLang="en-US" sz="2800" b="1">
                <a:solidFill>
                  <a:srgbClr val="FF0000"/>
                </a:solidFill>
                <a:latin typeface="隶书" pitchFamily="49" charset="-122"/>
                <a:ea typeface="隶书" pitchFamily="49" charset="-122"/>
              </a:rPr>
              <a:t>    </a:t>
            </a:r>
            <a:r>
              <a:rPr lang="zh-CN" altLang="en-US" sz="2800" b="1">
                <a:solidFill>
                  <a:srgbClr val="FF3300"/>
                </a:solidFill>
                <a:latin typeface="隶书" pitchFamily="49" charset="-122"/>
                <a:ea typeface="隶书" pitchFamily="49" charset="-122"/>
              </a:rPr>
              <a:t>既表明文责自负，又便于读者联系和文献检索。</a:t>
            </a:r>
          </a:p>
        </p:txBody>
      </p:sp>
      <p:sp>
        <p:nvSpPr>
          <p:cNvPr id="136199" name="AutoShape 5"/>
          <p:cNvSpPr>
            <a:spLocks noChangeArrowheads="1"/>
          </p:cNvSpPr>
          <p:nvPr/>
        </p:nvSpPr>
        <p:spPr bwMode="auto">
          <a:xfrm>
            <a:off x="4859338" y="1557338"/>
            <a:ext cx="1800225"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 </a:t>
            </a:r>
            <a:r>
              <a:rPr lang="zh-CN" altLang="en-US" sz="2400">
                <a:solidFill>
                  <a:srgbClr val="FF00FF"/>
                </a:solidFill>
                <a:latin typeface="幼圆" pitchFamily="49" charset="-122"/>
                <a:ea typeface="幼圆" pitchFamily="49" charset="-122"/>
              </a:rPr>
              <a:t>（</a:t>
            </a:r>
            <a:r>
              <a:rPr lang="en-US" altLang="zh-CN" sz="2400">
                <a:solidFill>
                  <a:srgbClr val="FF00FF"/>
                </a:solidFill>
                <a:latin typeface="幼圆" pitchFamily="49" charset="-122"/>
                <a:ea typeface="幼圆" pitchFamily="49" charset="-122"/>
              </a:rPr>
              <a:t>3</a:t>
            </a:r>
            <a:r>
              <a:rPr lang="zh-CN" altLang="en-US" sz="2400">
                <a:solidFill>
                  <a:srgbClr val="FF00FF"/>
                </a:solidFill>
                <a:latin typeface="幼圆" pitchFamily="49" charset="-122"/>
                <a:ea typeface="幼圆" pitchFamily="49" charset="-122"/>
              </a:rPr>
              <a:t>）摘要</a:t>
            </a:r>
            <a:endParaRPr lang="zh-CN" altLang="en-US" sz="2400">
              <a:solidFill>
                <a:srgbClr val="3333FF"/>
              </a:solidFill>
              <a:latin typeface="幼圆" pitchFamily="49" charset="-122"/>
              <a:ea typeface="幼圆" pitchFamily="49" charset="-122"/>
            </a:endParaRPr>
          </a:p>
        </p:txBody>
      </p:sp>
      <p:sp>
        <p:nvSpPr>
          <p:cNvPr id="136200" name="AutoShape 6"/>
          <p:cNvSpPr>
            <a:spLocks noChangeArrowheads="1"/>
          </p:cNvSpPr>
          <p:nvPr/>
        </p:nvSpPr>
        <p:spPr bwMode="auto">
          <a:xfrm>
            <a:off x="6673850" y="1538288"/>
            <a:ext cx="2060575" cy="49530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幼圆" pitchFamily="49" charset="-122"/>
                <a:ea typeface="幼圆" pitchFamily="49" charset="-122"/>
              </a:rPr>
              <a:t>（</a:t>
            </a:r>
            <a:r>
              <a:rPr lang="en-US" altLang="zh-CN" sz="2400">
                <a:solidFill>
                  <a:srgbClr val="3333FF"/>
                </a:solidFill>
                <a:latin typeface="幼圆" pitchFamily="49" charset="-122"/>
                <a:ea typeface="幼圆" pitchFamily="49" charset="-122"/>
              </a:rPr>
              <a:t>4</a:t>
            </a:r>
            <a:r>
              <a:rPr lang="zh-CN" altLang="en-US" sz="2400">
                <a:solidFill>
                  <a:srgbClr val="3333FF"/>
                </a:solidFill>
                <a:latin typeface="幼圆" pitchFamily="49" charset="-122"/>
                <a:ea typeface="幼圆" pitchFamily="49" charset="-122"/>
              </a:rPr>
              <a:t>）关键词</a:t>
            </a:r>
            <a:endParaRPr lang="zh-CN" altLang="en-US" sz="2400">
              <a:solidFill>
                <a:srgbClr val="3333FF"/>
              </a:solidFill>
              <a:latin typeface="Times New Roman" pitchFamily="18" charset="0"/>
              <a:ea typeface="楷体_GB2312" pitchFamily="49" charset="-122"/>
            </a:endParaRPr>
          </a:p>
        </p:txBody>
      </p:sp>
      <p:sp>
        <p:nvSpPr>
          <p:cNvPr id="136201" name="AutoShape 7"/>
          <p:cNvSpPr>
            <a:spLocks noChangeArrowheads="1"/>
          </p:cNvSpPr>
          <p:nvPr/>
        </p:nvSpPr>
        <p:spPr bwMode="auto">
          <a:xfrm>
            <a:off x="395288" y="2349500"/>
            <a:ext cx="18288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FF66FF"/>
                </a:solidFill>
                <a:latin typeface="幼圆" pitchFamily="49" charset="-122"/>
                <a:ea typeface="幼圆" pitchFamily="49" charset="-122"/>
              </a:rPr>
              <a:t>（</a:t>
            </a:r>
            <a:r>
              <a:rPr lang="en-US" altLang="zh-CN" sz="2400">
                <a:solidFill>
                  <a:srgbClr val="FF66FF"/>
                </a:solidFill>
                <a:latin typeface="幼圆" pitchFamily="49" charset="-122"/>
                <a:ea typeface="幼圆" pitchFamily="49" charset="-122"/>
              </a:rPr>
              <a:t>5</a:t>
            </a:r>
            <a:r>
              <a:rPr lang="zh-CN" altLang="en-US" sz="2400">
                <a:solidFill>
                  <a:srgbClr val="FF66FF"/>
                </a:solidFill>
                <a:latin typeface="幼圆" pitchFamily="49" charset="-122"/>
                <a:ea typeface="幼圆" pitchFamily="49" charset="-122"/>
              </a:rPr>
              <a:t>）引 言</a:t>
            </a:r>
            <a:endParaRPr lang="zh-CN" altLang="en-US" sz="2400">
              <a:solidFill>
                <a:srgbClr val="3333FF"/>
              </a:solidFill>
              <a:latin typeface="Times New Roman" pitchFamily="18" charset="0"/>
              <a:ea typeface="楷体_GB2312" pitchFamily="49" charset="-122"/>
            </a:endParaRPr>
          </a:p>
        </p:txBody>
      </p:sp>
      <p:sp>
        <p:nvSpPr>
          <p:cNvPr id="136202" name="AutoShape 8"/>
          <p:cNvSpPr>
            <a:spLocks noChangeArrowheads="1"/>
          </p:cNvSpPr>
          <p:nvPr/>
        </p:nvSpPr>
        <p:spPr bwMode="auto">
          <a:xfrm>
            <a:off x="2268538" y="2349500"/>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幼圆" pitchFamily="49" charset="-122"/>
                <a:ea typeface="幼圆" pitchFamily="49" charset="-122"/>
              </a:rPr>
              <a:t>（</a:t>
            </a:r>
            <a:r>
              <a:rPr lang="en-US" altLang="zh-CN" sz="2400">
                <a:solidFill>
                  <a:srgbClr val="3333FF"/>
                </a:solidFill>
                <a:latin typeface="幼圆" pitchFamily="49" charset="-122"/>
                <a:ea typeface="幼圆" pitchFamily="49" charset="-122"/>
              </a:rPr>
              <a:t>6</a:t>
            </a:r>
            <a:r>
              <a:rPr lang="zh-CN" altLang="en-US" sz="2400">
                <a:solidFill>
                  <a:srgbClr val="3333FF"/>
                </a:solidFill>
                <a:latin typeface="幼圆" pitchFamily="49" charset="-122"/>
                <a:ea typeface="幼圆" pitchFamily="49" charset="-122"/>
              </a:rPr>
              <a:t>）正文</a:t>
            </a:r>
            <a:endParaRPr lang="zh-CN" altLang="en-US" sz="2400">
              <a:solidFill>
                <a:srgbClr val="3333FF"/>
              </a:solidFill>
              <a:latin typeface="Times New Roman" pitchFamily="18" charset="0"/>
              <a:ea typeface="楷体_GB2312" pitchFamily="49" charset="-122"/>
            </a:endParaRPr>
          </a:p>
        </p:txBody>
      </p:sp>
      <p:sp>
        <p:nvSpPr>
          <p:cNvPr id="136203" name="AutoShape 9"/>
          <p:cNvSpPr>
            <a:spLocks noChangeArrowheads="1"/>
          </p:cNvSpPr>
          <p:nvPr/>
        </p:nvSpPr>
        <p:spPr bwMode="auto">
          <a:xfrm>
            <a:off x="4211638" y="2349500"/>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FF66FF"/>
                </a:solidFill>
                <a:latin typeface="幼圆" pitchFamily="49" charset="-122"/>
                <a:ea typeface="幼圆" pitchFamily="49" charset="-122"/>
              </a:rPr>
              <a:t>（</a:t>
            </a:r>
            <a:r>
              <a:rPr lang="en-US" altLang="zh-CN" sz="2400">
                <a:solidFill>
                  <a:srgbClr val="FF66FF"/>
                </a:solidFill>
                <a:latin typeface="幼圆" pitchFamily="49" charset="-122"/>
                <a:ea typeface="幼圆" pitchFamily="49" charset="-122"/>
              </a:rPr>
              <a:t>7</a:t>
            </a:r>
            <a:r>
              <a:rPr lang="zh-CN" altLang="en-US" sz="2400">
                <a:solidFill>
                  <a:srgbClr val="FF66FF"/>
                </a:solidFill>
                <a:latin typeface="幼圆" pitchFamily="49" charset="-122"/>
                <a:ea typeface="幼圆" pitchFamily="49" charset="-122"/>
              </a:rPr>
              <a:t>）结 论</a:t>
            </a:r>
            <a:endParaRPr lang="zh-CN" altLang="en-US" sz="2400">
              <a:solidFill>
                <a:srgbClr val="3333FF"/>
              </a:solidFill>
              <a:latin typeface="幼圆" pitchFamily="49" charset="-122"/>
              <a:ea typeface="幼圆" pitchFamily="49" charset="-122"/>
            </a:endParaRPr>
          </a:p>
        </p:txBody>
      </p:sp>
      <p:sp>
        <p:nvSpPr>
          <p:cNvPr id="136204" name="AutoShape 10"/>
          <p:cNvSpPr>
            <a:spLocks noChangeArrowheads="1"/>
          </p:cNvSpPr>
          <p:nvPr/>
        </p:nvSpPr>
        <p:spPr bwMode="auto">
          <a:xfrm>
            <a:off x="6156325" y="2349500"/>
            <a:ext cx="23495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a:solidFill>
                  <a:srgbClr val="3333FF"/>
                </a:solidFill>
                <a:latin typeface="Times New Roman" pitchFamily="18" charset="0"/>
                <a:ea typeface="楷体_GB2312" pitchFamily="49" charset="-122"/>
              </a:rPr>
              <a:t> </a:t>
            </a:r>
            <a:r>
              <a:rPr lang="zh-CN" altLang="en-US" sz="2400">
                <a:solidFill>
                  <a:srgbClr val="3333FF"/>
                </a:solidFill>
                <a:latin typeface="幼圆" pitchFamily="49" charset="-122"/>
                <a:ea typeface="幼圆" pitchFamily="49" charset="-122"/>
              </a:rPr>
              <a:t>（</a:t>
            </a:r>
            <a:r>
              <a:rPr lang="en-US" altLang="zh-CN" sz="2400">
                <a:solidFill>
                  <a:srgbClr val="3333FF"/>
                </a:solidFill>
                <a:latin typeface="幼圆" pitchFamily="49" charset="-122"/>
                <a:ea typeface="幼圆" pitchFamily="49" charset="-122"/>
              </a:rPr>
              <a:t>8</a:t>
            </a:r>
            <a:r>
              <a:rPr lang="zh-CN" altLang="en-US" sz="2400">
                <a:solidFill>
                  <a:srgbClr val="3333FF"/>
                </a:solidFill>
                <a:latin typeface="幼圆" pitchFamily="49" charset="-122"/>
                <a:ea typeface="幼圆" pitchFamily="49" charset="-122"/>
              </a:rPr>
              <a:t>）参考文献</a:t>
            </a:r>
            <a:endParaRPr lang="zh-CN" altLang="en-US" sz="2400">
              <a:solidFill>
                <a:srgbClr val="3333FF"/>
              </a:solidFill>
              <a:latin typeface="Times New Roman" pitchFamily="18" charset="0"/>
              <a:ea typeface="楷体_GB2312" pitchFamily="49" charset="-122"/>
            </a:endParaRPr>
          </a:p>
        </p:txBody>
      </p:sp>
      <p:sp>
        <p:nvSpPr>
          <p:cNvPr id="74766" name="AutoShape 11"/>
          <p:cNvSpPr>
            <a:spLocks noChangeArrowheads="1"/>
          </p:cNvSpPr>
          <p:nvPr/>
        </p:nvSpPr>
        <p:spPr bwMode="auto">
          <a:xfrm>
            <a:off x="323850" y="3357563"/>
            <a:ext cx="4752975" cy="2867025"/>
          </a:xfrm>
          <a:prstGeom prst="wedgeRoundRectCallout">
            <a:avLst>
              <a:gd name="adj1" fmla="val -37375"/>
              <a:gd name="adj2" fmla="val -96347"/>
              <a:gd name="adj3" fmla="val 16667"/>
            </a:avLst>
          </a:prstGeom>
          <a:solidFill>
            <a:srgbClr val="CCFFFF">
              <a:alpha val="50195"/>
            </a:srgbClr>
          </a:solidFill>
          <a:ln w="9525">
            <a:solidFill>
              <a:schemeClr val="tx1"/>
            </a:solidFill>
            <a:miter lim="800000"/>
            <a:headEnd/>
            <a:tailEnd/>
          </a:ln>
        </p:spPr>
        <p:txBody>
          <a:bodyPr lIns="18000" tIns="46800" rIns="18000" bIns="46800" anchor="ctr">
            <a:spAutoFit/>
          </a:bodyPr>
          <a:lstStyle/>
          <a:p>
            <a:r>
              <a:rPr lang="zh-CN" altLang="en-US" sz="24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又称题名或标题，是论文的第一个重要信息，它是文章的一半。</a:t>
            </a:r>
          </a:p>
          <a:p>
            <a:r>
              <a:rPr lang="zh-CN" altLang="en-US" sz="2800">
                <a:solidFill>
                  <a:srgbClr val="FF0000"/>
                </a:solidFill>
                <a:latin typeface="隶书" pitchFamily="49" charset="-122"/>
                <a:ea typeface="隶书" pitchFamily="49" charset="-122"/>
              </a:rPr>
              <a:t>    要求：简短精炼、高度概括、准确得体、恰如其分，一般不超过</a:t>
            </a:r>
            <a:r>
              <a:rPr lang="en-US" altLang="zh-CN" sz="2800">
                <a:solidFill>
                  <a:srgbClr val="FF0000"/>
                </a:solidFill>
                <a:latin typeface="隶书" pitchFamily="49" charset="-122"/>
                <a:ea typeface="隶书" pitchFamily="49" charset="-122"/>
              </a:rPr>
              <a:t>20</a:t>
            </a:r>
            <a:r>
              <a:rPr lang="zh-CN" altLang="en-US" sz="2800">
                <a:solidFill>
                  <a:srgbClr val="FF0000"/>
                </a:solidFill>
                <a:latin typeface="隶书" pitchFamily="49" charset="-122"/>
                <a:ea typeface="隶书" pitchFamily="49" charset="-122"/>
              </a:rPr>
              <a:t>个汉字。</a:t>
            </a:r>
          </a:p>
        </p:txBody>
      </p:sp>
      <p:sp>
        <p:nvSpPr>
          <p:cNvPr id="136206" name="Rectangle 12"/>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科技论文的写作规范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766"/>
                                        </p:tgtEl>
                                        <p:attrNameLst>
                                          <p:attrName>style.visibility</p:attrName>
                                        </p:attrNameLst>
                                      </p:cBhvr>
                                      <p:to>
                                        <p:strVal val="visible"/>
                                      </p:to>
                                    </p:set>
                                    <p:animEffect transition="in" filter="wipe(up)">
                                      <p:cBhvr>
                                        <p:cTn id="7" dur="500"/>
                                        <p:tgtEl>
                                          <p:spTgt spid="747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4759"/>
                                        </p:tgtEl>
                                        <p:attrNameLst>
                                          <p:attrName>style.visibility</p:attrName>
                                        </p:attrNameLst>
                                      </p:cBhvr>
                                      <p:to>
                                        <p:strVal val="visible"/>
                                      </p:to>
                                    </p:set>
                                    <p:animEffect transition="in" filter="wipe(up)">
                                      <p:cBhvr>
                                        <p:cTn id="12" dur="500"/>
                                        <p:tgtEl>
                                          <p:spTgt spid="7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animBg="1" autoUpdateAnimBg="0"/>
      <p:bldP spid="74766"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960E59F-1B0E-4BD7-A14A-7BC8C4E50573}" type="datetime1">
              <a:rPr lang="zh-CN" altLang="en-US" sz="1400">
                <a:ea typeface="宋体" pitchFamily="2" charset="-122"/>
              </a:rPr>
              <a:pPr eaLnBrk="1" hangingPunct="1"/>
              <a:t>2019/7/7</a:t>
            </a:fld>
            <a:endParaRPr lang="en-US" altLang="zh-CN" sz="1400">
              <a:ea typeface="宋体" pitchFamily="2" charset="-122"/>
            </a:endParaRPr>
          </a:p>
        </p:txBody>
      </p:sp>
      <p:sp>
        <p:nvSpPr>
          <p:cNvPr id="13721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FCEA5FF4-5B69-47ED-92ED-9C7217B67E22}" type="slidenum">
              <a:rPr lang="zh-CN" altLang="en-US" sz="1400">
                <a:ea typeface="宋体" pitchFamily="2" charset="-122"/>
              </a:rPr>
              <a:pPr algn="r" eaLnBrk="1" hangingPunct="1"/>
              <a:t>63</a:t>
            </a:fld>
            <a:endParaRPr lang="en-US" altLang="zh-CN" sz="1400">
              <a:ea typeface="宋体" pitchFamily="2" charset="-122"/>
            </a:endParaRPr>
          </a:p>
        </p:txBody>
      </p:sp>
      <p:sp>
        <p:nvSpPr>
          <p:cNvPr id="75781" name="AutoShape 2"/>
          <p:cNvSpPr>
            <a:spLocks noChangeArrowheads="1"/>
          </p:cNvSpPr>
          <p:nvPr/>
        </p:nvSpPr>
        <p:spPr bwMode="auto">
          <a:xfrm>
            <a:off x="395288" y="3213100"/>
            <a:ext cx="5040312" cy="2867025"/>
          </a:xfrm>
          <a:prstGeom prst="wedgeRoundRectCallout">
            <a:avLst>
              <a:gd name="adj1" fmla="val 53560"/>
              <a:gd name="adj2" fmla="val -100167"/>
              <a:gd name="adj3" fmla="val 16667"/>
            </a:avLst>
          </a:prstGeom>
          <a:solidFill>
            <a:srgbClr val="CCFFFF">
              <a:alpha val="50195"/>
            </a:srgbClr>
          </a:solidFill>
          <a:ln w="9525">
            <a:solidFill>
              <a:schemeClr val="tx1"/>
            </a:solidFill>
            <a:miter lim="800000"/>
            <a:headEnd/>
            <a:tailEnd/>
          </a:ln>
        </p:spPr>
        <p:txBody>
          <a:bodyPr lIns="90000" tIns="46800" rIns="90000" bIns="46800" anchor="ctr">
            <a:spAutoFit/>
          </a:bodyPr>
          <a:lstStyle/>
          <a:p>
            <a:r>
              <a:rPr lang="zh-CN" altLang="en-US" sz="2400">
                <a:solidFill>
                  <a:srgbClr val="FF3300"/>
                </a:solidFill>
                <a:latin typeface="Times New Roman" pitchFamily="18" charset="0"/>
                <a:ea typeface="楷体_GB2312" pitchFamily="49" charset="-122"/>
              </a:rPr>
              <a:t>        </a:t>
            </a:r>
            <a:r>
              <a:rPr lang="zh-CN" altLang="en-US" sz="2800" b="1">
                <a:solidFill>
                  <a:srgbClr val="FF3300"/>
                </a:solidFill>
                <a:latin typeface="Times New Roman" pitchFamily="18" charset="0"/>
                <a:ea typeface="楷体_GB2312" pitchFamily="49" charset="-122"/>
              </a:rPr>
              <a:t>摘要：</a:t>
            </a:r>
            <a:r>
              <a:rPr lang="zh-CN" altLang="en-US" sz="2800">
                <a:solidFill>
                  <a:srgbClr val="3333FF"/>
                </a:solidFill>
                <a:latin typeface="Times New Roman" pitchFamily="18" charset="0"/>
                <a:ea typeface="隶书" pitchFamily="49" charset="-122"/>
              </a:rPr>
              <a:t>论文研究的目的和重要性、研究的内容、所做的工作、基本结论和研究成果、突出的新见解和新成果、结论或结果的意义。</a:t>
            </a:r>
            <a:r>
              <a:rPr lang="en-US" altLang="zh-CN" sz="2800">
                <a:solidFill>
                  <a:srgbClr val="3333FF"/>
                </a:solidFill>
                <a:latin typeface="Times New Roman" pitchFamily="18" charset="0"/>
                <a:ea typeface="隶书" pitchFamily="49" charset="-122"/>
              </a:rPr>
              <a:t>200~500</a:t>
            </a:r>
            <a:r>
              <a:rPr lang="zh-CN" altLang="en-US" sz="2800">
                <a:solidFill>
                  <a:srgbClr val="3333FF"/>
                </a:solidFill>
                <a:latin typeface="Times New Roman" pitchFamily="18" charset="0"/>
                <a:ea typeface="隶书" pitchFamily="49" charset="-122"/>
              </a:rPr>
              <a:t>字。</a:t>
            </a:r>
            <a:endParaRPr lang="zh-CN" altLang="en-US" sz="2800">
              <a:solidFill>
                <a:srgbClr val="FF00FF"/>
              </a:solidFill>
              <a:latin typeface="隶书" pitchFamily="49" charset="-122"/>
              <a:ea typeface="隶书" pitchFamily="49" charset="-122"/>
            </a:endParaRPr>
          </a:p>
        </p:txBody>
      </p:sp>
      <p:sp>
        <p:nvSpPr>
          <p:cNvPr id="75782" name="AutoShape 3"/>
          <p:cNvSpPr>
            <a:spLocks noChangeArrowheads="1"/>
          </p:cNvSpPr>
          <p:nvPr/>
        </p:nvSpPr>
        <p:spPr bwMode="auto">
          <a:xfrm>
            <a:off x="5867400" y="3213100"/>
            <a:ext cx="2736850" cy="2867025"/>
          </a:xfrm>
          <a:prstGeom prst="wedgeRoundRectCallout">
            <a:avLst>
              <a:gd name="adj1" fmla="val 33875"/>
              <a:gd name="adj2" fmla="val -98838"/>
              <a:gd name="adj3" fmla="val 16667"/>
            </a:avLst>
          </a:prstGeom>
          <a:solidFill>
            <a:srgbClr val="CCFFFF">
              <a:alpha val="50195"/>
            </a:srgbClr>
          </a:solidFill>
          <a:ln w="9525">
            <a:solidFill>
              <a:schemeClr val="tx1"/>
            </a:solidFill>
            <a:miter lim="800000"/>
            <a:headEnd/>
            <a:tailEnd/>
          </a:ln>
        </p:spPr>
        <p:txBody>
          <a:bodyPr lIns="90000" tIns="46800" rIns="90000" bIns="46800" anchor="ctr">
            <a:spAutoFit/>
          </a:bodyPr>
          <a:lstStyle/>
          <a:p>
            <a:r>
              <a:rPr lang="zh-CN" altLang="en-US" sz="2400" b="1">
                <a:solidFill>
                  <a:srgbClr val="3333FF"/>
                </a:solidFill>
                <a:latin typeface="楷体_GB2312" pitchFamily="49" charset="-122"/>
                <a:ea typeface="楷体_GB2312" pitchFamily="49" charset="-122"/>
              </a:rPr>
              <a:t>    </a:t>
            </a:r>
            <a:r>
              <a:rPr lang="zh-CN" altLang="en-US" sz="2800" b="1">
                <a:solidFill>
                  <a:srgbClr val="FF3300"/>
                </a:solidFill>
                <a:latin typeface="楷体_GB2312" pitchFamily="49" charset="-122"/>
                <a:ea typeface="楷体_GB2312" pitchFamily="49" charset="-122"/>
              </a:rPr>
              <a:t>关键词：</a:t>
            </a:r>
            <a:r>
              <a:rPr lang="zh-CN" altLang="en-US" sz="2800">
                <a:solidFill>
                  <a:srgbClr val="0000FF"/>
                </a:solidFill>
                <a:latin typeface="Times New Roman" pitchFamily="18" charset="0"/>
                <a:ea typeface="隶书" pitchFamily="49" charset="-122"/>
              </a:rPr>
              <a:t>应置于摘要之后，表示文献的关键主题内容，一般</a:t>
            </a:r>
            <a:r>
              <a:rPr lang="en-US" altLang="zh-CN" sz="2800">
                <a:solidFill>
                  <a:srgbClr val="0000FF"/>
                </a:solidFill>
                <a:latin typeface="Times New Roman" pitchFamily="18" charset="0"/>
                <a:ea typeface="隶书" pitchFamily="49" charset="-122"/>
              </a:rPr>
              <a:t>3—8</a:t>
            </a:r>
            <a:r>
              <a:rPr lang="zh-CN" altLang="en-US" sz="2800">
                <a:solidFill>
                  <a:srgbClr val="0000FF"/>
                </a:solidFill>
                <a:latin typeface="Times New Roman" pitchFamily="18" charset="0"/>
                <a:ea typeface="隶书" pitchFamily="49" charset="-122"/>
              </a:rPr>
              <a:t>个。</a:t>
            </a:r>
            <a:endParaRPr lang="zh-CN" altLang="en-US" sz="2800">
              <a:solidFill>
                <a:srgbClr val="0000FF"/>
              </a:solidFill>
              <a:latin typeface="隶书" pitchFamily="49" charset="-122"/>
              <a:ea typeface="隶书" pitchFamily="49" charset="-122"/>
            </a:endParaRPr>
          </a:p>
        </p:txBody>
      </p:sp>
      <p:sp>
        <p:nvSpPr>
          <p:cNvPr id="137222" name="AutoShape 4"/>
          <p:cNvSpPr>
            <a:spLocks noChangeArrowheads="1"/>
          </p:cNvSpPr>
          <p:nvPr/>
        </p:nvSpPr>
        <p:spPr bwMode="auto">
          <a:xfrm>
            <a:off x="409575" y="1343025"/>
            <a:ext cx="1930400" cy="49530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FF00FF"/>
                </a:solidFill>
                <a:latin typeface="幼圆" pitchFamily="49" charset="-122"/>
                <a:ea typeface="幼圆" pitchFamily="49" charset="-122"/>
              </a:rPr>
              <a:t>（</a:t>
            </a:r>
            <a:r>
              <a:rPr lang="en-US" altLang="zh-CN" sz="2400" b="1">
                <a:solidFill>
                  <a:srgbClr val="FF00FF"/>
                </a:solidFill>
                <a:latin typeface="幼圆" pitchFamily="49" charset="-122"/>
                <a:ea typeface="幼圆" pitchFamily="49" charset="-122"/>
              </a:rPr>
              <a:t>1</a:t>
            </a:r>
            <a:r>
              <a:rPr lang="zh-CN" altLang="en-US" sz="2400" b="1">
                <a:solidFill>
                  <a:srgbClr val="FF00FF"/>
                </a:solidFill>
                <a:latin typeface="幼圆" pitchFamily="49" charset="-122"/>
                <a:ea typeface="幼圆" pitchFamily="49" charset="-122"/>
              </a:rPr>
              <a:t>）题 目</a:t>
            </a:r>
            <a:r>
              <a:rPr lang="zh-CN" altLang="en-US" sz="2400" b="1">
                <a:solidFill>
                  <a:srgbClr val="3333FF"/>
                </a:solidFill>
                <a:latin typeface="幼圆" pitchFamily="49" charset="-122"/>
                <a:ea typeface="幼圆" pitchFamily="49" charset="-122"/>
              </a:rPr>
              <a:t>  </a:t>
            </a:r>
          </a:p>
        </p:txBody>
      </p:sp>
      <p:sp>
        <p:nvSpPr>
          <p:cNvPr id="137223" name="AutoShape 5"/>
          <p:cNvSpPr>
            <a:spLocks noChangeArrowheads="1"/>
          </p:cNvSpPr>
          <p:nvPr/>
        </p:nvSpPr>
        <p:spPr bwMode="auto">
          <a:xfrm>
            <a:off x="2339975" y="1341438"/>
            <a:ext cx="2519363"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0000FF"/>
                </a:solidFill>
                <a:latin typeface="幼圆" pitchFamily="49" charset="-122"/>
                <a:ea typeface="幼圆" pitchFamily="49" charset="-122"/>
              </a:rPr>
              <a:t>（</a:t>
            </a:r>
            <a:r>
              <a:rPr lang="en-US" altLang="zh-CN" sz="2400" b="1">
                <a:solidFill>
                  <a:srgbClr val="0000FF"/>
                </a:solidFill>
                <a:latin typeface="幼圆" pitchFamily="49" charset="-122"/>
                <a:ea typeface="幼圆" pitchFamily="49" charset="-122"/>
              </a:rPr>
              <a:t>2</a:t>
            </a:r>
            <a:r>
              <a:rPr lang="zh-CN" altLang="en-US" sz="2400" b="1">
                <a:solidFill>
                  <a:srgbClr val="0000FF"/>
                </a:solidFill>
                <a:latin typeface="幼圆" pitchFamily="49" charset="-122"/>
                <a:ea typeface="幼圆" pitchFamily="49" charset="-122"/>
              </a:rPr>
              <a:t>）作者与单位</a:t>
            </a:r>
            <a:endParaRPr lang="zh-CN" altLang="en-US" sz="2400" b="1">
              <a:solidFill>
                <a:srgbClr val="3333FF"/>
              </a:solidFill>
              <a:latin typeface="Times New Roman" pitchFamily="18" charset="0"/>
              <a:ea typeface="楷体_GB2312" pitchFamily="49" charset="-122"/>
            </a:endParaRPr>
          </a:p>
        </p:txBody>
      </p:sp>
      <p:sp>
        <p:nvSpPr>
          <p:cNvPr id="137224" name="AutoShape 6"/>
          <p:cNvSpPr>
            <a:spLocks noChangeArrowheads="1"/>
          </p:cNvSpPr>
          <p:nvPr/>
        </p:nvSpPr>
        <p:spPr bwMode="auto">
          <a:xfrm>
            <a:off x="4859338" y="1341438"/>
            <a:ext cx="1800225"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Times New Roman" pitchFamily="18" charset="0"/>
                <a:ea typeface="楷体_GB2312" pitchFamily="49" charset="-122"/>
              </a:rPr>
              <a:t> </a:t>
            </a:r>
            <a:r>
              <a:rPr lang="zh-CN" altLang="en-US" sz="2400" b="1">
                <a:solidFill>
                  <a:srgbClr val="FF00FF"/>
                </a:solidFill>
                <a:latin typeface="幼圆" pitchFamily="49" charset="-122"/>
                <a:ea typeface="幼圆" pitchFamily="49" charset="-122"/>
              </a:rPr>
              <a:t>（</a:t>
            </a:r>
            <a:r>
              <a:rPr lang="en-US" altLang="zh-CN" sz="2400" b="1">
                <a:solidFill>
                  <a:srgbClr val="FF00FF"/>
                </a:solidFill>
                <a:latin typeface="幼圆" pitchFamily="49" charset="-122"/>
                <a:ea typeface="幼圆" pitchFamily="49" charset="-122"/>
              </a:rPr>
              <a:t>3</a:t>
            </a:r>
            <a:r>
              <a:rPr lang="zh-CN" altLang="en-US" sz="2400" b="1">
                <a:solidFill>
                  <a:srgbClr val="FF00FF"/>
                </a:solidFill>
                <a:latin typeface="幼圆" pitchFamily="49" charset="-122"/>
                <a:ea typeface="幼圆" pitchFamily="49" charset="-122"/>
              </a:rPr>
              <a:t>）摘要</a:t>
            </a:r>
            <a:endParaRPr lang="zh-CN" altLang="en-US" sz="2400" b="1">
              <a:solidFill>
                <a:srgbClr val="3333FF"/>
              </a:solidFill>
              <a:latin typeface="幼圆" pitchFamily="49" charset="-122"/>
              <a:ea typeface="幼圆" pitchFamily="49" charset="-122"/>
            </a:endParaRPr>
          </a:p>
        </p:txBody>
      </p:sp>
      <p:sp>
        <p:nvSpPr>
          <p:cNvPr id="137225" name="AutoShape 7"/>
          <p:cNvSpPr>
            <a:spLocks noChangeArrowheads="1"/>
          </p:cNvSpPr>
          <p:nvPr/>
        </p:nvSpPr>
        <p:spPr bwMode="auto">
          <a:xfrm>
            <a:off x="6673850" y="1322388"/>
            <a:ext cx="2060575" cy="49530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幼圆" pitchFamily="49" charset="-122"/>
                <a:ea typeface="幼圆" pitchFamily="49" charset="-122"/>
              </a:rPr>
              <a:t>（</a:t>
            </a:r>
            <a:r>
              <a:rPr lang="en-US" altLang="zh-CN" sz="2400" b="1">
                <a:solidFill>
                  <a:srgbClr val="3333FF"/>
                </a:solidFill>
                <a:latin typeface="幼圆" pitchFamily="49" charset="-122"/>
                <a:ea typeface="幼圆" pitchFamily="49" charset="-122"/>
              </a:rPr>
              <a:t>4</a:t>
            </a:r>
            <a:r>
              <a:rPr lang="zh-CN" altLang="en-US" sz="2400" b="1">
                <a:solidFill>
                  <a:srgbClr val="3333FF"/>
                </a:solidFill>
                <a:latin typeface="幼圆" pitchFamily="49" charset="-122"/>
                <a:ea typeface="幼圆" pitchFamily="49" charset="-122"/>
              </a:rPr>
              <a:t>）关键词</a:t>
            </a:r>
            <a:endParaRPr lang="zh-CN" altLang="en-US" sz="2400" b="1">
              <a:solidFill>
                <a:srgbClr val="3333FF"/>
              </a:solidFill>
              <a:latin typeface="Times New Roman" pitchFamily="18" charset="0"/>
              <a:ea typeface="楷体_GB2312" pitchFamily="49" charset="-122"/>
            </a:endParaRPr>
          </a:p>
        </p:txBody>
      </p:sp>
      <p:sp>
        <p:nvSpPr>
          <p:cNvPr id="137226" name="AutoShape 8"/>
          <p:cNvSpPr>
            <a:spLocks noChangeArrowheads="1"/>
          </p:cNvSpPr>
          <p:nvPr/>
        </p:nvSpPr>
        <p:spPr bwMode="auto">
          <a:xfrm>
            <a:off x="395288" y="2133600"/>
            <a:ext cx="18288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FF66FF"/>
                </a:solidFill>
                <a:latin typeface="幼圆" pitchFamily="49" charset="-122"/>
                <a:ea typeface="幼圆" pitchFamily="49" charset="-122"/>
              </a:rPr>
              <a:t>（</a:t>
            </a:r>
            <a:r>
              <a:rPr lang="en-US" altLang="zh-CN" sz="2400" b="1">
                <a:solidFill>
                  <a:srgbClr val="FF66FF"/>
                </a:solidFill>
                <a:latin typeface="幼圆" pitchFamily="49" charset="-122"/>
                <a:ea typeface="幼圆" pitchFamily="49" charset="-122"/>
              </a:rPr>
              <a:t>5</a:t>
            </a:r>
            <a:r>
              <a:rPr lang="zh-CN" altLang="en-US" sz="2400" b="1">
                <a:solidFill>
                  <a:srgbClr val="FF66FF"/>
                </a:solidFill>
                <a:latin typeface="幼圆" pitchFamily="49" charset="-122"/>
                <a:ea typeface="幼圆" pitchFamily="49" charset="-122"/>
              </a:rPr>
              <a:t>）引 言</a:t>
            </a:r>
            <a:endParaRPr lang="zh-CN" altLang="en-US" sz="2400" b="1">
              <a:solidFill>
                <a:srgbClr val="3333FF"/>
              </a:solidFill>
              <a:latin typeface="Times New Roman" pitchFamily="18" charset="0"/>
              <a:ea typeface="楷体_GB2312" pitchFamily="49" charset="-122"/>
            </a:endParaRPr>
          </a:p>
        </p:txBody>
      </p:sp>
      <p:sp>
        <p:nvSpPr>
          <p:cNvPr id="137227" name="AutoShape 9"/>
          <p:cNvSpPr>
            <a:spLocks noChangeArrowheads="1"/>
          </p:cNvSpPr>
          <p:nvPr/>
        </p:nvSpPr>
        <p:spPr bwMode="auto">
          <a:xfrm>
            <a:off x="2268538" y="2133600"/>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幼圆" pitchFamily="49" charset="-122"/>
                <a:ea typeface="幼圆" pitchFamily="49" charset="-122"/>
              </a:rPr>
              <a:t>（</a:t>
            </a:r>
            <a:r>
              <a:rPr lang="en-US" altLang="zh-CN" sz="2400" b="1">
                <a:solidFill>
                  <a:srgbClr val="3333FF"/>
                </a:solidFill>
                <a:latin typeface="幼圆" pitchFamily="49" charset="-122"/>
                <a:ea typeface="幼圆" pitchFamily="49" charset="-122"/>
              </a:rPr>
              <a:t>6</a:t>
            </a:r>
            <a:r>
              <a:rPr lang="zh-CN" altLang="en-US" sz="2400" b="1">
                <a:solidFill>
                  <a:srgbClr val="3333FF"/>
                </a:solidFill>
                <a:latin typeface="幼圆" pitchFamily="49" charset="-122"/>
                <a:ea typeface="幼圆" pitchFamily="49" charset="-122"/>
              </a:rPr>
              <a:t>）正文</a:t>
            </a:r>
            <a:endParaRPr lang="zh-CN" altLang="en-US" sz="2400" b="1">
              <a:solidFill>
                <a:srgbClr val="3333FF"/>
              </a:solidFill>
              <a:latin typeface="Times New Roman" pitchFamily="18" charset="0"/>
              <a:ea typeface="楷体_GB2312" pitchFamily="49" charset="-122"/>
            </a:endParaRPr>
          </a:p>
        </p:txBody>
      </p:sp>
      <p:sp>
        <p:nvSpPr>
          <p:cNvPr id="137228" name="AutoShape 10"/>
          <p:cNvSpPr>
            <a:spLocks noChangeArrowheads="1"/>
          </p:cNvSpPr>
          <p:nvPr/>
        </p:nvSpPr>
        <p:spPr bwMode="auto">
          <a:xfrm>
            <a:off x="4211638" y="2133600"/>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FF66FF"/>
                </a:solidFill>
                <a:latin typeface="幼圆" pitchFamily="49" charset="-122"/>
                <a:ea typeface="幼圆" pitchFamily="49" charset="-122"/>
              </a:rPr>
              <a:t>（</a:t>
            </a:r>
            <a:r>
              <a:rPr lang="en-US" altLang="zh-CN" sz="2400" b="1">
                <a:solidFill>
                  <a:srgbClr val="FF66FF"/>
                </a:solidFill>
                <a:latin typeface="幼圆" pitchFamily="49" charset="-122"/>
                <a:ea typeface="幼圆" pitchFamily="49" charset="-122"/>
              </a:rPr>
              <a:t>7</a:t>
            </a:r>
            <a:r>
              <a:rPr lang="zh-CN" altLang="en-US" sz="2400" b="1">
                <a:solidFill>
                  <a:srgbClr val="FF66FF"/>
                </a:solidFill>
                <a:latin typeface="幼圆" pitchFamily="49" charset="-122"/>
                <a:ea typeface="幼圆" pitchFamily="49" charset="-122"/>
              </a:rPr>
              <a:t>）结 论</a:t>
            </a:r>
            <a:endParaRPr lang="zh-CN" altLang="en-US" sz="2400" b="1">
              <a:solidFill>
                <a:srgbClr val="3333FF"/>
              </a:solidFill>
              <a:latin typeface="幼圆" pitchFamily="49" charset="-122"/>
              <a:ea typeface="幼圆" pitchFamily="49" charset="-122"/>
            </a:endParaRPr>
          </a:p>
        </p:txBody>
      </p:sp>
      <p:sp>
        <p:nvSpPr>
          <p:cNvPr id="137229" name="AutoShape 11"/>
          <p:cNvSpPr>
            <a:spLocks noChangeArrowheads="1"/>
          </p:cNvSpPr>
          <p:nvPr/>
        </p:nvSpPr>
        <p:spPr bwMode="auto">
          <a:xfrm>
            <a:off x="6156325" y="2133600"/>
            <a:ext cx="23495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Times New Roman" pitchFamily="18" charset="0"/>
                <a:ea typeface="楷体_GB2312" pitchFamily="49" charset="-122"/>
              </a:rPr>
              <a:t> </a:t>
            </a:r>
            <a:r>
              <a:rPr lang="zh-CN" altLang="en-US" sz="2400" b="1">
                <a:solidFill>
                  <a:srgbClr val="3333FF"/>
                </a:solidFill>
                <a:latin typeface="幼圆" pitchFamily="49" charset="-122"/>
                <a:ea typeface="幼圆" pitchFamily="49" charset="-122"/>
              </a:rPr>
              <a:t>（</a:t>
            </a:r>
            <a:r>
              <a:rPr lang="en-US" altLang="zh-CN" sz="2400" b="1">
                <a:solidFill>
                  <a:srgbClr val="3333FF"/>
                </a:solidFill>
                <a:latin typeface="幼圆" pitchFamily="49" charset="-122"/>
                <a:ea typeface="幼圆" pitchFamily="49" charset="-122"/>
              </a:rPr>
              <a:t>8</a:t>
            </a:r>
            <a:r>
              <a:rPr lang="zh-CN" altLang="en-US" sz="2400" b="1">
                <a:solidFill>
                  <a:srgbClr val="3333FF"/>
                </a:solidFill>
                <a:latin typeface="幼圆" pitchFamily="49" charset="-122"/>
                <a:ea typeface="幼圆" pitchFamily="49" charset="-122"/>
              </a:rPr>
              <a:t>）参考文献</a:t>
            </a:r>
            <a:endParaRPr lang="zh-CN" altLang="en-US" sz="2400" b="1">
              <a:solidFill>
                <a:srgbClr val="3333FF"/>
              </a:solidFill>
              <a:latin typeface="Times New Roman" pitchFamily="18" charset="0"/>
              <a:ea typeface="楷体_GB2312" pitchFamily="49" charset="-122"/>
            </a:endParaRPr>
          </a:p>
        </p:txBody>
      </p:sp>
      <p:sp>
        <p:nvSpPr>
          <p:cNvPr id="137230" name="Rectangle 12"/>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科技论文的写作规范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wipe(up)">
                                      <p:cBhvr>
                                        <p:cTn id="7" dur="500"/>
                                        <p:tgtEl>
                                          <p:spTgt spid="75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782"/>
                                        </p:tgtEl>
                                        <p:attrNameLst>
                                          <p:attrName>style.visibility</p:attrName>
                                        </p:attrNameLst>
                                      </p:cBhvr>
                                      <p:to>
                                        <p:strVal val="visible"/>
                                      </p:to>
                                    </p:set>
                                    <p:animEffect transition="in" filter="wipe(up)">
                                      <p:cBhvr>
                                        <p:cTn id="12"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autoUpdateAnimBg="0"/>
      <p:bldP spid="75782"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FAF5989-05D5-4F98-9DF4-80F37A3B8FE3}" type="datetime1">
              <a:rPr lang="zh-CN" altLang="en-US" sz="1400">
                <a:ea typeface="宋体" pitchFamily="2" charset="-122"/>
              </a:rPr>
              <a:pPr eaLnBrk="1" hangingPunct="1"/>
              <a:t>2019/7/7</a:t>
            </a:fld>
            <a:endParaRPr lang="en-US" altLang="zh-CN" sz="1400">
              <a:ea typeface="宋体" pitchFamily="2" charset="-122"/>
            </a:endParaRPr>
          </a:p>
        </p:txBody>
      </p:sp>
      <p:sp>
        <p:nvSpPr>
          <p:cNvPr id="138243"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DA7A67C-5B89-45E2-95A5-65D47318C6CA}" type="slidenum">
              <a:rPr lang="zh-CN" altLang="en-US" sz="1400">
                <a:ea typeface="宋体" pitchFamily="2" charset="-122"/>
              </a:rPr>
              <a:pPr algn="r" eaLnBrk="1" hangingPunct="1"/>
              <a:t>64</a:t>
            </a:fld>
            <a:endParaRPr lang="en-US" altLang="zh-CN" sz="1400">
              <a:ea typeface="宋体" pitchFamily="2" charset="-122"/>
            </a:endParaRPr>
          </a:p>
        </p:txBody>
      </p:sp>
      <p:sp>
        <p:nvSpPr>
          <p:cNvPr id="138244" name="AutoShape 2"/>
          <p:cNvSpPr>
            <a:spLocks noChangeArrowheads="1"/>
          </p:cNvSpPr>
          <p:nvPr/>
        </p:nvSpPr>
        <p:spPr bwMode="auto">
          <a:xfrm>
            <a:off x="409575" y="1198563"/>
            <a:ext cx="1930400" cy="49530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FF00FF"/>
                </a:solidFill>
                <a:latin typeface="幼圆" pitchFamily="49" charset="-122"/>
                <a:ea typeface="幼圆" pitchFamily="49" charset="-122"/>
              </a:rPr>
              <a:t>（</a:t>
            </a:r>
            <a:r>
              <a:rPr lang="en-US" altLang="zh-CN" sz="2400" b="1">
                <a:solidFill>
                  <a:srgbClr val="FF00FF"/>
                </a:solidFill>
                <a:latin typeface="幼圆" pitchFamily="49" charset="-122"/>
                <a:ea typeface="幼圆" pitchFamily="49" charset="-122"/>
              </a:rPr>
              <a:t>1</a:t>
            </a:r>
            <a:r>
              <a:rPr lang="zh-CN" altLang="en-US" sz="2400" b="1">
                <a:solidFill>
                  <a:srgbClr val="FF00FF"/>
                </a:solidFill>
                <a:latin typeface="幼圆" pitchFamily="49" charset="-122"/>
                <a:ea typeface="幼圆" pitchFamily="49" charset="-122"/>
              </a:rPr>
              <a:t>）题 目</a:t>
            </a:r>
            <a:r>
              <a:rPr lang="zh-CN" altLang="en-US" sz="2400" b="1">
                <a:solidFill>
                  <a:srgbClr val="3333FF"/>
                </a:solidFill>
                <a:latin typeface="幼圆" pitchFamily="49" charset="-122"/>
                <a:ea typeface="幼圆" pitchFamily="49" charset="-122"/>
              </a:rPr>
              <a:t>  </a:t>
            </a:r>
          </a:p>
        </p:txBody>
      </p:sp>
      <p:sp>
        <p:nvSpPr>
          <p:cNvPr id="138245" name="AutoShape 3"/>
          <p:cNvSpPr>
            <a:spLocks noChangeArrowheads="1"/>
          </p:cNvSpPr>
          <p:nvPr/>
        </p:nvSpPr>
        <p:spPr bwMode="auto">
          <a:xfrm>
            <a:off x="2339975" y="1196975"/>
            <a:ext cx="2519363"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0000FF"/>
                </a:solidFill>
                <a:latin typeface="幼圆" pitchFamily="49" charset="-122"/>
                <a:ea typeface="幼圆" pitchFamily="49" charset="-122"/>
              </a:rPr>
              <a:t>（</a:t>
            </a:r>
            <a:r>
              <a:rPr lang="en-US" altLang="zh-CN" sz="2400" b="1">
                <a:solidFill>
                  <a:srgbClr val="0000FF"/>
                </a:solidFill>
                <a:latin typeface="幼圆" pitchFamily="49" charset="-122"/>
                <a:ea typeface="幼圆" pitchFamily="49" charset="-122"/>
              </a:rPr>
              <a:t>2</a:t>
            </a:r>
            <a:r>
              <a:rPr lang="zh-CN" altLang="en-US" sz="2400" b="1">
                <a:solidFill>
                  <a:srgbClr val="0000FF"/>
                </a:solidFill>
                <a:latin typeface="幼圆" pitchFamily="49" charset="-122"/>
                <a:ea typeface="幼圆" pitchFamily="49" charset="-122"/>
              </a:rPr>
              <a:t>）作者与单位</a:t>
            </a:r>
            <a:endParaRPr lang="zh-CN" altLang="en-US" sz="2400" b="1">
              <a:solidFill>
                <a:srgbClr val="3333FF"/>
              </a:solidFill>
              <a:latin typeface="Times New Roman" pitchFamily="18" charset="0"/>
              <a:ea typeface="楷体_GB2312" pitchFamily="49" charset="-122"/>
            </a:endParaRPr>
          </a:p>
        </p:txBody>
      </p:sp>
      <p:sp>
        <p:nvSpPr>
          <p:cNvPr id="138246" name="AutoShape 4"/>
          <p:cNvSpPr>
            <a:spLocks noChangeArrowheads="1"/>
          </p:cNvSpPr>
          <p:nvPr/>
        </p:nvSpPr>
        <p:spPr bwMode="auto">
          <a:xfrm>
            <a:off x="4859338" y="1196975"/>
            <a:ext cx="1800225"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Times New Roman" pitchFamily="18" charset="0"/>
                <a:ea typeface="楷体_GB2312" pitchFamily="49" charset="-122"/>
              </a:rPr>
              <a:t> </a:t>
            </a:r>
            <a:r>
              <a:rPr lang="zh-CN" altLang="en-US" sz="2400" b="1">
                <a:solidFill>
                  <a:srgbClr val="FF00FF"/>
                </a:solidFill>
                <a:latin typeface="幼圆" pitchFamily="49" charset="-122"/>
                <a:ea typeface="幼圆" pitchFamily="49" charset="-122"/>
              </a:rPr>
              <a:t>（</a:t>
            </a:r>
            <a:r>
              <a:rPr lang="en-US" altLang="zh-CN" sz="2400" b="1">
                <a:solidFill>
                  <a:srgbClr val="FF00FF"/>
                </a:solidFill>
                <a:latin typeface="幼圆" pitchFamily="49" charset="-122"/>
                <a:ea typeface="幼圆" pitchFamily="49" charset="-122"/>
              </a:rPr>
              <a:t>3</a:t>
            </a:r>
            <a:r>
              <a:rPr lang="zh-CN" altLang="en-US" sz="2400" b="1">
                <a:solidFill>
                  <a:srgbClr val="FF00FF"/>
                </a:solidFill>
                <a:latin typeface="幼圆" pitchFamily="49" charset="-122"/>
                <a:ea typeface="幼圆" pitchFamily="49" charset="-122"/>
              </a:rPr>
              <a:t>）摘要</a:t>
            </a:r>
            <a:endParaRPr lang="zh-CN" altLang="en-US" sz="2400" b="1">
              <a:solidFill>
                <a:srgbClr val="3333FF"/>
              </a:solidFill>
              <a:latin typeface="幼圆" pitchFamily="49" charset="-122"/>
              <a:ea typeface="幼圆" pitchFamily="49" charset="-122"/>
            </a:endParaRPr>
          </a:p>
        </p:txBody>
      </p:sp>
      <p:sp>
        <p:nvSpPr>
          <p:cNvPr id="138247" name="AutoShape 5"/>
          <p:cNvSpPr>
            <a:spLocks noChangeArrowheads="1"/>
          </p:cNvSpPr>
          <p:nvPr/>
        </p:nvSpPr>
        <p:spPr bwMode="auto">
          <a:xfrm>
            <a:off x="6673850" y="1177925"/>
            <a:ext cx="2060575" cy="49530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幼圆" pitchFamily="49" charset="-122"/>
                <a:ea typeface="幼圆" pitchFamily="49" charset="-122"/>
              </a:rPr>
              <a:t>（</a:t>
            </a:r>
            <a:r>
              <a:rPr lang="en-US" altLang="zh-CN" sz="2400" b="1">
                <a:solidFill>
                  <a:srgbClr val="3333FF"/>
                </a:solidFill>
                <a:latin typeface="幼圆" pitchFamily="49" charset="-122"/>
                <a:ea typeface="幼圆" pitchFamily="49" charset="-122"/>
              </a:rPr>
              <a:t>4</a:t>
            </a:r>
            <a:r>
              <a:rPr lang="zh-CN" altLang="en-US" sz="2400" b="1">
                <a:solidFill>
                  <a:srgbClr val="3333FF"/>
                </a:solidFill>
                <a:latin typeface="幼圆" pitchFamily="49" charset="-122"/>
                <a:ea typeface="幼圆" pitchFamily="49" charset="-122"/>
              </a:rPr>
              <a:t>）关键词</a:t>
            </a:r>
            <a:endParaRPr lang="zh-CN" altLang="en-US" sz="2400" b="1">
              <a:solidFill>
                <a:srgbClr val="3333FF"/>
              </a:solidFill>
              <a:latin typeface="Times New Roman" pitchFamily="18" charset="0"/>
              <a:ea typeface="楷体_GB2312" pitchFamily="49" charset="-122"/>
            </a:endParaRPr>
          </a:p>
        </p:txBody>
      </p:sp>
      <p:sp>
        <p:nvSpPr>
          <p:cNvPr id="138248" name="AutoShape 6"/>
          <p:cNvSpPr>
            <a:spLocks noChangeArrowheads="1"/>
          </p:cNvSpPr>
          <p:nvPr/>
        </p:nvSpPr>
        <p:spPr bwMode="auto">
          <a:xfrm>
            <a:off x="395288" y="1989138"/>
            <a:ext cx="18288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FF66FF"/>
                </a:solidFill>
                <a:latin typeface="幼圆" pitchFamily="49" charset="-122"/>
                <a:ea typeface="幼圆" pitchFamily="49" charset="-122"/>
              </a:rPr>
              <a:t>（</a:t>
            </a:r>
            <a:r>
              <a:rPr lang="en-US" altLang="zh-CN" sz="2400" b="1">
                <a:solidFill>
                  <a:srgbClr val="FF66FF"/>
                </a:solidFill>
                <a:latin typeface="幼圆" pitchFamily="49" charset="-122"/>
                <a:ea typeface="幼圆" pitchFamily="49" charset="-122"/>
              </a:rPr>
              <a:t>5</a:t>
            </a:r>
            <a:r>
              <a:rPr lang="zh-CN" altLang="en-US" sz="2400" b="1">
                <a:solidFill>
                  <a:srgbClr val="FF66FF"/>
                </a:solidFill>
                <a:latin typeface="幼圆" pitchFamily="49" charset="-122"/>
                <a:ea typeface="幼圆" pitchFamily="49" charset="-122"/>
              </a:rPr>
              <a:t>）引 言</a:t>
            </a:r>
            <a:endParaRPr lang="zh-CN" altLang="en-US" sz="2400" b="1">
              <a:solidFill>
                <a:srgbClr val="3333FF"/>
              </a:solidFill>
              <a:latin typeface="Times New Roman" pitchFamily="18" charset="0"/>
              <a:ea typeface="楷体_GB2312" pitchFamily="49" charset="-122"/>
            </a:endParaRPr>
          </a:p>
        </p:txBody>
      </p:sp>
      <p:sp>
        <p:nvSpPr>
          <p:cNvPr id="138249" name="AutoShape 7"/>
          <p:cNvSpPr>
            <a:spLocks noChangeArrowheads="1"/>
          </p:cNvSpPr>
          <p:nvPr/>
        </p:nvSpPr>
        <p:spPr bwMode="auto">
          <a:xfrm>
            <a:off x="2268538" y="1989138"/>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幼圆" pitchFamily="49" charset="-122"/>
                <a:ea typeface="幼圆" pitchFamily="49" charset="-122"/>
              </a:rPr>
              <a:t>（</a:t>
            </a:r>
            <a:r>
              <a:rPr lang="en-US" altLang="zh-CN" sz="2400" b="1">
                <a:solidFill>
                  <a:srgbClr val="3333FF"/>
                </a:solidFill>
                <a:latin typeface="幼圆" pitchFamily="49" charset="-122"/>
                <a:ea typeface="幼圆" pitchFamily="49" charset="-122"/>
              </a:rPr>
              <a:t>6</a:t>
            </a:r>
            <a:r>
              <a:rPr lang="zh-CN" altLang="en-US" sz="2400" b="1">
                <a:solidFill>
                  <a:srgbClr val="3333FF"/>
                </a:solidFill>
                <a:latin typeface="幼圆" pitchFamily="49" charset="-122"/>
                <a:ea typeface="幼圆" pitchFamily="49" charset="-122"/>
              </a:rPr>
              <a:t>）正文</a:t>
            </a:r>
            <a:endParaRPr lang="zh-CN" altLang="en-US" sz="2400" b="1">
              <a:solidFill>
                <a:srgbClr val="3333FF"/>
              </a:solidFill>
              <a:latin typeface="Times New Roman" pitchFamily="18" charset="0"/>
              <a:ea typeface="楷体_GB2312" pitchFamily="49" charset="-122"/>
            </a:endParaRPr>
          </a:p>
        </p:txBody>
      </p:sp>
      <p:sp>
        <p:nvSpPr>
          <p:cNvPr id="138250" name="AutoShape 8"/>
          <p:cNvSpPr>
            <a:spLocks noChangeArrowheads="1"/>
          </p:cNvSpPr>
          <p:nvPr/>
        </p:nvSpPr>
        <p:spPr bwMode="auto">
          <a:xfrm>
            <a:off x="4211638" y="1989138"/>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FF66FF"/>
                </a:solidFill>
                <a:latin typeface="幼圆" pitchFamily="49" charset="-122"/>
                <a:ea typeface="幼圆" pitchFamily="49" charset="-122"/>
              </a:rPr>
              <a:t>（</a:t>
            </a:r>
            <a:r>
              <a:rPr lang="en-US" altLang="zh-CN" sz="2400" b="1">
                <a:solidFill>
                  <a:srgbClr val="FF66FF"/>
                </a:solidFill>
                <a:latin typeface="幼圆" pitchFamily="49" charset="-122"/>
                <a:ea typeface="幼圆" pitchFamily="49" charset="-122"/>
              </a:rPr>
              <a:t>7</a:t>
            </a:r>
            <a:r>
              <a:rPr lang="zh-CN" altLang="en-US" sz="2400" b="1">
                <a:solidFill>
                  <a:srgbClr val="FF66FF"/>
                </a:solidFill>
                <a:latin typeface="幼圆" pitchFamily="49" charset="-122"/>
                <a:ea typeface="幼圆" pitchFamily="49" charset="-122"/>
              </a:rPr>
              <a:t>）结 论</a:t>
            </a:r>
            <a:endParaRPr lang="zh-CN" altLang="en-US" sz="2400" b="1">
              <a:solidFill>
                <a:srgbClr val="3333FF"/>
              </a:solidFill>
              <a:latin typeface="幼圆" pitchFamily="49" charset="-122"/>
              <a:ea typeface="幼圆" pitchFamily="49" charset="-122"/>
            </a:endParaRPr>
          </a:p>
        </p:txBody>
      </p:sp>
      <p:sp>
        <p:nvSpPr>
          <p:cNvPr id="138251" name="AutoShape 9"/>
          <p:cNvSpPr>
            <a:spLocks noChangeArrowheads="1"/>
          </p:cNvSpPr>
          <p:nvPr/>
        </p:nvSpPr>
        <p:spPr bwMode="auto">
          <a:xfrm>
            <a:off x="6156325" y="1989138"/>
            <a:ext cx="23495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Times New Roman" pitchFamily="18" charset="0"/>
                <a:ea typeface="楷体_GB2312" pitchFamily="49" charset="-122"/>
              </a:rPr>
              <a:t> </a:t>
            </a:r>
            <a:r>
              <a:rPr lang="zh-CN" altLang="en-US" sz="2400" b="1">
                <a:solidFill>
                  <a:srgbClr val="3333FF"/>
                </a:solidFill>
                <a:latin typeface="幼圆" pitchFamily="49" charset="-122"/>
                <a:ea typeface="幼圆" pitchFamily="49" charset="-122"/>
              </a:rPr>
              <a:t>（</a:t>
            </a:r>
            <a:r>
              <a:rPr lang="en-US" altLang="zh-CN" sz="2400" b="1">
                <a:solidFill>
                  <a:srgbClr val="3333FF"/>
                </a:solidFill>
                <a:latin typeface="幼圆" pitchFamily="49" charset="-122"/>
                <a:ea typeface="幼圆" pitchFamily="49" charset="-122"/>
              </a:rPr>
              <a:t>8</a:t>
            </a:r>
            <a:r>
              <a:rPr lang="zh-CN" altLang="en-US" sz="2400" b="1">
                <a:solidFill>
                  <a:srgbClr val="3333FF"/>
                </a:solidFill>
                <a:latin typeface="幼圆" pitchFamily="49" charset="-122"/>
                <a:ea typeface="幼圆" pitchFamily="49" charset="-122"/>
              </a:rPr>
              <a:t>）参考文献</a:t>
            </a:r>
            <a:endParaRPr lang="zh-CN" altLang="en-US" sz="2400" b="1">
              <a:solidFill>
                <a:srgbClr val="3333FF"/>
              </a:solidFill>
              <a:latin typeface="Times New Roman" pitchFamily="18" charset="0"/>
              <a:ea typeface="楷体_GB2312" pitchFamily="49" charset="-122"/>
            </a:endParaRPr>
          </a:p>
        </p:txBody>
      </p:sp>
      <p:sp>
        <p:nvSpPr>
          <p:cNvPr id="76813" name="AutoShape 10"/>
          <p:cNvSpPr>
            <a:spLocks noChangeArrowheads="1"/>
          </p:cNvSpPr>
          <p:nvPr/>
        </p:nvSpPr>
        <p:spPr bwMode="auto">
          <a:xfrm>
            <a:off x="3995738" y="2997200"/>
            <a:ext cx="4932362" cy="3327400"/>
          </a:xfrm>
          <a:prstGeom prst="wedgeRoundRectCallout">
            <a:avLst>
              <a:gd name="adj1" fmla="val -64000"/>
              <a:gd name="adj2" fmla="val -65889"/>
              <a:gd name="adj3" fmla="val 16667"/>
            </a:avLst>
          </a:prstGeom>
          <a:solidFill>
            <a:srgbClr val="CCFFFF">
              <a:alpha val="50195"/>
            </a:srgbClr>
          </a:solidFill>
          <a:ln w="9525">
            <a:solidFill>
              <a:schemeClr val="tx1"/>
            </a:solidFill>
            <a:miter lim="800000"/>
            <a:headEnd/>
            <a:tailEnd/>
          </a:ln>
        </p:spPr>
        <p:txBody>
          <a:bodyPr lIns="90000" tIns="46800" rIns="90000" bIns="46800" anchor="ctr">
            <a:spAutoFit/>
          </a:bodyPr>
          <a:lstStyle/>
          <a:p>
            <a:r>
              <a:rPr lang="zh-CN" altLang="en-US" sz="2400" b="1">
                <a:solidFill>
                  <a:srgbClr val="0000FF"/>
                </a:solidFill>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正文：</a:t>
            </a:r>
            <a:r>
              <a:rPr lang="zh-CN" altLang="en-US" sz="2800">
                <a:solidFill>
                  <a:srgbClr val="0000FF"/>
                </a:solidFill>
                <a:latin typeface="Times New Roman" pitchFamily="18" charset="0"/>
                <a:ea typeface="隶书" pitchFamily="49" charset="-122"/>
              </a:rPr>
              <a:t>一篇论文的主体，作者的创造性成果或新的研究结果都在这里反映出来。要求内容充实、论据充分、论证有力、主题明确、层次分明，通过大小标题分为若于个逻辑段落。</a:t>
            </a:r>
            <a:endParaRPr lang="zh-CN" altLang="en-US" sz="2800">
              <a:solidFill>
                <a:srgbClr val="FF00FF"/>
              </a:solidFill>
              <a:latin typeface="隶书" pitchFamily="49" charset="-122"/>
              <a:ea typeface="隶书" pitchFamily="49" charset="-122"/>
            </a:endParaRPr>
          </a:p>
        </p:txBody>
      </p:sp>
      <p:sp>
        <p:nvSpPr>
          <p:cNvPr id="76814" name="AutoShape 11"/>
          <p:cNvSpPr>
            <a:spLocks noChangeArrowheads="1"/>
          </p:cNvSpPr>
          <p:nvPr/>
        </p:nvSpPr>
        <p:spPr bwMode="auto">
          <a:xfrm>
            <a:off x="250825" y="2997200"/>
            <a:ext cx="3600450" cy="3327400"/>
          </a:xfrm>
          <a:prstGeom prst="wedgeRoundRectCallout">
            <a:avLst>
              <a:gd name="adj1" fmla="val -35319"/>
              <a:gd name="adj2" fmla="val -65935"/>
              <a:gd name="adj3" fmla="val 16667"/>
            </a:avLst>
          </a:prstGeom>
          <a:solidFill>
            <a:srgbClr val="CCFFFF">
              <a:alpha val="50195"/>
            </a:srgbClr>
          </a:solidFill>
          <a:ln w="9525">
            <a:solidFill>
              <a:schemeClr val="tx1"/>
            </a:solidFill>
            <a:miter lim="800000"/>
            <a:headEnd/>
            <a:tailEnd/>
          </a:ln>
        </p:spPr>
        <p:txBody>
          <a:bodyPr lIns="90000" tIns="46800" rIns="90000" bIns="46800" anchor="ctr">
            <a:spAutoFit/>
          </a:bodyPr>
          <a:lstStyle/>
          <a:p>
            <a:pPr algn="ctr"/>
            <a:r>
              <a:rPr lang="zh-CN" altLang="en-US" sz="2400">
                <a:solidFill>
                  <a:srgbClr val="3333FF"/>
                </a:solidFill>
                <a:latin typeface="Times New Roman" pitchFamily="18" charset="0"/>
                <a:ea typeface="楷体_GB2312" pitchFamily="49" charset="-122"/>
              </a:rPr>
              <a:t>        </a:t>
            </a:r>
            <a:r>
              <a:rPr lang="zh-CN" altLang="en-US" sz="2800" b="1">
                <a:solidFill>
                  <a:srgbClr val="FF0000"/>
                </a:solidFill>
                <a:latin typeface="Times New Roman" pitchFamily="18" charset="0"/>
                <a:ea typeface="楷体_GB2312" pitchFamily="49" charset="-122"/>
              </a:rPr>
              <a:t>引言：</a:t>
            </a:r>
            <a:r>
              <a:rPr lang="zh-CN" altLang="en-US" sz="2800" b="1">
                <a:solidFill>
                  <a:srgbClr val="3333FF"/>
                </a:solidFill>
                <a:latin typeface="Times New Roman" pitchFamily="18" charset="0"/>
                <a:ea typeface="楷体_GB2312" pitchFamily="49" charset="-122"/>
              </a:rPr>
              <a:t>研究的理由、目的、背景、前人的工作、理论根据和实验基础、预期的结果及其在相关领域的地位、作用和意义</a:t>
            </a:r>
            <a:r>
              <a:rPr lang="zh-CN" altLang="en-US" sz="2400" b="1">
                <a:solidFill>
                  <a:srgbClr val="3333FF"/>
                </a:solidFill>
                <a:latin typeface="Times New Roman" pitchFamily="18" charset="0"/>
                <a:ea typeface="楷体_GB2312" pitchFamily="49" charset="-122"/>
              </a:rPr>
              <a:t>。</a:t>
            </a:r>
            <a:endParaRPr lang="zh-CN" altLang="en-US" sz="2400" b="1">
              <a:solidFill>
                <a:srgbClr val="FF0000"/>
              </a:solidFill>
              <a:latin typeface="隶书" pitchFamily="49" charset="-122"/>
              <a:ea typeface="隶书" pitchFamily="49" charset="-122"/>
            </a:endParaRPr>
          </a:p>
        </p:txBody>
      </p:sp>
      <p:sp>
        <p:nvSpPr>
          <p:cNvPr id="138254" name="Rectangle 12"/>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科技论文的写作规范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814"/>
                                        </p:tgtEl>
                                        <p:attrNameLst>
                                          <p:attrName>style.visibility</p:attrName>
                                        </p:attrNameLst>
                                      </p:cBhvr>
                                      <p:to>
                                        <p:strVal val="visible"/>
                                      </p:to>
                                    </p:set>
                                    <p:animEffect transition="in" filter="wipe(up)">
                                      <p:cBhvr>
                                        <p:cTn id="7" dur="500"/>
                                        <p:tgtEl>
                                          <p:spTgt spid="76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6813"/>
                                        </p:tgtEl>
                                        <p:attrNameLst>
                                          <p:attrName>style.visibility</p:attrName>
                                        </p:attrNameLst>
                                      </p:cBhvr>
                                      <p:to>
                                        <p:strVal val="visible"/>
                                      </p:to>
                                    </p:set>
                                    <p:animEffect transition="in" filter="wipe(up)">
                                      <p:cBhvr>
                                        <p:cTn id="12" dur="500"/>
                                        <p:tgtEl>
                                          <p:spTgt spid="7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3" grpId="0" animBg="1" autoUpdateAnimBg="0"/>
      <p:bldP spid="76814"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A3F05B4-E23A-4682-99B0-A05CC103EF53}" type="datetime1">
              <a:rPr lang="zh-CN" altLang="en-US" sz="1400">
                <a:ea typeface="宋体" pitchFamily="2" charset="-122"/>
              </a:rPr>
              <a:pPr eaLnBrk="1" hangingPunct="1"/>
              <a:t>2019/7/7</a:t>
            </a:fld>
            <a:endParaRPr lang="en-US" altLang="zh-CN" sz="1400">
              <a:ea typeface="宋体" pitchFamily="2" charset="-122"/>
            </a:endParaRPr>
          </a:p>
        </p:txBody>
      </p:sp>
      <p:sp>
        <p:nvSpPr>
          <p:cNvPr id="139267"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07FE1B4-B792-49A4-B6FD-73CB458A0CF1}" type="slidenum">
              <a:rPr lang="zh-CN" altLang="en-US" sz="1400">
                <a:ea typeface="宋体" pitchFamily="2" charset="-122"/>
              </a:rPr>
              <a:pPr algn="r" eaLnBrk="1" hangingPunct="1"/>
              <a:t>65</a:t>
            </a:fld>
            <a:endParaRPr lang="en-US" altLang="zh-CN" sz="1400">
              <a:ea typeface="宋体" pitchFamily="2" charset="-122"/>
            </a:endParaRPr>
          </a:p>
        </p:txBody>
      </p:sp>
      <p:sp>
        <p:nvSpPr>
          <p:cNvPr id="139268" name="AutoShape 2"/>
          <p:cNvSpPr>
            <a:spLocks noChangeArrowheads="1"/>
          </p:cNvSpPr>
          <p:nvPr/>
        </p:nvSpPr>
        <p:spPr bwMode="auto">
          <a:xfrm>
            <a:off x="409575" y="1198563"/>
            <a:ext cx="1930400" cy="49530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FF00FF"/>
                </a:solidFill>
                <a:latin typeface="幼圆" pitchFamily="49" charset="-122"/>
                <a:ea typeface="幼圆" pitchFamily="49" charset="-122"/>
              </a:rPr>
              <a:t>（</a:t>
            </a:r>
            <a:r>
              <a:rPr lang="en-US" altLang="zh-CN" sz="2400" b="1">
                <a:solidFill>
                  <a:srgbClr val="FF00FF"/>
                </a:solidFill>
                <a:latin typeface="幼圆" pitchFamily="49" charset="-122"/>
                <a:ea typeface="幼圆" pitchFamily="49" charset="-122"/>
              </a:rPr>
              <a:t>1</a:t>
            </a:r>
            <a:r>
              <a:rPr lang="zh-CN" altLang="en-US" sz="2400" b="1">
                <a:solidFill>
                  <a:srgbClr val="FF00FF"/>
                </a:solidFill>
                <a:latin typeface="幼圆" pitchFamily="49" charset="-122"/>
                <a:ea typeface="幼圆" pitchFamily="49" charset="-122"/>
              </a:rPr>
              <a:t>）题 目</a:t>
            </a:r>
            <a:r>
              <a:rPr lang="zh-CN" altLang="en-US" sz="2400" b="1">
                <a:solidFill>
                  <a:srgbClr val="3333FF"/>
                </a:solidFill>
                <a:latin typeface="幼圆" pitchFamily="49" charset="-122"/>
                <a:ea typeface="幼圆" pitchFamily="49" charset="-122"/>
              </a:rPr>
              <a:t>  </a:t>
            </a:r>
          </a:p>
        </p:txBody>
      </p:sp>
      <p:sp>
        <p:nvSpPr>
          <p:cNvPr id="139269" name="AutoShape 3"/>
          <p:cNvSpPr>
            <a:spLocks noChangeArrowheads="1"/>
          </p:cNvSpPr>
          <p:nvPr/>
        </p:nvSpPr>
        <p:spPr bwMode="auto">
          <a:xfrm>
            <a:off x="2339975" y="1189038"/>
            <a:ext cx="2663825" cy="51435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0000FF"/>
                </a:solidFill>
                <a:latin typeface="幼圆" pitchFamily="49" charset="-122"/>
                <a:ea typeface="幼圆" pitchFamily="49" charset="-122"/>
              </a:rPr>
              <a:t>（</a:t>
            </a:r>
            <a:r>
              <a:rPr lang="en-US" altLang="zh-CN" sz="2400" b="1">
                <a:solidFill>
                  <a:srgbClr val="0000FF"/>
                </a:solidFill>
                <a:latin typeface="幼圆" pitchFamily="49" charset="-122"/>
                <a:ea typeface="幼圆" pitchFamily="49" charset="-122"/>
              </a:rPr>
              <a:t>2</a:t>
            </a:r>
            <a:r>
              <a:rPr lang="zh-CN" altLang="en-US" sz="2400" b="1">
                <a:solidFill>
                  <a:srgbClr val="0000FF"/>
                </a:solidFill>
                <a:latin typeface="幼圆" pitchFamily="49" charset="-122"/>
                <a:ea typeface="幼圆" pitchFamily="49" charset="-122"/>
              </a:rPr>
              <a:t>）作者与单位</a:t>
            </a:r>
            <a:endParaRPr lang="zh-CN" altLang="en-US" sz="2400" b="1">
              <a:solidFill>
                <a:srgbClr val="3333FF"/>
              </a:solidFill>
              <a:latin typeface="Times New Roman" pitchFamily="18" charset="0"/>
              <a:ea typeface="楷体_GB2312" pitchFamily="49" charset="-122"/>
            </a:endParaRPr>
          </a:p>
        </p:txBody>
      </p:sp>
      <p:sp>
        <p:nvSpPr>
          <p:cNvPr id="139270" name="AutoShape 4"/>
          <p:cNvSpPr>
            <a:spLocks noChangeArrowheads="1"/>
          </p:cNvSpPr>
          <p:nvPr/>
        </p:nvSpPr>
        <p:spPr bwMode="auto">
          <a:xfrm>
            <a:off x="4859338" y="1196975"/>
            <a:ext cx="1800225"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Times New Roman" pitchFamily="18" charset="0"/>
                <a:ea typeface="楷体_GB2312" pitchFamily="49" charset="-122"/>
              </a:rPr>
              <a:t> </a:t>
            </a:r>
            <a:r>
              <a:rPr lang="zh-CN" altLang="en-US" sz="2400" b="1">
                <a:solidFill>
                  <a:srgbClr val="FF00FF"/>
                </a:solidFill>
                <a:latin typeface="幼圆" pitchFamily="49" charset="-122"/>
                <a:ea typeface="幼圆" pitchFamily="49" charset="-122"/>
              </a:rPr>
              <a:t>（</a:t>
            </a:r>
            <a:r>
              <a:rPr lang="en-US" altLang="zh-CN" sz="2400" b="1">
                <a:solidFill>
                  <a:srgbClr val="FF00FF"/>
                </a:solidFill>
                <a:latin typeface="幼圆" pitchFamily="49" charset="-122"/>
                <a:ea typeface="幼圆" pitchFamily="49" charset="-122"/>
              </a:rPr>
              <a:t>3</a:t>
            </a:r>
            <a:r>
              <a:rPr lang="zh-CN" altLang="en-US" sz="2400" b="1">
                <a:solidFill>
                  <a:srgbClr val="FF00FF"/>
                </a:solidFill>
                <a:latin typeface="幼圆" pitchFamily="49" charset="-122"/>
                <a:ea typeface="幼圆" pitchFamily="49" charset="-122"/>
              </a:rPr>
              <a:t>）摘要</a:t>
            </a:r>
            <a:endParaRPr lang="zh-CN" altLang="en-US" sz="2400" b="1">
              <a:solidFill>
                <a:srgbClr val="3333FF"/>
              </a:solidFill>
              <a:latin typeface="幼圆" pitchFamily="49" charset="-122"/>
              <a:ea typeface="幼圆" pitchFamily="49" charset="-122"/>
            </a:endParaRPr>
          </a:p>
        </p:txBody>
      </p:sp>
      <p:sp>
        <p:nvSpPr>
          <p:cNvPr id="139271" name="AutoShape 5"/>
          <p:cNvSpPr>
            <a:spLocks noChangeArrowheads="1"/>
          </p:cNvSpPr>
          <p:nvPr/>
        </p:nvSpPr>
        <p:spPr bwMode="auto">
          <a:xfrm>
            <a:off x="6673850" y="1177925"/>
            <a:ext cx="2060575" cy="495300"/>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幼圆" pitchFamily="49" charset="-122"/>
                <a:ea typeface="幼圆" pitchFamily="49" charset="-122"/>
              </a:rPr>
              <a:t>（</a:t>
            </a:r>
            <a:r>
              <a:rPr lang="en-US" altLang="zh-CN" sz="2400" b="1">
                <a:solidFill>
                  <a:srgbClr val="3333FF"/>
                </a:solidFill>
                <a:latin typeface="幼圆" pitchFamily="49" charset="-122"/>
                <a:ea typeface="幼圆" pitchFamily="49" charset="-122"/>
              </a:rPr>
              <a:t>4</a:t>
            </a:r>
            <a:r>
              <a:rPr lang="zh-CN" altLang="en-US" sz="2400" b="1">
                <a:solidFill>
                  <a:srgbClr val="3333FF"/>
                </a:solidFill>
                <a:latin typeface="幼圆" pitchFamily="49" charset="-122"/>
                <a:ea typeface="幼圆" pitchFamily="49" charset="-122"/>
              </a:rPr>
              <a:t>）关键词</a:t>
            </a:r>
            <a:endParaRPr lang="zh-CN" altLang="en-US" sz="2400" b="1">
              <a:solidFill>
                <a:srgbClr val="3333FF"/>
              </a:solidFill>
              <a:latin typeface="Times New Roman" pitchFamily="18" charset="0"/>
              <a:ea typeface="楷体_GB2312" pitchFamily="49" charset="-122"/>
            </a:endParaRPr>
          </a:p>
        </p:txBody>
      </p:sp>
      <p:sp>
        <p:nvSpPr>
          <p:cNvPr id="139272" name="AutoShape 6"/>
          <p:cNvSpPr>
            <a:spLocks noChangeArrowheads="1"/>
          </p:cNvSpPr>
          <p:nvPr/>
        </p:nvSpPr>
        <p:spPr bwMode="auto">
          <a:xfrm>
            <a:off x="395288" y="1989138"/>
            <a:ext cx="18288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FF66FF"/>
                </a:solidFill>
                <a:latin typeface="幼圆" pitchFamily="49" charset="-122"/>
                <a:ea typeface="幼圆" pitchFamily="49" charset="-122"/>
              </a:rPr>
              <a:t>（</a:t>
            </a:r>
            <a:r>
              <a:rPr lang="en-US" altLang="zh-CN" sz="2400" b="1">
                <a:solidFill>
                  <a:srgbClr val="FF66FF"/>
                </a:solidFill>
                <a:latin typeface="幼圆" pitchFamily="49" charset="-122"/>
                <a:ea typeface="幼圆" pitchFamily="49" charset="-122"/>
              </a:rPr>
              <a:t>5</a:t>
            </a:r>
            <a:r>
              <a:rPr lang="zh-CN" altLang="en-US" sz="2400" b="1">
                <a:solidFill>
                  <a:srgbClr val="FF66FF"/>
                </a:solidFill>
                <a:latin typeface="幼圆" pitchFamily="49" charset="-122"/>
                <a:ea typeface="幼圆" pitchFamily="49" charset="-122"/>
              </a:rPr>
              <a:t>）引 言</a:t>
            </a:r>
            <a:endParaRPr lang="zh-CN" altLang="en-US" sz="2400" b="1">
              <a:solidFill>
                <a:srgbClr val="3333FF"/>
              </a:solidFill>
              <a:latin typeface="Times New Roman" pitchFamily="18" charset="0"/>
              <a:ea typeface="楷体_GB2312" pitchFamily="49" charset="-122"/>
            </a:endParaRPr>
          </a:p>
        </p:txBody>
      </p:sp>
      <p:sp>
        <p:nvSpPr>
          <p:cNvPr id="139273" name="AutoShape 7"/>
          <p:cNvSpPr>
            <a:spLocks noChangeArrowheads="1"/>
          </p:cNvSpPr>
          <p:nvPr/>
        </p:nvSpPr>
        <p:spPr bwMode="auto">
          <a:xfrm>
            <a:off x="2268538" y="1989138"/>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幼圆" pitchFamily="49" charset="-122"/>
                <a:ea typeface="幼圆" pitchFamily="49" charset="-122"/>
              </a:rPr>
              <a:t>（</a:t>
            </a:r>
            <a:r>
              <a:rPr lang="en-US" altLang="zh-CN" sz="2400" b="1">
                <a:solidFill>
                  <a:srgbClr val="3333FF"/>
                </a:solidFill>
                <a:latin typeface="幼圆" pitchFamily="49" charset="-122"/>
                <a:ea typeface="幼圆" pitchFamily="49" charset="-122"/>
              </a:rPr>
              <a:t>6</a:t>
            </a:r>
            <a:r>
              <a:rPr lang="zh-CN" altLang="en-US" sz="2400" b="1">
                <a:solidFill>
                  <a:srgbClr val="3333FF"/>
                </a:solidFill>
                <a:latin typeface="幼圆" pitchFamily="49" charset="-122"/>
                <a:ea typeface="幼圆" pitchFamily="49" charset="-122"/>
              </a:rPr>
              <a:t>）正文</a:t>
            </a:r>
            <a:endParaRPr lang="zh-CN" altLang="en-US" sz="2400" b="1">
              <a:solidFill>
                <a:srgbClr val="3333FF"/>
              </a:solidFill>
              <a:latin typeface="Times New Roman" pitchFamily="18" charset="0"/>
              <a:ea typeface="楷体_GB2312" pitchFamily="49" charset="-122"/>
            </a:endParaRPr>
          </a:p>
        </p:txBody>
      </p:sp>
      <p:sp>
        <p:nvSpPr>
          <p:cNvPr id="139274" name="AutoShape 8"/>
          <p:cNvSpPr>
            <a:spLocks noChangeArrowheads="1"/>
          </p:cNvSpPr>
          <p:nvPr/>
        </p:nvSpPr>
        <p:spPr bwMode="auto">
          <a:xfrm>
            <a:off x="4211638" y="1989138"/>
            <a:ext cx="19050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FF66FF"/>
                </a:solidFill>
                <a:latin typeface="幼圆" pitchFamily="49" charset="-122"/>
                <a:ea typeface="幼圆" pitchFamily="49" charset="-122"/>
              </a:rPr>
              <a:t>（</a:t>
            </a:r>
            <a:r>
              <a:rPr lang="en-US" altLang="zh-CN" sz="2400" b="1">
                <a:solidFill>
                  <a:srgbClr val="FF66FF"/>
                </a:solidFill>
                <a:latin typeface="幼圆" pitchFamily="49" charset="-122"/>
                <a:ea typeface="幼圆" pitchFamily="49" charset="-122"/>
              </a:rPr>
              <a:t>7</a:t>
            </a:r>
            <a:r>
              <a:rPr lang="zh-CN" altLang="en-US" sz="2400" b="1">
                <a:solidFill>
                  <a:srgbClr val="FF66FF"/>
                </a:solidFill>
                <a:latin typeface="幼圆" pitchFamily="49" charset="-122"/>
                <a:ea typeface="幼圆" pitchFamily="49" charset="-122"/>
              </a:rPr>
              <a:t>）结 论</a:t>
            </a:r>
            <a:endParaRPr lang="zh-CN" altLang="en-US" sz="2400" b="1">
              <a:solidFill>
                <a:srgbClr val="3333FF"/>
              </a:solidFill>
              <a:latin typeface="幼圆" pitchFamily="49" charset="-122"/>
              <a:ea typeface="幼圆" pitchFamily="49" charset="-122"/>
            </a:endParaRPr>
          </a:p>
        </p:txBody>
      </p:sp>
      <p:sp>
        <p:nvSpPr>
          <p:cNvPr id="139275" name="AutoShape 9"/>
          <p:cNvSpPr>
            <a:spLocks noChangeArrowheads="1"/>
          </p:cNvSpPr>
          <p:nvPr/>
        </p:nvSpPr>
        <p:spPr bwMode="auto">
          <a:xfrm>
            <a:off x="6156325" y="1989138"/>
            <a:ext cx="2349500" cy="498475"/>
          </a:xfrm>
          <a:prstGeom prst="flowChartAlternateProcess">
            <a:avLst/>
          </a:prstGeom>
          <a:solidFill>
            <a:srgbClr val="CCFFFF">
              <a:alpha val="50195"/>
            </a:srgbClr>
          </a:solidFill>
          <a:ln w="9525">
            <a:solidFill>
              <a:srgbClr val="FF00FF"/>
            </a:solidFill>
            <a:miter lim="800000"/>
            <a:headEnd/>
            <a:tailEnd/>
          </a:ln>
        </p:spPr>
        <p:txBody>
          <a:bodyPr lIns="90000" tIns="46800" rIns="90000" bIns="46800" anchor="ctr">
            <a:spAutoFit/>
          </a:bodyPr>
          <a:lstStyle/>
          <a:p>
            <a:r>
              <a:rPr lang="zh-CN" altLang="en-US" sz="2400" b="1">
                <a:solidFill>
                  <a:srgbClr val="3333FF"/>
                </a:solidFill>
                <a:latin typeface="Times New Roman" pitchFamily="18" charset="0"/>
                <a:ea typeface="楷体_GB2312" pitchFamily="49" charset="-122"/>
              </a:rPr>
              <a:t> </a:t>
            </a:r>
            <a:r>
              <a:rPr lang="zh-CN" altLang="en-US" sz="2400" b="1">
                <a:solidFill>
                  <a:srgbClr val="3333FF"/>
                </a:solidFill>
                <a:latin typeface="幼圆" pitchFamily="49" charset="-122"/>
                <a:ea typeface="幼圆" pitchFamily="49" charset="-122"/>
              </a:rPr>
              <a:t>（</a:t>
            </a:r>
            <a:r>
              <a:rPr lang="en-US" altLang="zh-CN" sz="2400" b="1">
                <a:solidFill>
                  <a:srgbClr val="3333FF"/>
                </a:solidFill>
                <a:latin typeface="幼圆" pitchFamily="49" charset="-122"/>
                <a:ea typeface="幼圆" pitchFamily="49" charset="-122"/>
              </a:rPr>
              <a:t>8</a:t>
            </a:r>
            <a:r>
              <a:rPr lang="zh-CN" altLang="en-US" sz="2400" b="1">
                <a:solidFill>
                  <a:srgbClr val="3333FF"/>
                </a:solidFill>
                <a:latin typeface="幼圆" pitchFamily="49" charset="-122"/>
                <a:ea typeface="幼圆" pitchFamily="49" charset="-122"/>
              </a:rPr>
              <a:t>）参考文献</a:t>
            </a:r>
            <a:endParaRPr lang="zh-CN" altLang="en-US" sz="2400" b="1">
              <a:solidFill>
                <a:srgbClr val="3333FF"/>
              </a:solidFill>
              <a:latin typeface="Times New Roman" pitchFamily="18" charset="0"/>
              <a:ea typeface="楷体_GB2312" pitchFamily="49" charset="-122"/>
            </a:endParaRPr>
          </a:p>
        </p:txBody>
      </p:sp>
      <p:sp>
        <p:nvSpPr>
          <p:cNvPr id="77837" name="AutoShape 10"/>
          <p:cNvSpPr>
            <a:spLocks noChangeArrowheads="1"/>
          </p:cNvSpPr>
          <p:nvPr/>
        </p:nvSpPr>
        <p:spPr bwMode="auto">
          <a:xfrm>
            <a:off x="5795963" y="3587750"/>
            <a:ext cx="3024187" cy="2405063"/>
          </a:xfrm>
          <a:prstGeom prst="wedgeRoundRectCallout">
            <a:avLst>
              <a:gd name="adj1" fmla="val 2912"/>
              <a:gd name="adj2" fmla="val -95676"/>
              <a:gd name="adj3" fmla="val 16667"/>
            </a:avLst>
          </a:prstGeom>
          <a:solidFill>
            <a:srgbClr val="CCFFFF">
              <a:alpha val="50195"/>
            </a:srgbClr>
          </a:solidFill>
          <a:ln w="9525">
            <a:solidFill>
              <a:schemeClr val="tx1"/>
            </a:solidFill>
            <a:miter lim="800000"/>
            <a:headEnd/>
            <a:tailEnd/>
          </a:ln>
        </p:spPr>
        <p:txBody>
          <a:bodyPr lIns="90000" tIns="46800" rIns="90000" bIns="46800" anchor="ctr">
            <a:spAutoFit/>
          </a:bodyPr>
          <a:lstStyle/>
          <a:p>
            <a:r>
              <a:rPr lang="zh-CN" altLang="en-US" sz="2800">
                <a:solidFill>
                  <a:srgbClr val="3333FF"/>
                </a:solidFill>
                <a:latin typeface="Times New Roman" pitchFamily="18" charset="0"/>
                <a:ea typeface="楷体_GB2312" pitchFamily="49" charset="-122"/>
              </a:rPr>
              <a:t>    </a:t>
            </a:r>
            <a:r>
              <a:rPr lang="zh-CN" altLang="en-US" sz="2800" b="1">
                <a:solidFill>
                  <a:srgbClr val="FF0000"/>
                </a:solidFill>
                <a:latin typeface="Times New Roman" pitchFamily="18" charset="0"/>
                <a:ea typeface="楷体_GB2312" pitchFamily="49" charset="-122"/>
              </a:rPr>
              <a:t>参考文献的格式：</a:t>
            </a:r>
            <a:r>
              <a:rPr lang="zh-CN" altLang="en-US" sz="2800">
                <a:solidFill>
                  <a:srgbClr val="0000FF"/>
                </a:solidFill>
                <a:latin typeface="隶书" pitchFamily="49" charset="-122"/>
                <a:ea typeface="隶书" pitchFamily="49" charset="-122"/>
              </a:rPr>
              <a:t>著作作者的姓名、刊物名称、卷次、页码和出版日期等。</a:t>
            </a:r>
          </a:p>
        </p:txBody>
      </p:sp>
      <p:sp>
        <p:nvSpPr>
          <p:cNvPr id="77838" name="AutoShape 11"/>
          <p:cNvSpPr>
            <a:spLocks noChangeArrowheads="1"/>
          </p:cNvSpPr>
          <p:nvPr/>
        </p:nvSpPr>
        <p:spPr bwMode="auto">
          <a:xfrm>
            <a:off x="611188" y="2997200"/>
            <a:ext cx="4752975" cy="3327400"/>
          </a:xfrm>
          <a:prstGeom prst="wedgeRoundRectCallout">
            <a:avLst>
              <a:gd name="adj1" fmla="val 46662"/>
              <a:gd name="adj2" fmla="val -66222"/>
              <a:gd name="adj3" fmla="val 16667"/>
            </a:avLst>
          </a:prstGeom>
          <a:solidFill>
            <a:srgbClr val="CCFFFF">
              <a:alpha val="50195"/>
            </a:srgbClr>
          </a:solidFill>
          <a:ln w="9525">
            <a:solidFill>
              <a:schemeClr val="tx1"/>
            </a:solidFill>
            <a:miter lim="800000"/>
            <a:headEnd/>
            <a:tailEnd/>
          </a:ln>
        </p:spPr>
        <p:txBody>
          <a:bodyPr lIns="90000" tIns="46800" rIns="90000" bIns="46800" anchor="ctr">
            <a:spAutoFit/>
          </a:bodyPr>
          <a:lstStyle/>
          <a:p>
            <a:r>
              <a:rPr lang="zh-CN" altLang="en-US" sz="2800" b="1">
                <a:solidFill>
                  <a:srgbClr val="0000FF"/>
                </a:solidFill>
                <a:latin typeface="Times New Roman" pitchFamily="18" charset="0"/>
                <a:ea typeface="隶书" pitchFamily="49" charset="-122"/>
              </a:rPr>
              <a:t>      </a:t>
            </a:r>
            <a:r>
              <a:rPr lang="zh-CN" altLang="en-US" sz="2800" b="1">
                <a:solidFill>
                  <a:srgbClr val="FF66FF"/>
                </a:solidFill>
                <a:latin typeface="Times New Roman" pitchFamily="18" charset="0"/>
                <a:ea typeface="隶书" pitchFamily="49" charset="-122"/>
              </a:rPr>
              <a:t> </a:t>
            </a:r>
            <a:r>
              <a:rPr lang="zh-CN" altLang="en-US" sz="2800" b="1">
                <a:solidFill>
                  <a:srgbClr val="FF0000"/>
                </a:solidFill>
                <a:latin typeface="Times New Roman" pitchFamily="18" charset="0"/>
                <a:ea typeface="楷体_GB2312" pitchFamily="49" charset="-122"/>
              </a:rPr>
              <a:t>结论：</a:t>
            </a:r>
            <a:r>
              <a:rPr lang="zh-CN" altLang="en-US" sz="2800">
                <a:solidFill>
                  <a:srgbClr val="0000FF"/>
                </a:solidFill>
                <a:latin typeface="Times New Roman" pitchFamily="18" charset="0"/>
                <a:ea typeface="隶书" pitchFamily="49" charset="-122"/>
              </a:rPr>
              <a:t>论文的总体结论，即是整篇论文的结局。是体现作者更深层次的认识，是从全篇论文的全部材料出发，经过推理、判断、归纳等分析过程而得到的新观点、新见解。</a:t>
            </a:r>
            <a:endParaRPr lang="zh-CN" altLang="en-US" sz="2800">
              <a:solidFill>
                <a:srgbClr val="FF00FF"/>
              </a:solidFill>
              <a:latin typeface="隶书" pitchFamily="49" charset="-122"/>
              <a:ea typeface="隶书" pitchFamily="49" charset="-122"/>
            </a:endParaRPr>
          </a:p>
        </p:txBody>
      </p:sp>
      <p:sp>
        <p:nvSpPr>
          <p:cNvPr id="139278" name="Rectangle 12"/>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科技论文的写作规范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38"/>
                                        </p:tgtEl>
                                        <p:attrNameLst>
                                          <p:attrName>style.visibility</p:attrName>
                                        </p:attrNameLst>
                                      </p:cBhvr>
                                      <p:to>
                                        <p:strVal val="visible"/>
                                      </p:to>
                                    </p:set>
                                    <p:animEffect transition="in" filter="blinds(horizontal)">
                                      <p:cBhvr>
                                        <p:cTn id="7" dur="500"/>
                                        <p:tgtEl>
                                          <p:spTgt spid="77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7"/>
                                        </p:tgtEl>
                                        <p:attrNameLst>
                                          <p:attrName>style.visibility</p:attrName>
                                        </p:attrNameLst>
                                      </p:cBhvr>
                                      <p:to>
                                        <p:strVal val="visible"/>
                                      </p:to>
                                    </p:set>
                                    <p:animEffect transition="in" filter="blinds(horizontal)">
                                      <p:cBhvr>
                                        <p:cTn id="12" dur="500"/>
                                        <p:tgtEl>
                                          <p:spTgt spid="7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animBg="1" autoUpdateAnimBg="0"/>
      <p:bldP spid="77838"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占位符 2"/>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E0157EE-3A86-4F25-942A-E5D765E326E9}" type="datetime1">
              <a:rPr lang="zh-CN" altLang="en-US" sz="1400">
                <a:ea typeface="宋体" pitchFamily="2" charset="-122"/>
              </a:rPr>
              <a:pPr eaLnBrk="1" hangingPunct="1"/>
              <a:t>2019/7/7</a:t>
            </a:fld>
            <a:endParaRPr lang="en-US" altLang="zh-CN" sz="1400">
              <a:ea typeface="宋体" pitchFamily="2" charset="-122"/>
            </a:endParaRPr>
          </a:p>
        </p:txBody>
      </p:sp>
      <p:sp>
        <p:nvSpPr>
          <p:cNvPr id="140291" name="灯片编号占位符 4"/>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76228704-4F6B-47AF-BEC3-0A159CF7EE16}" type="slidenum">
              <a:rPr lang="zh-CN" altLang="en-US" sz="1400">
                <a:ea typeface="宋体" pitchFamily="2" charset="-122"/>
              </a:rPr>
              <a:pPr algn="r" eaLnBrk="1" hangingPunct="1"/>
              <a:t>66</a:t>
            </a:fld>
            <a:endParaRPr lang="en-US" altLang="zh-CN" sz="1400">
              <a:ea typeface="宋体" pitchFamily="2" charset="-122"/>
            </a:endParaRPr>
          </a:p>
        </p:txBody>
      </p:sp>
      <p:sp>
        <p:nvSpPr>
          <p:cNvPr id="140292" name="Rectangle 4"/>
          <p:cNvSpPr>
            <a:spLocks noGrp="1" noChangeArrowheads="1"/>
          </p:cNvSpPr>
          <p:nvPr>
            <p:ph type="title" idx="4294967295"/>
          </p:nvPr>
        </p:nvSpPr>
        <p:spPr>
          <a:xfrm>
            <a:off x="1403350" y="476250"/>
            <a:ext cx="5834063" cy="574675"/>
          </a:xfrm>
        </p:spPr>
        <p:txBody>
          <a:bodyPr/>
          <a:lstStyle/>
          <a:p>
            <a:pPr eaLnBrk="1" hangingPunct="1"/>
            <a:r>
              <a:rPr lang="zh-CN" altLang="en-US" sz="3200" b="1" smtClean="0">
                <a:solidFill>
                  <a:srgbClr val="FFFF00"/>
                </a:solidFill>
                <a:latin typeface="黑体" pitchFamily="49" charset="-122"/>
                <a:ea typeface="黑体" pitchFamily="49" charset="-122"/>
              </a:rPr>
              <a:t>  </a:t>
            </a:r>
            <a:r>
              <a:rPr lang="en-US" altLang="zh-CN" sz="3200" b="1" smtClean="0">
                <a:solidFill>
                  <a:srgbClr val="FFFF00"/>
                </a:solidFill>
                <a:latin typeface="黑体" pitchFamily="49" charset="-122"/>
                <a:ea typeface="黑体" pitchFamily="49" charset="-122"/>
              </a:rPr>
              <a:t>2014</a:t>
            </a:r>
            <a:r>
              <a:rPr lang="zh-CN" altLang="en-US" sz="2800" b="1" smtClean="0">
                <a:solidFill>
                  <a:srgbClr val="FFFF00"/>
                </a:solidFill>
                <a:latin typeface="黑体" pitchFamily="49" charset="-122"/>
                <a:ea typeface="黑体" pitchFamily="49" charset="-122"/>
              </a:rPr>
              <a:t>数学建模讲义</a:t>
            </a:r>
          </a:p>
        </p:txBody>
      </p:sp>
      <p:sp>
        <p:nvSpPr>
          <p:cNvPr id="16394" name="AutoShape 19">
            <a:hlinkClick r:id="rId2" action="ppaction://hlinksldjump"/>
          </p:cNvPr>
          <p:cNvSpPr>
            <a:spLocks noChangeArrowheads="1"/>
          </p:cNvSpPr>
          <p:nvPr/>
        </p:nvSpPr>
        <p:spPr bwMode="auto">
          <a:xfrm>
            <a:off x="1763713" y="2428875"/>
            <a:ext cx="5040312" cy="576263"/>
          </a:xfrm>
          <a:prstGeom prst="roundRect">
            <a:avLst>
              <a:gd name="adj" fmla="val 49106"/>
            </a:avLst>
          </a:prstGeom>
          <a:gradFill rotWithShape="1">
            <a:gsLst>
              <a:gs pos="0">
                <a:schemeClr val="tx2"/>
              </a:gs>
              <a:gs pos="50000">
                <a:srgbClr val="006600"/>
              </a:gs>
              <a:gs pos="100000">
                <a:schemeClr val="tx2"/>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rIns="0" anchor="ctr"/>
          <a:lstStyle/>
          <a:p>
            <a:pPr>
              <a:defRPr/>
            </a:pPr>
            <a:r>
              <a:rPr lang="en-US" altLang="zh-CN" sz="2400" b="1" dirty="0">
                <a:solidFill>
                  <a:schemeClr val="bg1"/>
                </a:solidFill>
                <a:ea typeface="宋体" pitchFamily="2" charset="-122"/>
              </a:rPr>
              <a:t>   </a:t>
            </a:r>
            <a:r>
              <a:rPr lang="zh-CN" altLang="en-US" sz="2400" b="1" dirty="0">
                <a:solidFill>
                  <a:schemeClr val="bg1"/>
                </a:solidFill>
                <a:ea typeface="宋体" pitchFamily="2" charset="-122"/>
              </a:rPr>
              <a:t>５</a:t>
            </a:r>
            <a:r>
              <a:rPr lang="en-US" altLang="zh-CN" sz="2400" b="1" dirty="0">
                <a:solidFill>
                  <a:schemeClr val="bg1"/>
                </a:solidFill>
                <a:ea typeface="宋体" pitchFamily="2" charset="-122"/>
              </a:rPr>
              <a:t>. </a:t>
            </a:r>
            <a:r>
              <a:rPr lang="zh-CN" altLang="en-US" sz="2400" b="1" dirty="0">
                <a:solidFill>
                  <a:schemeClr val="bg1"/>
                </a:solidFill>
                <a:ea typeface="宋体" pitchFamily="2" charset="-122"/>
              </a:rPr>
              <a:t>数学建模竞赛的策略与实践  </a:t>
            </a:r>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5611DAF-2A7A-40D1-BA3B-E26B1C9652CD}" type="datetime1">
              <a:rPr lang="zh-CN" altLang="en-US" sz="1400">
                <a:ea typeface="宋体" pitchFamily="2" charset="-122"/>
              </a:rPr>
              <a:pPr eaLnBrk="1" hangingPunct="1"/>
              <a:t>2019/7/7</a:t>
            </a:fld>
            <a:endParaRPr lang="en-US" altLang="zh-CN" sz="1400">
              <a:ea typeface="宋体" pitchFamily="2" charset="-122"/>
            </a:endParaRPr>
          </a:p>
        </p:txBody>
      </p:sp>
      <p:sp>
        <p:nvSpPr>
          <p:cNvPr id="14131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861D930C-CD5E-41E1-8C69-A4823030FB26}" type="slidenum">
              <a:rPr lang="zh-CN" altLang="en-US" sz="1400">
                <a:ea typeface="宋体" pitchFamily="2" charset="-122"/>
              </a:rPr>
              <a:pPr algn="r" eaLnBrk="1" hangingPunct="1"/>
              <a:t>67</a:t>
            </a:fld>
            <a:endParaRPr lang="en-US" altLang="zh-CN" sz="1400">
              <a:ea typeface="宋体" pitchFamily="2" charset="-122"/>
            </a:endParaRPr>
          </a:p>
        </p:txBody>
      </p:sp>
      <p:sp>
        <p:nvSpPr>
          <p:cNvPr id="141316" name="Text Box 2"/>
          <p:cNvSpPr txBox="1">
            <a:spLocks noChangeArrowheads="1"/>
          </p:cNvSpPr>
          <p:nvPr/>
        </p:nvSpPr>
        <p:spPr bwMode="auto">
          <a:xfrm>
            <a:off x="250825" y="1196975"/>
            <a:ext cx="5616575"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FF00FF"/>
                </a:solidFill>
                <a:latin typeface="楷体_GB2312" pitchFamily="49" charset="-122"/>
                <a:ea typeface="楷体_GB2312" pitchFamily="49" charset="-122"/>
              </a:rPr>
              <a:t>1.</a:t>
            </a:r>
            <a:r>
              <a:rPr lang="zh-CN" altLang="en-US" sz="3200" b="1">
                <a:solidFill>
                  <a:srgbClr val="FF00FF"/>
                </a:solidFill>
                <a:latin typeface="楷体_GB2312" pitchFamily="49" charset="-122"/>
                <a:ea typeface="楷体_GB2312" pitchFamily="49" charset="-122"/>
              </a:rPr>
              <a:t>参加数学建模竞赛的策略</a:t>
            </a:r>
          </a:p>
        </p:txBody>
      </p:sp>
      <p:sp>
        <p:nvSpPr>
          <p:cNvPr id="78854" name="Text Box 3"/>
          <p:cNvSpPr txBox="1">
            <a:spLocks noChangeArrowheads="1"/>
          </p:cNvSpPr>
          <p:nvPr/>
        </p:nvSpPr>
        <p:spPr bwMode="auto">
          <a:xfrm>
            <a:off x="684213" y="1989138"/>
            <a:ext cx="7777162"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800" b="1">
                <a:solidFill>
                  <a:srgbClr val="FF0000"/>
                </a:solidFill>
                <a:latin typeface="楷体_GB2312" pitchFamily="49" charset="-122"/>
                <a:ea typeface="楷体_GB2312" pitchFamily="49" charset="-122"/>
              </a:rPr>
              <a:t>竞赛之前</a:t>
            </a:r>
            <a:r>
              <a:rPr lang="zh-CN" altLang="en-US" sz="2800" b="1">
                <a:solidFill>
                  <a:srgbClr val="0000FF"/>
                </a:solidFill>
                <a:latin typeface="楷体_GB2312" pitchFamily="49" charset="-122"/>
                <a:ea typeface="楷体_GB2312" pitchFamily="49" charset="-122"/>
              </a:rPr>
              <a:t>要用神经网络</a:t>
            </a:r>
            <a:r>
              <a:rPr lang="en-US" altLang="zh-CN" sz="2800" b="1">
                <a:solidFill>
                  <a:srgbClr val="0000FF"/>
                </a:solidFill>
                <a:latin typeface="Times New Roman" pitchFamily="18" charset="0"/>
                <a:ea typeface="楷体_GB2312" pitchFamily="49" charset="-122"/>
              </a:rPr>
              <a:t>—</a:t>
            </a:r>
            <a:r>
              <a:rPr lang="zh-CN" altLang="en-US" sz="2800" b="1">
                <a:solidFill>
                  <a:srgbClr val="0000FF"/>
                </a:solidFill>
                <a:latin typeface="楷体_GB2312" pitchFamily="49" charset="-122"/>
                <a:ea typeface="楷体_GB2312" pitchFamily="49" charset="-122"/>
              </a:rPr>
              <a:t>学习、学习、再学习；</a:t>
            </a:r>
          </a:p>
          <a:p>
            <a:pPr eaLnBrk="1" hangingPunct="1"/>
            <a:r>
              <a:rPr lang="zh-CN" altLang="en-US" sz="2800" b="1">
                <a:solidFill>
                  <a:srgbClr val="FF0000"/>
                </a:solidFill>
                <a:latin typeface="楷体_GB2312" pitchFamily="49" charset="-122"/>
                <a:ea typeface="楷体_GB2312" pitchFamily="49" charset="-122"/>
              </a:rPr>
              <a:t>竞赛组队</a:t>
            </a:r>
            <a:r>
              <a:rPr lang="zh-CN" altLang="en-US" sz="2800" b="1">
                <a:solidFill>
                  <a:srgbClr val="0000FF"/>
                </a:solidFill>
                <a:latin typeface="楷体_GB2312" pitchFamily="49" charset="-122"/>
                <a:ea typeface="楷体_GB2312" pitchFamily="49" charset="-122"/>
              </a:rPr>
              <a:t>要用组合优化</a:t>
            </a:r>
            <a:r>
              <a:rPr lang="en-US" altLang="zh-CN" sz="2800" b="1">
                <a:solidFill>
                  <a:srgbClr val="0000FF"/>
                </a:solidFill>
                <a:latin typeface="Times New Roman" pitchFamily="18" charset="0"/>
                <a:ea typeface="楷体_GB2312" pitchFamily="49" charset="-122"/>
              </a:rPr>
              <a:t>—“</a:t>
            </a:r>
            <a:r>
              <a:rPr lang="en-US" altLang="zh-CN" sz="2800" b="1">
                <a:solidFill>
                  <a:srgbClr val="0000FF"/>
                </a:solidFill>
                <a:latin typeface="楷体_GB2312" pitchFamily="49" charset="-122"/>
                <a:ea typeface="楷体_GB2312" pitchFamily="49" charset="-122"/>
              </a:rPr>
              <a:t>1+1+1&gt;3</a:t>
            </a:r>
            <a:r>
              <a:rPr lang="en-US" altLang="zh-CN" sz="2800" b="1">
                <a:solidFill>
                  <a:srgbClr val="0000FF"/>
                </a:solidFill>
                <a:latin typeface="Times New Roman" pitchFamily="18" charset="0"/>
                <a:ea typeface="楷体_GB2312" pitchFamily="49" charset="-122"/>
              </a:rPr>
              <a:t>”</a:t>
            </a:r>
            <a:r>
              <a:rPr lang="zh-CN" altLang="en-US" sz="2800" b="1">
                <a:solidFill>
                  <a:srgbClr val="0000FF"/>
                </a:solidFill>
                <a:latin typeface="楷体_GB2312" pitchFamily="49" charset="-122"/>
                <a:ea typeface="楷体_GB2312" pitchFamily="49" charset="-122"/>
              </a:rPr>
              <a:t>；</a:t>
            </a:r>
          </a:p>
          <a:p>
            <a:pPr eaLnBrk="1" hangingPunct="1"/>
            <a:r>
              <a:rPr lang="zh-CN" altLang="en-US" sz="2800" b="1">
                <a:solidFill>
                  <a:srgbClr val="FF0000"/>
                </a:solidFill>
                <a:latin typeface="楷体_GB2312" pitchFamily="49" charset="-122"/>
                <a:ea typeface="楷体_GB2312" pitchFamily="49" charset="-122"/>
              </a:rPr>
              <a:t>竞赛当中</a:t>
            </a:r>
            <a:r>
              <a:rPr lang="zh-CN" altLang="en-US" sz="2800" b="1">
                <a:solidFill>
                  <a:srgbClr val="0000FF"/>
                </a:solidFill>
                <a:latin typeface="楷体_GB2312" pitchFamily="49" charset="-122"/>
                <a:ea typeface="楷体_GB2312" pitchFamily="49" charset="-122"/>
              </a:rPr>
              <a:t>要用合作对策</a:t>
            </a:r>
            <a:r>
              <a:rPr lang="en-US" altLang="zh-CN" sz="2800" b="1">
                <a:solidFill>
                  <a:srgbClr val="0000FF"/>
                </a:solidFill>
                <a:latin typeface="Times New Roman" pitchFamily="18" charset="0"/>
                <a:ea typeface="楷体_GB2312" pitchFamily="49" charset="-122"/>
              </a:rPr>
              <a:t>—</a:t>
            </a:r>
            <a:r>
              <a:rPr lang="zh-CN" altLang="en-US" sz="2800" b="1">
                <a:solidFill>
                  <a:srgbClr val="0000FF"/>
                </a:solidFill>
                <a:latin typeface="楷体_GB2312" pitchFamily="49" charset="-122"/>
                <a:ea typeface="楷体_GB2312" pitchFamily="49" charset="-122"/>
              </a:rPr>
              <a:t>寻求最大赢得；</a:t>
            </a:r>
          </a:p>
          <a:p>
            <a:pPr eaLnBrk="1" hangingPunct="1"/>
            <a:r>
              <a:rPr lang="zh-CN" altLang="en-US" sz="2800" b="1">
                <a:solidFill>
                  <a:srgbClr val="FF0000"/>
                </a:solidFill>
                <a:latin typeface="楷体_GB2312" pitchFamily="49" charset="-122"/>
                <a:ea typeface="楷体_GB2312" pitchFamily="49" charset="-122"/>
              </a:rPr>
              <a:t>竞赛过程</a:t>
            </a:r>
            <a:r>
              <a:rPr lang="zh-CN" altLang="en-US" sz="2800" b="1">
                <a:solidFill>
                  <a:srgbClr val="0000FF"/>
                </a:solidFill>
                <a:latin typeface="楷体_GB2312" pitchFamily="49" charset="-122"/>
                <a:ea typeface="楷体_GB2312" pitchFamily="49" charset="-122"/>
              </a:rPr>
              <a:t>要用优选方法</a:t>
            </a:r>
            <a:r>
              <a:rPr lang="en-US" altLang="zh-CN" sz="2800" b="1">
                <a:solidFill>
                  <a:srgbClr val="0000FF"/>
                </a:solidFill>
                <a:latin typeface="Times New Roman" pitchFamily="18" charset="0"/>
                <a:ea typeface="楷体_GB2312" pitchFamily="49" charset="-122"/>
              </a:rPr>
              <a:t>—</a:t>
            </a:r>
            <a:r>
              <a:rPr lang="zh-CN" altLang="en-US" sz="2800" b="1">
                <a:solidFill>
                  <a:srgbClr val="0000FF"/>
                </a:solidFill>
                <a:latin typeface="楷体_GB2312" pitchFamily="49" charset="-122"/>
                <a:ea typeface="楷体_GB2312" pitchFamily="49" charset="-122"/>
              </a:rPr>
              <a:t>做好统筹规划。</a:t>
            </a:r>
          </a:p>
          <a:p>
            <a:pPr eaLnBrk="1" hangingPunct="1"/>
            <a:endParaRPr lang="zh-CN" altLang="en-US" sz="2800" b="1">
              <a:solidFill>
                <a:srgbClr val="0000FF"/>
              </a:solidFill>
              <a:latin typeface="楷体_GB2312" pitchFamily="49" charset="-122"/>
              <a:ea typeface="楷体_GB2312" pitchFamily="49" charset="-122"/>
            </a:endParaRPr>
          </a:p>
          <a:p>
            <a:pPr eaLnBrk="1" hangingPunct="1"/>
            <a:r>
              <a:rPr lang="zh-CN" altLang="en-US" sz="2800" b="1">
                <a:solidFill>
                  <a:srgbClr val="FF0000"/>
                </a:solidFill>
                <a:latin typeface="楷体_GB2312" pitchFamily="49" charset="-122"/>
                <a:ea typeface="楷体_GB2312" pitchFamily="49" charset="-122"/>
              </a:rPr>
              <a:t>竞赛识题</a:t>
            </a:r>
            <a:r>
              <a:rPr lang="zh-CN" altLang="en-US" sz="2800" b="1">
                <a:solidFill>
                  <a:srgbClr val="0000FF"/>
                </a:solidFill>
                <a:latin typeface="楷体_GB2312" pitchFamily="49" charset="-122"/>
                <a:ea typeface="楷体_GB2312" pitchFamily="49" charset="-122"/>
              </a:rPr>
              <a:t>要进行关联分析；</a:t>
            </a:r>
          </a:p>
          <a:p>
            <a:pPr eaLnBrk="1" hangingPunct="1"/>
            <a:r>
              <a:rPr lang="zh-CN" altLang="en-US" sz="2800" b="1">
                <a:solidFill>
                  <a:srgbClr val="FF0000"/>
                </a:solidFill>
                <a:latin typeface="楷体_GB2312" pitchFamily="49" charset="-122"/>
                <a:ea typeface="楷体_GB2312" pitchFamily="49" charset="-122"/>
              </a:rPr>
              <a:t>对待问题</a:t>
            </a:r>
            <a:r>
              <a:rPr lang="zh-CN" altLang="en-US" sz="2800" b="1">
                <a:solidFill>
                  <a:srgbClr val="0000FF"/>
                </a:solidFill>
                <a:latin typeface="楷体_GB2312" pitchFamily="49" charset="-122"/>
                <a:ea typeface="楷体_GB2312" pitchFamily="49" charset="-122"/>
              </a:rPr>
              <a:t>要进行机理分析；</a:t>
            </a:r>
          </a:p>
          <a:p>
            <a:pPr eaLnBrk="1" hangingPunct="1"/>
            <a:r>
              <a:rPr lang="zh-CN" altLang="en-US" sz="2800" b="1">
                <a:solidFill>
                  <a:srgbClr val="FF0000"/>
                </a:solidFill>
                <a:latin typeface="楷体_GB2312" pitchFamily="49" charset="-122"/>
                <a:ea typeface="楷体_GB2312" pitchFamily="49" charset="-122"/>
              </a:rPr>
              <a:t>解决问题</a:t>
            </a:r>
            <a:r>
              <a:rPr lang="zh-CN" altLang="en-US" sz="2800" b="1">
                <a:solidFill>
                  <a:srgbClr val="0000FF"/>
                </a:solidFill>
                <a:latin typeface="楷体_GB2312" pitchFamily="49" charset="-122"/>
                <a:ea typeface="楷体_GB2312" pitchFamily="49" charset="-122"/>
              </a:rPr>
              <a:t>要进行逐步回归分析；</a:t>
            </a:r>
          </a:p>
          <a:p>
            <a:pPr eaLnBrk="1" hangingPunct="1"/>
            <a:r>
              <a:rPr lang="zh-CN" altLang="en-US" sz="2800" b="1">
                <a:solidFill>
                  <a:srgbClr val="FF0000"/>
                </a:solidFill>
                <a:latin typeface="楷体_GB2312" pitchFamily="49" charset="-122"/>
                <a:ea typeface="楷体_GB2312" pitchFamily="49" charset="-122"/>
              </a:rPr>
              <a:t>解决之后</a:t>
            </a:r>
            <a:r>
              <a:rPr lang="zh-CN" altLang="en-US" sz="2800" b="1">
                <a:solidFill>
                  <a:srgbClr val="0000FF"/>
                </a:solidFill>
                <a:latin typeface="楷体_GB2312" pitchFamily="49" charset="-122"/>
                <a:ea typeface="楷体_GB2312" pitchFamily="49" charset="-122"/>
              </a:rPr>
              <a:t>要进行全回归分析。</a:t>
            </a:r>
          </a:p>
        </p:txBody>
      </p:sp>
      <p:sp>
        <p:nvSpPr>
          <p:cNvPr id="141318" name="Rectangle 4"/>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五、数学建模竞赛的策略与实践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4">
                                            <p:txEl>
                                              <p:pRg st="1" end="1"/>
                                            </p:txEl>
                                          </p:spTgt>
                                        </p:tgtEl>
                                        <p:attrNameLst>
                                          <p:attrName>style.visibility</p:attrName>
                                        </p:attrNameLst>
                                      </p:cBhvr>
                                      <p:to>
                                        <p:strVal val="visible"/>
                                      </p:to>
                                    </p:set>
                                    <p:animEffect transition="in" filter="blinds(horizontal)">
                                      <p:cBhvr>
                                        <p:cTn id="7" dur="500"/>
                                        <p:tgtEl>
                                          <p:spTgt spid="788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54">
                                            <p:txEl>
                                              <p:pRg st="2" end="2"/>
                                            </p:txEl>
                                          </p:spTgt>
                                        </p:tgtEl>
                                        <p:attrNameLst>
                                          <p:attrName>style.visibility</p:attrName>
                                        </p:attrNameLst>
                                      </p:cBhvr>
                                      <p:to>
                                        <p:strVal val="visible"/>
                                      </p:to>
                                    </p:set>
                                    <p:animEffect transition="in" filter="blinds(horizontal)">
                                      <p:cBhvr>
                                        <p:cTn id="12" dur="500"/>
                                        <p:tgtEl>
                                          <p:spTgt spid="788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854">
                                            <p:txEl>
                                              <p:pRg st="3" end="3"/>
                                            </p:txEl>
                                          </p:spTgt>
                                        </p:tgtEl>
                                        <p:attrNameLst>
                                          <p:attrName>style.visibility</p:attrName>
                                        </p:attrNameLst>
                                      </p:cBhvr>
                                      <p:to>
                                        <p:strVal val="visible"/>
                                      </p:to>
                                    </p:set>
                                    <p:animEffect transition="in" filter="blinds(horizontal)">
                                      <p:cBhvr>
                                        <p:cTn id="17" dur="500"/>
                                        <p:tgtEl>
                                          <p:spTgt spid="7885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854">
                                            <p:txEl>
                                              <p:pRg st="5" end="5"/>
                                            </p:txEl>
                                          </p:spTgt>
                                        </p:tgtEl>
                                        <p:attrNameLst>
                                          <p:attrName>style.visibility</p:attrName>
                                        </p:attrNameLst>
                                      </p:cBhvr>
                                      <p:to>
                                        <p:strVal val="visible"/>
                                      </p:to>
                                    </p:set>
                                    <p:animEffect transition="in" filter="blinds(horizontal)">
                                      <p:cBhvr>
                                        <p:cTn id="22" dur="500"/>
                                        <p:tgtEl>
                                          <p:spTgt spid="7885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854">
                                            <p:txEl>
                                              <p:pRg st="6" end="6"/>
                                            </p:txEl>
                                          </p:spTgt>
                                        </p:tgtEl>
                                        <p:attrNameLst>
                                          <p:attrName>style.visibility</p:attrName>
                                        </p:attrNameLst>
                                      </p:cBhvr>
                                      <p:to>
                                        <p:strVal val="visible"/>
                                      </p:to>
                                    </p:set>
                                    <p:animEffect transition="in" filter="blinds(horizontal)">
                                      <p:cBhvr>
                                        <p:cTn id="27" dur="500"/>
                                        <p:tgtEl>
                                          <p:spTgt spid="78854">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854">
                                            <p:txEl>
                                              <p:pRg st="7" end="7"/>
                                            </p:txEl>
                                          </p:spTgt>
                                        </p:tgtEl>
                                        <p:attrNameLst>
                                          <p:attrName>style.visibility</p:attrName>
                                        </p:attrNameLst>
                                      </p:cBhvr>
                                      <p:to>
                                        <p:strVal val="visible"/>
                                      </p:to>
                                    </p:set>
                                    <p:animEffect transition="in" filter="blinds(horizontal)">
                                      <p:cBhvr>
                                        <p:cTn id="32" dur="500"/>
                                        <p:tgtEl>
                                          <p:spTgt spid="78854">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854">
                                            <p:txEl>
                                              <p:pRg st="8" end="8"/>
                                            </p:txEl>
                                          </p:spTgt>
                                        </p:tgtEl>
                                        <p:attrNameLst>
                                          <p:attrName>style.visibility</p:attrName>
                                        </p:attrNameLst>
                                      </p:cBhvr>
                                      <p:to>
                                        <p:strVal val="visible"/>
                                      </p:to>
                                    </p:set>
                                    <p:animEffect transition="in" filter="blinds(horizontal)">
                                      <p:cBhvr>
                                        <p:cTn id="37" dur="500"/>
                                        <p:tgtEl>
                                          <p:spTgt spid="788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37EBE24-0E98-40F4-A93A-1EBFA6A2510B}" type="datetime1">
              <a:rPr lang="zh-CN" altLang="en-US" sz="1400">
                <a:ea typeface="宋体" pitchFamily="2" charset="-122"/>
              </a:rPr>
              <a:pPr eaLnBrk="1" hangingPunct="1"/>
              <a:t>2019/7/7</a:t>
            </a:fld>
            <a:endParaRPr lang="en-US" altLang="zh-CN" sz="1400">
              <a:ea typeface="宋体" pitchFamily="2" charset="-122"/>
            </a:endParaRPr>
          </a:p>
        </p:txBody>
      </p:sp>
      <p:sp>
        <p:nvSpPr>
          <p:cNvPr id="14233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248492C-0430-458C-B29D-999071DAB11E}" type="slidenum">
              <a:rPr lang="zh-CN" altLang="en-US" sz="1400">
                <a:ea typeface="宋体" pitchFamily="2" charset="-122"/>
              </a:rPr>
              <a:pPr algn="r" eaLnBrk="1" hangingPunct="1"/>
              <a:t>68</a:t>
            </a:fld>
            <a:endParaRPr lang="en-US" altLang="zh-CN" sz="1400">
              <a:ea typeface="宋体" pitchFamily="2" charset="-122"/>
            </a:endParaRPr>
          </a:p>
        </p:txBody>
      </p:sp>
      <p:sp>
        <p:nvSpPr>
          <p:cNvPr id="142340" name="Text Box 2"/>
          <p:cNvSpPr txBox="1">
            <a:spLocks noChangeArrowheads="1"/>
          </p:cNvSpPr>
          <p:nvPr/>
        </p:nvSpPr>
        <p:spPr bwMode="auto">
          <a:xfrm>
            <a:off x="250825" y="1196975"/>
            <a:ext cx="5616575"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FF00FF"/>
                </a:solidFill>
                <a:latin typeface="楷体_GB2312" pitchFamily="49" charset="-122"/>
                <a:ea typeface="楷体_GB2312" pitchFamily="49" charset="-122"/>
              </a:rPr>
              <a:t>1.</a:t>
            </a:r>
            <a:r>
              <a:rPr lang="zh-CN" altLang="en-US" sz="3200" b="1">
                <a:solidFill>
                  <a:srgbClr val="FF00FF"/>
                </a:solidFill>
                <a:latin typeface="楷体_GB2312" pitchFamily="49" charset="-122"/>
                <a:ea typeface="楷体_GB2312" pitchFamily="49" charset="-122"/>
              </a:rPr>
              <a:t>参加数学建模竞赛的策略</a:t>
            </a:r>
          </a:p>
        </p:txBody>
      </p:sp>
      <p:sp>
        <p:nvSpPr>
          <p:cNvPr id="79878" name="Text Box 3"/>
          <p:cNvSpPr txBox="1">
            <a:spLocks noChangeArrowheads="1"/>
          </p:cNvSpPr>
          <p:nvPr/>
        </p:nvSpPr>
        <p:spPr bwMode="auto">
          <a:xfrm>
            <a:off x="971550" y="1916113"/>
            <a:ext cx="6624638"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800" b="1">
                <a:solidFill>
                  <a:srgbClr val="FF0000"/>
                </a:solidFill>
                <a:latin typeface="楷体_GB2312" pitchFamily="49" charset="-122"/>
                <a:ea typeface="楷体_GB2312" pitchFamily="49" charset="-122"/>
              </a:rPr>
              <a:t>模型假设</a:t>
            </a:r>
            <a:r>
              <a:rPr lang="zh-CN" altLang="en-US" sz="2800" b="1">
                <a:solidFill>
                  <a:srgbClr val="0000FF"/>
                </a:solidFill>
                <a:latin typeface="楷体_GB2312" pitchFamily="49" charset="-122"/>
                <a:ea typeface="楷体_GB2312" pitchFamily="49" charset="-122"/>
              </a:rPr>
              <a:t>要选取必要条件；</a:t>
            </a:r>
          </a:p>
          <a:p>
            <a:pPr eaLnBrk="1" hangingPunct="1"/>
            <a:r>
              <a:rPr lang="zh-CN" altLang="en-US" sz="2800" b="1">
                <a:solidFill>
                  <a:srgbClr val="FF0000"/>
                </a:solidFill>
                <a:latin typeface="楷体_GB2312" pitchFamily="49" charset="-122"/>
                <a:ea typeface="楷体_GB2312" pitchFamily="49" charset="-122"/>
              </a:rPr>
              <a:t>模型分析</a:t>
            </a:r>
            <a:r>
              <a:rPr lang="zh-CN" altLang="en-US" sz="2800" b="1">
                <a:solidFill>
                  <a:srgbClr val="0000FF"/>
                </a:solidFill>
                <a:latin typeface="楷体_GB2312" pitchFamily="49" charset="-122"/>
                <a:ea typeface="楷体_GB2312" pitchFamily="49" charset="-122"/>
              </a:rPr>
              <a:t>要选取充分条件；</a:t>
            </a:r>
          </a:p>
          <a:p>
            <a:pPr eaLnBrk="1" hangingPunct="1"/>
            <a:r>
              <a:rPr lang="zh-CN" altLang="en-US" sz="2800" b="1">
                <a:solidFill>
                  <a:srgbClr val="FF0000"/>
                </a:solidFill>
                <a:latin typeface="楷体_GB2312" pitchFamily="49" charset="-122"/>
                <a:ea typeface="楷体_GB2312" pitchFamily="49" charset="-122"/>
              </a:rPr>
              <a:t>模型建立</a:t>
            </a:r>
            <a:r>
              <a:rPr lang="zh-CN" altLang="en-US" sz="2800" b="1">
                <a:solidFill>
                  <a:srgbClr val="0000FF"/>
                </a:solidFill>
                <a:latin typeface="楷体_GB2312" pitchFamily="49" charset="-122"/>
                <a:ea typeface="楷体_GB2312" pitchFamily="49" charset="-122"/>
              </a:rPr>
              <a:t>要选取充分必要条件；</a:t>
            </a:r>
          </a:p>
          <a:p>
            <a:pPr eaLnBrk="1" hangingPunct="1"/>
            <a:r>
              <a:rPr lang="zh-CN" altLang="en-US" sz="2800" b="1">
                <a:solidFill>
                  <a:srgbClr val="FF0000"/>
                </a:solidFill>
                <a:latin typeface="楷体_GB2312" pitchFamily="49" charset="-122"/>
                <a:ea typeface="楷体_GB2312" pitchFamily="49" charset="-122"/>
              </a:rPr>
              <a:t>模型检验</a:t>
            </a:r>
            <a:r>
              <a:rPr lang="zh-CN" altLang="en-US" sz="2800" b="1">
                <a:solidFill>
                  <a:srgbClr val="0000FF"/>
                </a:solidFill>
                <a:latin typeface="楷体_GB2312" pitchFamily="49" charset="-122"/>
                <a:ea typeface="楷体_GB2312" pitchFamily="49" charset="-122"/>
              </a:rPr>
              <a:t>要做误差和灵敏度分析；</a:t>
            </a:r>
          </a:p>
          <a:p>
            <a:pPr eaLnBrk="1" hangingPunct="1"/>
            <a:r>
              <a:rPr lang="zh-CN" altLang="en-US" sz="2800" b="1">
                <a:solidFill>
                  <a:srgbClr val="FF0000"/>
                </a:solidFill>
                <a:latin typeface="楷体_GB2312" pitchFamily="49" charset="-122"/>
                <a:ea typeface="楷体_GB2312" pitchFamily="49" charset="-122"/>
              </a:rPr>
              <a:t>模型评价</a:t>
            </a:r>
            <a:r>
              <a:rPr lang="zh-CN" altLang="en-US" sz="2800" b="1">
                <a:solidFill>
                  <a:srgbClr val="0000FF"/>
                </a:solidFill>
                <a:latin typeface="楷体_GB2312" pitchFamily="49" charset="-122"/>
                <a:ea typeface="楷体_GB2312" pitchFamily="49" charset="-122"/>
              </a:rPr>
              <a:t>要做多因素的综合评价。</a:t>
            </a:r>
          </a:p>
          <a:p>
            <a:pPr eaLnBrk="1" hangingPunct="1"/>
            <a:endParaRPr lang="zh-CN" altLang="en-US" sz="2800" b="1">
              <a:solidFill>
                <a:srgbClr val="0000FF"/>
              </a:solidFill>
              <a:latin typeface="楷体_GB2312" pitchFamily="49" charset="-122"/>
              <a:ea typeface="楷体_GB2312" pitchFamily="49" charset="-122"/>
            </a:endParaRPr>
          </a:p>
          <a:p>
            <a:pPr eaLnBrk="1" hangingPunct="1"/>
            <a:r>
              <a:rPr lang="zh-CN" altLang="en-US" sz="2800" b="1">
                <a:solidFill>
                  <a:srgbClr val="FF0000"/>
                </a:solidFill>
                <a:latin typeface="楷体_GB2312" pitchFamily="49" charset="-122"/>
                <a:ea typeface="楷体_GB2312" pitchFamily="49" charset="-122"/>
              </a:rPr>
              <a:t>论文摘要</a:t>
            </a:r>
            <a:r>
              <a:rPr lang="zh-CN" altLang="en-US" sz="2800" b="1">
                <a:solidFill>
                  <a:srgbClr val="0000FF"/>
                </a:solidFill>
                <a:latin typeface="楷体_GB2312" pitchFamily="49" charset="-122"/>
                <a:ea typeface="楷体_GB2312" pitchFamily="49" charset="-122"/>
              </a:rPr>
              <a:t>要做聚类分析；</a:t>
            </a:r>
          </a:p>
          <a:p>
            <a:pPr eaLnBrk="1" hangingPunct="1"/>
            <a:r>
              <a:rPr lang="zh-CN" altLang="en-US" sz="2800" b="1">
                <a:solidFill>
                  <a:srgbClr val="FF0000"/>
                </a:solidFill>
                <a:latin typeface="楷体_GB2312" pitchFamily="49" charset="-122"/>
                <a:ea typeface="楷体_GB2312" pitchFamily="49" charset="-122"/>
              </a:rPr>
              <a:t>论文结构</a:t>
            </a:r>
            <a:r>
              <a:rPr lang="zh-CN" altLang="en-US" sz="2800" b="1">
                <a:solidFill>
                  <a:srgbClr val="0000FF"/>
                </a:solidFill>
                <a:latin typeface="楷体_GB2312" pitchFamily="49" charset="-122"/>
                <a:ea typeface="楷体_GB2312" pitchFamily="49" charset="-122"/>
              </a:rPr>
              <a:t>要做整数规划；</a:t>
            </a:r>
          </a:p>
          <a:p>
            <a:pPr eaLnBrk="1" hangingPunct="1"/>
            <a:r>
              <a:rPr lang="zh-CN" altLang="en-US" sz="2800" b="1">
                <a:solidFill>
                  <a:srgbClr val="FF0000"/>
                </a:solidFill>
                <a:latin typeface="楷体_GB2312" pitchFamily="49" charset="-122"/>
                <a:ea typeface="楷体_GB2312" pitchFamily="49" charset="-122"/>
              </a:rPr>
              <a:t>论文内容</a:t>
            </a:r>
            <a:r>
              <a:rPr lang="zh-CN" altLang="en-US" sz="2800" b="1">
                <a:solidFill>
                  <a:srgbClr val="0000FF"/>
                </a:solidFill>
                <a:latin typeface="楷体_GB2312" pitchFamily="49" charset="-122"/>
                <a:ea typeface="楷体_GB2312" pitchFamily="49" charset="-122"/>
              </a:rPr>
              <a:t>要做动态规划；</a:t>
            </a:r>
          </a:p>
          <a:p>
            <a:pPr eaLnBrk="1" hangingPunct="1"/>
            <a:r>
              <a:rPr lang="zh-CN" altLang="en-US" sz="2800" b="1">
                <a:solidFill>
                  <a:srgbClr val="FF0000"/>
                </a:solidFill>
                <a:latin typeface="楷体_GB2312" pitchFamily="49" charset="-122"/>
                <a:ea typeface="楷体_GB2312" pitchFamily="49" charset="-122"/>
              </a:rPr>
              <a:t>文中模型</a:t>
            </a:r>
            <a:r>
              <a:rPr lang="zh-CN" altLang="en-US" sz="2800" b="1">
                <a:solidFill>
                  <a:srgbClr val="0000FF"/>
                </a:solidFill>
                <a:latin typeface="楷体_GB2312" pitchFamily="49" charset="-122"/>
                <a:ea typeface="楷体_GB2312" pitchFamily="49" charset="-122"/>
              </a:rPr>
              <a:t>要用好线性规划与非线性规划。</a:t>
            </a:r>
            <a:endParaRPr lang="zh-CN" altLang="en-US" sz="3600" b="1">
              <a:solidFill>
                <a:srgbClr val="0000FF"/>
              </a:solidFill>
              <a:latin typeface="楷体_GB2312" pitchFamily="49" charset="-122"/>
              <a:ea typeface="楷体_GB2312" pitchFamily="49" charset="-122"/>
            </a:endParaRPr>
          </a:p>
        </p:txBody>
      </p:sp>
      <p:sp>
        <p:nvSpPr>
          <p:cNvPr id="142342" name="Rectangle 4"/>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五、数学建模竞赛的策略与实践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78">
                                            <p:txEl>
                                              <p:pRg st="1" end="1"/>
                                            </p:txEl>
                                          </p:spTgt>
                                        </p:tgtEl>
                                        <p:attrNameLst>
                                          <p:attrName>style.visibility</p:attrName>
                                        </p:attrNameLst>
                                      </p:cBhvr>
                                      <p:to>
                                        <p:strVal val="visible"/>
                                      </p:to>
                                    </p:set>
                                    <p:animEffect transition="in" filter="blinds(horizontal)">
                                      <p:cBhvr>
                                        <p:cTn id="7" dur="500"/>
                                        <p:tgtEl>
                                          <p:spTgt spid="798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878">
                                            <p:txEl>
                                              <p:pRg st="2" end="2"/>
                                            </p:txEl>
                                          </p:spTgt>
                                        </p:tgtEl>
                                        <p:attrNameLst>
                                          <p:attrName>style.visibility</p:attrName>
                                        </p:attrNameLst>
                                      </p:cBhvr>
                                      <p:to>
                                        <p:strVal val="visible"/>
                                      </p:to>
                                    </p:set>
                                    <p:animEffect transition="in" filter="blinds(horizontal)">
                                      <p:cBhvr>
                                        <p:cTn id="12" dur="500"/>
                                        <p:tgtEl>
                                          <p:spTgt spid="7987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878">
                                            <p:txEl>
                                              <p:pRg st="3" end="3"/>
                                            </p:txEl>
                                          </p:spTgt>
                                        </p:tgtEl>
                                        <p:attrNameLst>
                                          <p:attrName>style.visibility</p:attrName>
                                        </p:attrNameLst>
                                      </p:cBhvr>
                                      <p:to>
                                        <p:strVal val="visible"/>
                                      </p:to>
                                    </p:set>
                                    <p:animEffect transition="in" filter="blinds(horizontal)">
                                      <p:cBhvr>
                                        <p:cTn id="17" dur="500"/>
                                        <p:tgtEl>
                                          <p:spTgt spid="7987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878">
                                            <p:txEl>
                                              <p:pRg st="4" end="4"/>
                                            </p:txEl>
                                          </p:spTgt>
                                        </p:tgtEl>
                                        <p:attrNameLst>
                                          <p:attrName>style.visibility</p:attrName>
                                        </p:attrNameLst>
                                      </p:cBhvr>
                                      <p:to>
                                        <p:strVal val="visible"/>
                                      </p:to>
                                    </p:set>
                                    <p:animEffect transition="in" filter="blinds(horizontal)">
                                      <p:cBhvr>
                                        <p:cTn id="22" dur="500"/>
                                        <p:tgtEl>
                                          <p:spTgt spid="7987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878">
                                            <p:txEl>
                                              <p:pRg st="6" end="6"/>
                                            </p:txEl>
                                          </p:spTgt>
                                        </p:tgtEl>
                                        <p:attrNameLst>
                                          <p:attrName>style.visibility</p:attrName>
                                        </p:attrNameLst>
                                      </p:cBhvr>
                                      <p:to>
                                        <p:strVal val="visible"/>
                                      </p:to>
                                    </p:set>
                                    <p:animEffect transition="in" filter="blinds(horizontal)">
                                      <p:cBhvr>
                                        <p:cTn id="27" dur="500"/>
                                        <p:tgtEl>
                                          <p:spTgt spid="79878">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878">
                                            <p:txEl>
                                              <p:pRg st="7" end="7"/>
                                            </p:txEl>
                                          </p:spTgt>
                                        </p:tgtEl>
                                        <p:attrNameLst>
                                          <p:attrName>style.visibility</p:attrName>
                                        </p:attrNameLst>
                                      </p:cBhvr>
                                      <p:to>
                                        <p:strVal val="visible"/>
                                      </p:to>
                                    </p:set>
                                    <p:animEffect transition="in" filter="blinds(horizontal)">
                                      <p:cBhvr>
                                        <p:cTn id="32" dur="500"/>
                                        <p:tgtEl>
                                          <p:spTgt spid="79878">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9878">
                                            <p:txEl>
                                              <p:pRg st="8" end="8"/>
                                            </p:txEl>
                                          </p:spTgt>
                                        </p:tgtEl>
                                        <p:attrNameLst>
                                          <p:attrName>style.visibility</p:attrName>
                                        </p:attrNameLst>
                                      </p:cBhvr>
                                      <p:to>
                                        <p:strVal val="visible"/>
                                      </p:to>
                                    </p:set>
                                    <p:animEffect transition="in" filter="blinds(horizontal)">
                                      <p:cBhvr>
                                        <p:cTn id="37" dur="500"/>
                                        <p:tgtEl>
                                          <p:spTgt spid="79878">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9878">
                                            <p:txEl>
                                              <p:pRg st="9" end="9"/>
                                            </p:txEl>
                                          </p:spTgt>
                                        </p:tgtEl>
                                        <p:attrNameLst>
                                          <p:attrName>style.visibility</p:attrName>
                                        </p:attrNameLst>
                                      </p:cBhvr>
                                      <p:to>
                                        <p:strVal val="visible"/>
                                      </p:to>
                                    </p:set>
                                    <p:animEffect transition="in" filter="blinds(horizontal)">
                                      <p:cBhvr>
                                        <p:cTn id="42" dur="500"/>
                                        <p:tgtEl>
                                          <p:spTgt spid="798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3"/>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0AF3AB0-C7DC-49EE-B83C-95672DDC9496}" type="datetime1">
              <a:rPr lang="zh-CN" altLang="en-US" sz="1400">
                <a:ea typeface="宋体" pitchFamily="2" charset="-122"/>
              </a:rPr>
              <a:pPr eaLnBrk="1" hangingPunct="1"/>
              <a:t>2019/7/7</a:t>
            </a:fld>
            <a:endParaRPr lang="en-US" altLang="zh-CN" sz="1400">
              <a:ea typeface="宋体" pitchFamily="2" charset="-122"/>
            </a:endParaRPr>
          </a:p>
        </p:txBody>
      </p:sp>
      <p:sp>
        <p:nvSpPr>
          <p:cNvPr id="143363" name="灯片编号占位符 5"/>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0C0FA681-D64D-4AE4-95DA-995FD1AEB2E0}" type="slidenum">
              <a:rPr lang="zh-CN" altLang="en-US" sz="1400">
                <a:ea typeface="宋体" pitchFamily="2" charset="-122"/>
              </a:rPr>
              <a:pPr algn="r" eaLnBrk="1" hangingPunct="1"/>
              <a:t>69</a:t>
            </a:fld>
            <a:endParaRPr lang="en-US" altLang="zh-CN" sz="1400">
              <a:ea typeface="宋体" pitchFamily="2" charset="-122"/>
            </a:endParaRPr>
          </a:p>
        </p:txBody>
      </p:sp>
      <p:sp>
        <p:nvSpPr>
          <p:cNvPr id="143364" name="Text Box 2"/>
          <p:cNvSpPr txBox="1">
            <a:spLocks noChangeArrowheads="1"/>
          </p:cNvSpPr>
          <p:nvPr/>
        </p:nvSpPr>
        <p:spPr bwMode="auto">
          <a:xfrm>
            <a:off x="323850" y="1196975"/>
            <a:ext cx="6192838"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FF00FF"/>
                </a:solidFill>
                <a:latin typeface="楷体_GB2312" pitchFamily="49" charset="-122"/>
                <a:ea typeface="楷体_GB2312" pitchFamily="49" charset="-122"/>
              </a:rPr>
              <a:t>2.</a:t>
            </a:r>
            <a:r>
              <a:rPr lang="zh-CN" altLang="en-US" sz="3200" b="1">
                <a:solidFill>
                  <a:srgbClr val="FF00FF"/>
                </a:solidFill>
                <a:latin typeface="楷体_GB2312" pitchFamily="49" charset="-122"/>
                <a:ea typeface="楷体_GB2312" pitchFamily="49" charset="-122"/>
              </a:rPr>
              <a:t>参加数学建模竞赛的基本原则</a:t>
            </a:r>
          </a:p>
        </p:txBody>
      </p:sp>
      <p:sp>
        <p:nvSpPr>
          <p:cNvPr id="80902" name="Text Box 3"/>
          <p:cNvSpPr txBox="1">
            <a:spLocks noChangeArrowheads="1"/>
          </p:cNvSpPr>
          <p:nvPr/>
        </p:nvSpPr>
        <p:spPr bwMode="auto">
          <a:xfrm>
            <a:off x="611188" y="2708275"/>
            <a:ext cx="8532812"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3200" b="1">
                <a:solidFill>
                  <a:srgbClr val="FF3300"/>
                </a:solidFill>
                <a:latin typeface="楷体_GB2312" pitchFamily="49" charset="-122"/>
                <a:ea typeface="楷体_GB2312" pitchFamily="49" charset="-122"/>
              </a:rPr>
              <a:t>一个中心</a:t>
            </a:r>
            <a:r>
              <a:rPr lang="zh-CN" altLang="en-US" sz="3200" b="1">
                <a:solidFill>
                  <a:srgbClr val="0000FF"/>
                </a:solidFill>
                <a:latin typeface="楷体_GB2312" pitchFamily="49" charset="-122"/>
                <a:ea typeface="楷体_GB2312" pitchFamily="49" charset="-122"/>
              </a:rPr>
              <a:t>：目标；</a:t>
            </a:r>
          </a:p>
          <a:p>
            <a:r>
              <a:rPr lang="zh-CN" altLang="en-US" sz="3200" b="1">
                <a:solidFill>
                  <a:srgbClr val="FF3300"/>
                </a:solidFill>
                <a:latin typeface="楷体_GB2312" pitchFamily="49" charset="-122"/>
                <a:ea typeface="楷体_GB2312" pitchFamily="49" charset="-122"/>
              </a:rPr>
              <a:t>二个基本点</a:t>
            </a:r>
            <a:r>
              <a:rPr lang="zh-CN" altLang="en-US" sz="3200" b="1">
                <a:solidFill>
                  <a:srgbClr val="0000FF"/>
                </a:solidFill>
                <a:latin typeface="楷体_GB2312" pitchFamily="49" charset="-122"/>
                <a:ea typeface="楷体_GB2312" pitchFamily="49" charset="-122"/>
              </a:rPr>
              <a:t>：队员能力，优势互补；</a:t>
            </a:r>
          </a:p>
          <a:p>
            <a:r>
              <a:rPr lang="zh-CN" altLang="en-US" sz="3200" b="1">
                <a:solidFill>
                  <a:srgbClr val="FF3300"/>
                </a:solidFill>
                <a:latin typeface="楷体_GB2312" pitchFamily="49" charset="-122"/>
                <a:ea typeface="楷体_GB2312" pitchFamily="49" charset="-122"/>
              </a:rPr>
              <a:t>三个要素：</a:t>
            </a:r>
            <a:r>
              <a:rPr lang="zh-CN" altLang="en-US" sz="3200" b="1">
                <a:solidFill>
                  <a:srgbClr val="0000FF"/>
                </a:solidFill>
                <a:latin typeface="楷体_GB2312" pitchFamily="49" charset="-122"/>
                <a:ea typeface="楷体_GB2312" pitchFamily="49" charset="-122"/>
              </a:rPr>
              <a:t>方法、模型、摘要</a:t>
            </a:r>
            <a:r>
              <a:rPr lang="en-US" altLang="zh-CN" sz="3200" b="1">
                <a:solidFill>
                  <a:srgbClr val="0000FF"/>
                </a:solidFill>
                <a:latin typeface="楷体_GB2312" pitchFamily="49" charset="-122"/>
                <a:ea typeface="楷体_GB2312" pitchFamily="49" charset="-122"/>
              </a:rPr>
              <a:t>;</a:t>
            </a:r>
          </a:p>
          <a:p>
            <a:r>
              <a:rPr lang="zh-CN" altLang="en-US" sz="3200" b="1">
                <a:solidFill>
                  <a:srgbClr val="FF3300"/>
                </a:solidFill>
                <a:latin typeface="楷体_GB2312" pitchFamily="49" charset="-122"/>
                <a:ea typeface="楷体_GB2312" pitchFamily="49" charset="-122"/>
              </a:rPr>
              <a:t>四个精神：</a:t>
            </a:r>
            <a:r>
              <a:rPr lang="zh-CN" altLang="en-US" sz="3200" b="1">
                <a:solidFill>
                  <a:srgbClr val="0000FF"/>
                </a:solidFill>
                <a:latin typeface="楷体_GB2312" pitchFamily="49" charset="-122"/>
                <a:ea typeface="楷体_GB2312" pitchFamily="49" charset="-122"/>
              </a:rPr>
              <a:t>主人、拼搏、合作、忍让</a:t>
            </a:r>
            <a:r>
              <a:rPr lang="en-US" altLang="zh-CN" sz="3200" b="1">
                <a:solidFill>
                  <a:srgbClr val="0000FF"/>
                </a:solidFill>
                <a:latin typeface="楷体_GB2312" pitchFamily="49" charset="-122"/>
                <a:ea typeface="楷体_GB2312" pitchFamily="49" charset="-122"/>
              </a:rPr>
              <a:t>;</a:t>
            </a:r>
          </a:p>
          <a:p>
            <a:r>
              <a:rPr lang="zh-CN" altLang="en-US" sz="3200" b="1">
                <a:solidFill>
                  <a:srgbClr val="FF3300"/>
                </a:solidFill>
                <a:latin typeface="楷体_GB2312" pitchFamily="49" charset="-122"/>
                <a:ea typeface="楷体_GB2312" pitchFamily="49" charset="-122"/>
              </a:rPr>
              <a:t>五个环节：</a:t>
            </a:r>
            <a:r>
              <a:rPr lang="zh-CN" altLang="en-US" sz="3200" b="1">
                <a:solidFill>
                  <a:srgbClr val="0000FF"/>
                </a:solidFill>
                <a:latin typeface="楷体_GB2312" pitchFamily="49" charset="-122"/>
                <a:ea typeface="楷体_GB2312" pitchFamily="49" charset="-122"/>
              </a:rPr>
              <a:t>识题、假设、建模、求解、写作；</a:t>
            </a:r>
          </a:p>
          <a:p>
            <a:r>
              <a:rPr lang="zh-CN" altLang="en-US" sz="3200" b="1">
                <a:solidFill>
                  <a:srgbClr val="FF3300"/>
                </a:solidFill>
                <a:latin typeface="楷体_GB2312" pitchFamily="49" charset="-122"/>
                <a:ea typeface="楷体_GB2312" pitchFamily="49" charset="-122"/>
              </a:rPr>
              <a:t>六个意识：</a:t>
            </a:r>
            <a:r>
              <a:rPr lang="zh-CN" altLang="en-US" sz="3200" b="1">
                <a:solidFill>
                  <a:srgbClr val="0000FF"/>
                </a:solidFill>
                <a:latin typeface="楷体_GB2312" pitchFamily="49" charset="-122"/>
                <a:ea typeface="楷体_GB2312" pitchFamily="49" charset="-122"/>
              </a:rPr>
              <a:t>参与、竞争、攻关、创新、特色、 　　　　　　　　　　　　　　　　　　　            自圆。</a:t>
            </a:r>
          </a:p>
        </p:txBody>
      </p:sp>
      <p:sp>
        <p:nvSpPr>
          <p:cNvPr id="143366" name="Rectangle 4"/>
          <p:cNvSpPr>
            <a:spLocks noChangeArrowheads="1"/>
          </p:cNvSpPr>
          <p:nvPr/>
        </p:nvSpPr>
        <p:spPr bwMode="auto">
          <a:xfrm>
            <a:off x="539750" y="1916113"/>
            <a:ext cx="3600450"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200" b="1">
                <a:solidFill>
                  <a:srgbClr val="0000FF"/>
                </a:solidFill>
                <a:ea typeface="宋体" pitchFamily="2" charset="-122"/>
              </a:rPr>
              <a:t>1-2-3-4-5-6</a:t>
            </a:r>
            <a:r>
              <a:rPr lang="zh-CN" altLang="en-US" sz="3200" b="1">
                <a:solidFill>
                  <a:srgbClr val="0000FF"/>
                </a:solidFill>
                <a:ea typeface="宋体" pitchFamily="2" charset="-122"/>
              </a:rPr>
              <a:t>原则：</a:t>
            </a:r>
          </a:p>
        </p:txBody>
      </p:sp>
      <p:pic>
        <p:nvPicPr>
          <p:cNvPr id="143367" name="Picture 5" descr="PE0323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0" y="6002338"/>
            <a:ext cx="14033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8" name="Rectangle 6"/>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五、数学建模竞赛的策略与实践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902">
                                            <p:txEl>
                                              <p:pRg st="0" end="0"/>
                                            </p:txEl>
                                          </p:spTgt>
                                        </p:tgtEl>
                                        <p:attrNameLst>
                                          <p:attrName>style.visibility</p:attrName>
                                        </p:attrNameLst>
                                      </p:cBhvr>
                                      <p:to>
                                        <p:strVal val="visible"/>
                                      </p:to>
                                    </p:set>
                                    <p:animEffect transition="in" filter="wipe(up)">
                                      <p:cBhvr>
                                        <p:cTn id="7" dur="500"/>
                                        <p:tgtEl>
                                          <p:spTgt spid="809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0902">
                                            <p:txEl>
                                              <p:pRg st="1" end="1"/>
                                            </p:txEl>
                                          </p:spTgt>
                                        </p:tgtEl>
                                        <p:attrNameLst>
                                          <p:attrName>style.visibility</p:attrName>
                                        </p:attrNameLst>
                                      </p:cBhvr>
                                      <p:to>
                                        <p:strVal val="visible"/>
                                      </p:to>
                                    </p:set>
                                    <p:animEffect transition="in" filter="wipe(up)">
                                      <p:cBhvr>
                                        <p:cTn id="12" dur="500"/>
                                        <p:tgtEl>
                                          <p:spTgt spid="809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0902">
                                            <p:txEl>
                                              <p:pRg st="2" end="2"/>
                                            </p:txEl>
                                          </p:spTgt>
                                        </p:tgtEl>
                                        <p:attrNameLst>
                                          <p:attrName>style.visibility</p:attrName>
                                        </p:attrNameLst>
                                      </p:cBhvr>
                                      <p:to>
                                        <p:strVal val="visible"/>
                                      </p:to>
                                    </p:set>
                                    <p:animEffect transition="in" filter="wipe(up)">
                                      <p:cBhvr>
                                        <p:cTn id="17" dur="500"/>
                                        <p:tgtEl>
                                          <p:spTgt spid="809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0902">
                                            <p:txEl>
                                              <p:pRg st="3" end="3"/>
                                            </p:txEl>
                                          </p:spTgt>
                                        </p:tgtEl>
                                        <p:attrNameLst>
                                          <p:attrName>style.visibility</p:attrName>
                                        </p:attrNameLst>
                                      </p:cBhvr>
                                      <p:to>
                                        <p:strVal val="visible"/>
                                      </p:to>
                                    </p:set>
                                    <p:animEffect transition="in" filter="wipe(up)">
                                      <p:cBhvr>
                                        <p:cTn id="22" dur="500"/>
                                        <p:tgtEl>
                                          <p:spTgt spid="809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0902">
                                            <p:txEl>
                                              <p:pRg st="4" end="4"/>
                                            </p:txEl>
                                          </p:spTgt>
                                        </p:tgtEl>
                                        <p:attrNameLst>
                                          <p:attrName>style.visibility</p:attrName>
                                        </p:attrNameLst>
                                      </p:cBhvr>
                                      <p:to>
                                        <p:strVal val="visible"/>
                                      </p:to>
                                    </p:set>
                                    <p:animEffect transition="in" filter="wipe(up)">
                                      <p:cBhvr>
                                        <p:cTn id="27" dur="500"/>
                                        <p:tgtEl>
                                          <p:spTgt spid="809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0902">
                                            <p:txEl>
                                              <p:pRg st="5" end="5"/>
                                            </p:txEl>
                                          </p:spTgt>
                                        </p:tgtEl>
                                        <p:attrNameLst>
                                          <p:attrName>style.visibility</p:attrName>
                                        </p:attrNameLst>
                                      </p:cBhvr>
                                      <p:to>
                                        <p:strVal val="visible"/>
                                      </p:to>
                                    </p:set>
                                    <p:animEffect transition="in" filter="wipe(up)">
                                      <p:cBhvr>
                                        <p:cTn id="32" dur="500"/>
                                        <p:tgtEl>
                                          <p:spTgt spid="809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E5D43C3-50B0-4E01-AB5E-DD7F4FED55C3}" type="datetime1">
              <a:rPr lang="zh-CN" altLang="en-US" sz="1400">
                <a:ea typeface="宋体" pitchFamily="2" charset="-122"/>
              </a:rPr>
              <a:pPr eaLnBrk="1" hangingPunct="1"/>
              <a:t>2019/7/7</a:t>
            </a:fld>
            <a:endParaRPr lang="en-US" altLang="zh-CN" sz="1400">
              <a:ea typeface="宋体" pitchFamily="2" charset="-122"/>
            </a:endParaRPr>
          </a:p>
        </p:txBody>
      </p:sp>
      <p:sp>
        <p:nvSpPr>
          <p:cNvPr id="8397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9BC66B68-E42B-44E5-8448-6EA340AB1805}" type="slidenum">
              <a:rPr lang="zh-CN" altLang="en-US" sz="1400">
                <a:ea typeface="宋体" pitchFamily="2" charset="-122"/>
              </a:rPr>
              <a:pPr algn="r" eaLnBrk="1" hangingPunct="1"/>
              <a:t>7</a:t>
            </a:fld>
            <a:endParaRPr lang="en-US" altLang="zh-CN" sz="1400">
              <a:ea typeface="宋体" pitchFamily="2" charset="-122"/>
            </a:endParaRPr>
          </a:p>
        </p:txBody>
      </p:sp>
      <p:sp>
        <p:nvSpPr>
          <p:cNvPr id="83972" name="Text Box 2"/>
          <p:cNvSpPr txBox="1">
            <a:spLocks noChangeArrowheads="1"/>
          </p:cNvSpPr>
          <p:nvPr/>
        </p:nvSpPr>
        <p:spPr bwMode="auto">
          <a:xfrm>
            <a:off x="381000" y="1524000"/>
            <a:ext cx="4530725"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83973" name="Rectangle 3"/>
          <p:cNvSpPr>
            <a:spLocks noChangeArrowheads="1"/>
          </p:cNvSpPr>
          <p:nvPr/>
        </p:nvSpPr>
        <p:spPr bwMode="auto">
          <a:xfrm>
            <a:off x="685800" y="2209800"/>
            <a:ext cx="7924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400" b="1">
                <a:solidFill>
                  <a:srgbClr val="0000FF"/>
                </a:solidFill>
                <a:latin typeface="楷体_GB2312" pitchFamily="49" charset="-122"/>
                <a:ea typeface="楷体_GB2312" pitchFamily="49" charset="-122"/>
              </a:rPr>
              <a:t>2000</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rPr>
              <a:t>:(A)DNA</a:t>
            </a:r>
            <a:r>
              <a:rPr lang="zh-CN" altLang="en-US" sz="2400" b="1">
                <a:solidFill>
                  <a:srgbClr val="0000FF"/>
                </a:solidFill>
                <a:latin typeface="楷体_GB2312" pitchFamily="49" charset="-122"/>
                <a:ea typeface="楷体_GB2312" pitchFamily="49" charset="-122"/>
              </a:rPr>
              <a:t>序列的分类问题（北工大：孟大志）</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(B)</a:t>
            </a:r>
            <a:r>
              <a:rPr lang="zh-CN" altLang="en-US" sz="2400" b="1">
                <a:solidFill>
                  <a:srgbClr val="0000FF"/>
                </a:solidFill>
                <a:latin typeface="楷体_GB2312" pitchFamily="49" charset="-122"/>
                <a:ea typeface="楷体_GB2312" pitchFamily="49" charset="-122"/>
              </a:rPr>
              <a:t>钢管的订购和运输问题（武大：费甫生）</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(C)</a:t>
            </a:r>
            <a:r>
              <a:rPr lang="zh-CN" altLang="en-US" sz="2400" b="1">
                <a:solidFill>
                  <a:srgbClr val="0000FF"/>
                </a:solidFill>
                <a:latin typeface="楷体_GB2312" pitchFamily="49" charset="-122"/>
                <a:ea typeface="楷体_GB2312" pitchFamily="49" charset="-122"/>
              </a:rPr>
              <a:t>飞越北极问题（复旦：谭永基）</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(D)</a:t>
            </a:r>
            <a:r>
              <a:rPr lang="zh-CN" altLang="en-US" sz="2400" b="1">
                <a:solidFill>
                  <a:srgbClr val="0000FF"/>
                </a:solidFill>
                <a:latin typeface="楷体_GB2312" pitchFamily="49" charset="-122"/>
                <a:ea typeface="楷体_GB2312" pitchFamily="49" charset="-122"/>
              </a:rPr>
              <a:t>空洞探测问题（东北电力学院：关信）</a:t>
            </a:r>
          </a:p>
          <a:p>
            <a:pPr eaLnBrk="0" hangingPunct="0"/>
            <a:r>
              <a:rPr lang="en-US" altLang="zh-CN" sz="2400" b="1">
                <a:solidFill>
                  <a:srgbClr val="0000FF"/>
                </a:solidFill>
                <a:latin typeface="楷体_GB2312" pitchFamily="49" charset="-122"/>
                <a:ea typeface="楷体_GB2312" pitchFamily="49" charset="-122"/>
              </a:rPr>
              <a:t>2001</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rPr>
              <a:t>:(A)</a:t>
            </a:r>
            <a:r>
              <a:rPr lang="zh-CN" altLang="en-US" sz="2400" b="1">
                <a:solidFill>
                  <a:srgbClr val="0000FF"/>
                </a:solidFill>
                <a:latin typeface="楷体_GB2312" pitchFamily="49" charset="-122"/>
                <a:ea typeface="楷体_GB2312" pitchFamily="49" charset="-122"/>
              </a:rPr>
              <a:t>三维血管的重建问题（浙大：汪国昭）</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(B)</a:t>
            </a:r>
            <a:r>
              <a:rPr lang="zh-CN" altLang="en-US" sz="2400" b="1">
                <a:solidFill>
                  <a:srgbClr val="0000FF"/>
                </a:solidFill>
                <a:latin typeface="楷体_GB2312" pitchFamily="49" charset="-122"/>
                <a:ea typeface="楷体_GB2312" pitchFamily="49" charset="-122"/>
              </a:rPr>
              <a:t>公交车的优化调度问题（清华：谭泽光）</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(C)</a:t>
            </a:r>
            <a:r>
              <a:rPr lang="zh-CN" altLang="en-US" sz="2400" b="1">
                <a:solidFill>
                  <a:srgbClr val="0000FF"/>
                </a:solidFill>
                <a:latin typeface="楷体_GB2312" pitchFamily="49" charset="-122"/>
                <a:ea typeface="楷体_GB2312" pitchFamily="49" charset="-122"/>
              </a:rPr>
              <a:t>基金使用计划问题（东南大学：陈恩水）</a:t>
            </a:r>
          </a:p>
          <a:p>
            <a:pPr eaLnBrk="0" hangingPunct="0"/>
            <a:r>
              <a:rPr lang="en-US" altLang="zh-CN" sz="2400" b="1">
                <a:solidFill>
                  <a:srgbClr val="0000FF"/>
                </a:solidFill>
                <a:latin typeface="楷体_GB2312" pitchFamily="49" charset="-122"/>
                <a:ea typeface="楷体_GB2312" pitchFamily="49" charset="-122"/>
              </a:rPr>
              <a:t>2002</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rPr>
              <a:t>:(A)</a:t>
            </a:r>
            <a:r>
              <a:rPr lang="zh-CN" altLang="en-US" sz="2400" b="1">
                <a:solidFill>
                  <a:srgbClr val="0000FF"/>
                </a:solidFill>
                <a:latin typeface="楷体_GB2312" pitchFamily="49" charset="-122"/>
                <a:ea typeface="楷体_GB2312" pitchFamily="49" charset="-122"/>
              </a:rPr>
              <a:t>汽车车灯的优化设计问题（复旦</a:t>
            </a:r>
            <a:r>
              <a:rPr lang="en-US" altLang="zh-CN" sz="2400" b="1">
                <a:solidFill>
                  <a:srgbClr val="0000FF"/>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谭永基等）</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(B)</a:t>
            </a:r>
            <a:r>
              <a:rPr lang="zh-CN" altLang="en-US" sz="2400" b="1">
                <a:solidFill>
                  <a:srgbClr val="0000FF"/>
                </a:solidFill>
                <a:latin typeface="楷体_GB2312" pitchFamily="49" charset="-122"/>
                <a:ea typeface="楷体_GB2312" pitchFamily="49" charset="-122"/>
              </a:rPr>
              <a:t>彩票中的数学问题（</a:t>
            </a:r>
            <a:r>
              <a:rPr lang="zh-CN" altLang="en-US" sz="2400" b="1">
                <a:solidFill>
                  <a:srgbClr val="FF3300"/>
                </a:solidFill>
                <a:latin typeface="楷体_GB2312" pitchFamily="49" charset="-122"/>
                <a:ea typeface="楷体_GB2312" pitchFamily="49" charset="-122"/>
              </a:rPr>
              <a:t>信息工程大学：韩中庚</a:t>
            </a:r>
            <a:r>
              <a:rPr lang="zh-CN" altLang="en-US" sz="2400" b="1">
                <a:solidFill>
                  <a:srgbClr val="0000FF"/>
                </a:solidFill>
                <a:latin typeface="楷体_GB2312" pitchFamily="49" charset="-122"/>
                <a:ea typeface="楷体_GB2312" pitchFamily="49" charset="-122"/>
              </a:rPr>
              <a:t>）</a:t>
            </a:r>
          </a:p>
          <a:p>
            <a:pPr eaLnBrk="0" hangingPunct="0"/>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(D) </a:t>
            </a:r>
            <a:r>
              <a:rPr lang="zh-CN" altLang="en-US" sz="2400" b="1">
                <a:solidFill>
                  <a:srgbClr val="0000FF"/>
                </a:solidFill>
                <a:latin typeface="楷体_GB2312" pitchFamily="49" charset="-122"/>
                <a:ea typeface="楷体_GB2312" pitchFamily="49" charset="-122"/>
              </a:rPr>
              <a:t>球队的赛程安排问题（清华大学：姜启源）</a:t>
            </a:r>
          </a:p>
        </p:txBody>
      </p:sp>
      <p:sp>
        <p:nvSpPr>
          <p:cNvPr id="83974"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4"/>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706E142-A013-4DFC-9DE6-8563FB341356}" type="datetime1">
              <a:rPr lang="zh-CN" altLang="en-US" sz="1400">
                <a:ea typeface="宋体" pitchFamily="2" charset="-122"/>
              </a:rPr>
              <a:pPr eaLnBrk="1" hangingPunct="1"/>
              <a:t>2019/7/7</a:t>
            </a:fld>
            <a:endParaRPr lang="en-US" altLang="zh-CN" sz="1400">
              <a:ea typeface="宋体" pitchFamily="2" charset="-122"/>
            </a:endParaRPr>
          </a:p>
        </p:txBody>
      </p:sp>
      <p:sp>
        <p:nvSpPr>
          <p:cNvPr id="144387" name="灯片编号占位符 6"/>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008B9301-DFE7-41BE-8B99-330DA60569E1}" type="slidenum">
              <a:rPr lang="zh-CN" altLang="en-US" sz="1400">
                <a:ea typeface="宋体" pitchFamily="2" charset="-122"/>
              </a:rPr>
              <a:pPr algn="r" eaLnBrk="1" hangingPunct="1"/>
              <a:t>70</a:t>
            </a:fld>
            <a:endParaRPr lang="en-US" altLang="zh-CN" sz="1400">
              <a:ea typeface="宋体" pitchFamily="2" charset="-122"/>
            </a:endParaRPr>
          </a:p>
        </p:txBody>
      </p:sp>
      <p:sp>
        <p:nvSpPr>
          <p:cNvPr id="144388" name="Text Box 2"/>
          <p:cNvSpPr txBox="1">
            <a:spLocks noChangeArrowheads="1"/>
          </p:cNvSpPr>
          <p:nvPr/>
        </p:nvSpPr>
        <p:spPr bwMode="auto">
          <a:xfrm>
            <a:off x="395288" y="1268413"/>
            <a:ext cx="6481762" cy="57943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FF00FF"/>
                </a:solidFill>
                <a:latin typeface="楷体_GB2312" pitchFamily="49" charset="-122"/>
                <a:ea typeface="楷体_GB2312" pitchFamily="49" charset="-122"/>
              </a:rPr>
              <a:t>3.</a:t>
            </a:r>
            <a:r>
              <a:rPr lang="zh-CN" altLang="en-US" sz="3200" b="1">
                <a:solidFill>
                  <a:srgbClr val="FF00FF"/>
                </a:solidFill>
                <a:latin typeface="楷体_GB2312" pitchFamily="49" charset="-122"/>
                <a:ea typeface="楷体_GB2312" pitchFamily="49" charset="-122"/>
              </a:rPr>
              <a:t>参加数学建模竞赛的八个关系</a:t>
            </a:r>
          </a:p>
        </p:txBody>
      </p:sp>
      <p:sp>
        <p:nvSpPr>
          <p:cNvPr id="81926" name="Text Box 3"/>
          <p:cNvSpPr txBox="1">
            <a:spLocks noChangeArrowheads="1"/>
          </p:cNvSpPr>
          <p:nvPr/>
        </p:nvSpPr>
        <p:spPr bwMode="auto">
          <a:xfrm>
            <a:off x="1258888" y="2060575"/>
            <a:ext cx="67818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0000FF"/>
                </a:solidFill>
                <a:latin typeface="楷体_GB2312" pitchFamily="49" charset="-122"/>
                <a:ea typeface="楷体_GB2312" pitchFamily="49" charset="-122"/>
              </a:rPr>
              <a:t>(1) </a:t>
            </a:r>
            <a:r>
              <a:rPr lang="zh-CN" altLang="en-US" sz="3200" b="1">
                <a:solidFill>
                  <a:srgbClr val="0000FF"/>
                </a:solidFill>
                <a:latin typeface="楷体_GB2312" pitchFamily="49" charset="-122"/>
                <a:ea typeface="楷体_GB2312" pitchFamily="49" charset="-122"/>
              </a:rPr>
              <a:t>数据处理的实用性和规范性</a:t>
            </a:r>
            <a:r>
              <a:rPr lang="en-US" altLang="zh-CN" sz="3200" b="1">
                <a:solidFill>
                  <a:srgbClr val="0000FF"/>
                </a:solidFill>
                <a:latin typeface="楷体_GB2312" pitchFamily="49" charset="-122"/>
                <a:ea typeface="楷体_GB2312" pitchFamily="49" charset="-122"/>
              </a:rPr>
              <a:t>;</a:t>
            </a:r>
          </a:p>
          <a:p>
            <a:r>
              <a:rPr lang="en-US" altLang="zh-CN" sz="3200" b="1">
                <a:latin typeface="楷体_GB2312" pitchFamily="49" charset="-122"/>
                <a:ea typeface="楷体_GB2312" pitchFamily="49" charset="-122"/>
              </a:rPr>
              <a:t>(2) </a:t>
            </a:r>
            <a:r>
              <a:rPr lang="zh-CN" altLang="en-US" sz="3200" b="1">
                <a:latin typeface="楷体_GB2312" pitchFamily="49" charset="-122"/>
                <a:ea typeface="楷体_GB2312" pitchFamily="49" charset="-122"/>
              </a:rPr>
              <a:t>建模方法的先进性和适用性</a:t>
            </a:r>
            <a:r>
              <a:rPr lang="en-US" altLang="zh-CN" sz="3200" b="1">
                <a:latin typeface="楷体_GB2312" pitchFamily="49" charset="-122"/>
                <a:ea typeface="楷体_GB2312" pitchFamily="49" charset="-122"/>
              </a:rPr>
              <a:t>;</a:t>
            </a:r>
          </a:p>
          <a:p>
            <a:r>
              <a:rPr lang="en-US" altLang="zh-CN" sz="3200" b="1">
                <a:solidFill>
                  <a:srgbClr val="0000FF"/>
                </a:solidFill>
                <a:latin typeface="楷体_GB2312" pitchFamily="49" charset="-122"/>
                <a:ea typeface="楷体_GB2312" pitchFamily="49" charset="-122"/>
              </a:rPr>
              <a:t>(3) </a:t>
            </a:r>
            <a:r>
              <a:rPr lang="zh-CN" altLang="en-US" sz="3200" b="1">
                <a:solidFill>
                  <a:srgbClr val="0000FF"/>
                </a:solidFill>
                <a:latin typeface="楷体_GB2312" pitchFamily="49" charset="-122"/>
                <a:ea typeface="楷体_GB2312" pitchFamily="49" charset="-122"/>
              </a:rPr>
              <a:t>模型建立的创新性和正确性</a:t>
            </a:r>
            <a:r>
              <a:rPr lang="en-US" altLang="zh-CN" sz="3200" b="1">
                <a:solidFill>
                  <a:srgbClr val="0000FF"/>
                </a:solidFill>
                <a:latin typeface="楷体_GB2312" pitchFamily="49" charset="-122"/>
                <a:ea typeface="楷体_GB2312" pitchFamily="49" charset="-122"/>
              </a:rPr>
              <a:t>;</a:t>
            </a:r>
          </a:p>
          <a:p>
            <a:r>
              <a:rPr lang="en-US" altLang="zh-CN" sz="3200" b="1">
                <a:latin typeface="楷体_GB2312" pitchFamily="49" charset="-122"/>
                <a:ea typeface="楷体_GB2312" pitchFamily="49" charset="-122"/>
              </a:rPr>
              <a:t>(4) </a:t>
            </a:r>
            <a:r>
              <a:rPr lang="zh-CN" altLang="en-US" sz="3200" b="1">
                <a:latin typeface="楷体_GB2312" pitchFamily="49" charset="-122"/>
                <a:ea typeface="楷体_GB2312" pitchFamily="49" charset="-122"/>
              </a:rPr>
              <a:t>模型表述的完美性和准确性</a:t>
            </a:r>
            <a:r>
              <a:rPr lang="en-US" altLang="zh-CN" sz="3200" b="1">
                <a:latin typeface="楷体_GB2312" pitchFamily="49" charset="-122"/>
                <a:ea typeface="楷体_GB2312" pitchFamily="49" charset="-122"/>
              </a:rPr>
              <a:t>;</a:t>
            </a:r>
          </a:p>
          <a:p>
            <a:r>
              <a:rPr lang="en-US" altLang="zh-CN" sz="3200" b="1">
                <a:solidFill>
                  <a:srgbClr val="0000FF"/>
                </a:solidFill>
                <a:latin typeface="楷体_GB2312" pitchFamily="49" charset="-122"/>
                <a:ea typeface="楷体_GB2312" pitchFamily="49" charset="-122"/>
              </a:rPr>
              <a:t>(5) </a:t>
            </a:r>
            <a:r>
              <a:rPr lang="zh-CN" altLang="en-US" sz="3200" b="1">
                <a:solidFill>
                  <a:srgbClr val="0000FF"/>
                </a:solidFill>
                <a:latin typeface="楷体_GB2312" pitchFamily="49" charset="-122"/>
                <a:ea typeface="楷体_GB2312" pitchFamily="49" charset="-122"/>
              </a:rPr>
              <a:t>数据结果的精确性和可靠性</a:t>
            </a:r>
            <a:r>
              <a:rPr lang="en-US" altLang="zh-CN" sz="3200" b="1">
                <a:solidFill>
                  <a:srgbClr val="0000FF"/>
                </a:solidFill>
                <a:latin typeface="楷体_GB2312" pitchFamily="49" charset="-122"/>
                <a:ea typeface="楷体_GB2312" pitchFamily="49" charset="-122"/>
              </a:rPr>
              <a:t>;</a:t>
            </a:r>
          </a:p>
          <a:p>
            <a:r>
              <a:rPr lang="en-US" altLang="zh-CN" sz="3200" b="1">
                <a:latin typeface="楷体_GB2312" pitchFamily="49" charset="-122"/>
                <a:ea typeface="楷体_GB2312" pitchFamily="49" charset="-122"/>
              </a:rPr>
              <a:t>(6) </a:t>
            </a:r>
            <a:r>
              <a:rPr lang="zh-CN" altLang="en-US" sz="3200" b="1">
                <a:latin typeface="楷体_GB2312" pitchFamily="49" charset="-122"/>
                <a:ea typeface="楷体_GB2312" pitchFamily="49" charset="-122"/>
              </a:rPr>
              <a:t>论文结构的清晰性和合理性</a:t>
            </a:r>
            <a:r>
              <a:rPr lang="en-US" altLang="zh-CN" sz="3200" b="1">
                <a:latin typeface="楷体_GB2312" pitchFamily="49" charset="-122"/>
                <a:ea typeface="楷体_GB2312" pitchFamily="49" charset="-122"/>
              </a:rPr>
              <a:t>;</a:t>
            </a:r>
          </a:p>
          <a:p>
            <a:r>
              <a:rPr lang="en-US" altLang="zh-CN" sz="3200" b="1">
                <a:solidFill>
                  <a:srgbClr val="0000FF"/>
                </a:solidFill>
                <a:latin typeface="楷体_GB2312" pitchFamily="49" charset="-122"/>
                <a:ea typeface="楷体_GB2312" pitchFamily="49" charset="-122"/>
              </a:rPr>
              <a:t>(7) </a:t>
            </a:r>
            <a:r>
              <a:rPr lang="zh-CN" altLang="en-US" sz="3200" b="1">
                <a:solidFill>
                  <a:srgbClr val="0000FF"/>
                </a:solidFill>
                <a:latin typeface="楷体_GB2312" pitchFamily="49" charset="-122"/>
                <a:ea typeface="楷体_GB2312" pitchFamily="49" charset="-122"/>
              </a:rPr>
              <a:t>文字修饰的艺术性和客观性</a:t>
            </a:r>
            <a:r>
              <a:rPr lang="en-US" altLang="zh-CN" sz="3200" b="1">
                <a:solidFill>
                  <a:srgbClr val="0000FF"/>
                </a:solidFill>
                <a:latin typeface="楷体_GB2312" pitchFamily="49" charset="-122"/>
                <a:ea typeface="楷体_GB2312" pitchFamily="49" charset="-122"/>
              </a:rPr>
              <a:t>;</a:t>
            </a:r>
          </a:p>
          <a:p>
            <a:r>
              <a:rPr lang="en-US" altLang="zh-CN" sz="3200" b="1">
                <a:latin typeface="楷体_GB2312" pitchFamily="49" charset="-122"/>
                <a:ea typeface="楷体_GB2312" pitchFamily="49" charset="-122"/>
              </a:rPr>
              <a:t>(8) </a:t>
            </a:r>
            <a:r>
              <a:rPr lang="zh-CN" altLang="en-US" sz="3200" b="1">
                <a:latin typeface="楷体_GB2312" pitchFamily="49" charset="-122"/>
                <a:ea typeface="楷体_GB2312" pitchFamily="49" charset="-122"/>
              </a:rPr>
              <a:t>与众不同的独特性和系统性。</a:t>
            </a:r>
          </a:p>
        </p:txBody>
      </p:sp>
      <p:pic>
        <p:nvPicPr>
          <p:cNvPr id="144390" name="Picture 4" descr="PE0203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5710238"/>
            <a:ext cx="1600200"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1" name="Rectangle 5"/>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五、数学建模竞赛的策略与实践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Effect transition="in" filter="wipe(up)">
                                      <p:cBhvr>
                                        <p:cTn id="7" dur="500"/>
                                        <p:tgtEl>
                                          <p:spTgt spid="819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26">
                                            <p:txEl>
                                              <p:pRg st="1" end="1"/>
                                            </p:txEl>
                                          </p:spTgt>
                                        </p:tgtEl>
                                        <p:attrNameLst>
                                          <p:attrName>style.visibility</p:attrName>
                                        </p:attrNameLst>
                                      </p:cBhvr>
                                      <p:to>
                                        <p:strVal val="visible"/>
                                      </p:to>
                                    </p:set>
                                    <p:animEffect transition="in" filter="wipe(up)">
                                      <p:cBhvr>
                                        <p:cTn id="12" dur="500"/>
                                        <p:tgtEl>
                                          <p:spTgt spid="819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1926">
                                            <p:txEl>
                                              <p:pRg st="2" end="2"/>
                                            </p:txEl>
                                          </p:spTgt>
                                        </p:tgtEl>
                                        <p:attrNameLst>
                                          <p:attrName>style.visibility</p:attrName>
                                        </p:attrNameLst>
                                      </p:cBhvr>
                                      <p:to>
                                        <p:strVal val="visible"/>
                                      </p:to>
                                    </p:set>
                                    <p:animEffect transition="in" filter="wipe(up)">
                                      <p:cBhvr>
                                        <p:cTn id="17" dur="500"/>
                                        <p:tgtEl>
                                          <p:spTgt spid="819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1926">
                                            <p:txEl>
                                              <p:pRg st="3" end="3"/>
                                            </p:txEl>
                                          </p:spTgt>
                                        </p:tgtEl>
                                        <p:attrNameLst>
                                          <p:attrName>style.visibility</p:attrName>
                                        </p:attrNameLst>
                                      </p:cBhvr>
                                      <p:to>
                                        <p:strVal val="visible"/>
                                      </p:to>
                                    </p:set>
                                    <p:animEffect transition="in" filter="wipe(up)">
                                      <p:cBhvr>
                                        <p:cTn id="22" dur="500"/>
                                        <p:tgtEl>
                                          <p:spTgt spid="819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1926">
                                            <p:txEl>
                                              <p:pRg st="4" end="4"/>
                                            </p:txEl>
                                          </p:spTgt>
                                        </p:tgtEl>
                                        <p:attrNameLst>
                                          <p:attrName>style.visibility</p:attrName>
                                        </p:attrNameLst>
                                      </p:cBhvr>
                                      <p:to>
                                        <p:strVal val="visible"/>
                                      </p:to>
                                    </p:set>
                                    <p:animEffect transition="in" filter="wipe(up)">
                                      <p:cBhvr>
                                        <p:cTn id="27" dur="500"/>
                                        <p:tgtEl>
                                          <p:spTgt spid="819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1926">
                                            <p:txEl>
                                              <p:pRg st="5" end="5"/>
                                            </p:txEl>
                                          </p:spTgt>
                                        </p:tgtEl>
                                        <p:attrNameLst>
                                          <p:attrName>style.visibility</p:attrName>
                                        </p:attrNameLst>
                                      </p:cBhvr>
                                      <p:to>
                                        <p:strVal val="visible"/>
                                      </p:to>
                                    </p:set>
                                    <p:animEffect transition="in" filter="wipe(up)">
                                      <p:cBhvr>
                                        <p:cTn id="32" dur="500"/>
                                        <p:tgtEl>
                                          <p:spTgt spid="8192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1926">
                                            <p:txEl>
                                              <p:pRg st="6" end="6"/>
                                            </p:txEl>
                                          </p:spTgt>
                                        </p:tgtEl>
                                        <p:attrNameLst>
                                          <p:attrName>style.visibility</p:attrName>
                                        </p:attrNameLst>
                                      </p:cBhvr>
                                      <p:to>
                                        <p:strVal val="visible"/>
                                      </p:to>
                                    </p:set>
                                    <p:animEffect transition="in" filter="wipe(up)">
                                      <p:cBhvr>
                                        <p:cTn id="37" dur="500"/>
                                        <p:tgtEl>
                                          <p:spTgt spid="8192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1926">
                                            <p:txEl>
                                              <p:pRg st="7" end="7"/>
                                            </p:txEl>
                                          </p:spTgt>
                                        </p:tgtEl>
                                        <p:attrNameLst>
                                          <p:attrName>style.visibility</p:attrName>
                                        </p:attrNameLst>
                                      </p:cBhvr>
                                      <p:to>
                                        <p:strVal val="visible"/>
                                      </p:to>
                                    </p:set>
                                    <p:animEffect transition="in" filter="wipe(up)">
                                      <p:cBhvr>
                                        <p:cTn id="42" dur="500"/>
                                        <p:tgtEl>
                                          <p:spTgt spid="819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FA862EF-8715-4378-95F7-BFB45E1CD915}" type="datetime1">
              <a:rPr lang="zh-CN" altLang="en-US" sz="1400">
                <a:ea typeface="宋体" pitchFamily="2" charset="-122"/>
              </a:rPr>
              <a:pPr eaLnBrk="1" hangingPunct="1"/>
              <a:t>2019/7/7</a:t>
            </a:fld>
            <a:endParaRPr lang="en-US" altLang="zh-CN" sz="1400">
              <a:ea typeface="宋体" pitchFamily="2" charset="-122"/>
            </a:endParaRPr>
          </a:p>
        </p:txBody>
      </p:sp>
      <p:sp>
        <p:nvSpPr>
          <p:cNvPr id="145411"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8168C4DA-CDFC-4AD7-BD62-A937F0C4073F}" type="slidenum">
              <a:rPr lang="zh-CN" altLang="en-US" sz="1400">
                <a:ea typeface="宋体" pitchFamily="2" charset="-122"/>
              </a:rPr>
              <a:pPr algn="r" eaLnBrk="1" hangingPunct="1"/>
              <a:t>71</a:t>
            </a:fld>
            <a:endParaRPr lang="en-US" altLang="zh-CN" sz="1400">
              <a:ea typeface="宋体" pitchFamily="2" charset="-122"/>
            </a:endParaRPr>
          </a:p>
        </p:txBody>
      </p:sp>
      <p:sp>
        <p:nvSpPr>
          <p:cNvPr id="145412" name="Text Box 2"/>
          <p:cNvSpPr txBox="1">
            <a:spLocks noChangeArrowheads="1"/>
          </p:cNvSpPr>
          <p:nvPr/>
        </p:nvSpPr>
        <p:spPr bwMode="auto">
          <a:xfrm>
            <a:off x="395288" y="1268413"/>
            <a:ext cx="6481762" cy="588962"/>
          </a:xfrm>
          <a:prstGeom prst="rect">
            <a:avLst/>
          </a:prstGeom>
          <a:solidFill>
            <a:srgbClr val="CCFFFF"/>
          </a:solidFill>
          <a:ln w="9525">
            <a:solidFill>
              <a:srgbClr val="DEF3F6"/>
            </a:solidFill>
            <a:miter lim="800000"/>
            <a:headEnd/>
            <a:tailEnd/>
          </a:ln>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FF00FF"/>
                </a:solidFill>
                <a:latin typeface="楷体_GB2312" pitchFamily="49" charset="-122"/>
                <a:ea typeface="楷体_GB2312" pitchFamily="49" charset="-122"/>
              </a:rPr>
              <a:t>4</a:t>
            </a:r>
            <a:r>
              <a:rPr lang="zh-CN" altLang="en-US" sz="3200" b="1">
                <a:solidFill>
                  <a:srgbClr val="FF00FF"/>
                </a:solidFill>
                <a:latin typeface="楷体_GB2312" pitchFamily="49" charset="-122"/>
                <a:ea typeface="楷体_GB2312" pitchFamily="49" charset="-122"/>
              </a:rPr>
              <a:t>、参加数学建模竞赛的基本条件</a:t>
            </a:r>
          </a:p>
        </p:txBody>
      </p:sp>
      <p:sp>
        <p:nvSpPr>
          <p:cNvPr id="145413" name="Text Box 3"/>
          <p:cNvSpPr txBox="1">
            <a:spLocks noChangeArrowheads="1"/>
          </p:cNvSpPr>
          <p:nvPr/>
        </p:nvSpPr>
        <p:spPr bwMode="auto">
          <a:xfrm>
            <a:off x="1447800" y="2209800"/>
            <a:ext cx="5943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800" b="1">
                <a:solidFill>
                  <a:srgbClr val="0000FF"/>
                </a:solidFill>
                <a:latin typeface="Times New Roman" pitchFamily="18" charset="0"/>
                <a:ea typeface="楷体_GB2312" pitchFamily="49" charset="-122"/>
              </a:rPr>
              <a:t>有兴趣，肯钻研；有信心，勇挑战；有决心，不怕难；有知识，思路宽；有能力，能开拓；有水平，善协作；有办法，点子多；有毅力，轻结果。</a:t>
            </a:r>
          </a:p>
        </p:txBody>
      </p:sp>
      <p:sp>
        <p:nvSpPr>
          <p:cNvPr id="82951" name="Text Box 4"/>
          <p:cNvSpPr txBox="1">
            <a:spLocks noChangeArrowheads="1"/>
          </p:cNvSpPr>
          <p:nvPr/>
        </p:nvSpPr>
        <p:spPr bwMode="auto">
          <a:xfrm>
            <a:off x="457200" y="4114800"/>
            <a:ext cx="8229600" cy="1187450"/>
          </a:xfrm>
          <a:prstGeom prst="rect">
            <a:avLst/>
          </a:prstGeom>
          <a:solidFill>
            <a:srgbClr val="EBF7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400" b="1">
                <a:solidFill>
                  <a:srgbClr val="FF0000"/>
                </a:solidFill>
                <a:latin typeface="Times New Roman" pitchFamily="18" charset="0"/>
                <a:ea typeface="楷体_GB2312" pitchFamily="49" charset="-122"/>
              </a:rPr>
              <a:t>成功参赛的数学模型</a:t>
            </a:r>
            <a:r>
              <a:rPr lang="en-US" altLang="zh-CN" sz="2400" b="1">
                <a:solidFill>
                  <a:srgbClr val="FF0000"/>
                </a:solidFill>
                <a:latin typeface="Times New Roman" pitchFamily="18" charset="0"/>
                <a:ea typeface="楷体_GB2312" pitchFamily="49" charset="-122"/>
              </a:rPr>
              <a:t>:</a:t>
            </a:r>
          </a:p>
          <a:p>
            <a:endParaRPr lang="en-US" altLang="zh-CN" sz="2400" b="1">
              <a:solidFill>
                <a:srgbClr val="FF0000"/>
              </a:solidFill>
              <a:latin typeface="Times New Roman" pitchFamily="18" charset="0"/>
              <a:ea typeface="楷体_GB2312" pitchFamily="49" charset="-122"/>
            </a:endParaRPr>
          </a:p>
          <a:p>
            <a:r>
              <a:rPr lang="zh-CN" altLang="en-US" sz="2400" b="1">
                <a:solidFill>
                  <a:srgbClr val="0000FF"/>
                </a:solidFill>
                <a:latin typeface="Times New Roman" pitchFamily="18" charset="0"/>
                <a:ea typeface="方正姚体" pitchFamily="2" charset="-122"/>
              </a:rPr>
              <a:t>兴趣</a:t>
            </a:r>
            <a:r>
              <a:rPr lang="zh-CN" altLang="en-US" sz="2400" b="1">
                <a:solidFill>
                  <a:srgbClr val="000102"/>
                </a:solidFill>
                <a:latin typeface="Times New Roman" pitchFamily="18" charset="0"/>
                <a:ea typeface="方正姚体" pitchFamily="2" charset="-122"/>
              </a:rPr>
              <a:t>＋</a:t>
            </a:r>
            <a:r>
              <a:rPr lang="zh-CN" altLang="en-US" sz="2400" b="1">
                <a:solidFill>
                  <a:srgbClr val="0000FF"/>
                </a:solidFill>
                <a:latin typeface="Times New Roman" pitchFamily="18" charset="0"/>
                <a:ea typeface="方正姚体" pitchFamily="2" charset="-122"/>
              </a:rPr>
              <a:t>信心</a:t>
            </a:r>
            <a:r>
              <a:rPr lang="zh-CN" altLang="en-US" sz="2400" b="1">
                <a:solidFill>
                  <a:srgbClr val="000102"/>
                </a:solidFill>
                <a:latin typeface="Times New Roman" pitchFamily="18" charset="0"/>
                <a:ea typeface="方正姚体" pitchFamily="2" charset="-122"/>
              </a:rPr>
              <a:t>＋</a:t>
            </a:r>
            <a:r>
              <a:rPr lang="zh-CN" altLang="en-US" sz="2400" b="1">
                <a:solidFill>
                  <a:srgbClr val="0000FF"/>
                </a:solidFill>
                <a:latin typeface="Times New Roman" pitchFamily="18" charset="0"/>
                <a:ea typeface="方正姚体" pitchFamily="2" charset="-122"/>
              </a:rPr>
              <a:t>决心</a:t>
            </a:r>
            <a:r>
              <a:rPr lang="zh-CN" altLang="en-US" sz="2400" b="1">
                <a:solidFill>
                  <a:srgbClr val="000102"/>
                </a:solidFill>
                <a:latin typeface="Times New Roman" pitchFamily="18" charset="0"/>
                <a:ea typeface="方正姚体" pitchFamily="2" charset="-122"/>
              </a:rPr>
              <a:t>＋</a:t>
            </a:r>
            <a:r>
              <a:rPr lang="zh-CN" altLang="en-US" sz="2400" b="1">
                <a:solidFill>
                  <a:srgbClr val="0000FF"/>
                </a:solidFill>
                <a:latin typeface="Times New Roman" pitchFamily="18" charset="0"/>
                <a:ea typeface="方正姚体" pitchFamily="2" charset="-122"/>
              </a:rPr>
              <a:t>知识</a:t>
            </a:r>
            <a:r>
              <a:rPr lang="zh-CN" altLang="en-US" sz="2400" b="1">
                <a:solidFill>
                  <a:srgbClr val="000102"/>
                </a:solidFill>
                <a:latin typeface="Times New Roman" pitchFamily="18" charset="0"/>
                <a:ea typeface="方正姚体" pitchFamily="2" charset="-122"/>
              </a:rPr>
              <a:t>＋</a:t>
            </a:r>
            <a:r>
              <a:rPr lang="zh-CN" altLang="en-US" sz="2400" b="1">
                <a:solidFill>
                  <a:srgbClr val="0000FF"/>
                </a:solidFill>
                <a:latin typeface="Times New Roman" pitchFamily="18" charset="0"/>
                <a:ea typeface="方正姚体" pitchFamily="2" charset="-122"/>
              </a:rPr>
              <a:t>能力</a:t>
            </a:r>
            <a:r>
              <a:rPr lang="zh-CN" altLang="en-US" sz="2400" b="1">
                <a:solidFill>
                  <a:srgbClr val="000102"/>
                </a:solidFill>
                <a:latin typeface="Times New Roman" pitchFamily="18" charset="0"/>
                <a:ea typeface="方正姚体" pitchFamily="2" charset="-122"/>
              </a:rPr>
              <a:t>＋</a:t>
            </a:r>
            <a:r>
              <a:rPr lang="zh-CN" altLang="en-US" sz="2400" b="1">
                <a:solidFill>
                  <a:srgbClr val="0000FF"/>
                </a:solidFill>
                <a:latin typeface="Times New Roman" pitchFamily="18" charset="0"/>
                <a:ea typeface="方正姚体" pitchFamily="2" charset="-122"/>
              </a:rPr>
              <a:t>水平</a:t>
            </a:r>
            <a:r>
              <a:rPr lang="zh-CN" altLang="en-US" sz="2400" b="1">
                <a:solidFill>
                  <a:srgbClr val="000102"/>
                </a:solidFill>
                <a:latin typeface="Times New Roman" pitchFamily="18" charset="0"/>
                <a:ea typeface="方正姚体" pitchFamily="2" charset="-122"/>
              </a:rPr>
              <a:t>＋</a:t>
            </a:r>
            <a:r>
              <a:rPr lang="zh-CN" altLang="en-US" sz="2400" b="1">
                <a:solidFill>
                  <a:srgbClr val="0000FF"/>
                </a:solidFill>
                <a:latin typeface="Times New Roman" pitchFamily="18" charset="0"/>
                <a:ea typeface="方正姚体" pitchFamily="2" charset="-122"/>
              </a:rPr>
              <a:t>办法</a:t>
            </a:r>
            <a:r>
              <a:rPr lang="zh-CN" altLang="en-US" sz="2400" b="1">
                <a:solidFill>
                  <a:srgbClr val="000102"/>
                </a:solidFill>
                <a:latin typeface="Times New Roman" pitchFamily="18" charset="0"/>
                <a:ea typeface="方正姚体" pitchFamily="2" charset="-122"/>
              </a:rPr>
              <a:t>＋</a:t>
            </a:r>
            <a:r>
              <a:rPr lang="zh-CN" altLang="en-US" sz="2400" b="1">
                <a:solidFill>
                  <a:srgbClr val="0000FF"/>
                </a:solidFill>
                <a:latin typeface="Times New Roman" pitchFamily="18" charset="0"/>
                <a:ea typeface="方正姚体" pitchFamily="2" charset="-122"/>
              </a:rPr>
              <a:t>毅力</a:t>
            </a:r>
            <a:r>
              <a:rPr lang="zh-CN" altLang="en-US" sz="2400" b="1">
                <a:solidFill>
                  <a:srgbClr val="000102"/>
                </a:solidFill>
                <a:latin typeface="Times New Roman" pitchFamily="18" charset="0"/>
                <a:ea typeface="方正姚体" pitchFamily="2" charset="-122"/>
              </a:rPr>
              <a:t>＋</a:t>
            </a:r>
            <a:r>
              <a:rPr lang="zh-CN" altLang="en-US" sz="2400" b="1">
                <a:solidFill>
                  <a:srgbClr val="FF0066"/>
                </a:solidFill>
                <a:latin typeface="Times New Roman" pitchFamily="18" charset="0"/>
                <a:ea typeface="方正姚体" pitchFamily="2" charset="-122"/>
              </a:rPr>
              <a:t>运气</a:t>
            </a:r>
          </a:p>
        </p:txBody>
      </p:sp>
      <p:sp>
        <p:nvSpPr>
          <p:cNvPr id="82952" name="Text Box 5" descr="水滴"/>
          <p:cNvSpPr txBox="1">
            <a:spLocks noChangeArrowheads="1"/>
          </p:cNvSpPr>
          <p:nvPr/>
        </p:nvSpPr>
        <p:spPr bwMode="auto">
          <a:xfrm>
            <a:off x="2971800" y="5381625"/>
            <a:ext cx="3544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bg2"/>
              </a:buClr>
              <a:buFont typeface="Monotype Sorts" pitchFamily="2" charset="2"/>
              <a:buNone/>
            </a:pPr>
            <a:r>
              <a:rPr lang="zh-CN" altLang="en-US" sz="4000" b="1">
                <a:solidFill>
                  <a:srgbClr val="FF0000"/>
                </a:solidFill>
                <a:latin typeface="Times New Roman" pitchFamily="18" charset="0"/>
                <a:ea typeface="隶书" pitchFamily="49" charset="-122"/>
              </a:rPr>
              <a:t>＝成功＋奖励</a:t>
            </a:r>
          </a:p>
        </p:txBody>
      </p:sp>
      <p:pic>
        <p:nvPicPr>
          <p:cNvPr id="82953" name="Picture 6" descr="PE0297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688" y="5638800"/>
            <a:ext cx="10271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Picture 7" descr="j00787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13" y="5921375"/>
            <a:ext cx="12192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AutoShape 8">
            <a:hlinkClick r:id="rId5" action="ppaction://hlinksldjump"/>
          </p:cNvPr>
          <p:cNvSpPr>
            <a:spLocks noChangeArrowheads="1"/>
          </p:cNvSpPr>
          <p:nvPr/>
        </p:nvSpPr>
        <p:spPr bwMode="auto">
          <a:xfrm>
            <a:off x="8172450" y="6427788"/>
            <a:ext cx="647700" cy="430212"/>
          </a:xfrm>
          <a:prstGeom prst="leftArrow">
            <a:avLst>
              <a:gd name="adj1" fmla="val 50000"/>
              <a:gd name="adj2" fmla="val 37638"/>
            </a:avLst>
          </a:prstGeom>
          <a:noFill/>
          <a:ln w="28575">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defRPr/>
            </a:pPr>
            <a:endParaRPr lang="zh-CN" altLang="en-US">
              <a:ea typeface="宋体" pitchFamily="2" charset="-122"/>
            </a:endParaRPr>
          </a:p>
        </p:txBody>
      </p:sp>
      <p:sp>
        <p:nvSpPr>
          <p:cNvPr id="145419" name="Rectangle 9"/>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五、数学建模竞赛的策略与实践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2951"/>
                                        </p:tgtEl>
                                        <p:attrNameLst>
                                          <p:attrName>style.visibility</p:attrName>
                                        </p:attrNameLst>
                                      </p:cBhvr>
                                      <p:to>
                                        <p:strVal val="visible"/>
                                      </p:to>
                                    </p:set>
                                    <p:animEffect transition="in" filter="wipe(left)">
                                      <p:cBhvr>
                                        <p:cTn id="7" dur="300"/>
                                        <p:tgtEl>
                                          <p:spTgt spid="82951"/>
                                        </p:tgtEl>
                                      </p:cBhvr>
                                    </p:animEffect>
                                  </p:childTnLst>
                                </p:cTn>
                              </p:par>
                            </p:childTnLst>
                          </p:cTn>
                        </p:par>
                        <p:par>
                          <p:cTn id="8" fill="hold" nodeType="afterGroup">
                            <p:stCondLst>
                              <p:cond delay="300"/>
                            </p:stCondLst>
                            <p:childTnLst>
                              <p:par>
                                <p:cTn id="9" presetID="23" presetClass="entr" presetSubtype="16" fill="hold" grpId="0" nodeType="afterEffect">
                                  <p:stCondLst>
                                    <p:cond delay="0"/>
                                  </p:stCondLst>
                                  <p:childTnLst>
                                    <p:set>
                                      <p:cBhvr>
                                        <p:cTn id="10" dur="1" fill="hold">
                                          <p:stCondLst>
                                            <p:cond delay="0"/>
                                          </p:stCondLst>
                                        </p:cTn>
                                        <p:tgtEl>
                                          <p:spTgt spid="82952"/>
                                        </p:tgtEl>
                                        <p:attrNameLst>
                                          <p:attrName>style.visibility</p:attrName>
                                        </p:attrNameLst>
                                      </p:cBhvr>
                                      <p:to>
                                        <p:strVal val="visible"/>
                                      </p:to>
                                    </p:set>
                                    <p:anim calcmode="lin" valueType="num">
                                      <p:cBhvr>
                                        <p:cTn id="11" dur="500" fill="hold"/>
                                        <p:tgtEl>
                                          <p:spTgt spid="82952"/>
                                        </p:tgtEl>
                                        <p:attrNameLst>
                                          <p:attrName>ppt_w</p:attrName>
                                        </p:attrNameLst>
                                      </p:cBhvr>
                                      <p:tavLst>
                                        <p:tav tm="0">
                                          <p:val>
                                            <p:fltVal val="0"/>
                                          </p:val>
                                        </p:tav>
                                        <p:tav tm="100000">
                                          <p:val>
                                            <p:strVal val="#ppt_w"/>
                                          </p:val>
                                        </p:tav>
                                      </p:tavLst>
                                    </p:anim>
                                    <p:anim calcmode="lin" valueType="num">
                                      <p:cBhvr>
                                        <p:cTn id="12" dur="500" fill="hold"/>
                                        <p:tgtEl>
                                          <p:spTgt spid="829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2" name="applause.wav"/>
                                        </p:tgtEl>
                                      </p:cMediaNode>
                                    </p:audio>
                                  </p:subTnLst>
                                </p:cTn>
                              </p:par>
                            </p:childTnLst>
                          </p:cTn>
                        </p:par>
                        <p:par>
                          <p:cTn id="13" fill="hold" nodeType="afterGroup">
                            <p:stCondLst>
                              <p:cond delay="800"/>
                            </p:stCondLst>
                            <p:childTnLst>
                              <p:par>
                                <p:cTn id="14" presetID="9" presetClass="entr" presetSubtype="0" fill="hold" nodeType="afterEffect">
                                  <p:stCondLst>
                                    <p:cond delay="0"/>
                                  </p:stCondLst>
                                  <p:childTnLst>
                                    <p:set>
                                      <p:cBhvr>
                                        <p:cTn id="15" dur="1" fill="hold">
                                          <p:stCondLst>
                                            <p:cond delay="0"/>
                                          </p:stCondLst>
                                        </p:cTn>
                                        <p:tgtEl>
                                          <p:spTgt spid="82953"/>
                                        </p:tgtEl>
                                        <p:attrNameLst>
                                          <p:attrName>style.visibility</p:attrName>
                                        </p:attrNameLst>
                                      </p:cBhvr>
                                      <p:to>
                                        <p:strVal val="visible"/>
                                      </p:to>
                                    </p:set>
                                    <p:animEffect transition="in" filter="dissolve">
                                      <p:cBhvr>
                                        <p:cTn id="16" dur="500"/>
                                        <p:tgtEl>
                                          <p:spTgt spid="82953"/>
                                        </p:tgtEl>
                                      </p:cBhvr>
                                    </p:animEffect>
                                  </p:childTnLst>
                                </p:cTn>
                              </p:par>
                            </p:childTnLst>
                          </p:cTn>
                        </p:par>
                        <p:par>
                          <p:cTn id="17" fill="hold" nodeType="afterGroup">
                            <p:stCondLst>
                              <p:cond delay="1300"/>
                            </p:stCondLst>
                            <p:childTnLst>
                              <p:par>
                                <p:cTn id="18" presetID="9" presetClass="entr" presetSubtype="0" fill="hold" nodeType="afterEffect">
                                  <p:stCondLst>
                                    <p:cond delay="0"/>
                                  </p:stCondLst>
                                  <p:childTnLst>
                                    <p:set>
                                      <p:cBhvr>
                                        <p:cTn id="19" dur="1" fill="hold">
                                          <p:stCondLst>
                                            <p:cond delay="0"/>
                                          </p:stCondLst>
                                        </p:cTn>
                                        <p:tgtEl>
                                          <p:spTgt spid="82954"/>
                                        </p:tgtEl>
                                        <p:attrNameLst>
                                          <p:attrName>style.visibility</p:attrName>
                                        </p:attrNameLst>
                                      </p:cBhvr>
                                      <p:to>
                                        <p:strVal val="visible"/>
                                      </p:to>
                                    </p:set>
                                    <p:animEffect transition="in" filter="dissolve">
                                      <p:cBhvr>
                                        <p:cTn id="20" dur="500"/>
                                        <p:tgtEl>
                                          <p:spTgt spid="8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animBg="1" autoUpdateAnimBg="0"/>
      <p:bldP spid="8295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185BBD9-688D-4547-89C3-A55BB15F6EA9}" type="datetime1">
              <a:rPr lang="zh-CN" altLang="en-US" sz="1400">
                <a:ea typeface="宋体" pitchFamily="2" charset="-122"/>
              </a:rPr>
              <a:pPr eaLnBrk="1" hangingPunct="1"/>
              <a:t>2019/7/7</a:t>
            </a:fld>
            <a:endParaRPr lang="en-US" altLang="zh-CN" sz="1400">
              <a:ea typeface="宋体" pitchFamily="2" charset="-122"/>
            </a:endParaRPr>
          </a:p>
        </p:txBody>
      </p:sp>
      <p:sp>
        <p:nvSpPr>
          <p:cNvPr id="14643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878F61D8-B14B-43DE-B0F7-2DCD0A8E2BFD}" type="slidenum">
              <a:rPr lang="zh-CN" altLang="en-US" sz="1400">
                <a:ea typeface="宋体" pitchFamily="2" charset="-122"/>
              </a:rPr>
              <a:pPr algn="r" eaLnBrk="1" hangingPunct="1"/>
              <a:t>72</a:t>
            </a:fld>
            <a:endParaRPr lang="en-US" altLang="zh-CN" sz="1400">
              <a:ea typeface="宋体" pitchFamily="2" charset="-122"/>
            </a:endParaRPr>
          </a:p>
        </p:txBody>
      </p:sp>
      <p:sp>
        <p:nvSpPr>
          <p:cNvPr id="83973" name="Text Box 4"/>
          <p:cNvSpPr txBox="1">
            <a:spLocks noChangeArrowheads="1"/>
          </p:cNvSpPr>
          <p:nvPr/>
        </p:nvSpPr>
        <p:spPr bwMode="auto">
          <a:xfrm>
            <a:off x="827088" y="1412875"/>
            <a:ext cx="76200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zh-CN" altLang="en-US" sz="3200" b="1">
                <a:solidFill>
                  <a:srgbClr val="0000FF"/>
                </a:solidFill>
                <a:latin typeface="Times New Roman" pitchFamily="18" charset="0"/>
                <a:ea typeface="楷体_GB2312" pitchFamily="49" charset="-122"/>
              </a:rPr>
              <a:t> </a:t>
            </a:r>
            <a:r>
              <a:rPr lang="zh-CN" altLang="en-US" sz="3600" b="1">
                <a:solidFill>
                  <a:srgbClr val="0000FF"/>
                </a:solidFill>
                <a:latin typeface="Times New Roman" pitchFamily="18" charset="0"/>
                <a:ea typeface="楷体_GB2312" pitchFamily="49" charset="-122"/>
              </a:rPr>
              <a:t>学会用</a:t>
            </a:r>
            <a:r>
              <a:rPr lang="zh-CN" altLang="en-US" sz="3600" b="1">
                <a:solidFill>
                  <a:srgbClr val="FF0000"/>
                </a:solidFill>
                <a:latin typeface="Times New Roman" pitchFamily="18" charset="0"/>
                <a:ea typeface="楷体_GB2312" pitchFamily="49" charset="-122"/>
              </a:rPr>
              <a:t>数学建模的思想</a:t>
            </a:r>
            <a:r>
              <a:rPr lang="zh-CN" altLang="en-US" sz="3600" b="1">
                <a:solidFill>
                  <a:srgbClr val="0000FF"/>
                </a:solidFill>
                <a:latin typeface="Times New Roman" pitchFamily="18" charset="0"/>
                <a:ea typeface="楷体_GB2312" pitchFamily="49" charset="-122"/>
              </a:rPr>
              <a:t>来分析问题和解决问题的方法是最最重要的。</a:t>
            </a:r>
          </a:p>
          <a:p>
            <a:pPr eaLnBrk="1" hangingPunct="1">
              <a:buFontTx/>
              <a:buChar char="•"/>
            </a:pPr>
            <a:endParaRPr lang="zh-CN" altLang="en-US" sz="2000" b="1">
              <a:solidFill>
                <a:srgbClr val="0000FF"/>
              </a:solidFill>
              <a:latin typeface="Times New Roman" pitchFamily="18" charset="0"/>
              <a:ea typeface="楷体_GB2312" pitchFamily="49" charset="-122"/>
            </a:endParaRPr>
          </a:p>
          <a:p>
            <a:pPr eaLnBrk="1" hangingPunct="1">
              <a:buFontTx/>
              <a:buChar char="•"/>
            </a:pPr>
            <a:r>
              <a:rPr lang="zh-CN" altLang="en-US" sz="3600" b="1">
                <a:solidFill>
                  <a:srgbClr val="0000FF"/>
                </a:solidFill>
                <a:latin typeface="Times New Roman" pitchFamily="18" charset="0"/>
                <a:ea typeface="楷体_GB2312" pitchFamily="49" charset="-122"/>
              </a:rPr>
              <a:t> </a:t>
            </a:r>
            <a:r>
              <a:rPr lang="zh-CN" altLang="en-US" sz="3600" b="1">
                <a:solidFill>
                  <a:srgbClr val="FF0000"/>
                </a:solidFill>
                <a:latin typeface="Times New Roman" pitchFamily="18" charset="0"/>
                <a:ea typeface="楷体_GB2312" pitchFamily="49" charset="-122"/>
              </a:rPr>
              <a:t>数学建模的意识</a:t>
            </a:r>
            <a:r>
              <a:rPr lang="zh-CN" altLang="en-US" sz="3600" b="1">
                <a:solidFill>
                  <a:srgbClr val="0000FF"/>
                </a:solidFill>
                <a:latin typeface="Times New Roman" pitchFamily="18" charset="0"/>
                <a:ea typeface="楷体_GB2312" pitchFamily="49" charset="-122"/>
              </a:rPr>
              <a:t>会让你的学习、工作和生活变得丰富多彩。</a:t>
            </a:r>
          </a:p>
          <a:p>
            <a:pPr eaLnBrk="1" hangingPunct="1">
              <a:buFontTx/>
              <a:buChar char="•"/>
            </a:pPr>
            <a:endParaRPr lang="zh-CN" altLang="en-US" sz="2000" b="1">
              <a:solidFill>
                <a:srgbClr val="0000FF"/>
              </a:solidFill>
              <a:latin typeface="Times New Roman" pitchFamily="18" charset="0"/>
              <a:ea typeface="楷体_GB2312" pitchFamily="49" charset="-122"/>
            </a:endParaRPr>
          </a:p>
          <a:p>
            <a:pPr eaLnBrk="1" hangingPunct="1">
              <a:buFontTx/>
              <a:buChar char="•"/>
            </a:pPr>
            <a:r>
              <a:rPr lang="zh-CN" altLang="en-US" sz="3600" b="1">
                <a:solidFill>
                  <a:srgbClr val="0000FF"/>
                </a:solidFill>
                <a:latin typeface="Times New Roman" pitchFamily="18" charset="0"/>
                <a:ea typeface="楷体_GB2312" pitchFamily="49" charset="-122"/>
              </a:rPr>
              <a:t> </a:t>
            </a:r>
            <a:r>
              <a:rPr lang="zh-CN" altLang="en-US" sz="3600" b="1">
                <a:solidFill>
                  <a:srgbClr val="FF0000"/>
                </a:solidFill>
                <a:latin typeface="Times New Roman" pitchFamily="18" charset="0"/>
                <a:ea typeface="楷体_GB2312" pitchFamily="49" charset="-122"/>
              </a:rPr>
              <a:t>数学建模的能力</a:t>
            </a:r>
            <a:r>
              <a:rPr lang="zh-CN" altLang="en-US" sz="3600" b="1">
                <a:solidFill>
                  <a:srgbClr val="0000FF"/>
                </a:solidFill>
                <a:latin typeface="Times New Roman" pitchFamily="18" charset="0"/>
                <a:ea typeface="楷体_GB2312" pitchFamily="49" charset="-122"/>
              </a:rPr>
              <a:t>会让你受益终身。</a:t>
            </a:r>
          </a:p>
          <a:p>
            <a:pPr lvl="1" eaLnBrk="1" hangingPunct="1">
              <a:buFontTx/>
              <a:buChar char="•"/>
            </a:pPr>
            <a:endParaRPr lang="zh-CN" altLang="en-US" sz="2000" b="1">
              <a:solidFill>
                <a:srgbClr val="0000FF"/>
              </a:solidFill>
              <a:latin typeface="Times New Roman" pitchFamily="18" charset="0"/>
              <a:ea typeface="楷体_GB2312" pitchFamily="49" charset="-122"/>
            </a:endParaRPr>
          </a:p>
          <a:p>
            <a:pPr eaLnBrk="1" hangingPunct="1">
              <a:buFontTx/>
              <a:buChar char="•"/>
            </a:pPr>
            <a:r>
              <a:rPr lang="zh-CN" altLang="en-US" sz="3600" b="1">
                <a:solidFill>
                  <a:srgbClr val="0000FF"/>
                </a:solidFill>
                <a:latin typeface="Times New Roman" pitchFamily="18" charset="0"/>
                <a:ea typeface="楷体_GB2312" pitchFamily="49" charset="-122"/>
              </a:rPr>
              <a:t> </a:t>
            </a:r>
            <a:r>
              <a:rPr lang="zh-CN" altLang="en-US" sz="3600" b="1">
                <a:solidFill>
                  <a:srgbClr val="FF0000"/>
                </a:solidFill>
                <a:latin typeface="Times New Roman" pitchFamily="18" charset="0"/>
                <a:ea typeface="楷体_GB2312" pitchFamily="49" charset="-122"/>
              </a:rPr>
              <a:t>数学建模的经历</a:t>
            </a:r>
            <a:r>
              <a:rPr lang="zh-CN" altLang="en-US" sz="3600" b="1">
                <a:solidFill>
                  <a:srgbClr val="0000FF"/>
                </a:solidFill>
                <a:latin typeface="Times New Roman" pitchFamily="18" charset="0"/>
                <a:ea typeface="楷体_GB2312" pitchFamily="49" charset="-122"/>
              </a:rPr>
              <a:t>会让你终生难忘！</a:t>
            </a:r>
          </a:p>
        </p:txBody>
      </p:sp>
      <p:sp>
        <p:nvSpPr>
          <p:cNvPr id="146437" name="Rectangle 5"/>
          <p:cNvSpPr>
            <a:spLocks noChangeArrowheads="1"/>
          </p:cNvSpPr>
          <p:nvPr/>
        </p:nvSpPr>
        <p:spPr bwMode="auto">
          <a:xfrm>
            <a:off x="1403350" y="476250"/>
            <a:ext cx="5329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chemeClr val="bg1"/>
                </a:solidFill>
                <a:latin typeface="黑体" pitchFamily="49" charset="-122"/>
                <a:ea typeface="黑体" pitchFamily="49" charset="-122"/>
              </a:rPr>
              <a:t> </a:t>
            </a:r>
            <a:r>
              <a:rPr lang="zh-CN" altLang="en-US" sz="2800" b="1">
                <a:solidFill>
                  <a:schemeClr val="bg1"/>
                </a:solidFill>
                <a:latin typeface="黑体" pitchFamily="49" charset="-122"/>
                <a:ea typeface="黑体" pitchFamily="49" charset="-122"/>
              </a:rPr>
              <a:t>数学建模的魅力无限</a:t>
            </a:r>
            <a:r>
              <a:rPr lang="en-US" altLang="zh-CN" sz="2800" b="1">
                <a:solidFill>
                  <a:schemeClr val="bg1"/>
                </a:solidFill>
                <a:latin typeface="新宋体" pitchFamily="49" charset="-122"/>
                <a:ea typeface="黑体" pitchFamily="49" charset="-122"/>
              </a:rPr>
              <a:t>……</a:t>
            </a:r>
            <a:endParaRPr lang="en-US" altLang="zh-CN" sz="2800" b="1">
              <a:solidFill>
                <a:schemeClr val="bg1"/>
              </a:solidFill>
              <a:latin typeface="黑体" pitchFamily="49" charset="-122"/>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3">
                                            <p:txEl>
                                              <p:pRg st="2" end="2"/>
                                            </p:txEl>
                                          </p:spTgt>
                                        </p:tgtEl>
                                        <p:attrNameLst>
                                          <p:attrName>style.visibility</p:attrName>
                                        </p:attrNameLst>
                                      </p:cBhvr>
                                      <p:to>
                                        <p:strVal val="visible"/>
                                      </p:to>
                                    </p:set>
                                    <p:animEffect transition="in" filter="blinds(horizontal)">
                                      <p:cBhvr>
                                        <p:cTn id="7" dur="500"/>
                                        <p:tgtEl>
                                          <p:spTgt spid="8397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73">
                                            <p:txEl>
                                              <p:pRg st="4" end="4"/>
                                            </p:txEl>
                                          </p:spTgt>
                                        </p:tgtEl>
                                        <p:attrNameLst>
                                          <p:attrName>style.visibility</p:attrName>
                                        </p:attrNameLst>
                                      </p:cBhvr>
                                      <p:to>
                                        <p:strVal val="visible"/>
                                      </p:to>
                                    </p:set>
                                    <p:animEffect transition="in" filter="blinds(horizontal)">
                                      <p:cBhvr>
                                        <p:cTn id="12" dur="500"/>
                                        <p:tgtEl>
                                          <p:spTgt spid="8397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3973">
                                            <p:txEl>
                                              <p:pRg st="6" end="6"/>
                                            </p:txEl>
                                          </p:spTgt>
                                        </p:tgtEl>
                                        <p:attrNameLst>
                                          <p:attrName>style.visibility</p:attrName>
                                        </p:attrNameLst>
                                      </p:cBhvr>
                                      <p:to>
                                        <p:strVal val="visible"/>
                                      </p:to>
                                    </p:set>
                                    <p:animEffect transition="in" filter="blinds(horizontal)">
                                      <p:cBhvr>
                                        <p:cTn id="17" dur="500"/>
                                        <p:tgtEl>
                                          <p:spTgt spid="839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2384C99-F6B0-439F-AC2E-1F13F4F221CC}" type="datetime1">
              <a:rPr lang="zh-CN" altLang="en-US" sz="1400">
                <a:ea typeface="宋体" pitchFamily="2" charset="-122"/>
              </a:rPr>
              <a:pPr eaLnBrk="1" hangingPunct="1"/>
              <a:t>2019/7/7</a:t>
            </a:fld>
            <a:endParaRPr lang="en-US" altLang="zh-CN" sz="1400">
              <a:ea typeface="宋体" pitchFamily="2" charset="-122"/>
            </a:endParaRPr>
          </a:p>
        </p:txBody>
      </p:sp>
      <p:sp>
        <p:nvSpPr>
          <p:cNvPr id="14745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5FA7EB49-B2E3-4C7C-9F5C-4A4BE7AE841E}" type="slidenum">
              <a:rPr lang="zh-CN" altLang="en-US" sz="1400">
                <a:ea typeface="宋体" pitchFamily="2" charset="-122"/>
              </a:rPr>
              <a:pPr algn="r" eaLnBrk="1" hangingPunct="1"/>
              <a:t>73</a:t>
            </a:fld>
            <a:endParaRPr lang="en-US" altLang="zh-CN" sz="1400">
              <a:ea typeface="宋体" pitchFamily="2" charset="-122"/>
            </a:endParaRPr>
          </a:p>
        </p:txBody>
      </p:sp>
      <p:sp>
        <p:nvSpPr>
          <p:cNvPr id="147460" name="Text Box 2"/>
          <p:cNvSpPr txBox="1">
            <a:spLocks noChangeArrowheads="1"/>
          </p:cNvSpPr>
          <p:nvPr/>
        </p:nvSpPr>
        <p:spPr bwMode="auto">
          <a:xfrm>
            <a:off x="395288" y="1268413"/>
            <a:ext cx="6481762" cy="588962"/>
          </a:xfrm>
          <a:prstGeom prst="rect">
            <a:avLst/>
          </a:prstGeom>
          <a:solidFill>
            <a:srgbClr val="CCFFFF"/>
          </a:solidFill>
          <a:ln w="9525">
            <a:solidFill>
              <a:srgbClr val="DEF3F6"/>
            </a:solidFill>
            <a:miter lim="800000"/>
            <a:headEnd/>
            <a:tailEnd/>
          </a:ln>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a:solidFill>
                  <a:srgbClr val="FF00FF"/>
                </a:solidFill>
                <a:latin typeface="楷体_GB2312" pitchFamily="49" charset="-122"/>
                <a:ea typeface="楷体_GB2312" pitchFamily="49" charset="-122"/>
              </a:rPr>
              <a:t>4</a:t>
            </a:r>
            <a:r>
              <a:rPr lang="zh-CN" altLang="en-US" sz="3200" b="1">
                <a:solidFill>
                  <a:srgbClr val="FF00FF"/>
                </a:solidFill>
                <a:latin typeface="楷体_GB2312" pitchFamily="49" charset="-122"/>
                <a:ea typeface="楷体_GB2312" pitchFamily="49" charset="-122"/>
              </a:rPr>
              <a:t>、参加数学建模竞赛注意事项</a:t>
            </a:r>
          </a:p>
        </p:txBody>
      </p:sp>
      <p:pic>
        <p:nvPicPr>
          <p:cNvPr id="84998" name="Picture 6" descr="PE0297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688" y="5638800"/>
            <a:ext cx="10271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9" name="Picture 7" descr="j00787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5921375"/>
            <a:ext cx="12192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3" name="Rectangle 9"/>
          <p:cNvSpPr>
            <a:spLocks noChangeArrowheads="1"/>
          </p:cNvSpPr>
          <p:nvPr/>
        </p:nvSpPr>
        <p:spPr bwMode="auto">
          <a:xfrm>
            <a:off x="1331913" y="476250"/>
            <a:ext cx="633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五、数学建模竞赛的策略与实践</a:t>
            </a:r>
          </a:p>
        </p:txBody>
      </p:sp>
      <p:sp>
        <p:nvSpPr>
          <p:cNvPr id="147464" name="矩形 1"/>
          <p:cNvSpPr>
            <a:spLocks noChangeArrowheads="1"/>
          </p:cNvSpPr>
          <p:nvPr/>
        </p:nvSpPr>
        <p:spPr bwMode="auto">
          <a:xfrm>
            <a:off x="684213" y="1773238"/>
            <a:ext cx="8459787"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0000FF"/>
                </a:solidFill>
                <a:latin typeface="华文琥珀" pitchFamily="2" charset="-122"/>
                <a:ea typeface="华文琥珀" pitchFamily="2" charset="-122"/>
              </a:rPr>
              <a:t>提交论文</a:t>
            </a:r>
          </a:p>
          <a:p>
            <a:r>
              <a:rPr lang="zh-CN" altLang="en-US" sz="2800" b="1">
                <a:ea typeface="宋体" pitchFamily="2" charset="-122"/>
              </a:rPr>
              <a:t>竞赛：论文写作要求（基本要求）</a:t>
            </a:r>
          </a:p>
          <a:p>
            <a:pPr lvl="1"/>
            <a:r>
              <a:rPr lang="zh-CN" altLang="en-US" sz="2400" b="1">
                <a:solidFill>
                  <a:srgbClr val="0000FF"/>
                </a:solidFill>
                <a:ea typeface="宋体" pitchFamily="2" charset="-122"/>
              </a:rPr>
              <a:t>第一页为保证书，具体格式按要求</a:t>
            </a:r>
          </a:p>
          <a:p>
            <a:pPr lvl="1"/>
            <a:r>
              <a:rPr lang="zh-CN" altLang="en-US" sz="2400" b="1">
                <a:solidFill>
                  <a:srgbClr val="0000FF"/>
                </a:solidFill>
                <a:ea typeface="宋体" pitchFamily="2" charset="-122"/>
              </a:rPr>
              <a:t>第二页为空白页，用于论文编号</a:t>
            </a:r>
          </a:p>
          <a:p>
            <a:pPr lvl="1"/>
            <a:r>
              <a:rPr lang="zh-CN" altLang="en-US" sz="2400" b="1">
                <a:solidFill>
                  <a:srgbClr val="0000FF"/>
                </a:solidFill>
                <a:ea typeface="宋体" pitchFamily="2" charset="-122"/>
              </a:rPr>
              <a:t>论文</a:t>
            </a:r>
            <a:r>
              <a:rPr lang="zh-CN" altLang="en-US" sz="2400" b="1">
                <a:solidFill>
                  <a:srgbClr val="FF0000"/>
                </a:solidFill>
                <a:ea typeface="宋体" pitchFamily="2" charset="-122"/>
              </a:rPr>
              <a:t>题目和摘要</a:t>
            </a:r>
            <a:r>
              <a:rPr lang="zh-CN" altLang="en-US" sz="2400" b="1">
                <a:solidFill>
                  <a:srgbClr val="0000FF"/>
                </a:solidFill>
                <a:ea typeface="宋体" pitchFamily="2" charset="-122"/>
              </a:rPr>
              <a:t>写在</a:t>
            </a:r>
            <a:r>
              <a:rPr lang="zh-CN" altLang="en-US" sz="2400" b="1">
                <a:solidFill>
                  <a:srgbClr val="FF0000"/>
                </a:solidFill>
                <a:ea typeface="宋体" pitchFamily="2" charset="-122"/>
              </a:rPr>
              <a:t>第三页上</a:t>
            </a:r>
          </a:p>
          <a:p>
            <a:pPr lvl="1"/>
            <a:r>
              <a:rPr lang="zh-CN" altLang="en-US" sz="2400" b="1">
                <a:solidFill>
                  <a:srgbClr val="0000FF"/>
                </a:solidFill>
                <a:ea typeface="宋体" pitchFamily="2" charset="-122"/>
              </a:rPr>
              <a:t>第四页开始是论文正文</a:t>
            </a:r>
          </a:p>
          <a:p>
            <a:pPr lvl="1"/>
            <a:r>
              <a:rPr lang="zh-CN" altLang="en-US" sz="2400" b="1">
                <a:solidFill>
                  <a:srgbClr val="0000FF"/>
                </a:solidFill>
                <a:ea typeface="宋体" pitchFamily="2" charset="-122"/>
              </a:rPr>
              <a:t>论文不能有任何可能显示答卷人学校的标志</a:t>
            </a:r>
          </a:p>
          <a:p>
            <a:pPr lvl="1"/>
            <a:r>
              <a:rPr lang="zh-CN" altLang="en-US" sz="2400" b="1">
                <a:solidFill>
                  <a:srgbClr val="FF0000"/>
                </a:solidFill>
                <a:ea typeface="宋体" pitchFamily="2" charset="-122"/>
              </a:rPr>
              <a:t>标注页码（正文开始）</a:t>
            </a:r>
          </a:p>
          <a:p>
            <a:pPr>
              <a:lnSpc>
                <a:spcPct val="130000"/>
              </a:lnSpc>
            </a:pPr>
            <a:r>
              <a:rPr lang="zh-CN" altLang="en-US" sz="2400" b="1">
                <a:ea typeface="宋体" pitchFamily="2" charset="-122"/>
              </a:rPr>
              <a:t>评定参赛论文等级：纸质论文是</a:t>
            </a:r>
            <a:r>
              <a:rPr lang="zh-CN" altLang="en-US" sz="2400" b="1">
                <a:solidFill>
                  <a:srgbClr val="0000FF"/>
                </a:solidFill>
                <a:ea typeface="宋体" pitchFamily="2" charset="-122"/>
              </a:rPr>
              <a:t>唯一依据</a:t>
            </a:r>
            <a:r>
              <a:rPr lang="zh-CN" altLang="en-US" sz="2400" b="1">
                <a:ea typeface="宋体" pitchFamily="2" charset="-122"/>
              </a:rPr>
              <a:t> </a:t>
            </a:r>
            <a:r>
              <a:rPr lang="zh-CN" altLang="en-US" sz="3200" b="1">
                <a:solidFill>
                  <a:srgbClr val="0000FF"/>
                </a:solidFill>
                <a:latin typeface="华文琥珀" pitchFamily="2" charset="-122"/>
                <a:ea typeface="华文琥珀" pitchFamily="2" charset="-122"/>
              </a:rPr>
              <a:t>形式</a:t>
            </a:r>
            <a:r>
              <a:rPr lang="en-US" altLang="zh-CN" sz="3200" b="1">
                <a:solidFill>
                  <a:srgbClr val="0000FF"/>
                </a:solidFill>
                <a:latin typeface="华文琥珀" pitchFamily="2" charset="-122"/>
                <a:ea typeface="华文琥珀" pitchFamily="2" charset="-122"/>
              </a:rPr>
              <a:t>+</a:t>
            </a:r>
            <a:r>
              <a:rPr lang="zh-CN" altLang="en-US" sz="3200" b="1">
                <a:solidFill>
                  <a:srgbClr val="0000FF"/>
                </a:solidFill>
                <a:latin typeface="华文琥珀" pitchFamily="2" charset="-122"/>
                <a:ea typeface="华文琥珀" pitchFamily="2" charset="-122"/>
              </a:rPr>
              <a:t>内容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dissolve">
                                      <p:cBhvr>
                                        <p:cTn id="7" dur="500"/>
                                        <p:tgtEl>
                                          <p:spTgt spid="8499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4999"/>
                                        </p:tgtEl>
                                        <p:attrNameLst>
                                          <p:attrName>style.visibility</p:attrName>
                                        </p:attrNameLst>
                                      </p:cBhvr>
                                      <p:to>
                                        <p:strVal val="visible"/>
                                      </p:to>
                                    </p:set>
                                    <p:animEffect transition="in" filter="dissolve">
                                      <p:cBhvr>
                                        <p:cTn id="11"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323850" y="1222375"/>
            <a:ext cx="7570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3200" b="1">
                <a:solidFill>
                  <a:srgbClr val="0000FF"/>
                </a:solidFill>
                <a:latin typeface="华文琥珀" pitchFamily="2" charset="-122"/>
                <a:ea typeface="华文琥珀" pitchFamily="2" charset="-122"/>
              </a:rPr>
              <a:t>竞赛时间的安排</a:t>
            </a:r>
            <a:r>
              <a:rPr lang="zh-CN" altLang="en-US" sz="3200" b="1">
                <a:solidFill>
                  <a:srgbClr val="FF3300"/>
                </a:solidFill>
                <a:latin typeface="华文琥珀" pitchFamily="2" charset="-122"/>
                <a:ea typeface="华文琥珀" pitchFamily="2" charset="-122"/>
              </a:rPr>
              <a:t>（注意写作时间的安排）</a:t>
            </a:r>
          </a:p>
        </p:txBody>
      </p:sp>
      <p:sp>
        <p:nvSpPr>
          <p:cNvPr id="148483" name="Text Box 3"/>
          <p:cNvSpPr txBox="1">
            <a:spLocks noChangeArrowheads="1"/>
          </p:cNvSpPr>
          <p:nvPr/>
        </p:nvSpPr>
        <p:spPr bwMode="auto">
          <a:xfrm>
            <a:off x="142875" y="1773238"/>
            <a:ext cx="9001125"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Clr>
                <a:srgbClr val="0000FF"/>
              </a:buClr>
              <a:buFont typeface="Wingdings" pitchFamily="2" charset="2"/>
              <a:buChar char="l"/>
            </a:pPr>
            <a:r>
              <a:rPr lang="en-US" altLang="zh-CN" sz="2800" b="1">
                <a:solidFill>
                  <a:srgbClr val="FFFF66"/>
                </a:solidFill>
                <a:ea typeface="黑体" pitchFamily="49" charset="-122"/>
              </a:rPr>
              <a:t> </a:t>
            </a:r>
            <a:r>
              <a:rPr lang="zh-CN" altLang="en-US" sz="2800" b="1">
                <a:solidFill>
                  <a:srgbClr val="0000FF"/>
                </a:solidFill>
                <a:ea typeface="黑体" pitchFamily="49" charset="-122"/>
              </a:rPr>
              <a:t>第一天：</a:t>
            </a:r>
          </a:p>
          <a:p>
            <a:pPr eaLnBrk="1" hangingPunct="1"/>
            <a:r>
              <a:rPr lang="zh-CN" altLang="en-US" sz="2800" b="1">
                <a:solidFill>
                  <a:srgbClr val="0000FF"/>
                </a:solidFill>
                <a:ea typeface="黑体" pitchFamily="49" charset="-122"/>
              </a:rPr>
              <a:t>  </a:t>
            </a:r>
            <a:r>
              <a:rPr lang="zh-CN" altLang="en-US" sz="2800" b="1">
                <a:solidFill>
                  <a:srgbClr val="FF0000"/>
                </a:solidFill>
                <a:ea typeface="黑体" pitchFamily="49" charset="-122"/>
              </a:rPr>
              <a:t>上午：讨论并确定题目，并查阅文献</a:t>
            </a:r>
          </a:p>
          <a:p>
            <a:pPr eaLnBrk="1" hangingPunct="1"/>
            <a:r>
              <a:rPr lang="zh-CN" altLang="en-US" sz="2800" b="1">
                <a:solidFill>
                  <a:srgbClr val="0000FF"/>
                </a:solidFill>
                <a:ea typeface="黑体" pitchFamily="49" charset="-122"/>
              </a:rPr>
              <a:t>  下午</a:t>
            </a:r>
            <a:r>
              <a:rPr lang="en-US" altLang="zh-CN" sz="2800" b="1">
                <a:solidFill>
                  <a:srgbClr val="0000FF"/>
                </a:solidFill>
                <a:ea typeface="黑体" pitchFamily="49" charset="-122"/>
              </a:rPr>
              <a:t>-</a:t>
            </a:r>
            <a:r>
              <a:rPr lang="zh-CN" altLang="en-US" sz="2800" b="1">
                <a:solidFill>
                  <a:srgbClr val="0000FF"/>
                </a:solidFill>
                <a:ea typeface="黑体" pitchFamily="49" charset="-122"/>
              </a:rPr>
              <a:t>晚上：开始分析，建立初步模型，编程并   </a:t>
            </a:r>
          </a:p>
          <a:p>
            <a:pPr eaLnBrk="1" hangingPunct="1"/>
            <a:r>
              <a:rPr lang="zh-CN" altLang="en-US" sz="2800" b="1">
                <a:solidFill>
                  <a:srgbClr val="0000FF"/>
                </a:solidFill>
                <a:ea typeface="黑体" pitchFamily="49" charset="-122"/>
              </a:rPr>
              <a:t>             得到计算结果</a:t>
            </a:r>
            <a:r>
              <a:rPr lang="zh-CN" altLang="en-US" sz="2800" b="1">
                <a:solidFill>
                  <a:srgbClr val="FF3300"/>
                </a:solidFill>
                <a:ea typeface="黑体" pitchFamily="49" charset="-122"/>
              </a:rPr>
              <a:t>（晚上注意休息）</a:t>
            </a:r>
          </a:p>
          <a:p>
            <a:pPr eaLnBrk="1" hangingPunct="1">
              <a:buFont typeface="Wingdings" pitchFamily="2" charset="2"/>
              <a:buChar char="l"/>
            </a:pPr>
            <a:r>
              <a:rPr lang="zh-CN" altLang="en-US" sz="2800" b="1">
                <a:solidFill>
                  <a:srgbClr val="0000FF"/>
                </a:solidFill>
                <a:ea typeface="黑体" pitchFamily="49" charset="-122"/>
              </a:rPr>
              <a:t>第二天：</a:t>
            </a:r>
          </a:p>
          <a:p>
            <a:pPr eaLnBrk="1" hangingPunct="1"/>
            <a:r>
              <a:rPr lang="zh-CN" altLang="en-US" sz="2800" b="1">
                <a:solidFill>
                  <a:srgbClr val="0000FF"/>
                </a:solidFill>
                <a:ea typeface="黑体" pitchFamily="49" charset="-122"/>
              </a:rPr>
              <a:t>  上午：得到初步模型的合理结果</a:t>
            </a:r>
          </a:p>
          <a:p>
            <a:pPr eaLnBrk="1" hangingPunct="1"/>
            <a:r>
              <a:rPr lang="zh-CN" altLang="en-US" sz="2800" b="1">
                <a:solidFill>
                  <a:srgbClr val="0000FF"/>
                </a:solidFill>
                <a:ea typeface="黑体" pitchFamily="49" charset="-122"/>
              </a:rPr>
              <a:t>  </a:t>
            </a:r>
            <a:r>
              <a:rPr lang="zh-CN" altLang="en-US" sz="2800" b="1">
                <a:solidFill>
                  <a:srgbClr val="FF0000"/>
                </a:solidFill>
                <a:ea typeface="黑体" pitchFamily="49" charset="-122"/>
              </a:rPr>
              <a:t>下午</a:t>
            </a:r>
            <a:r>
              <a:rPr lang="en-US" altLang="zh-CN" sz="2800" b="1">
                <a:solidFill>
                  <a:srgbClr val="FF0000"/>
                </a:solidFill>
                <a:ea typeface="黑体" pitchFamily="49" charset="-122"/>
              </a:rPr>
              <a:t>-</a:t>
            </a:r>
            <a:r>
              <a:rPr lang="zh-CN" altLang="en-US" sz="2800" b="1">
                <a:solidFill>
                  <a:srgbClr val="FF0000"/>
                </a:solidFill>
                <a:ea typeface="黑体" pitchFamily="49" charset="-122"/>
              </a:rPr>
              <a:t>晚上：开始写论文，</a:t>
            </a:r>
            <a:r>
              <a:rPr lang="zh-CN" altLang="en-US" sz="2800" b="1">
                <a:solidFill>
                  <a:srgbClr val="0000FF"/>
                </a:solidFill>
                <a:ea typeface="黑体" pitchFamily="49" charset="-122"/>
              </a:rPr>
              <a:t>并考虑对模型、问题进一</a:t>
            </a:r>
          </a:p>
          <a:p>
            <a:pPr eaLnBrk="1" hangingPunct="1"/>
            <a:r>
              <a:rPr lang="zh-CN" altLang="en-US" sz="2800" b="1">
                <a:solidFill>
                  <a:srgbClr val="0000FF"/>
                </a:solidFill>
                <a:ea typeface="黑体" pitchFamily="49" charset="-122"/>
              </a:rPr>
              <a:t>                         步考虑</a:t>
            </a:r>
          </a:p>
          <a:p>
            <a:pPr eaLnBrk="1" hangingPunct="1">
              <a:buFont typeface="Wingdings" pitchFamily="2" charset="2"/>
              <a:buChar char="l"/>
            </a:pPr>
            <a:r>
              <a:rPr lang="zh-CN" altLang="en-US" sz="2800" b="1">
                <a:solidFill>
                  <a:srgbClr val="0000FF"/>
                </a:solidFill>
                <a:ea typeface="黑体" pitchFamily="49" charset="-122"/>
              </a:rPr>
              <a:t>第三天：</a:t>
            </a:r>
          </a:p>
          <a:p>
            <a:pPr eaLnBrk="1" hangingPunct="1"/>
            <a:r>
              <a:rPr lang="zh-CN" altLang="en-US" sz="2800" b="1">
                <a:solidFill>
                  <a:srgbClr val="0000FF"/>
                </a:solidFill>
                <a:ea typeface="黑体" pitchFamily="49" charset="-122"/>
              </a:rPr>
              <a:t>  上午</a:t>
            </a:r>
            <a:r>
              <a:rPr lang="en-US" altLang="zh-CN" sz="2800" b="1">
                <a:solidFill>
                  <a:srgbClr val="0000FF"/>
                </a:solidFill>
                <a:ea typeface="黑体" pitchFamily="49" charset="-122"/>
              </a:rPr>
              <a:t>-</a:t>
            </a:r>
            <a:r>
              <a:rPr lang="zh-CN" altLang="en-US" sz="2800" b="1">
                <a:solidFill>
                  <a:srgbClr val="0000FF"/>
                </a:solidFill>
                <a:ea typeface="黑体" pitchFamily="49" charset="-122"/>
              </a:rPr>
              <a:t>晚上：建模、计算、完成整篇论文</a:t>
            </a:r>
          </a:p>
          <a:p>
            <a:pPr eaLnBrk="1" hangingPunct="1"/>
            <a:endParaRPr lang="zh-CN" altLang="en-US" sz="3200" b="1">
              <a:solidFill>
                <a:srgbClr val="FF0000"/>
              </a:solidFill>
              <a:ea typeface="黑体" pitchFamily="49" charset="-122"/>
            </a:endParaRPr>
          </a:p>
          <a:p>
            <a:pPr eaLnBrk="1" hangingPunct="1"/>
            <a:endParaRPr lang="zh-CN" altLang="en-US" sz="3200" b="1">
              <a:solidFill>
                <a:srgbClr val="FF0000"/>
              </a:solidFill>
              <a:ea typeface="黑体" pitchFamily="49" charset="-122"/>
            </a:endParaRPr>
          </a:p>
          <a:p>
            <a:pPr eaLnBrk="1" hangingPunct="1"/>
            <a:endParaRPr lang="zh-CN" altLang="en-US" sz="3200" b="1">
              <a:solidFill>
                <a:srgbClr val="FF0000"/>
              </a:solidFill>
              <a:ea typeface="黑体" pitchFamily="49"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body" idx="4294967295"/>
          </p:nvPr>
        </p:nvSpPr>
        <p:spPr>
          <a:xfrm>
            <a:off x="439738" y="1127125"/>
            <a:ext cx="8686800" cy="5597525"/>
          </a:xfrm>
        </p:spPr>
        <p:txBody>
          <a:bodyPr/>
          <a:lstStyle/>
          <a:p>
            <a:pPr eaLnBrk="1" hangingPunct="1">
              <a:buFontTx/>
              <a:buNone/>
            </a:pPr>
            <a:r>
              <a:rPr lang="zh-CN" altLang="en-US" sz="3600" b="1" smtClean="0">
                <a:solidFill>
                  <a:srgbClr val="0000FF"/>
                </a:solidFill>
                <a:latin typeface="华文琥珀" pitchFamily="2" charset="-122"/>
                <a:ea typeface="华文琥珀" pitchFamily="2" charset="-122"/>
              </a:rPr>
              <a:t>主要回答以下问题</a:t>
            </a:r>
            <a:r>
              <a:rPr lang="zh-CN" altLang="en-US" sz="2800" b="1" smtClean="0">
                <a:solidFill>
                  <a:srgbClr val="0000FF"/>
                </a:solidFill>
                <a:ea typeface="宋体" pitchFamily="2" charset="-122"/>
              </a:rPr>
              <a:t>：针对问题＋建立模型＋求解方法＋主要结果＋ 评价及主要推广</a:t>
            </a:r>
          </a:p>
          <a:p>
            <a:pPr eaLnBrk="1" hangingPunct="1">
              <a:buFontTx/>
              <a:buNone/>
            </a:pPr>
            <a:endParaRPr lang="zh-CN" altLang="en-US" sz="2800" b="1" smtClean="0">
              <a:ea typeface="宋体" pitchFamily="2" charset="-122"/>
            </a:endParaRPr>
          </a:p>
          <a:p>
            <a:pPr eaLnBrk="1" hangingPunct="1">
              <a:buFont typeface="Wingdings" pitchFamily="2" charset="2"/>
              <a:buChar char="Ø"/>
            </a:pPr>
            <a:r>
              <a:rPr lang="zh-CN" altLang="en-US" sz="2800" b="1" smtClean="0">
                <a:ea typeface="宋体" pitchFamily="2" charset="-122"/>
              </a:rPr>
              <a:t>模型的数学归类（在数学上属于什么类型）</a:t>
            </a:r>
          </a:p>
          <a:p>
            <a:pPr eaLnBrk="1" hangingPunct="1">
              <a:buFont typeface="Wingdings" pitchFamily="2" charset="2"/>
              <a:buChar char="Ø"/>
            </a:pPr>
            <a:r>
              <a:rPr lang="zh-CN" altLang="en-US" sz="2800" b="1" smtClean="0">
                <a:ea typeface="宋体" pitchFamily="2" charset="-122"/>
              </a:rPr>
              <a:t>建模的思想（思路）</a:t>
            </a:r>
          </a:p>
          <a:p>
            <a:pPr eaLnBrk="1" hangingPunct="1">
              <a:buFont typeface="Wingdings" pitchFamily="2" charset="2"/>
              <a:buChar char="Ø"/>
            </a:pPr>
            <a:r>
              <a:rPr lang="zh-CN" altLang="en-US" sz="2800" b="1" smtClean="0">
                <a:ea typeface="宋体" pitchFamily="2" charset="-122"/>
              </a:rPr>
              <a:t>算法思想（求解思路）</a:t>
            </a:r>
          </a:p>
          <a:p>
            <a:pPr eaLnBrk="1" hangingPunct="1">
              <a:buFont typeface="Wingdings" pitchFamily="2" charset="2"/>
              <a:buChar char="Ø"/>
            </a:pPr>
            <a:r>
              <a:rPr lang="zh-CN" altLang="en-US" sz="2800" b="1" smtClean="0">
                <a:ea typeface="宋体" pitchFamily="2" charset="-122"/>
              </a:rPr>
              <a:t>建模特点（模型优点，建模思想或方法，算法特点，结果检验，灵敏度分析，模型检验</a:t>
            </a:r>
            <a:r>
              <a:rPr lang="en-US" altLang="zh-CN" sz="2800" b="1" smtClean="0">
                <a:ea typeface="宋体" pitchFamily="2" charset="-122"/>
              </a:rPr>
              <a:t>…….</a:t>
            </a:r>
            <a:r>
              <a:rPr lang="zh-CN" altLang="en-US" sz="2800" b="1" smtClean="0">
                <a:ea typeface="宋体" pitchFamily="2" charset="-122"/>
              </a:rPr>
              <a:t>）</a:t>
            </a:r>
          </a:p>
          <a:p>
            <a:pPr eaLnBrk="1" hangingPunct="1">
              <a:buFont typeface="Wingdings" pitchFamily="2" charset="2"/>
              <a:buChar char="Ø"/>
            </a:pPr>
            <a:r>
              <a:rPr lang="zh-CN" altLang="en-US" sz="2800" b="1" smtClean="0">
                <a:ea typeface="宋体" pitchFamily="2" charset="-122"/>
              </a:rPr>
              <a:t>主要结果（数值结果）（回答题目所问的</a:t>
            </a:r>
            <a:r>
              <a:rPr lang="zh-CN" altLang="en-US" sz="2800" b="1" smtClean="0">
                <a:solidFill>
                  <a:srgbClr val="FF0000"/>
                </a:solidFill>
                <a:ea typeface="宋体" pitchFamily="2" charset="-122"/>
              </a:rPr>
              <a:t>全部</a:t>
            </a:r>
            <a:r>
              <a:rPr lang="zh-CN" altLang="en-US" sz="2800" b="1" smtClean="0">
                <a:ea typeface="宋体" pitchFamily="2" charset="-122"/>
              </a:rPr>
              <a:t>“问题”）</a:t>
            </a:r>
          </a:p>
          <a:p>
            <a:pPr eaLnBrk="1" hangingPunct="1">
              <a:lnSpc>
                <a:spcPct val="80000"/>
              </a:lnSpc>
              <a:buFontTx/>
              <a:buNone/>
            </a:pPr>
            <a:endParaRPr lang="zh-CN" altLang="en-US" sz="2000" b="1" smtClean="0">
              <a:solidFill>
                <a:srgbClr val="0000FF"/>
              </a:solidFill>
              <a:ea typeface="宋体" pitchFamily="2" charset="-122"/>
            </a:endParaRPr>
          </a:p>
          <a:p>
            <a:pPr eaLnBrk="1" hangingPunct="1">
              <a:lnSpc>
                <a:spcPct val="80000"/>
              </a:lnSpc>
              <a:buFontTx/>
              <a:buNone/>
            </a:pPr>
            <a:r>
              <a:rPr lang="zh-CN" altLang="en-US" sz="2000" b="1" smtClean="0">
                <a:ea typeface="宋体" pitchFamily="2" charset="-122"/>
              </a:rPr>
              <a:t/>
            </a:r>
            <a:br>
              <a:rPr lang="zh-CN" altLang="en-US" sz="2000" b="1" smtClean="0">
                <a:ea typeface="宋体" pitchFamily="2" charset="-122"/>
              </a:rPr>
            </a:br>
            <a:r>
              <a:rPr lang="zh-CN" altLang="en-US" sz="2000" b="1" smtClean="0">
                <a:ea typeface="宋体" pitchFamily="2" charset="-122"/>
              </a:rPr>
              <a:t>                 </a:t>
            </a:r>
          </a:p>
          <a:p>
            <a:pPr eaLnBrk="1" hangingPunct="1">
              <a:lnSpc>
                <a:spcPct val="80000"/>
              </a:lnSpc>
              <a:buFontTx/>
              <a:buNone/>
            </a:pPr>
            <a:endParaRPr lang="zh-CN" altLang="en-US" sz="2000" b="1" smtClean="0">
              <a:ea typeface="宋体" pitchFamily="2" charset="-122"/>
            </a:endParaRPr>
          </a:p>
          <a:p>
            <a:pPr eaLnBrk="1" hangingPunct="1">
              <a:lnSpc>
                <a:spcPct val="80000"/>
              </a:lnSpc>
              <a:buFontTx/>
              <a:buNone/>
            </a:pPr>
            <a:r>
              <a:rPr lang="zh-CN" altLang="en-US" sz="2000" b="1" smtClean="0">
                <a:ea typeface="宋体" pitchFamily="2" charset="-122"/>
              </a:rPr>
              <a:t/>
            </a:r>
            <a:br>
              <a:rPr lang="zh-CN" altLang="en-US" sz="2000" b="1" smtClean="0">
                <a:ea typeface="宋体" pitchFamily="2" charset="-122"/>
              </a:rPr>
            </a:br>
            <a:r>
              <a:rPr lang="zh-CN" altLang="en-US" sz="800" smtClean="0">
                <a:ea typeface="宋体" pitchFamily="2" charset="-122"/>
              </a:rPr>
              <a:t>                  </a:t>
            </a:r>
          </a:p>
          <a:p>
            <a:pPr eaLnBrk="1" hangingPunct="1">
              <a:lnSpc>
                <a:spcPct val="80000"/>
              </a:lnSpc>
              <a:buFontTx/>
              <a:buNone/>
            </a:pPr>
            <a:r>
              <a:rPr lang="zh-CN" altLang="en-US" sz="800" smtClean="0">
                <a:ea typeface="宋体" pitchFamily="2" charset="-122"/>
              </a:rPr>
              <a:t/>
            </a:r>
            <a:br>
              <a:rPr lang="zh-CN" altLang="en-US" sz="800" smtClean="0">
                <a:ea typeface="宋体" pitchFamily="2" charset="-122"/>
              </a:rPr>
            </a:br>
            <a:endParaRPr lang="zh-CN" altLang="en-US" sz="800" smtClean="0">
              <a:ea typeface="宋体" pitchFamily="2" charset="-122"/>
            </a:endParaRPr>
          </a:p>
        </p:txBody>
      </p:sp>
      <p:grpSp>
        <p:nvGrpSpPr>
          <p:cNvPr id="2" name="Group 3"/>
          <p:cNvGrpSpPr>
            <a:grpSpLocks/>
          </p:cNvGrpSpPr>
          <p:nvPr/>
        </p:nvGrpSpPr>
        <p:grpSpPr bwMode="auto">
          <a:xfrm>
            <a:off x="654050" y="188913"/>
            <a:ext cx="5503863" cy="969962"/>
            <a:chOff x="0" y="0"/>
            <a:chExt cx="4780" cy="611"/>
          </a:xfrm>
        </p:grpSpPr>
        <p:sp>
          <p:nvSpPr>
            <p:cNvPr id="149508" name="AutoShape 6" descr="白色大理石"/>
            <p:cNvSpPr>
              <a:spLocks noChangeArrowheads="1"/>
            </p:cNvSpPr>
            <p:nvPr/>
          </p:nvSpPr>
          <p:spPr bwMode="auto">
            <a:xfrm>
              <a:off x="0" y="0"/>
              <a:ext cx="3992" cy="591"/>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0000"/>
                  </a:solidFill>
                  <a:latin typeface="华文琥珀" pitchFamily="2" charset="-122"/>
                  <a:ea typeface="华文琥珀" pitchFamily="2" charset="-122"/>
                </a:rPr>
                <a:t>1. </a:t>
              </a:r>
              <a:r>
                <a:rPr lang="zh-CN" altLang="en-US" sz="3600" b="1">
                  <a:solidFill>
                    <a:srgbClr val="FF0000"/>
                  </a:solidFill>
                  <a:latin typeface="华文琥珀" pitchFamily="2" charset="-122"/>
                  <a:ea typeface="华文琥珀" pitchFamily="2" charset="-122"/>
                </a:rPr>
                <a:t>摘要</a:t>
              </a:r>
              <a:r>
                <a:rPr lang="zh-CN" altLang="en-US" sz="2800" b="1">
                  <a:solidFill>
                    <a:srgbClr val="FF0000"/>
                  </a:solidFill>
                  <a:ea typeface="宋体" pitchFamily="2" charset="-122"/>
                </a:rPr>
                <a:t>（</a:t>
              </a:r>
              <a:r>
                <a:rPr lang="zh-CN" altLang="en-US" sz="2800" b="1">
                  <a:solidFill>
                    <a:srgbClr val="FF0000"/>
                  </a:solidFill>
                  <a:ea typeface="华文琥珀" pitchFamily="2" charset="-122"/>
                </a:rPr>
                <a:t>至关重要</a:t>
              </a:r>
              <a:r>
                <a:rPr lang="zh-CN" altLang="en-US" sz="2800" b="1">
                  <a:solidFill>
                    <a:srgbClr val="FF0000"/>
                  </a:solidFill>
                  <a:ea typeface="宋体" pitchFamily="2" charset="-122"/>
                </a:rPr>
                <a:t>）</a:t>
              </a:r>
              <a:endParaRPr lang="zh-CN" altLang="en-US" sz="2800" b="1">
                <a:solidFill>
                  <a:srgbClr val="0000FF"/>
                </a:solidFill>
                <a:latin typeface="楷体_GB2312" pitchFamily="49" charset="-122"/>
                <a:ea typeface="楷体_GB2312" pitchFamily="49" charset="-122"/>
              </a:endParaRPr>
            </a:p>
          </p:txBody>
        </p:sp>
        <p:pic>
          <p:nvPicPr>
            <p:cNvPr id="149509" name="Picture 7" descr="416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 y="181"/>
              <a:ext cx="672"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body" idx="4294967295"/>
          </p:nvPr>
        </p:nvSpPr>
        <p:spPr>
          <a:xfrm>
            <a:off x="428625" y="0"/>
            <a:ext cx="8715375" cy="6858000"/>
          </a:xfrm>
        </p:spPr>
        <p:txBody>
          <a:bodyPr/>
          <a:lstStyle/>
          <a:p>
            <a:pPr eaLnBrk="1" hangingPunct="1">
              <a:lnSpc>
                <a:spcPct val="210000"/>
              </a:lnSpc>
              <a:buFontTx/>
              <a:buNone/>
            </a:pPr>
            <a:r>
              <a:rPr lang="en-US" altLang="zh-CN" sz="2800" b="1" smtClean="0">
                <a:ea typeface="宋体" pitchFamily="2" charset="-122"/>
              </a:rPr>
              <a:t>   </a:t>
            </a:r>
          </a:p>
          <a:p>
            <a:pPr eaLnBrk="1" hangingPunct="1">
              <a:lnSpc>
                <a:spcPct val="200000"/>
              </a:lnSpc>
              <a:buFontTx/>
              <a:buNone/>
            </a:pPr>
            <a:r>
              <a:rPr lang="en-US" altLang="zh-CN" sz="2800" b="1" smtClean="0">
                <a:solidFill>
                  <a:srgbClr val="0000FF"/>
                </a:solidFill>
                <a:ea typeface="宋体" pitchFamily="2" charset="-122"/>
              </a:rPr>
              <a:t>▲   </a:t>
            </a:r>
            <a:r>
              <a:rPr lang="zh-CN" altLang="en-US" sz="2400" b="1" smtClean="0">
                <a:ea typeface="宋体" pitchFamily="2" charset="-122"/>
              </a:rPr>
              <a:t>表述：通顺、规范、准确、精练、大气</a:t>
            </a:r>
            <a:r>
              <a:rPr lang="en-US" altLang="zh-CN" sz="2400" b="1" smtClean="0">
                <a:ea typeface="宋体" pitchFamily="2" charset="-122"/>
              </a:rPr>
              <a:t>【</a:t>
            </a:r>
            <a:r>
              <a:rPr lang="zh-CN" altLang="en-US" sz="2400" b="1" smtClean="0">
                <a:ea typeface="宋体" pitchFamily="2" charset="-122"/>
              </a:rPr>
              <a:t>避免出现：说话象书面语，写作象口头语</a:t>
            </a:r>
            <a:r>
              <a:rPr lang="en-US" altLang="zh-CN" sz="2400" b="1" smtClean="0">
                <a:ea typeface="宋体" pitchFamily="2" charset="-122"/>
              </a:rPr>
              <a:t>】</a:t>
            </a:r>
          </a:p>
          <a:p>
            <a:pPr eaLnBrk="1" hangingPunct="1">
              <a:lnSpc>
                <a:spcPct val="200000"/>
              </a:lnSpc>
              <a:buFontTx/>
              <a:buNone/>
            </a:pPr>
            <a:r>
              <a:rPr lang="en-US" altLang="zh-CN" sz="2400" b="1" smtClean="0">
                <a:solidFill>
                  <a:srgbClr val="0000FF"/>
                </a:solidFill>
                <a:ea typeface="宋体" pitchFamily="2" charset="-122"/>
              </a:rPr>
              <a:t>▲</a:t>
            </a:r>
            <a:r>
              <a:rPr lang="en-US" altLang="zh-CN" sz="2400" b="1" smtClean="0">
                <a:ea typeface="宋体" pitchFamily="2" charset="-122"/>
              </a:rPr>
              <a:t>  </a:t>
            </a:r>
            <a:r>
              <a:rPr lang="zh-CN" altLang="en-US" sz="2400" b="1" smtClean="0">
                <a:ea typeface="宋体" pitchFamily="2" charset="-122"/>
              </a:rPr>
              <a:t>重点突出：一定要突出模型、算法、结论、</a:t>
            </a:r>
            <a:r>
              <a:rPr lang="zh-CN" altLang="en-US" sz="2400" b="1" smtClean="0">
                <a:solidFill>
                  <a:srgbClr val="FF0000"/>
                </a:solidFill>
                <a:ea typeface="宋体" pitchFamily="2" charset="-122"/>
              </a:rPr>
              <a:t>创新点</a:t>
            </a:r>
            <a:r>
              <a:rPr lang="zh-CN" altLang="en-US" sz="2400" b="1" smtClean="0">
                <a:ea typeface="宋体" pitchFamily="2" charset="-122"/>
              </a:rPr>
              <a:t>、</a:t>
            </a:r>
            <a:r>
              <a:rPr lang="zh-CN" altLang="en-US" sz="2400" b="1" smtClean="0">
                <a:solidFill>
                  <a:srgbClr val="FF0000"/>
                </a:solidFill>
                <a:ea typeface="宋体" pitchFamily="2" charset="-122"/>
              </a:rPr>
              <a:t>特色</a:t>
            </a:r>
          </a:p>
          <a:p>
            <a:pPr eaLnBrk="1" hangingPunct="1">
              <a:lnSpc>
                <a:spcPct val="200000"/>
              </a:lnSpc>
              <a:buFontTx/>
              <a:buNone/>
            </a:pPr>
            <a:r>
              <a:rPr lang="zh-CN" altLang="en-US" sz="2400" b="1" smtClean="0">
                <a:solidFill>
                  <a:srgbClr val="0000FF"/>
                </a:solidFill>
                <a:ea typeface="宋体" pitchFamily="2" charset="-122"/>
              </a:rPr>
              <a:t>▲  </a:t>
            </a:r>
            <a:r>
              <a:rPr lang="zh-CN" altLang="en-US" sz="2400" b="1" smtClean="0">
                <a:ea typeface="宋体" pitchFamily="2" charset="-122"/>
              </a:rPr>
              <a:t>表述层次清晰：让人一看就知道这篇论文研究什么问题，做了什么工作，用的什么方法，得到什么结果，有什么创新和特色</a:t>
            </a:r>
          </a:p>
          <a:p>
            <a:pPr eaLnBrk="1" hangingPunct="1">
              <a:lnSpc>
                <a:spcPct val="210000"/>
              </a:lnSpc>
              <a:buFontTx/>
              <a:buNone/>
            </a:pPr>
            <a:r>
              <a:rPr lang="zh-CN" altLang="en-US" sz="1800" b="1" smtClean="0">
                <a:ea typeface="宋体" pitchFamily="2" charset="-122"/>
              </a:rPr>
              <a:t>  </a:t>
            </a:r>
          </a:p>
          <a:p>
            <a:pPr eaLnBrk="1" hangingPunct="1">
              <a:lnSpc>
                <a:spcPct val="80000"/>
              </a:lnSpc>
              <a:buFontTx/>
              <a:buNone/>
            </a:pPr>
            <a:r>
              <a:rPr lang="zh-CN" altLang="en-US" sz="1800" smtClean="0">
                <a:ea typeface="宋体" pitchFamily="2" charset="-122"/>
              </a:rPr>
              <a:t>   </a:t>
            </a:r>
          </a:p>
          <a:p>
            <a:pPr eaLnBrk="1" hangingPunct="1">
              <a:lnSpc>
                <a:spcPct val="80000"/>
              </a:lnSpc>
              <a:buFontTx/>
              <a:buNone/>
            </a:pPr>
            <a:r>
              <a:rPr lang="zh-CN" altLang="en-US" sz="1800" smtClean="0">
                <a:ea typeface="宋体" pitchFamily="2" charset="-122"/>
              </a:rPr>
              <a:t>   </a:t>
            </a:r>
          </a:p>
        </p:txBody>
      </p:sp>
      <p:grpSp>
        <p:nvGrpSpPr>
          <p:cNvPr id="2" name="Group 3"/>
          <p:cNvGrpSpPr>
            <a:grpSpLocks/>
          </p:cNvGrpSpPr>
          <p:nvPr/>
        </p:nvGrpSpPr>
        <p:grpSpPr bwMode="auto">
          <a:xfrm>
            <a:off x="539750" y="298450"/>
            <a:ext cx="5503863" cy="969963"/>
            <a:chOff x="0" y="0"/>
            <a:chExt cx="4780" cy="611"/>
          </a:xfrm>
        </p:grpSpPr>
        <p:sp>
          <p:nvSpPr>
            <p:cNvPr id="150532" name="AutoShape 6" descr="白色大理石"/>
            <p:cNvSpPr>
              <a:spLocks noChangeArrowheads="1"/>
            </p:cNvSpPr>
            <p:nvPr/>
          </p:nvSpPr>
          <p:spPr bwMode="auto">
            <a:xfrm>
              <a:off x="0" y="0"/>
              <a:ext cx="3992" cy="591"/>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0000"/>
                  </a:solidFill>
                  <a:latin typeface="华文琥珀" pitchFamily="2" charset="-122"/>
                  <a:ea typeface="华文琥珀" pitchFamily="2" charset="-122"/>
                </a:rPr>
                <a:t>1. </a:t>
              </a:r>
              <a:r>
                <a:rPr lang="zh-CN" altLang="en-US" sz="3600" b="1">
                  <a:solidFill>
                    <a:srgbClr val="FF0000"/>
                  </a:solidFill>
                  <a:latin typeface="华文琥珀" pitchFamily="2" charset="-122"/>
                  <a:ea typeface="华文琥珀" pitchFamily="2" charset="-122"/>
                </a:rPr>
                <a:t>摘要</a:t>
              </a:r>
              <a:r>
                <a:rPr lang="zh-CN" altLang="en-US" sz="2800" b="1">
                  <a:solidFill>
                    <a:srgbClr val="FF0000"/>
                  </a:solidFill>
                  <a:ea typeface="宋体" pitchFamily="2" charset="-122"/>
                </a:rPr>
                <a:t>（</a:t>
              </a:r>
              <a:r>
                <a:rPr lang="zh-CN" altLang="en-US" sz="2800" b="1">
                  <a:solidFill>
                    <a:srgbClr val="FF0000"/>
                  </a:solidFill>
                  <a:ea typeface="华文琥珀" pitchFamily="2" charset="-122"/>
                </a:rPr>
                <a:t>至关重要</a:t>
              </a:r>
              <a:r>
                <a:rPr lang="zh-CN" altLang="en-US" sz="2800" b="1">
                  <a:solidFill>
                    <a:srgbClr val="FF0000"/>
                  </a:solidFill>
                  <a:ea typeface="宋体" pitchFamily="2" charset="-122"/>
                </a:rPr>
                <a:t>）</a:t>
              </a:r>
              <a:endParaRPr lang="zh-CN" altLang="en-US" sz="2800" b="1">
                <a:solidFill>
                  <a:srgbClr val="0000FF"/>
                </a:solidFill>
                <a:latin typeface="楷体_GB2312" pitchFamily="49" charset="-122"/>
                <a:ea typeface="楷体_GB2312" pitchFamily="49" charset="-122"/>
              </a:endParaRPr>
            </a:p>
          </p:txBody>
        </p:sp>
        <p:pic>
          <p:nvPicPr>
            <p:cNvPr id="150533" name="Picture 7" descr="416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 y="181"/>
              <a:ext cx="672"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body" idx="4294967295"/>
          </p:nvPr>
        </p:nvSpPr>
        <p:spPr/>
        <p:txBody>
          <a:bodyPr/>
          <a:lstStyle/>
          <a:p>
            <a:pPr eaLnBrk="1" hangingPunct="1">
              <a:lnSpc>
                <a:spcPct val="120000"/>
              </a:lnSpc>
            </a:pPr>
            <a:r>
              <a:rPr lang="zh-CN" altLang="en-US" b="1" smtClean="0">
                <a:ea typeface="宋体" pitchFamily="2" charset="-122"/>
              </a:rPr>
              <a:t>避免：问题重述变成重抄题目</a:t>
            </a:r>
          </a:p>
          <a:p>
            <a:pPr eaLnBrk="1" hangingPunct="1">
              <a:lnSpc>
                <a:spcPct val="120000"/>
              </a:lnSpc>
            </a:pPr>
            <a:r>
              <a:rPr lang="zh-CN" altLang="en-US" b="1" smtClean="0">
                <a:ea typeface="宋体" pitchFamily="2" charset="-122"/>
              </a:rPr>
              <a:t> 应建立在对问题的理解、资料查阅等基础上的重述</a:t>
            </a:r>
          </a:p>
        </p:txBody>
      </p:sp>
      <p:grpSp>
        <p:nvGrpSpPr>
          <p:cNvPr id="2" name="Group 3"/>
          <p:cNvGrpSpPr>
            <a:grpSpLocks/>
          </p:cNvGrpSpPr>
          <p:nvPr/>
        </p:nvGrpSpPr>
        <p:grpSpPr bwMode="auto">
          <a:xfrm>
            <a:off x="1042988" y="333375"/>
            <a:ext cx="5503862" cy="969963"/>
            <a:chOff x="0" y="0"/>
            <a:chExt cx="4780" cy="611"/>
          </a:xfrm>
        </p:grpSpPr>
        <p:sp>
          <p:nvSpPr>
            <p:cNvPr id="151556" name="AutoShape 6" descr="白色大理石"/>
            <p:cNvSpPr>
              <a:spLocks noChangeArrowheads="1"/>
            </p:cNvSpPr>
            <p:nvPr/>
          </p:nvSpPr>
          <p:spPr bwMode="auto">
            <a:xfrm>
              <a:off x="0" y="0"/>
              <a:ext cx="3992" cy="591"/>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0000"/>
                  </a:solidFill>
                  <a:latin typeface="华文琥珀" pitchFamily="2" charset="-122"/>
                  <a:ea typeface="华文琥珀" pitchFamily="2" charset="-122"/>
                </a:rPr>
                <a:t>2. </a:t>
              </a:r>
              <a:r>
                <a:rPr lang="zh-CN" altLang="en-US" sz="3600" b="1">
                  <a:solidFill>
                    <a:srgbClr val="FF0000"/>
                  </a:solidFill>
                  <a:latin typeface="华文琥珀" pitchFamily="2" charset="-122"/>
                  <a:ea typeface="华文琥珀" pitchFamily="2" charset="-122"/>
                </a:rPr>
                <a:t>问题重述</a:t>
              </a:r>
              <a:endParaRPr lang="zh-CN" altLang="en-US" sz="2800" b="1">
                <a:solidFill>
                  <a:srgbClr val="0000FF"/>
                </a:solidFill>
                <a:latin typeface="楷体_GB2312" pitchFamily="49" charset="-122"/>
                <a:ea typeface="楷体_GB2312" pitchFamily="49" charset="-122"/>
              </a:endParaRPr>
            </a:p>
          </p:txBody>
        </p:sp>
        <p:pic>
          <p:nvPicPr>
            <p:cNvPr id="151557" name="Picture 7" descr="416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 y="181"/>
              <a:ext cx="672"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body" idx="4294967295"/>
          </p:nvPr>
        </p:nvSpPr>
        <p:spPr>
          <a:xfrm>
            <a:off x="179388" y="1484313"/>
            <a:ext cx="8229600" cy="4949825"/>
          </a:xfrm>
        </p:spPr>
        <p:txBody>
          <a:bodyPr/>
          <a:lstStyle/>
          <a:p>
            <a:pPr eaLnBrk="1" hangingPunct="1">
              <a:lnSpc>
                <a:spcPct val="140000"/>
              </a:lnSpc>
              <a:buFontTx/>
              <a:buNone/>
            </a:pPr>
            <a:r>
              <a:rPr lang="en-US" altLang="zh-CN" smtClean="0">
                <a:ea typeface="宋体" pitchFamily="2" charset="-122"/>
              </a:rPr>
              <a:t>    </a:t>
            </a:r>
            <a:r>
              <a:rPr lang="zh-CN" altLang="en-US" b="1" smtClean="0">
                <a:ea typeface="宋体" pitchFamily="2" charset="-122"/>
              </a:rPr>
              <a:t>根据评阅原则，基本假设的合理性很重要</a:t>
            </a:r>
            <a:br>
              <a:rPr lang="zh-CN" altLang="en-US" b="1" smtClean="0">
                <a:ea typeface="宋体" pitchFamily="2" charset="-122"/>
              </a:rPr>
            </a:br>
            <a:r>
              <a:rPr lang="zh-CN" altLang="en-US" b="1" smtClean="0">
                <a:ea typeface="宋体" pitchFamily="2" charset="-122"/>
              </a:rPr>
              <a:t>   （</a:t>
            </a:r>
            <a:r>
              <a:rPr lang="en-US" altLang="zh-CN" b="1" smtClean="0">
                <a:ea typeface="宋体" pitchFamily="2" charset="-122"/>
              </a:rPr>
              <a:t>1</a:t>
            </a:r>
            <a:r>
              <a:rPr lang="zh-CN" altLang="en-US" b="1" smtClean="0">
                <a:ea typeface="宋体" pitchFamily="2" charset="-122"/>
              </a:rPr>
              <a:t>）根据题目中条件和要求作出假设</a:t>
            </a:r>
            <a:br>
              <a:rPr lang="zh-CN" altLang="en-US" b="1" smtClean="0">
                <a:ea typeface="宋体" pitchFamily="2" charset="-122"/>
              </a:rPr>
            </a:br>
            <a:r>
              <a:rPr lang="zh-CN" altLang="en-US" b="1" smtClean="0">
                <a:ea typeface="宋体" pitchFamily="2" charset="-122"/>
              </a:rPr>
              <a:t>   （</a:t>
            </a:r>
            <a:r>
              <a:rPr lang="en-US" altLang="zh-CN" b="1" smtClean="0">
                <a:ea typeface="宋体" pitchFamily="2" charset="-122"/>
              </a:rPr>
              <a:t>2</a:t>
            </a:r>
            <a:r>
              <a:rPr lang="zh-CN" altLang="en-US" b="1" smtClean="0">
                <a:ea typeface="宋体" pitchFamily="2" charset="-122"/>
              </a:rPr>
              <a:t>）关键性</a:t>
            </a:r>
            <a:r>
              <a:rPr lang="en-US" altLang="zh-CN" b="1" smtClean="0">
                <a:ea typeface="宋体" pitchFamily="2" charset="-122"/>
              </a:rPr>
              <a:t>(</a:t>
            </a:r>
            <a:r>
              <a:rPr lang="zh-CN" altLang="en-US" b="1" smtClean="0">
                <a:ea typeface="宋体" pitchFamily="2" charset="-122"/>
              </a:rPr>
              <a:t>本质性）假设不能缺</a:t>
            </a:r>
          </a:p>
          <a:p>
            <a:pPr eaLnBrk="1" hangingPunct="1">
              <a:lnSpc>
                <a:spcPct val="140000"/>
              </a:lnSpc>
              <a:buFontTx/>
              <a:buNone/>
            </a:pPr>
            <a:r>
              <a:rPr lang="zh-CN" altLang="en-US" b="1" smtClean="0">
                <a:ea typeface="宋体" pitchFamily="2" charset="-122"/>
              </a:rPr>
              <a:t>      （</a:t>
            </a:r>
            <a:r>
              <a:rPr lang="en-US" altLang="zh-CN" b="1" smtClean="0">
                <a:ea typeface="宋体" pitchFamily="2" charset="-122"/>
              </a:rPr>
              <a:t>3</a:t>
            </a:r>
            <a:r>
              <a:rPr lang="zh-CN" altLang="en-US" b="1" smtClean="0">
                <a:ea typeface="宋体" pitchFamily="2" charset="-122"/>
              </a:rPr>
              <a:t>）假设要切合问题本身</a:t>
            </a:r>
            <a:br>
              <a:rPr lang="zh-CN" altLang="en-US" b="1" smtClean="0">
                <a:ea typeface="宋体" pitchFamily="2" charset="-122"/>
              </a:rPr>
            </a:br>
            <a:r>
              <a:rPr lang="zh-CN" altLang="en-US" b="1" smtClean="0">
                <a:ea typeface="宋体" pitchFamily="2" charset="-122"/>
              </a:rPr>
              <a:t>   （</a:t>
            </a:r>
            <a:r>
              <a:rPr lang="en-US" altLang="zh-CN" b="1" smtClean="0">
                <a:ea typeface="宋体" pitchFamily="2" charset="-122"/>
              </a:rPr>
              <a:t>4</a:t>
            </a:r>
            <a:r>
              <a:rPr lang="zh-CN" altLang="en-US" b="1" smtClean="0">
                <a:ea typeface="宋体" pitchFamily="2" charset="-122"/>
              </a:rPr>
              <a:t>）假设要规范、精练（</a:t>
            </a:r>
            <a:r>
              <a:rPr lang="en-US" altLang="zh-CN" b="1" smtClean="0">
                <a:ea typeface="宋体" pitchFamily="2" charset="-122"/>
              </a:rPr>
              <a:t>3</a:t>
            </a:r>
            <a:r>
              <a:rPr lang="zh-CN" altLang="en-US" b="1" smtClean="0">
                <a:ea typeface="宋体" pitchFamily="2" charset="-122"/>
              </a:rPr>
              <a:t>－</a:t>
            </a:r>
            <a:r>
              <a:rPr lang="en-US" altLang="zh-CN" b="1" smtClean="0">
                <a:ea typeface="宋体" pitchFamily="2" charset="-122"/>
              </a:rPr>
              <a:t>5</a:t>
            </a:r>
            <a:r>
              <a:rPr lang="zh-CN" altLang="en-US" b="1" smtClean="0">
                <a:ea typeface="宋体" pitchFamily="2" charset="-122"/>
              </a:rPr>
              <a:t>条），有些假设可以在正文中给出</a:t>
            </a:r>
          </a:p>
        </p:txBody>
      </p:sp>
      <p:grpSp>
        <p:nvGrpSpPr>
          <p:cNvPr id="2" name="Group 3"/>
          <p:cNvGrpSpPr>
            <a:grpSpLocks/>
          </p:cNvGrpSpPr>
          <p:nvPr/>
        </p:nvGrpSpPr>
        <p:grpSpPr bwMode="auto">
          <a:xfrm>
            <a:off x="539750" y="298450"/>
            <a:ext cx="5503863" cy="969963"/>
            <a:chOff x="0" y="0"/>
            <a:chExt cx="4780" cy="611"/>
          </a:xfrm>
        </p:grpSpPr>
        <p:sp>
          <p:nvSpPr>
            <p:cNvPr id="152580" name="AutoShape 6" descr="白色大理石"/>
            <p:cNvSpPr>
              <a:spLocks noChangeArrowheads="1"/>
            </p:cNvSpPr>
            <p:nvPr/>
          </p:nvSpPr>
          <p:spPr bwMode="auto">
            <a:xfrm>
              <a:off x="0" y="0"/>
              <a:ext cx="3992" cy="591"/>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0000"/>
                  </a:solidFill>
                  <a:latin typeface="华文琥珀" pitchFamily="2" charset="-122"/>
                  <a:ea typeface="华文琥珀" pitchFamily="2" charset="-122"/>
                </a:rPr>
                <a:t>3. </a:t>
              </a:r>
              <a:r>
                <a:rPr lang="zh-CN" altLang="en-US" sz="3600" b="1">
                  <a:solidFill>
                    <a:srgbClr val="FF0000"/>
                  </a:solidFill>
                  <a:latin typeface="华文琥珀" pitchFamily="2" charset="-122"/>
                  <a:ea typeface="华文琥珀" pitchFamily="2" charset="-122"/>
                </a:rPr>
                <a:t>问题的分析与假设</a:t>
              </a:r>
              <a:endParaRPr lang="zh-CN" altLang="en-US" sz="2800" b="1">
                <a:solidFill>
                  <a:srgbClr val="0000FF"/>
                </a:solidFill>
                <a:latin typeface="楷体_GB2312" pitchFamily="49" charset="-122"/>
                <a:ea typeface="楷体_GB2312" pitchFamily="49" charset="-122"/>
              </a:endParaRPr>
            </a:p>
          </p:txBody>
        </p:sp>
        <p:pic>
          <p:nvPicPr>
            <p:cNvPr id="152581" name="Picture 7" descr="416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 y="181"/>
              <a:ext cx="672"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139700" y="1268413"/>
            <a:ext cx="8929688" cy="1143000"/>
          </a:xfrm>
        </p:spPr>
        <p:txBody>
          <a:bodyPr/>
          <a:lstStyle/>
          <a:p>
            <a:pPr eaLnBrk="1" hangingPunct="1"/>
            <a:r>
              <a:rPr lang="zh-CN" altLang="en-US" sz="3200" b="1" smtClean="0">
                <a:solidFill>
                  <a:srgbClr val="0000FF"/>
                </a:solidFill>
                <a:latin typeface="华文琥珀" pitchFamily="2" charset="-122"/>
                <a:ea typeface="华文琥珀" pitchFamily="2" charset="-122"/>
              </a:rPr>
              <a:t>公式符号在</a:t>
            </a:r>
            <a:r>
              <a:rPr lang="en-US" altLang="zh-CN" sz="3200" b="1" smtClean="0">
                <a:solidFill>
                  <a:srgbClr val="0000FF"/>
                </a:solidFill>
                <a:latin typeface="华文琥珀" pitchFamily="2" charset="-122"/>
                <a:ea typeface="华文琥珀" pitchFamily="2" charset="-122"/>
              </a:rPr>
              <a:t>Mathtype</a:t>
            </a:r>
            <a:r>
              <a:rPr lang="zh-CN" altLang="en-US" sz="3200" b="1" smtClean="0">
                <a:solidFill>
                  <a:srgbClr val="0000FF"/>
                </a:solidFill>
                <a:latin typeface="华文琥珀" pitchFamily="2" charset="-122"/>
                <a:ea typeface="华文琥珀" pitchFamily="2" charset="-122"/>
              </a:rPr>
              <a:t>中输入，</a:t>
            </a:r>
            <a:r>
              <a:rPr lang="zh-CN" altLang="en-US" sz="3200" b="1" smtClean="0">
                <a:solidFill>
                  <a:srgbClr val="FF0000"/>
                </a:solidFill>
                <a:latin typeface="黑体" pitchFamily="49" charset="-122"/>
                <a:ea typeface="黑体" pitchFamily="49" charset="-122"/>
              </a:rPr>
              <a:t>注意符号的选取</a:t>
            </a:r>
            <a:r>
              <a:rPr lang="en-US" altLang="zh-CN" sz="3200" b="1" smtClean="0">
                <a:solidFill>
                  <a:srgbClr val="FF0000"/>
                </a:solidFill>
                <a:latin typeface="黑体" pitchFamily="49" charset="-122"/>
                <a:ea typeface="黑体" pitchFamily="49" charset="-122"/>
              </a:rPr>
              <a:t>【</a:t>
            </a:r>
            <a:r>
              <a:rPr lang="zh-CN" altLang="en-US" sz="3200" b="1" smtClean="0">
                <a:solidFill>
                  <a:srgbClr val="FF0000"/>
                </a:solidFill>
                <a:latin typeface="黑体" pitchFamily="49" charset="-122"/>
                <a:ea typeface="黑体" pitchFamily="49" charset="-122"/>
              </a:rPr>
              <a:t>通用、简洁、易记，避免过于复杂的记号</a:t>
            </a:r>
            <a:r>
              <a:rPr lang="en-US" altLang="zh-CN" sz="3200" b="1" smtClean="0">
                <a:solidFill>
                  <a:srgbClr val="FF0000"/>
                </a:solidFill>
                <a:latin typeface="黑体" pitchFamily="49" charset="-122"/>
                <a:ea typeface="黑体" pitchFamily="49" charset="-122"/>
              </a:rPr>
              <a:t>】</a:t>
            </a:r>
            <a:endParaRPr lang="en-US" altLang="zh-CN" b="1" smtClean="0">
              <a:solidFill>
                <a:srgbClr val="FF0000"/>
              </a:solidFill>
              <a:latin typeface="黑体" pitchFamily="49" charset="-122"/>
              <a:ea typeface="黑体" pitchFamily="49" charset="-122"/>
            </a:endParaRPr>
          </a:p>
        </p:txBody>
      </p:sp>
      <p:graphicFrame>
        <p:nvGraphicFramePr>
          <p:cNvPr id="5122" name="Object 6"/>
          <p:cNvGraphicFramePr>
            <a:graphicFrameLocks noGrp="1" noChangeAspect="1"/>
          </p:cNvGraphicFramePr>
          <p:nvPr>
            <p:ph idx="4294967295"/>
          </p:nvPr>
        </p:nvGraphicFramePr>
        <p:xfrm>
          <a:off x="684213" y="2428875"/>
          <a:ext cx="7775575" cy="4429125"/>
        </p:xfrm>
        <a:graphic>
          <a:graphicData uri="http://schemas.openxmlformats.org/presentationml/2006/ole">
            <mc:AlternateContent xmlns:mc="http://schemas.openxmlformats.org/markup-compatibility/2006">
              <mc:Choice xmlns:v="urn:schemas-microsoft-com:vml" Requires="v">
                <p:oleObj spid="_x0000_s5136" r:id="rId3" imgW="2143442" imgH="1429067" progId="Word.Picture.8">
                  <p:embed/>
                </p:oleObj>
              </mc:Choice>
              <mc:Fallback>
                <p:oleObj r:id="rId3" imgW="2143442" imgH="1429067"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428875"/>
                        <a:ext cx="77755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p:cNvGrpSpPr>
            <a:grpSpLocks/>
          </p:cNvGrpSpPr>
          <p:nvPr/>
        </p:nvGrpSpPr>
        <p:grpSpPr bwMode="auto">
          <a:xfrm>
            <a:off x="539750" y="298450"/>
            <a:ext cx="5503863" cy="969963"/>
            <a:chOff x="0" y="0"/>
            <a:chExt cx="4780" cy="611"/>
          </a:xfrm>
        </p:grpSpPr>
        <p:sp>
          <p:nvSpPr>
            <p:cNvPr id="5125" name="AutoShape 6" descr="白色大理石"/>
            <p:cNvSpPr>
              <a:spLocks noChangeArrowheads="1"/>
            </p:cNvSpPr>
            <p:nvPr/>
          </p:nvSpPr>
          <p:spPr bwMode="auto">
            <a:xfrm>
              <a:off x="0" y="0"/>
              <a:ext cx="3992" cy="591"/>
            </a:xfrm>
            <a:prstGeom prst="bevel">
              <a:avLst>
                <a:gd name="adj" fmla="val 12500"/>
              </a:avLst>
            </a:prstGeom>
            <a:blipFill dpi="0" rotWithShape="0">
              <a:blip r:embed="rId5"/>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0000"/>
                  </a:solidFill>
                  <a:latin typeface="华文琥珀" pitchFamily="2" charset="-122"/>
                  <a:ea typeface="华文琥珀" pitchFamily="2" charset="-122"/>
                </a:rPr>
                <a:t>4. </a:t>
              </a:r>
              <a:r>
                <a:rPr lang="zh-CN" altLang="en-US" sz="3600" b="1">
                  <a:solidFill>
                    <a:srgbClr val="FF0000"/>
                  </a:solidFill>
                  <a:latin typeface="华文琥珀" pitchFamily="2" charset="-122"/>
                  <a:ea typeface="华文琥珀" pitchFamily="2" charset="-122"/>
                </a:rPr>
                <a:t>符号说明</a:t>
              </a:r>
              <a:br>
                <a:rPr lang="zh-CN" altLang="en-US" sz="3600" b="1">
                  <a:solidFill>
                    <a:srgbClr val="FF0000"/>
                  </a:solidFill>
                  <a:latin typeface="华文琥珀" pitchFamily="2" charset="-122"/>
                  <a:ea typeface="华文琥珀" pitchFamily="2" charset="-122"/>
                </a:rPr>
              </a:br>
              <a:endParaRPr lang="zh-CN" altLang="en-US" sz="2800" b="1">
                <a:solidFill>
                  <a:srgbClr val="0000FF"/>
                </a:solidFill>
                <a:latin typeface="楷体_GB2312" pitchFamily="49" charset="-122"/>
                <a:ea typeface="楷体_GB2312" pitchFamily="49" charset="-122"/>
              </a:endParaRPr>
            </a:p>
          </p:txBody>
        </p:sp>
        <p:pic>
          <p:nvPicPr>
            <p:cNvPr id="5126" name="Picture 7" descr="416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8" y="181"/>
              <a:ext cx="672"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18E15BB-F736-4611-BFAE-E6058415C740}" type="datetime1">
              <a:rPr lang="zh-CN" altLang="en-US" sz="1400">
                <a:ea typeface="宋体" pitchFamily="2" charset="-122"/>
              </a:rPr>
              <a:pPr eaLnBrk="1" hangingPunct="1"/>
              <a:t>2019/7/7</a:t>
            </a:fld>
            <a:endParaRPr lang="en-US" altLang="zh-CN" sz="1400">
              <a:ea typeface="宋体" pitchFamily="2" charset="-122"/>
            </a:endParaRPr>
          </a:p>
        </p:txBody>
      </p:sp>
      <p:sp>
        <p:nvSpPr>
          <p:cNvPr id="84995"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2F47906-4C3B-4F90-AF09-4557148A5CAB}" type="slidenum">
              <a:rPr lang="zh-CN" altLang="en-US" sz="1400">
                <a:ea typeface="宋体" pitchFamily="2" charset="-122"/>
              </a:rPr>
              <a:pPr algn="r" eaLnBrk="1" hangingPunct="1"/>
              <a:t>8</a:t>
            </a:fld>
            <a:endParaRPr lang="en-US" altLang="zh-CN" sz="1400">
              <a:ea typeface="宋体" pitchFamily="2" charset="-122"/>
            </a:endParaRPr>
          </a:p>
        </p:txBody>
      </p:sp>
      <p:sp>
        <p:nvSpPr>
          <p:cNvPr id="84996" name="Text Box 2"/>
          <p:cNvSpPr txBox="1">
            <a:spLocks noChangeArrowheads="1"/>
          </p:cNvSpPr>
          <p:nvPr/>
        </p:nvSpPr>
        <p:spPr bwMode="auto">
          <a:xfrm>
            <a:off x="381000" y="1295400"/>
            <a:ext cx="472440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84997" name="Rectangle 3"/>
          <p:cNvSpPr>
            <a:spLocks noChangeArrowheads="1"/>
          </p:cNvSpPr>
          <p:nvPr/>
        </p:nvSpPr>
        <p:spPr bwMode="auto">
          <a:xfrm>
            <a:off x="381000" y="2209800"/>
            <a:ext cx="8458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400" b="1">
                <a:solidFill>
                  <a:srgbClr val="0000FF"/>
                </a:solidFill>
                <a:latin typeface="楷体_GB2312" pitchFamily="49" charset="-122"/>
                <a:ea typeface="楷体_GB2312" pitchFamily="49" charset="-122"/>
              </a:rPr>
              <a:t>2003</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sym typeface="Wingdings" pitchFamily="2" charset="2"/>
              </a:rPr>
              <a:t>:(A)SARS</a:t>
            </a:r>
            <a:r>
              <a:rPr lang="zh-CN" altLang="en-US" sz="2400" b="1">
                <a:solidFill>
                  <a:srgbClr val="0000FF"/>
                </a:solidFill>
                <a:latin typeface="楷体_GB2312" pitchFamily="49" charset="-122"/>
                <a:ea typeface="楷体_GB2312" pitchFamily="49" charset="-122"/>
                <a:sym typeface="Wingdings" pitchFamily="2" charset="2"/>
              </a:rPr>
              <a:t>的传播问题（集体）</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(B)</a:t>
            </a:r>
            <a:r>
              <a:rPr lang="zh-CN" altLang="en-US" sz="2400" b="1">
                <a:solidFill>
                  <a:srgbClr val="0000FF"/>
                </a:solidFill>
                <a:latin typeface="楷体_GB2312" pitchFamily="49" charset="-122"/>
                <a:ea typeface="楷体_GB2312" pitchFamily="49" charset="-122"/>
                <a:sym typeface="Wingdings" pitchFamily="2" charset="2"/>
              </a:rPr>
              <a:t>露天矿生产的车辆安排问题（吉林大：方沛辰）</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(D)</a:t>
            </a:r>
            <a:r>
              <a:rPr lang="zh-CN" altLang="en-US" sz="2400" b="1">
                <a:solidFill>
                  <a:srgbClr val="0000FF"/>
                </a:solidFill>
                <a:latin typeface="楷体_GB2312" pitchFamily="49" charset="-122"/>
                <a:ea typeface="楷体_GB2312" pitchFamily="49" charset="-122"/>
                <a:sym typeface="Wingdings" pitchFamily="2" charset="2"/>
              </a:rPr>
              <a:t>抢渡长江问题（华中农大：殷建肃）</a:t>
            </a:r>
          </a:p>
          <a:p>
            <a:pPr eaLnBrk="0" hangingPunct="0"/>
            <a:r>
              <a:rPr lang="en-US" altLang="zh-CN" sz="2400" b="1">
                <a:solidFill>
                  <a:srgbClr val="0000FF"/>
                </a:solidFill>
                <a:latin typeface="楷体_GB2312" pitchFamily="49" charset="-122"/>
                <a:ea typeface="楷体_GB2312" pitchFamily="49" charset="-122"/>
              </a:rPr>
              <a:t>2004</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sym typeface="Wingdings" pitchFamily="2" charset="2"/>
              </a:rPr>
              <a:t>:(A)</a:t>
            </a:r>
            <a:r>
              <a:rPr lang="zh-CN" altLang="en-US" sz="2400" b="1">
                <a:solidFill>
                  <a:srgbClr val="0000FF"/>
                </a:solidFill>
                <a:latin typeface="楷体_GB2312" pitchFamily="49" charset="-122"/>
                <a:ea typeface="楷体_GB2312" pitchFamily="49" charset="-122"/>
                <a:sym typeface="Wingdings" pitchFamily="2" charset="2"/>
              </a:rPr>
              <a:t>奥运会临时超市网点设计问题</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北工大：孟大志</a:t>
            </a:r>
            <a:r>
              <a:rPr lang="en-US" altLang="zh-CN" sz="2400" b="1">
                <a:solidFill>
                  <a:srgbClr val="0000FF"/>
                </a:solidFill>
                <a:latin typeface="楷体_GB2312" pitchFamily="49" charset="-122"/>
                <a:ea typeface="楷体_GB2312" pitchFamily="49" charset="-122"/>
                <a:sym typeface="Wingdings" pitchFamily="2" charset="2"/>
              </a:rPr>
              <a:t>)</a:t>
            </a:r>
          </a:p>
          <a:p>
            <a:pPr eaLnBrk="0" hangingPunct="0"/>
            <a:r>
              <a:rPr lang="en-US" altLang="zh-CN" sz="2400" b="1">
                <a:solidFill>
                  <a:srgbClr val="0000FF"/>
                </a:solidFill>
                <a:latin typeface="楷体_GB2312" pitchFamily="49" charset="-122"/>
                <a:ea typeface="楷体_GB2312" pitchFamily="49" charset="-122"/>
                <a:sym typeface="Wingdings" pitchFamily="2" charset="2"/>
              </a:rPr>
              <a:t>       (B)</a:t>
            </a:r>
            <a:r>
              <a:rPr lang="zh-CN" altLang="en-US" sz="2400" b="1">
                <a:solidFill>
                  <a:srgbClr val="0000FF"/>
                </a:solidFill>
                <a:latin typeface="楷体_GB2312" pitchFamily="49" charset="-122"/>
                <a:ea typeface="楷体_GB2312" pitchFamily="49" charset="-122"/>
                <a:sym typeface="Wingdings" pitchFamily="2" charset="2"/>
              </a:rPr>
              <a:t>电力市场的输电阻塞管理问题</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浙大</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刘康生）</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(C)</a:t>
            </a:r>
            <a:r>
              <a:rPr lang="zh-CN" altLang="en-US" sz="2400" b="1">
                <a:solidFill>
                  <a:srgbClr val="0000FF"/>
                </a:solidFill>
                <a:latin typeface="楷体_GB2312" pitchFamily="49" charset="-122"/>
                <a:ea typeface="楷体_GB2312" pitchFamily="49" charset="-122"/>
                <a:sym typeface="Wingdings" pitchFamily="2" charset="2"/>
              </a:rPr>
              <a:t>酒后开车问题（清华大学：姜启源）</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(D)</a:t>
            </a:r>
            <a:r>
              <a:rPr lang="zh-CN" altLang="en-US" sz="2400" b="1">
                <a:solidFill>
                  <a:srgbClr val="0000FF"/>
                </a:solidFill>
                <a:latin typeface="楷体_GB2312" pitchFamily="49" charset="-122"/>
                <a:ea typeface="楷体_GB2312" pitchFamily="49" charset="-122"/>
                <a:sym typeface="Wingdings" pitchFamily="2" charset="2"/>
              </a:rPr>
              <a:t>公务员的招聘问题（</a:t>
            </a:r>
            <a:r>
              <a:rPr lang="zh-CN" altLang="en-US" sz="2400" b="1">
                <a:solidFill>
                  <a:srgbClr val="FF3300"/>
                </a:solidFill>
                <a:latin typeface="楷体_GB2312" pitchFamily="49" charset="-122"/>
                <a:ea typeface="楷体_GB2312" pitchFamily="49" charset="-122"/>
                <a:sym typeface="Wingdings" pitchFamily="2" charset="2"/>
              </a:rPr>
              <a:t>信息工程大学：韩中庚</a:t>
            </a:r>
            <a:r>
              <a:rPr lang="zh-CN" altLang="en-US" sz="2400" b="1">
                <a:solidFill>
                  <a:srgbClr val="0000FF"/>
                </a:solidFill>
                <a:latin typeface="楷体_GB2312" pitchFamily="49" charset="-122"/>
                <a:ea typeface="楷体_GB2312" pitchFamily="49" charset="-122"/>
                <a:sym typeface="Wingdings" pitchFamily="2" charset="2"/>
              </a:rPr>
              <a:t>）</a:t>
            </a:r>
          </a:p>
          <a:p>
            <a:pPr eaLnBrk="0" hangingPunct="0"/>
            <a:r>
              <a:rPr lang="en-US" altLang="zh-CN" sz="2400" b="1">
                <a:solidFill>
                  <a:srgbClr val="0000FF"/>
                </a:solidFill>
                <a:latin typeface="楷体_GB2312" pitchFamily="49" charset="-122"/>
                <a:ea typeface="楷体_GB2312" pitchFamily="49" charset="-122"/>
              </a:rPr>
              <a:t>2005</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sym typeface="Wingdings" pitchFamily="2" charset="2"/>
              </a:rPr>
              <a:t>:(A)</a:t>
            </a:r>
            <a:r>
              <a:rPr lang="zh-CN" altLang="en-US" sz="2400" b="1">
                <a:solidFill>
                  <a:srgbClr val="0000FF"/>
                </a:solidFill>
                <a:latin typeface="楷体_GB2312" pitchFamily="49" charset="-122"/>
                <a:ea typeface="楷体_GB2312" pitchFamily="49" charset="-122"/>
                <a:sym typeface="Wingdings" pitchFamily="2" charset="2"/>
              </a:rPr>
              <a:t>长江水质的评价与预测问题（</a:t>
            </a:r>
            <a:r>
              <a:rPr lang="zh-CN" altLang="en-US" sz="2400" b="1">
                <a:solidFill>
                  <a:srgbClr val="FF3300"/>
                </a:solidFill>
                <a:latin typeface="楷体_GB2312" pitchFamily="49" charset="-122"/>
                <a:ea typeface="楷体_GB2312" pitchFamily="49" charset="-122"/>
                <a:sym typeface="Wingdings" pitchFamily="2" charset="2"/>
              </a:rPr>
              <a:t>信息工大</a:t>
            </a:r>
            <a:r>
              <a:rPr lang="en-US" altLang="zh-CN" sz="2400" b="1">
                <a:solidFill>
                  <a:srgbClr val="FF3300"/>
                </a:solidFill>
                <a:latin typeface="楷体_GB2312" pitchFamily="49" charset="-122"/>
                <a:ea typeface="楷体_GB2312" pitchFamily="49" charset="-122"/>
                <a:sym typeface="Wingdings" pitchFamily="2" charset="2"/>
              </a:rPr>
              <a:t>:</a:t>
            </a:r>
            <a:r>
              <a:rPr lang="zh-CN" altLang="en-US" sz="2400" b="1">
                <a:solidFill>
                  <a:srgbClr val="FF3300"/>
                </a:solidFill>
                <a:latin typeface="楷体_GB2312" pitchFamily="49" charset="-122"/>
                <a:ea typeface="楷体_GB2312" pitchFamily="49" charset="-122"/>
                <a:sym typeface="Wingdings" pitchFamily="2" charset="2"/>
              </a:rPr>
              <a:t>韩中庚</a:t>
            </a:r>
            <a:r>
              <a:rPr lang="zh-CN" altLang="en-US" sz="2400" b="1">
                <a:solidFill>
                  <a:srgbClr val="0000FF"/>
                </a:solidFill>
                <a:latin typeface="楷体_GB2312" pitchFamily="49" charset="-122"/>
                <a:ea typeface="楷体_GB2312" pitchFamily="49" charset="-122"/>
                <a:sym typeface="Wingdings" pitchFamily="2" charset="2"/>
              </a:rPr>
              <a:t>）</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(B)DVD</a:t>
            </a:r>
            <a:r>
              <a:rPr lang="zh-CN" altLang="en-US" sz="2400" b="1">
                <a:solidFill>
                  <a:srgbClr val="0000FF"/>
                </a:solidFill>
                <a:latin typeface="楷体_GB2312" pitchFamily="49" charset="-122"/>
                <a:ea typeface="楷体_GB2312" pitchFamily="49" charset="-122"/>
                <a:sym typeface="Wingdings" pitchFamily="2" charset="2"/>
              </a:rPr>
              <a:t>在线租赁问题（清华大学：谢金星等）</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(C) </a:t>
            </a:r>
            <a:r>
              <a:rPr lang="zh-CN" altLang="en-US" sz="2400" b="1">
                <a:solidFill>
                  <a:srgbClr val="0000FF"/>
                </a:solidFill>
                <a:latin typeface="楷体_GB2312" pitchFamily="49" charset="-122"/>
                <a:ea typeface="楷体_GB2312" pitchFamily="49" charset="-122"/>
                <a:sym typeface="Wingdings" pitchFamily="2" charset="2"/>
              </a:rPr>
              <a:t>雨量预报方法的评价问题（复旦：谭永基）</a:t>
            </a:r>
          </a:p>
          <a:p>
            <a:pPr eaLnBrk="0" hangingPunct="0"/>
            <a:endParaRPr lang="zh-CN" altLang="en-US" sz="2400" b="1">
              <a:solidFill>
                <a:srgbClr val="0000FF"/>
              </a:solidFill>
              <a:latin typeface="楷体_GB2312" pitchFamily="49" charset="-122"/>
              <a:ea typeface="楷体_GB2312" pitchFamily="49" charset="-122"/>
              <a:sym typeface="Wingdings" pitchFamily="2" charset="2"/>
            </a:endParaRPr>
          </a:p>
        </p:txBody>
      </p:sp>
      <p:sp>
        <p:nvSpPr>
          <p:cNvPr id="84998"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idx="4294967295"/>
          </p:nvPr>
        </p:nvSpPr>
        <p:spPr>
          <a:xfrm>
            <a:off x="0" y="1600200"/>
            <a:ext cx="10001250" cy="4972050"/>
          </a:xfrm>
        </p:spPr>
        <p:txBody>
          <a:bodyPr/>
          <a:lstStyle/>
          <a:p>
            <a:pPr eaLnBrk="1" hangingPunct="1"/>
            <a:r>
              <a:rPr lang="en-US" altLang="zh-CN" smtClean="0">
                <a:ea typeface="宋体" pitchFamily="2" charset="-122"/>
              </a:rPr>
              <a:t> </a:t>
            </a:r>
            <a:r>
              <a:rPr lang="zh-CN" altLang="en-US" b="1" smtClean="0">
                <a:ea typeface="宋体" pitchFamily="2" charset="-122"/>
              </a:rPr>
              <a:t>基本模型：</a:t>
            </a:r>
            <a:br>
              <a:rPr lang="zh-CN" altLang="en-US" b="1" smtClean="0">
                <a:ea typeface="宋体" pitchFamily="2" charset="-122"/>
              </a:rPr>
            </a:br>
            <a:r>
              <a:rPr lang="zh-CN" altLang="en-US" b="1" smtClean="0">
                <a:ea typeface="宋体" pitchFamily="2" charset="-122"/>
              </a:rPr>
              <a:t> 首先要有数学模型：数学表达、方案等</a:t>
            </a:r>
            <a:br>
              <a:rPr lang="zh-CN" altLang="en-US" b="1" smtClean="0">
                <a:ea typeface="宋体" pitchFamily="2" charset="-122"/>
              </a:rPr>
            </a:br>
            <a:r>
              <a:rPr lang="zh-CN" altLang="en-US" b="1" smtClean="0">
                <a:ea typeface="宋体" pitchFamily="2" charset="-122"/>
              </a:rPr>
              <a:t> 基本模型，要求完整、简明、正确</a:t>
            </a:r>
          </a:p>
          <a:p>
            <a:pPr eaLnBrk="1" hangingPunct="1"/>
            <a:r>
              <a:rPr lang="zh-CN" altLang="en-US" b="1" smtClean="0">
                <a:ea typeface="宋体" pitchFamily="2" charset="-122"/>
              </a:rPr>
              <a:t> 简化模型</a:t>
            </a:r>
            <a:br>
              <a:rPr lang="zh-CN" altLang="en-US" b="1" smtClean="0">
                <a:ea typeface="宋体" pitchFamily="2" charset="-122"/>
              </a:rPr>
            </a:br>
            <a:r>
              <a:rPr lang="zh-CN" altLang="en-US" b="1" smtClean="0">
                <a:ea typeface="宋体" pitchFamily="2" charset="-122"/>
              </a:rPr>
              <a:t> 要明确说明：简化思想、依据</a:t>
            </a:r>
            <a:r>
              <a:rPr lang="en-US" altLang="zh-CN" b="1" smtClean="0">
                <a:ea typeface="宋体" pitchFamily="2" charset="-122"/>
              </a:rPr>
              <a:t>【</a:t>
            </a:r>
            <a:r>
              <a:rPr lang="zh-CN" altLang="en-US" b="1" smtClean="0">
                <a:ea typeface="宋体" pitchFamily="2" charset="-122"/>
              </a:rPr>
              <a:t>基于分析</a:t>
            </a:r>
            <a:r>
              <a:rPr lang="en-US" altLang="zh-CN" b="1" smtClean="0">
                <a:ea typeface="宋体" pitchFamily="2" charset="-122"/>
              </a:rPr>
              <a:t>】</a:t>
            </a:r>
            <a:br>
              <a:rPr lang="en-US" altLang="zh-CN" b="1" smtClean="0">
                <a:ea typeface="宋体" pitchFamily="2" charset="-122"/>
              </a:rPr>
            </a:br>
            <a:r>
              <a:rPr lang="en-US" altLang="zh-CN" b="1" smtClean="0">
                <a:ea typeface="宋体" pitchFamily="2" charset="-122"/>
              </a:rPr>
              <a:t> </a:t>
            </a:r>
            <a:r>
              <a:rPr lang="zh-CN" altLang="en-US" b="1" smtClean="0">
                <a:ea typeface="宋体" pitchFamily="2" charset="-122"/>
              </a:rPr>
              <a:t>简化后模型，尽可能完整给出</a:t>
            </a:r>
            <a:br>
              <a:rPr lang="zh-CN" altLang="en-US" b="1" smtClean="0">
                <a:ea typeface="宋体" pitchFamily="2" charset="-122"/>
              </a:rPr>
            </a:br>
            <a:r>
              <a:rPr lang="zh-CN" altLang="en-US" b="1" smtClean="0">
                <a:ea typeface="宋体" pitchFamily="2" charset="-122"/>
              </a:rPr>
              <a:t> 模型要实用、有效、以</a:t>
            </a:r>
            <a:r>
              <a:rPr lang="zh-CN" altLang="en-US" b="1" smtClean="0">
                <a:solidFill>
                  <a:srgbClr val="FF0000"/>
                </a:solidFill>
                <a:ea typeface="宋体" pitchFamily="2" charset="-122"/>
              </a:rPr>
              <a:t>有效解决问题</a:t>
            </a:r>
            <a:r>
              <a:rPr lang="zh-CN" altLang="en-US" b="1" smtClean="0">
                <a:ea typeface="宋体" pitchFamily="2" charset="-122"/>
              </a:rPr>
              <a:t>为原则  </a:t>
            </a:r>
          </a:p>
          <a:p>
            <a:pPr eaLnBrk="1" hangingPunct="1"/>
            <a:r>
              <a:rPr lang="zh-CN" altLang="en-US" b="1" smtClean="0">
                <a:ea typeface="宋体" pitchFamily="2" charset="-122"/>
              </a:rPr>
              <a:t> 避免模型</a:t>
            </a:r>
            <a:r>
              <a:rPr lang="zh-CN" altLang="en-US" b="1" smtClean="0">
                <a:solidFill>
                  <a:srgbClr val="0000FF"/>
                </a:solidFill>
                <a:ea typeface="宋体" pitchFamily="2" charset="-122"/>
              </a:rPr>
              <a:t>平行罗列（建立平行模型的必要性）</a:t>
            </a:r>
            <a:r>
              <a:rPr lang="zh-CN" altLang="en-US" smtClean="0">
                <a:ea typeface="宋体" pitchFamily="2" charset="-122"/>
              </a:rPr>
              <a:t>         </a:t>
            </a:r>
          </a:p>
        </p:txBody>
      </p:sp>
      <p:grpSp>
        <p:nvGrpSpPr>
          <p:cNvPr id="2" name="Group 3"/>
          <p:cNvGrpSpPr>
            <a:grpSpLocks/>
          </p:cNvGrpSpPr>
          <p:nvPr/>
        </p:nvGrpSpPr>
        <p:grpSpPr bwMode="auto">
          <a:xfrm>
            <a:off x="1042988" y="276225"/>
            <a:ext cx="5503862" cy="1620838"/>
            <a:chOff x="0" y="0"/>
            <a:chExt cx="4780" cy="1021"/>
          </a:xfrm>
        </p:grpSpPr>
        <p:sp>
          <p:nvSpPr>
            <p:cNvPr id="153604" name="AutoShape 6" descr="白色大理石"/>
            <p:cNvSpPr>
              <a:spLocks noChangeArrowheads="1"/>
            </p:cNvSpPr>
            <p:nvPr/>
          </p:nvSpPr>
          <p:spPr bwMode="auto">
            <a:xfrm>
              <a:off x="0" y="0"/>
              <a:ext cx="3992" cy="591"/>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3300"/>
                  </a:solidFill>
                  <a:latin typeface="华文琥珀" pitchFamily="2" charset="-122"/>
                  <a:ea typeface="华文琥珀" pitchFamily="2" charset="-122"/>
                </a:rPr>
                <a:t>5. </a:t>
              </a:r>
              <a:r>
                <a:rPr lang="zh-CN" altLang="en-US" sz="3600" b="1">
                  <a:solidFill>
                    <a:srgbClr val="FF3300"/>
                  </a:solidFill>
                  <a:latin typeface="华文琥珀" pitchFamily="2" charset="-122"/>
                  <a:ea typeface="华文琥珀" pitchFamily="2" charset="-122"/>
                </a:rPr>
                <a:t>模型的建立</a:t>
              </a:r>
              <a:endParaRPr lang="zh-CN" altLang="en-US" sz="2800" b="1">
                <a:solidFill>
                  <a:srgbClr val="0000FF"/>
                </a:solidFill>
                <a:latin typeface="楷体_GB2312" pitchFamily="49" charset="-122"/>
                <a:ea typeface="楷体_GB2312" pitchFamily="49" charset="-122"/>
              </a:endParaRPr>
            </a:p>
          </p:txBody>
        </p:sp>
        <p:pic>
          <p:nvPicPr>
            <p:cNvPr id="153605" name="Picture 7" descr="416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 y="591"/>
              <a:ext cx="672"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body" idx="4294967295"/>
          </p:nvPr>
        </p:nvSpPr>
        <p:spPr>
          <a:xfrm>
            <a:off x="395288" y="1268413"/>
            <a:ext cx="8329612" cy="5446712"/>
          </a:xfrm>
        </p:spPr>
        <p:txBody>
          <a:bodyPr/>
          <a:lstStyle/>
          <a:p>
            <a:pPr eaLnBrk="1" hangingPunct="1">
              <a:lnSpc>
                <a:spcPct val="90000"/>
              </a:lnSpc>
            </a:pPr>
            <a:r>
              <a:rPr lang="zh-CN" altLang="en-US" sz="2400" b="1" smtClean="0">
                <a:solidFill>
                  <a:srgbClr val="FF0000"/>
                </a:solidFill>
                <a:ea typeface="宋体" pitchFamily="2" charset="-122"/>
              </a:rPr>
              <a:t>鼓励创新，但要切合实际，不要离题、标新立异</a:t>
            </a:r>
            <a:r>
              <a:rPr lang="zh-CN" altLang="en-US" sz="2400" b="1" smtClean="0">
                <a:ea typeface="宋体" pitchFamily="2" charset="-122"/>
              </a:rPr>
              <a:t>    </a:t>
            </a:r>
          </a:p>
          <a:p>
            <a:pPr eaLnBrk="1" hangingPunct="1">
              <a:lnSpc>
                <a:spcPct val="90000"/>
              </a:lnSpc>
              <a:buFontTx/>
              <a:buNone/>
            </a:pPr>
            <a:r>
              <a:rPr lang="zh-CN" altLang="en-US" sz="2400" b="1" smtClean="0">
                <a:ea typeface="宋体" pitchFamily="2" charset="-122"/>
              </a:rPr>
              <a:t>   创新可出现在</a:t>
            </a:r>
          </a:p>
          <a:p>
            <a:pPr lvl="1" eaLnBrk="1" hangingPunct="1">
              <a:lnSpc>
                <a:spcPct val="90000"/>
              </a:lnSpc>
            </a:pPr>
            <a:r>
              <a:rPr lang="zh-CN" altLang="en-US" sz="2000" b="1" smtClean="0">
                <a:ea typeface="宋体" pitchFamily="2" charset="-122"/>
              </a:rPr>
              <a:t>建模中，模型本身（简化的好方法、好策略等）</a:t>
            </a:r>
          </a:p>
          <a:p>
            <a:pPr lvl="1" eaLnBrk="1" hangingPunct="1">
              <a:lnSpc>
                <a:spcPct val="90000"/>
              </a:lnSpc>
            </a:pPr>
            <a:r>
              <a:rPr lang="zh-CN" altLang="en-US" sz="2000" b="1" smtClean="0">
                <a:ea typeface="宋体" pitchFamily="2" charset="-122"/>
              </a:rPr>
              <a:t>模型求解中（如算法：可行性、规模）</a:t>
            </a:r>
          </a:p>
          <a:p>
            <a:pPr lvl="1" eaLnBrk="1" hangingPunct="1">
              <a:lnSpc>
                <a:spcPct val="90000"/>
              </a:lnSpc>
            </a:pPr>
            <a:r>
              <a:rPr lang="zh-CN" altLang="en-US" sz="2000" b="1" smtClean="0">
                <a:ea typeface="宋体" pitchFamily="2" charset="-122"/>
              </a:rPr>
              <a:t>结果表示、分析、检验，模型检验</a:t>
            </a:r>
          </a:p>
          <a:p>
            <a:pPr lvl="1" eaLnBrk="1" hangingPunct="1">
              <a:lnSpc>
                <a:spcPct val="90000"/>
              </a:lnSpc>
            </a:pPr>
            <a:r>
              <a:rPr lang="zh-CN" altLang="en-US" sz="2000" b="1" smtClean="0">
                <a:ea typeface="宋体" pitchFamily="2" charset="-122"/>
              </a:rPr>
              <a:t>推广部分（模型、算法、问题），恰到好处</a:t>
            </a:r>
          </a:p>
          <a:p>
            <a:pPr lvl="1" eaLnBrk="1" hangingPunct="1">
              <a:lnSpc>
                <a:spcPct val="90000"/>
              </a:lnSpc>
            </a:pPr>
            <a:endParaRPr lang="zh-CN" altLang="en-US" sz="2400" b="1" smtClean="0">
              <a:ea typeface="宋体" pitchFamily="2" charset="-122"/>
            </a:endParaRPr>
          </a:p>
          <a:p>
            <a:pPr eaLnBrk="1" hangingPunct="1">
              <a:lnSpc>
                <a:spcPct val="90000"/>
              </a:lnSpc>
              <a:buFontTx/>
              <a:buNone/>
            </a:pPr>
            <a:r>
              <a:rPr lang="zh-CN" altLang="en-US" sz="2400" b="1" smtClean="0">
                <a:ea typeface="宋体" pitchFamily="2" charset="-122"/>
              </a:rPr>
              <a:t>   在问题分析、建模推导过程中，需要注意的问题</a:t>
            </a:r>
          </a:p>
          <a:p>
            <a:pPr lvl="1" eaLnBrk="1" hangingPunct="1">
              <a:lnSpc>
                <a:spcPct val="60000"/>
              </a:lnSpc>
            </a:pPr>
            <a:r>
              <a:rPr lang="zh-CN" altLang="en-US" sz="2000" b="1" smtClean="0">
                <a:ea typeface="宋体" pitchFamily="2" charset="-122"/>
              </a:rPr>
              <a:t>    分析：中肯、确切、有依据</a:t>
            </a:r>
          </a:p>
          <a:p>
            <a:pPr lvl="1" eaLnBrk="1" hangingPunct="1">
              <a:lnSpc>
                <a:spcPct val="60000"/>
              </a:lnSpc>
            </a:pPr>
            <a:endParaRPr lang="zh-CN" altLang="en-US" sz="2000" b="1" smtClean="0">
              <a:ea typeface="宋体" pitchFamily="2" charset="-122"/>
            </a:endParaRPr>
          </a:p>
          <a:p>
            <a:pPr lvl="1" eaLnBrk="1" hangingPunct="1">
              <a:lnSpc>
                <a:spcPct val="60000"/>
              </a:lnSpc>
            </a:pPr>
            <a:r>
              <a:rPr lang="zh-CN" altLang="en-US" sz="2000" b="1" smtClean="0">
                <a:ea typeface="宋体" pitchFamily="2" charset="-122"/>
              </a:rPr>
              <a:t>    术语：专业、内行（忌术语不明确、表述前后混乱、歧义）</a:t>
            </a:r>
          </a:p>
          <a:p>
            <a:pPr lvl="1" eaLnBrk="1" hangingPunct="1">
              <a:lnSpc>
                <a:spcPct val="150000"/>
              </a:lnSpc>
            </a:pPr>
            <a:r>
              <a:rPr lang="zh-CN" altLang="en-US" sz="2000" b="1" smtClean="0">
                <a:ea typeface="宋体" pitchFamily="2" charset="-122"/>
              </a:rPr>
              <a:t>   表述：简明，关键步骤和式子要列出（简单明了）</a:t>
            </a:r>
          </a:p>
          <a:p>
            <a:pPr lvl="1" eaLnBrk="1" hangingPunct="1">
              <a:lnSpc>
                <a:spcPct val="150000"/>
              </a:lnSpc>
            </a:pPr>
            <a:r>
              <a:rPr lang="zh-CN" altLang="en-US" sz="2000" b="1" smtClean="0">
                <a:ea typeface="宋体" pitchFamily="2" charset="-122"/>
              </a:rPr>
              <a:t>   原理：正确（有理论依据）</a:t>
            </a:r>
          </a:p>
          <a:p>
            <a:pPr lvl="1" eaLnBrk="1" hangingPunct="1">
              <a:lnSpc>
                <a:spcPct val="150000"/>
              </a:lnSpc>
            </a:pPr>
            <a:r>
              <a:rPr lang="zh-CN" altLang="en-US" sz="2000" b="1" smtClean="0">
                <a:ea typeface="宋体" pitchFamily="2" charset="-122"/>
              </a:rPr>
              <a:t>    注意引用</a:t>
            </a:r>
            <a:br>
              <a:rPr lang="zh-CN" altLang="en-US" sz="2000" b="1" smtClean="0">
                <a:ea typeface="宋体" pitchFamily="2" charset="-122"/>
              </a:rPr>
            </a:br>
            <a:endParaRPr lang="zh-CN" altLang="en-US" sz="2000" b="1" smtClean="0">
              <a:ea typeface="宋体" pitchFamily="2" charset="-122"/>
            </a:endParaRPr>
          </a:p>
          <a:p>
            <a:pPr lvl="1" eaLnBrk="1" hangingPunct="1">
              <a:lnSpc>
                <a:spcPct val="60000"/>
              </a:lnSpc>
              <a:buFontTx/>
              <a:buNone/>
            </a:pPr>
            <a:endParaRPr lang="en-US" altLang="zh-CN" sz="2000" smtClean="0">
              <a:ea typeface="宋体" pitchFamily="2" charset="-122"/>
            </a:endParaRPr>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body" idx="4294967295"/>
          </p:nvPr>
        </p:nvSpPr>
        <p:spPr>
          <a:xfrm>
            <a:off x="428625" y="1428750"/>
            <a:ext cx="8229600" cy="4924425"/>
          </a:xfrm>
        </p:spPr>
        <p:txBody>
          <a:bodyPr/>
          <a:lstStyle/>
          <a:p>
            <a:pPr eaLnBrk="1" hangingPunct="1">
              <a:lnSpc>
                <a:spcPct val="150000"/>
              </a:lnSpc>
            </a:pPr>
            <a:r>
              <a:rPr lang="zh-CN" altLang="en-US" sz="2800" b="1" smtClean="0">
                <a:ea typeface="宋体" pitchFamily="2" charset="-122"/>
              </a:rPr>
              <a:t>需要建立数学命题时，命题叙述规范，论证严密（通过定义、定理表达和呈现）</a:t>
            </a:r>
          </a:p>
          <a:p>
            <a:pPr eaLnBrk="1" hangingPunct="1">
              <a:lnSpc>
                <a:spcPct val="150000"/>
              </a:lnSpc>
            </a:pPr>
            <a:r>
              <a:rPr lang="zh-CN" altLang="en-US" sz="2800" b="1" smtClean="0">
                <a:ea typeface="宋体" pitchFamily="2" charset="-122"/>
              </a:rPr>
              <a:t>需要说明计算方法或算法的原理、思想、依据、步骤（</a:t>
            </a:r>
            <a:r>
              <a:rPr lang="zh-CN" altLang="en-US" sz="2800" b="1" smtClean="0">
                <a:solidFill>
                  <a:srgbClr val="0000FF"/>
                </a:solidFill>
                <a:ea typeface="宋体" pitchFamily="2" charset="-122"/>
              </a:rPr>
              <a:t>如算法流程</a:t>
            </a:r>
            <a:r>
              <a:rPr lang="zh-CN" altLang="en-US" sz="2800" b="1" smtClean="0">
                <a:ea typeface="宋体" pitchFamily="2" charset="-122"/>
              </a:rPr>
              <a:t>）。若采用现有软件，说明软件平台，计算过程中，中间结果呈现要适当（</a:t>
            </a:r>
            <a:r>
              <a:rPr lang="zh-CN" altLang="en-US" sz="2800" b="1" smtClean="0">
                <a:solidFill>
                  <a:srgbClr val="FF0000"/>
                </a:solidFill>
                <a:ea typeface="宋体" pitchFamily="2" charset="-122"/>
              </a:rPr>
              <a:t>一定要突出重点</a:t>
            </a:r>
            <a:r>
              <a:rPr lang="zh-CN" altLang="en-US" sz="2800" b="1" smtClean="0">
                <a:ea typeface="宋体" pitchFamily="2" charset="-122"/>
              </a:rPr>
              <a:t>）</a:t>
            </a:r>
            <a:endParaRPr lang="zh-CN" altLang="en-US" sz="2800" smtClean="0">
              <a:ea typeface="宋体" pitchFamily="2" charset="-122"/>
            </a:endParaRPr>
          </a:p>
        </p:txBody>
      </p:sp>
      <p:grpSp>
        <p:nvGrpSpPr>
          <p:cNvPr id="2" name="Group 3"/>
          <p:cNvGrpSpPr>
            <a:grpSpLocks/>
          </p:cNvGrpSpPr>
          <p:nvPr/>
        </p:nvGrpSpPr>
        <p:grpSpPr bwMode="auto">
          <a:xfrm>
            <a:off x="539750" y="298450"/>
            <a:ext cx="8208963" cy="969963"/>
            <a:chOff x="0" y="0"/>
            <a:chExt cx="4780" cy="611"/>
          </a:xfrm>
        </p:grpSpPr>
        <p:sp>
          <p:nvSpPr>
            <p:cNvPr id="155652" name="AutoShape 6" descr="白色大理石"/>
            <p:cNvSpPr>
              <a:spLocks noChangeArrowheads="1"/>
            </p:cNvSpPr>
            <p:nvPr/>
          </p:nvSpPr>
          <p:spPr bwMode="auto">
            <a:xfrm>
              <a:off x="0" y="0"/>
              <a:ext cx="3992" cy="591"/>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3300"/>
                  </a:solidFill>
                  <a:latin typeface="华文琥珀" pitchFamily="2" charset="-122"/>
                  <a:ea typeface="华文琥珀" pitchFamily="2" charset="-122"/>
                </a:rPr>
                <a:t>6. </a:t>
              </a:r>
              <a:r>
                <a:rPr lang="zh-CN" altLang="en-US" sz="3600" b="1">
                  <a:solidFill>
                    <a:srgbClr val="FF3300"/>
                  </a:solidFill>
                  <a:latin typeface="华文琥珀" pitchFamily="2" charset="-122"/>
                  <a:ea typeface="华文琥珀" pitchFamily="2" charset="-122"/>
                </a:rPr>
                <a:t>模型的求解、结果、结果分析</a:t>
              </a:r>
              <a:endParaRPr lang="zh-CN" altLang="en-US" sz="2800" b="1">
                <a:solidFill>
                  <a:srgbClr val="0000FF"/>
                </a:solidFill>
                <a:latin typeface="楷体_GB2312" pitchFamily="49" charset="-122"/>
                <a:ea typeface="楷体_GB2312" pitchFamily="49" charset="-122"/>
              </a:endParaRPr>
            </a:p>
          </p:txBody>
        </p:sp>
        <p:pic>
          <p:nvPicPr>
            <p:cNvPr id="155653" name="Picture 7" descr="416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 y="181"/>
              <a:ext cx="672"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body" idx="4294967295"/>
          </p:nvPr>
        </p:nvSpPr>
        <p:spPr>
          <a:xfrm>
            <a:off x="468313" y="1196975"/>
            <a:ext cx="8362950" cy="5505450"/>
          </a:xfrm>
        </p:spPr>
        <p:txBody>
          <a:bodyPr/>
          <a:lstStyle/>
          <a:p>
            <a:pPr eaLnBrk="1" hangingPunct="1">
              <a:lnSpc>
                <a:spcPct val="130000"/>
              </a:lnSpc>
            </a:pPr>
            <a:r>
              <a:rPr lang="zh-CN" altLang="en-US" b="1" smtClean="0">
                <a:ea typeface="宋体" pitchFamily="2" charset="-122"/>
              </a:rPr>
              <a:t>题目中要求回答的问题、数值结果、结论，需一一列出</a:t>
            </a:r>
          </a:p>
          <a:p>
            <a:pPr eaLnBrk="1" hangingPunct="1">
              <a:lnSpc>
                <a:spcPct val="130000"/>
              </a:lnSpc>
            </a:pPr>
            <a:r>
              <a:rPr lang="zh-CN" altLang="en-US" b="1" smtClean="0">
                <a:ea typeface="宋体" pitchFamily="2" charset="-122"/>
              </a:rPr>
              <a:t> 结果表示：要集中、直观、凸显，便于比较分析 </a:t>
            </a:r>
            <a:r>
              <a:rPr lang="zh-CN" altLang="en-US" b="1" smtClean="0">
                <a:solidFill>
                  <a:srgbClr val="0000FF"/>
                </a:solidFill>
                <a:ea typeface="宋体" pitchFamily="2" charset="-122"/>
              </a:rPr>
              <a:t>（表现形式可以多样化）</a:t>
            </a:r>
          </a:p>
          <a:p>
            <a:pPr eaLnBrk="1" hangingPunct="1">
              <a:lnSpc>
                <a:spcPct val="130000"/>
              </a:lnSpc>
            </a:pPr>
            <a:r>
              <a:rPr lang="zh-CN" altLang="en-US" b="1" smtClean="0">
                <a:ea typeface="宋体" pitchFamily="2" charset="-122"/>
              </a:rPr>
              <a:t>必要时对问题解答，作定性或定量分析和讨论，</a:t>
            </a:r>
            <a:r>
              <a:rPr lang="zh-CN" altLang="en-US" b="1" smtClean="0">
                <a:solidFill>
                  <a:srgbClr val="0000FF"/>
                </a:solidFill>
                <a:ea typeface="宋体" pitchFamily="2" charset="-122"/>
              </a:rPr>
              <a:t>最后结论要明确</a:t>
            </a:r>
            <a:endParaRPr lang="zh-CN" altLang="en-US" b="1" smtClean="0">
              <a:ea typeface="宋体" pitchFamily="2" charset="-122"/>
            </a:endParaRPr>
          </a:p>
          <a:p>
            <a:pPr eaLnBrk="1" hangingPunct="1">
              <a:lnSpc>
                <a:spcPct val="130000"/>
              </a:lnSpc>
            </a:pPr>
            <a:r>
              <a:rPr lang="zh-CN" altLang="en-US" b="1" smtClean="0">
                <a:ea typeface="宋体" pitchFamily="2" charset="-122"/>
              </a:rPr>
              <a:t>最终数值结果的正确性或合理性</a:t>
            </a:r>
            <a:r>
              <a:rPr lang="zh-CN" altLang="en-US" smtClean="0">
                <a:ea typeface="宋体" pitchFamily="2" charset="-122"/>
              </a:rPr>
              <a:t> </a:t>
            </a:r>
          </a:p>
          <a:p>
            <a:pPr eaLnBrk="1" hangingPunct="1"/>
            <a:endParaRPr lang="zh-CN" altLang="en-US" smtClean="0">
              <a:ea typeface="宋体" pitchFamily="2" charset="-122"/>
            </a:endParaRPr>
          </a:p>
          <a:p>
            <a:pPr eaLnBrk="1" hangingPunct="1"/>
            <a:endParaRPr lang="en-US" altLang="zh-CN" smtClean="0">
              <a:ea typeface="宋体" pitchFamily="2" charset="-122"/>
            </a:endParaRP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body" idx="4294967295"/>
          </p:nvPr>
        </p:nvSpPr>
        <p:spPr>
          <a:xfrm>
            <a:off x="461963" y="1303338"/>
            <a:ext cx="8574087" cy="5149850"/>
          </a:xfrm>
        </p:spPr>
        <p:txBody>
          <a:bodyPr/>
          <a:lstStyle/>
          <a:p>
            <a:pPr eaLnBrk="1" hangingPunct="1">
              <a:lnSpc>
                <a:spcPct val="180000"/>
              </a:lnSpc>
            </a:pPr>
            <a:r>
              <a:rPr lang="zh-CN" altLang="en-US" sz="2000" b="1" smtClean="0">
                <a:ea typeface="宋体" pitchFamily="2" charset="-122"/>
              </a:rPr>
              <a:t>对数值结果或模拟结果进行必要的检验。结果不正确、不合理、或误差较大时，分析原因，对算法或模型进行修正、改进</a:t>
            </a:r>
          </a:p>
          <a:p>
            <a:pPr eaLnBrk="1" hangingPunct="1">
              <a:lnSpc>
                <a:spcPct val="180000"/>
              </a:lnSpc>
            </a:pPr>
            <a:r>
              <a:rPr lang="zh-CN" altLang="en-US" sz="2000" b="1" smtClean="0">
                <a:ea typeface="宋体" pitchFamily="2" charset="-122"/>
              </a:rPr>
              <a:t>提出一些新的思路，使问题更精确、也使模型得到进一步完善（注意层次化）</a:t>
            </a:r>
          </a:p>
          <a:p>
            <a:pPr eaLnBrk="1" hangingPunct="1">
              <a:lnSpc>
                <a:spcPct val="180000"/>
              </a:lnSpc>
            </a:pPr>
            <a:r>
              <a:rPr lang="zh-CN" altLang="en-US" sz="2000" b="1" smtClean="0">
                <a:ea typeface="宋体" pitchFamily="2" charset="-122"/>
              </a:rPr>
              <a:t>考虑是否需要列出多组数据（</a:t>
            </a:r>
            <a:r>
              <a:rPr lang="zh-CN" altLang="en-US" sz="2000" b="1" smtClean="0">
                <a:solidFill>
                  <a:srgbClr val="0000FF"/>
                </a:solidFill>
                <a:ea typeface="宋体" pitchFamily="2" charset="-122"/>
              </a:rPr>
              <a:t>参考文献数据</a:t>
            </a:r>
            <a:r>
              <a:rPr lang="en-US" altLang="zh-CN" sz="2000" b="1" smtClean="0">
                <a:ea typeface="宋体" pitchFamily="2" charset="-122"/>
              </a:rPr>
              <a:t>)</a:t>
            </a:r>
            <a:r>
              <a:rPr lang="zh-CN" altLang="en-US" sz="2000" b="1" smtClean="0">
                <a:ea typeface="宋体" pitchFamily="2" charset="-122"/>
              </a:rPr>
              <a:t>并对数据进行比较、分析，为各种方案的提出提供依据</a:t>
            </a:r>
          </a:p>
          <a:p>
            <a:pPr eaLnBrk="1" hangingPunct="1">
              <a:lnSpc>
                <a:spcPct val="180000"/>
              </a:lnSpc>
            </a:pPr>
            <a:r>
              <a:rPr lang="zh-CN" altLang="en-US" sz="2000" b="1" smtClean="0">
                <a:ea typeface="宋体" pitchFamily="2" charset="-122"/>
              </a:rPr>
              <a:t> 优势要突出，缺点不回避。改变</a:t>
            </a:r>
            <a:r>
              <a:rPr lang="zh-CN" altLang="en-US" sz="2000" b="1" smtClean="0">
                <a:solidFill>
                  <a:srgbClr val="0000FF"/>
                </a:solidFill>
                <a:ea typeface="宋体" pitchFamily="2" charset="-122"/>
              </a:rPr>
              <a:t>原题要求</a:t>
            </a:r>
            <a:r>
              <a:rPr lang="zh-CN" altLang="en-US" sz="2000" b="1" smtClean="0">
                <a:ea typeface="宋体" pitchFamily="2" charset="-122"/>
              </a:rPr>
              <a:t>，重新建模可在此做。推广或改进方向时，不要卖弄数学等专业术语，</a:t>
            </a:r>
            <a:r>
              <a:rPr lang="zh-CN" altLang="en-US" sz="2000" b="1" smtClean="0">
                <a:solidFill>
                  <a:srgbClr val="0000FF"/>
                </a:solidFill>
                <a:ea typeface="宋体" pitchFamily="2" charset="-122"/>
              </a:rPr>
              <a:t>避免画蛇添足（在写作上，对不足描述要中肯、不能自我全盘否定）</a:t>
            </a:r>
          </a:p>
          <a:p>
            <a:pPr eaLnBrk="1" hangingPunct="1">
              <a:lnSpc>
                <a:spcPct val="180000"/>
              </a:lnSpc>
            </a:pPr>
            <a:endParaRPr lang="en-US" altLang="zh-CN" sz="2000" b="1" smtClean="0">
              <a:ea typeface="宋体" pitchFamily="2" charset="-122"/>
            </a:endParaRPr>
          </a:p>
        </p:txBody>
      </p:sp>
      <p:sp>
        <p:nvSpPr>
          <p:cNvPr id="157699" name="AutoShape 6" descr="白色大理石"/>
          <p:cNvSpPr>
            <a:spLocks noChangeArrowheads="1"/>
          </p:cNvSpPr>
          <p:nvPr/>
        </p:nvSpPr>
        <p:spPr bwMode="auto">
          <a:xfrm>
            <a:off x="250825" y="298450"/>
            <a:ext cx="7273925" cy="938213"/>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3300"/>
                </a:solidFill>
                <a:latin typeface="华文琥珀" pitchFamily="2" charset="-122"/>
                <a:ea typeface="华文琥珀" pitchFamily="2" charset="-122"/>
              </a:rPr>
              <a:t>7. </a:t>
            </a:r>
            <a:r>
              <a:rPr lang="zh-CN" altLang="en-US" sz="3600" b="1">
                <a:solidFill>
                  <a:srgbClr val="FF3300"/>
                </a:solidFill>
                <a:latin typeface="华文琥珀" pitchFamily="2" charset="-122"/>
                <a:ea typeface="华文琥珀" pitchFamily="2" charset="-122"/>
              </a:rPr>
              <a:t>模型与算法的优缺点分析及改进</a:t>
            </a:r>
            <a:endParaRPr lang="zh-CN" altLang="en-US" sz="2800" b="1">
              <a:solidFill>
                <a:srgbClr val="0000FF"/>
              </a:solidFill>
              <a:latin typeface="楷体_GB2312" pitchFamily="49" charset="-122"/>
              <a:ea typeface="楷体_GB2312" pitchFamily="49" charset="-122"/>
            </a:endParaRPr>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4294967295"/>
          </p:nvPr>
        </p:nvSpPr>
        <p:spPr>
          <a:xfrm>
            <a:off x="457200" y="1341438"/>
            <a:ext cx="8686800" cy="5256212"/>
          </a:xfrm>
        </p:spPr>
        <p:txBody>
          <a:bodyPr/>
          <a:lstStyle/>
          <a:p>
            <a:pPr eaLnBrk="1" hangingPunct="1">
              <a:lnSpc>
                <a:spcPct val="90000"/>
              </a:lnSpc>
            </a:pPr>
            <a:r>
              <a:rPr lang="en-US" altLang="zh-CN" sz="2400" b="1" smtClean="0">
                <a:ea typeface="宋体" pitchFamily="2" charset="-122"/>
              </a:rPr>
              <a:t> </a:t>
            </a:r>
            <a:r>
              <a:rPr lang="zh-CN" altLang="en-US" sz="2400" b="1" smtClean="0">
                <a:ea typeface="宋体" pitchFamily="2" charset="-122"/>
              </a:rPr>
              <a:t>注意参考文献的引用</a:t>
            </a:r>
            <a:r>
              <a:rPr lang="zh-CN" altLang="en-US" sz="2400" b="1" smtClean="0">
                <a:solidFill>
                  <a:srgbClr val="0000FF"/>
                </a:solidFill>
                <a:ea typeface="宋体" pitchFamily="2" charset="-122"/>
              </a:rPr>
              <a:t>（规范、统一、时效，避免为引用而引用）</a:t>
            </a:r>
          </a:p>
          <a:p>
            <a:pPr eaLnBrk="1" hangingPunct="1">
              <a:lnSpc>
                <a:spcPct val="90000"/>
              </a:lnSpc>
            </a:pPr>
            <a:r>
              <a:rPr lang="zh-CN" altLang="en-US" sz="2400" b="1" smtClean="0">
                <a:ea typeface="宋体" pitchFamily="2" charset="-122"/>
              </a:rPr>
              <a:t> 在引用参考文献时，杜绝抄袭</a:t>
            </a:r>
          </a:p>
          <a:p>
            <a:pPr eaLnBrk="1" hangingPunct="1">
              <a:lnSpc>
                <a:spcPct val="90000"/>
              </a:lnSpc>
            </a:pPr>
            <a:endParaRPr lang="zh-CN" altLang="en-US" sz="2400" b="1" smtClean="0">
              <a:ea typeface="宋体" pitchFamily="2" charset="-122"/>
            </a:endParaRPr>
          </a:p>
          <a:p>
            <a:pPr>
              <a:buFont typeface="Wingdings" pitchFamily="2" charset="2"/>
              <a:buChar char="u"/>
            </a:pPr>
            <a:r>
              <a:rPr lang="zh-CN" altLang="en-US" sz="2400" b="1" smtClean="0">
                <a:solidFill>
                  <a:srgbClr val="0000FF"/>
                </a:solidFill>
                <a:ea typeface="黑体" pitchFamily="49" charset="-122"/>
              </a:rPr>
              <a:t>书籍的表述方式为：</a:t>
            </a:r>
          </a:p>
          <a:p>
            <a:pPr>
              <a:buFontTx/>
              <a:buNone/>
            </a:pPr>
            <a:r>
              <a:rPr lang="zh-CN" altLang="en-US" sz="2400" b="1" smtClean="0">
                <a:solidFill>
                  <a:srgbClr val="0000FF"/>
                </a:solidFill>
                <a:ea typeface="黑体" pitchFamily="49" charset="-122"/>
              </a:rPr>
              <a:t>   </a:t>
            </a:r>
            <a:r>
              <a:rPr lang="en-US" altLang="zh-CN" sz="2400" b="1" smtClean="0">
                <a:solidFill>
                  <a:srgbClr val="0000FF"/>
                </a:solidFill>
                <a:ea typeface="黑体" pitchFamily="49" charset="-122"/>
              </a:rPr>
              <a:t>[</a:t>
            </a:r>
            <a:r>
              <a:rPr lang="zh-CN" altLang="en-US" sz="2400" b="1" smtClean="0">
                <a:solidFill>
                  <a:srgbClr val="0000FF"/>
                </a:solidFill>
                <a:ea typeface="黑体" pitchFamily="49" charset="-122"/>
              </a:rPr>
              <a:t>编号</a:t>
            </a:r>
            <a:r>
              <a:rPr lang="en-US" altLang="zh-CN" sz="2400" b="1" smtClean="0">
                <a:solidFill>
                  <a:srgbClr val="0000FF"/>
                </a:solidFill>
                <a:ea typeface="黑体" pitchFamily="49" charset="-122"/>
              </a:rPr>
              <a:t>] </a:t>
            </a:r>
            <a:r>
              <a:rPr lang="zh-CN" altLang="en-US" sz="2400" b="1" smtClean="0">
                <a:solidFill>
                  <a:srgbClr val="0000FF"/>
                </a:solidFill>
                <a:ea typeface="黑体" pitchFamily="49" charset="-122"/>
              </a:rPr>
              <a:t>作者，书名，出版地：出版社，出版年</a:t>
            </a:r>
          </a:p>
          <a:p>
            <a:endParaRPr lang="zh-CN" altLang="en-US" sz="2400" b="1" smtClean="0">
              <a:solidFill>
                <a:srgbClr val="0000FF"/>
              </a:solidFill>
              <a:ea typeface="黑体" pitchFamily="49" charset="-122"/>
            </a:endParaRPr>
          </a:p>
          <a:p>
            <a:pPr>
              <a:buFont typeface="Wingdings" pitchFamily="2" charset="2"/>
              <a:buChar char="u"/>
            </a:pPr>
            <a:r>
              <a:rPr lang="zh-CN" altLang="en-US" sz="2400" b="1" smtClean="0">
                <a:solidFill>
                  <a:srgbClr val="0000FF"/>
                </a:solidFill>
                <a:ea typeface="黑体" pitchFamily="49" charset="-122"/>
              </a:rPr>
              <a:t>期刊杂志论文的表述方式为：</a:t>
            </a:r>
          </a:p>
          <a:p>
            <a:pPr>
              <a:buFontTx/>
              <a:buNone/>
            </a:pPr>
            <a:r>
              <a:rPr lang="zh-CN" altLang="en-US" sz="2400" b="1" smtClean="0">
                <a:solidFill>
                  <a:srgbClr val="0000FF"/>
                </a:solidFill>
                <a:ea typeface="黑体" pitchFamily="49" charset="-122"/>
              </a:rPr>
              <a:t>   </a:t>
            </a:r>
            <a:r>
              <a:rPr lang="en-US" altLang="zh-CN" sz="2400" b="1" smtClean="0">
                <a:solidFill>
                  <a:srgbClr val="0000FF"/>
                </a:solidFill>
                <a:ea typeface="黑体" pitchFamily="49" charset="-122"/>
              </a:rPr>
              <a:t>[</a:t>
            </a:r>
            <a:r>
              <a:rPr lang="zh-CN" altLang="en-US" sz="2400" b="1" smtClean="0">
                <a:solidFill>
                  <a:srgbClr val="0000FF"/>
                </a:solidFill>
                <a:ea typeface="黑体" pitchFamily="49" charset="-122"/>
              </a:rPr>
              <a:t>编号</a:t>
            </a:r>
            <a:r>
              <a:rPr lang="en-US" altLang="zh-CN" sz="2400" b="1" smtClean="0">
                <a:solidFill>
                  <a:srgbClr val="0000FF"/>
                </a:solidFill>
                <a:ea typeface="黑体" pitchFamily="49" charset="-122"/>
              </a:rPr>
              <a:t>] </a:t>
            </a:r>
            <a:r>
              <a:rPr lang="zh-CN" altLang="en-US" sz="2400" b="1" smtClean="0">
                <a:solidFill>
                  <a:srgbClr val="0000FF"/>
                </a:solidFill>
                <a:ea typeface="黑体" pitchFamily="49" charset="-122"/>
              </a:rPr>
              <a:t>作者，论文名，杂志名，卷期号：起止页码，出版年</a:t>
            </a:r>
          </a:p>
          <a:p>
            <a:endParaRPr lang="zh-CN" altLang="en-US" sz="2400" b="1" smtClean="0">
              <a:solidFill>
                <a:srgbClr val="0000FF"/>
              </a:solidFill>
              <a:ea typeface="黑体" pitchFamily="49" charset="-122"/>
            </a:endParaRPr>
          </a:p>
          <a:p>
            <a:pPr>
              <a:buFont typeface="Wingdings" pitchFamily="2" charset="2"/>
              <a:buChar char="u"/>
            </a:pPr>
            <a:r>
              <a:rPr lang="zh-CN" altLang="en-US" sz="2400" b="1" smtClean="0">
                <a:solidFill>
                  <a:srgbClr val="0000FF"/>
                </a:solidFill>
                <a:ea typeface="黑体" pitchFamily="49" charset="-122"/>
              </a:rPr>
              <a:t>网上资源的表述方式为：</a:t>
            </a:r>
          </a:p>
          <a:p>
            <a:pPr>
              <a:buFontTx/>
              <a:buNone/>
            </a:pPr>
            <a:r>
              <a:rPr lang="zh-CN" altLang="en-US" sz="2400" b="1" smtClean="0">
                <a:solidFill>
                  <a:srgbClr val="0000FF"/>
                </a:solidFill>
                <a:ea typeface="黑体" pitchFamily="49" charset="-122"/>
              </a:rPr>
              <a:t>   </a:t>
            </a:r>
            <a:r>
              <a:rPr lang="en-US" altLang="zh-CN" sz="2400" b="1" smtClean="0">
                <a:solidFill>
                  <a:srgbClr val="0000FF"/>
                </a:solidFill>
                <a:ea typeface="黑体" pitchFamily="49" charset="-122"/>
              </a:rPr>
              <a:t>[</a:t>
            </a:r>
            <a:r>
              <a:rPr lang="zh-CN" altLang="en-US" sz="2400" b="1" smtClean="0">
                <a:solidFill>
                  <a:srgbClr val="0000FF"/>
                </a:solidFill>
                <a:ea typeface="黑体" pitchFamily="49" charset="-122"/>
              </a:rPr>
              <a:t>编号</a:t>
            </a:r>
            <a:r>
              <a:rPr lang="en-US" altLang="zh-CN" sz="2400" b="1" smtClean="0">
                <a:solidFill>
                  <a:srgbClr val="0000FF"/>
                </a:solidFill>
                <a:ea typeface="黑体" pitchFamily="49" charset="-122"/>
              </a:rPr>
              <a:t>] </a:t>
            </a:r>
            <a:r>
              <a:rPr lang="zh-CN" altLang="en-US" sz="2400" b="1" smtClean="0">
                <a:solidFill>
                  <a:srgbClr val="0000FF"/>
                </a:solidFill>
                <a:ea typeface="黑体" pitchFamily="49" charset="-122"/>
              </a:rPr>
              <a:t>作者，资源标题，网址，访问时间（年月日）</a:t>
            </a:r>
          </a:p>
          <a:p>
            <a:pPr eaLnBrk="1" hangingPunct="1">
              <a:lnSpc>
                <a:spcPct val="90000"/>
              </a:lnSpc>
              <a:buFontTx/>
              <a:buNone/>
            </a:pPr>
            <a:endParaRPr lang="zh-CN" altLang="en-US" sz="2400" b="1" smtClean="0">
              <a:ea typeface="宋体" pitchFamily="2" charset="-122"/>
            </a:endParaRPr>
          </a:p>
          <a:p>
            <a:pPr eaLnBrk="1" hangingPunct="1">
              <a:lnSpc>
                <a:spcPct val="90000"/>
              </a:lnSpc>
              <a:buFontTx/>
              <a:buNone/>
            </a:pPr>
            <a:endParaRPr lang="zh-CN" altLang="en-US" sz="2400" b="1" smtClean="0">
              <a:ea typeface="宋体" pitchFamily="2" charset="-122"/>
            </a:endParaRPr>
          </a:p>
          <a:p>
            <a:pPr eaLnBrk="1" hangingPunct="1">
              <a:lnSpc>
                <a:spcPct val="90000"/>
              </a:lnSpc>
              <a:buFontTx/>
              <a:buNone/>
            </a:pPr>
            <a:endParaRPr lang="en-US" altLang="zh-CN" sz="2400" b="1" smtClean="0">
              <a:ea typeface="宋体" pitchFamily="2" charset="-122"/>
            </a:endParaRPr>
          </a:p>
        </p:txBody>
      </p:sp>
      <p:sp>
        <p:nvSpPr>
          <p:cNvPr id="158723" name="AutoShape 6" descr="白色大理石"/>
          <p:cNvSpPr>
            <a:spLocks noChangeArrowheads="1"/>
          </p:cNvSpPr>
          <p:nvPr/>
        </p:nvSpPr>
        <p:spPr bwMode="auto">
          <a:xfrm>
            <a:off x="755650" y="361950"/>
            <a:ext cx="5232400" cy="938213"/>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3300"/>
                </a:solidFill>
                <a:latin typeface="华文琥珀" pitchFamily="2" charset="-122"/>
                <a:ea typeface="华文琥珀" pitchFamily="2" charset="-122"/>
              </a:rPr>
              <a:t>8. </a:t>
            </a:r>
            <a:r>
              <a:rPr lang="zh-CN" altLang="en-US" sz="3600" b="1">
                <a:solidFill>
                  <a:srgbClr val="FF3300"/>
                </a:solidFill>
                <a:latin typeface="华文琥珀" pitchFamily="2" charset="-122"/>
                <a:ea typeface="华文琥珀" pitchFamily="2" charset="-122"/>
              </a:rPr>
              <a:t>参考文献</a:t>
            </a:r>
            <a:endParaRPr lang="zh-CN" altLang="en-US" sz="2800" b="1">
              <a:solidFill>
                <a:srgbClr val="0000FF"/>
              </a:solidFill>
              <a:latin typeface="楷体_GB2312" pitchFamily="49" charset="-122"/>
              <a:ea typeface="楷体_GB2312" pitchFamily="49" charset="-122"/>
            </a:endParaRPr>
          </a:p>
        </p:txBody>
      </p: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p:txBody>
          <a:bodyPr/>
          <a:lstStyle/>
          <a:p>
            <a:pPr eaLnBrk="1" hangingPunct="1"/>
            <a:endParaRPr lang="zh-CN" altLang="en-US" b="1" smtClean="0">
              <a:solidFill>
                <a:srgbClr val="FF3300"/>
              </a:solidFill>
              <a:latin typeface="华文琥珀" pitchFamily="2" charset="-122"/>
              <a:ea typeface="华文琥珀" pitchFamily="2" charset="-122"/>
            </a:endParaRPr>
          </a:p>
        </p:txBody>
      </p:sp>
      <p:sp>
        <p:nvSpPr>
          <p:cNvPr id="159747" name="Rectangle 3"/>
          <p:cNvSpPr>
            <a:spLocks noGrp="1" noChangeArrowheads="1"/>
          </p:cNvSpPr>
          <p:nvPr>
            <p:ph type="body" idx="4294967295"/>
          </p:nvPr>
        </p:nvSpPr>
        <p:spPr>
          <a:xfrm>
            <a:off x="457200" y="1600200"/>
            <a:ext cx="8435975" cy="4525963"/>
          </a:xfrm>
        </p:spPr>
        <p:txBody>
          <a:bodyPr/>
          <a:lstStyle/>
          <a:p>
            <a:pPr eaLnBrk="1" hangingPunct="1">
              <a:lnSpc>
                <a:spcPct val="140000"/>
              </a:lnSpc>
            </a:pPr>
            <a:r>
              <a:rPr lang="zh-CN" altLang="en-US" b="1" smtClean="0">
                <a:ea typeface="宋体" pitchFamily="2" charset="-122"/>
              </a:rPr>
              <a:t>为了避免正文部分杂乱和突出主题，详细的结果，详细的数据表格，可在此列出</a:t>
            </a:r>
          </a:p>
          <a:p>
            <a:pPr eaLnBrk="1" hangingPunct="1">
              <a:lnSpc>
                <a:spcPct val="140000"/>
              </a:lnSpc>
            </a:pPr>
            <a:r>
              <a:rPr lang="zh-CN" altLang="en-US" b="1" smtClean="0">
                <a:ea typeface="宋体" pitchFamily="2" charset="-122"/>
              </a:rPr>
              <a:t>主要结果数据，应在正文中列出，根据需要，有些数据结果可以适当重复</a:t>
            </a:r>
          </a:p>
          <a:p>
            <a:pPr eaLnBrk="1" hangingPunct="1">
              <a:lnSpc>
                <a:spcPct val="140000"/>
              </a:lnSpc>
            </a:pPr>
            <a:r>
              <a:rPr lang="zh-CN" altLang="en-US" b="1" smtClean="0">
                <a:ea typeface="宋体" pitchFamily="2" charset="-122"/>
              </a:rPr>
              <a:t>主要的程序 （</a:t>
            </a:r>
            <a:r>
              <a:rPr lang="en-US" altLang="zh-CN" b="1" smtClean="0">
                <a:ea typeface="宋体" pitchFamily="2" charset="-122"/>
              </a:rPr>
              <a:t>MATLAB</a:t>
            </a:r>
            <a:r>
              <a:rPr lang="zh-CN" altLang="en-US" b="1" smtClean="0">
                <a:ea typeface="宋体" pitchFamily="2" charset="-122"/>
              </a:rPr>
              <a:t>等程序）</a:t>
            </a:r>
          </a:p>
          <a:p>
            <a:pPr eaLnBrk="1" hangingPunct="1"/>
            <a:endParaRPr lang="en-US" altLang="zh-CN" smtClean="0">
              <a:ea typeface="宋体" pitchFamily="2" charset="-122"/>
            </a:endParaRPr>
          </a:p>
        </p:txBody>
      </p:sp>
      <p:sp>
        <p:nvSpPr>
          <p:cNvPr id="159748" name="AutoShape 6" descr="白色大理石"/>
          <p:cNvSpPr>
            <a:spLocks noChangeArrowheads="1"/>
          </p:cNvSpPr>
          <p:nvPr/>
        </p:nvSpPr>
        <p:spPr bwMode="auto">
          <a:xfrm>
            <a:off x="874713" y="347663"/>
            <a:ext cx="6854825" cy="938212"/>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3300"/>
                </a:solidFill>
                <a:latin typeface="华文琥珀" pitchFamily="2" charset="-122"/>
                <a:ea typeface="华文琥珀" pitchFamily="2" charset="-122"/>
              </a:rPr>
              <a:t>9. </a:t>
            </a:r>
            <a:r>
              <a:rPr lang="zh-CN" altLang="en-US" sz="3600" b="1">
                <a:solidFill>
                  <a:srgbClr val="FF3300"/>
                </a:solidFill>
                <a:latin typeface="华文琥珀" pitchFamily="2" charset="-122"/>
                <a:ea typeface="华文琥珀" pitchFamily="2" charset="-122"/>
              </a:rPr>
              <a:t>附件</a:t>
            </a:r>
            <a:endParaRPr lang="zh-CN" altLang="en-US" sz="2800" b="1">
              <a:solidFill>
                <a:srgbClr val="0000FF"/>
              </a:solidFill>
              <a:latin typeface="楷体_GB2312" pitchFamily="49" charset="-122"/>
              <a:ea typeface="楷体_GB2312" pitchFamily="49" charset="-122"/>
            </a:endParaRPr>
          </a:p>
        </p:txBody>
      </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p:txBody>
          <a:bodyPr/>
          <a:lstStyle/>
          <a:p>
            <a:pPr eaLnBrk="1" hangingPunct="1"/>
            <a:endParaRPr lang="zh-CN" altLang="en-US" b="1" smtClean="0">
              <a:solidFill>
                <a:srgbClr val="0000FF"/>
              </a:solidFill>
              <a:ea typeface="宋体" pitchFamily="2" charset="-122"/>
            </a:endParaRPr>
          </a:p>
        </p:txBody>
      </p:sp>
      <p:sp>
        <p:nvSpPr>
          <p:cNvPr id="160771" name="Rectangle 3"/>
          <p:cNvSpPr>
            <a:spLocks noGrp="1" noChangeArrowheads="1"/>
          </p:cNvSpPr>
          <p:nvPr>
            <p:ph type="body" idx="4294967295"/>
          </p:nvPr>
        </p:nvSpPr>
        <p:spPr>
          <a:xfrm>
            <a:off x="457200" y="1600200"/>
            <a:ext cx="8229600" cy="4900613"/>
          </a:xfrm>
        </p:spPr>
        <p:txBody>
          <a:bodyPr/>
          <a:lstStyle/>
          <a:p>
            <a:pPr eaLnBrk="1" hangingPunct="1">
              <a:lnSpc>
                <a:spcPct val="90000"/>
              </a:lnSpc>
            </a:pPr>
            <a:r>
              <a:rPr lang="en-US" altLang="zh-CN" sz="2800" smtClean="0">
                <a:ea typeface="宋体" pitchFamily="2" charset="-122"/>
              </a:rPr>
              <a:t> Microsoft Word</a:t>
            </a:r>
            <a:r>
              <a:rPr lang="zh-CN" altLang="en-US" sz="2800" smtClean="0">
                <a:ea typeface="宋体" pitchFamily="2" charset="-122"/>
              </a:rPr>
              <a:t>（文章的编辑与排版：字体、字号、大小标题的格式、行距）</a:t>
            </a:r>
          </a:p>
          <a:p>
            <a:pPr eaLnBrk="1" hangingPunct="1">
              <a:lnSpc>
                <a:spcPct val="90000"/>
              </a:lnSpc>
            </a:pPr>
            <a:r>
              <a:rPr lang="zh-CN" altLang="en-US" sz="2800" smtClean="0">
                <a:ea typeface="宋体" pitchFamily="2" charset="-122"/>
              </a:rPr>
              <a:t> 数学公式编辑器：</a:t>
            </a:r>
            <a:r>
              <a:rPr lang="en-US" altLang="zh-CN" sz="2800" smtClean="0">
                <a:ea typeface="宋体" pitchFamily="2" charset="-122"/>
              </a:rPr>
              <a:t>MathType</a:t>
            </a:r>
            <a:r>
              <a:rPr lang="zh-CN" altLang="en-US" sz="2800" smtClean="0">
                <a:ea typeface="宋体" pitchFamily="2" charset="-122"/>
              </a:rPr>
              <a:t>（格式的批处理）</a:t>
            </a:r>
          </a:p>
          <a:p>
            <a:pPr eaLnBrk="1" hangingPunct="1">
              <a:lnSpc>
                <a:spcPct val="90000"/>
              </a:lnSpc>
            </a:pPr>
            <a:r>
              <a:rPr lang="zh-CN" altLang="en-US" sz="2800" smtClean="0">
                <a:ea typeface="宋体" pitchFamily="2" charset="-122"/>
              </a:rPr>
              <a:t> 图形的生成、粘贴、标注、</a:t>
            </a:r>
            <a:r>
              <a:rPr lang="zh-CN" altLang="en-US" sz="2800" b="1" smtClean="0">
                <a:solidFill>
                  <a:srgbClr val="0000FF"/>
                </a:solidFill>
                <a:ea typeface="宋体" pitchFamily="2" charset="-122"/>
              </a:rPr>
              <a:t>大小</a:t>
            </a:r>
            <a:r>
              <a:rPr lang="zh-CN" altLang="en-US" sz="2800" smtClean="0">
                <a:ea typeface="宋体" pitchFamily="2" charset="-122"/>
              </a:rPr>
              <a:t>、质量</a:t>
            </a:r>
          </a:p>
          <a:p>
            <a:pPr eaLnBrk="1" hangingPunct="1">
              <a:lnSpc>
                <a:spcPct val="90000"/>
              </a:lnSpc>
            </a:pPr>
            <a:r>
              <a:rPr lang="zh-CN" altLang="en-US" sz="2800" smtClean="0">
                <a:ea typeface="宋体" pitchFamily="2" charset="-122"/>
              </a:rPr>
              <a:t> 表格的生成与标注</a:t>
            </a:r>
          </a:p>
          <a:p>
            <a:pPr eaLnBrk="1" hangingPunct="1">
              <a:lnSpc>
                <a:spcPct val="90000"/>
              </a:lnSpc>
            </a:pPr>
            <a:r>
              <a:rPr lang="zh-CN" altLang="en-US" sz="2800" smtClean="0">
                <a:ea typeface="宋体" pitchFamily="2" charset="-122"/>
              </a:rPr>
              <a:t> 数学公式的标注（统一、居右）</a:t>
            </a:r>
          </a:p>
          <a:p>
            <a:pPr eaLnBrk="1" hangingPunct="1">
              <a:lnSpc>
                <a:spcPct val="90000"/>
              </a:lnSpc>
            </a:pPr>
            <a:r>
              <a:rPr lang="zh-CN" altLang="en-US" sz="2800" smtClean="0">
                <a:ea typeface="宋体" pitchFamily="2" charset="-122"/>
              </a:rPr>
              <a:t> 参考文献的引用</a:t>
            </a:r>
          </a:p>
          <a:p>
            <a:pPr eaLnBrk="1" hangingPunct="1">
              <a:lnSpc>
                <a:spcPct val="90000"/>
              </a:lnSpc>
            </a:pPr>
            <a:r>
              <a:rPr lang="zh-CN" altLang="en-US" sz="2800" smtClean="0">
                <a:ea typeface="宋体" pitchFamily="2" charset="-122"/>
              </a:rPr>
              <a:t> 文字的修改（</a:t>
            </a:r>
            <a:r>
              <a:rPr lang="zh-CN" altLang="en-US" sz="2800" smtClean="0">
                <a:solidFill>
                  <a:srgbClr val="FF3300"/>
                </a:solidFill>
                <a:ea typeface="宋体" pitchFamily="2" charset="-122"/>
              </a:rPr>
              <a:t>错别字、书面语言、口语</a:t>
            </a:r>
            <a:r>
              <a:rPr lang="zh-CN" altLang="en-US" sz="2800" smtClean="0">
                <a:ea typeface="宋体" pitchFamily="2" charset="-122"/>
              </a:rPr>
              <a:t>）</a:t>
            </a:r>
          </a:p>
          <a:p>
            <a:pPr eaLnBrk="1" hangingPunct="1">
              <a:lnSpc>
                <a:spcPct val="90000"/>
              </a:lnSpc>
            </a:pPr>
            <a:r>
              <a:rPr lang="zh-CN" altLang="en-US" sz="2800" smtClean="0">
                <a:ea typeface="宋体" pitchFamily="2" charset="-122"/>
              </a:rPr>
              <a:t> 文章的篇幅（</a:t>
            </a:r>
            <a:r>
              <a:rPr lang="zh-CN" altLang="en-US" sz="2800" smtClean="0">
                <a:solidFill>
                  <a:srgbClr val="FF3300"/>
                </a:solidFill>
                <a:ea typeface="宋体" pitchFamily="2" charset="-122"/>
              </a:rPr>
              <a:t>精练</a:t>
            </a:r>
            <a:r>
              <a:rPr lang="zh-CN" altLang="en-US" sz="2800" smtClean="0">
                <a:ea typeface="宋体" pitchFamily="2" charset="-122"/>
              </a:rPr>
              <a:t>）</a:t>
            </a:r>
          </a:p>
          <a:p>
            <a:pPr eaLnBrk="1" hangingPunct="1">
              <a:lnSpc>
                <a:spcPct val="90000"/>
              </a:lnSpc>
            </a:pPr>
            <a:r>
              <a:rPr lang="zh-CN" altLang="en-US" sz="2800" smtClean="0">
                <a:ea typeface="宋体" pitchFamily="2" charset="-122"/>
              </a:rPr>
              <a:t> </a:t>
            </a:r>
            <a:r>
              <a:rPr lang="en-US" altLang="zh-CN" sz="2800" smtClean="0">
                <a:ea typeface="宋体" pitchFamily="2" charset="-122"/>
              </a:rPr>
              <a:t>Word</a:t>
            </a:r>
            <a:r>
              <a:rPr lang="zh-CN" altLang="en-US" sz="2800" smtClean="0">
                <a:ea typeface="宋体" pitchFamily="2" charset="-122"/>
              </a:rPr>
              <a:t>与</a:t>
            </a:r>
            <a:r>
              <a:rPr lang="en-US" altLang="zh-CN" sz="2800" smtClean="0">
                <a:ea typeface="宋体" pitchFamily="2" charset="-122"/>
              </a:rPr>
              <a:t>Mathtype </a:t>
            </a:r>
            <a:r>
              <a:rPr lang="zh-CN" altLang="en-US" sz="2800" smtClean="0">
                <a:ea typeface="宋体" pitchFamily="2" charset="-122"/>
              </a:rPr>
              <a:t>使用技巧</a:t>
            </a:r>
          </a:p>
        </p:txBody>
      </p:sp>
      <p:sp>
        <p:nvSpPr>
          <p:cNvPr id="160772" name="AutoShape 6" descr="白色大理石"/>
          <p:cNvSpPr>
            <a:spLocks noChangeArrowheads="1"/>
          </p:cNvSpPr>
          <p:nvPr/>
        </p:nvSpPr>
        <p:spPr bwMode="auto">
          <a:xfrm>
            <a:off x="684213" y="260350"/>
            <a:ext cx="6854825" cy="938213"/>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3300"/>
                </a:solidFill>
                <a:latin typeface="华文琥珀" pitchFamily="2" charset="-122"/>
                <a:ea typeface="华文琥珀" pitchFamily="2" charset="-122"/>
              </a:rPr>
              <a:t>10.</a:t>
            </a:r>
            <a:r>
              <a:rPr lang="zh-CN" altLang="en-US" sz="3600" b="1">
                <a:solidFill>
                  <a:srgbClr val="FF3300"/>
                </a:solidFill>
                <a:latin typeface="华文琥珀" pitchFamily="2" charset="-122"/>
                <a:ea typeface="华文琥珀" pitchFamily="2" charset="-122"/>
              </a:rPr>
              <a:t>文章的编辑和排版</a:t>
            </a:r>
          </a:p>
        </p:txBody>
      </p:sp>
    </p:spTree>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1042988" y="1246188"/>
            <a:ext cx="6777037" cy="636587"/>
          </a:xfrm>
        </p:spPr>
        <p:txBody>
          <a:bodyPr/>
          <a:lstStyle/>
          <a:p>
            <a:pPr eaLnBrk="1" hangingPunct="1"/>
            <a:r>
              <a:rPr lang="zh-CN" altLang="en-US" sz="5400" b="1" smtClean="0">
                <a:solidFill>
                  <a:srgbClr val="0000FF"/>
                </a:solidFill>
                <a:latin typeface="黑体" pitchFamily="49" charset="-122"/>
                <a:ea typeface="黑体" pitchFamily="49" charset="-122"/>
              </a:rPr>
              <a:t>     </a:t>
            </a:r>
            <a:r>
              <a:rPr lang="zh-CN" altLang="en-US" sz="3200" b="1" smtClean="0">
                <a:solidFill>
                  <a:srgbClr val="0000FF"/>
                </a:solidFill>
                <a:latin typeface="黑体" pitchFamily="49" charset="-122"/>
                <a:ea typeface="黑体" pitchFamily="49" charset="-122"/>
              </a:rPr>
              <a:t>山高的估算</a:t>
            </a:r>
          </a:p>
        </p:txBody>
      </p:sp>
      <p:sp>
        <p:nvSpPr>
          <p:cNvPr id="100355" name="AutoShape 3"/>
          <p:cNvSpPr>
            <a:spLocks noChangeArrowheads="1"/>
          </p:cNvSpPr>
          <p:nvPr/>
        </p:nvSpPr>
        <p:spPr bwMode="auto">
          <a:xfrm>
            <a:off x="539750" y="1908175"/>
            <a:ext cx="8229600" cy="2700338"/>
          </a:xfrm>
          <a:prstGeom prst="foldedCorner">
            <a:avLst>
              <a:gd name="adj" fmla="val 7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zh-CN" altLang="en-US" sz="3200" b="1">
                <a:ea typeface="Arial Unicode MS" pitchFamily="34" charset="-122"/>
                <a:cs typeface="Arial Unicode MS" pitchFamily="34" charset="-122"/>
              </a:rPr>
              <a:t>假如你站在山顶且身上带着一只具有跑表功  </a:t>
            </a:r>
          </a:p>
          <a:p>
            <a:r>
              <a:rPr lang="zh-CN" altLang="en-US" sz="3200" b="1">
                <a:ea typeface="Arial Unicode MS" pitchFamily="34" charset="-122"/>
                <a:cs typeface="Arial Unicode MS" pitchFamily="34" charset="-122"/>
              </a:rPr>
              <a:t>能的计算器，你也许会出于好奇心想用扔下  </a:t>
            </a:r>
          </a:p>
          <a:p>
            <a:r>
              <a:rPr lang="zh-CN" altLang="en-US" sz="3200" b="1">
                <a:ea typeface="Arial Unicode MS" pitchFamily="34" charset="-122"/>
                <a:cs typeface="Arial Unicode MS" pitchFamily="34" charset="-122"/>
              </a:rPr>
              <a:t>一块石头听回声的方法来估计山的高度， </a:t>
            </a:r>
          </a:p>
          <a:p>
            <a:r>
              <a:rPr lang="zh-CN" altLang="en-US" sz="3200" b="1">
                <a:ea typeface="Arial Unicode MS" pitchFamily="34" charset="-122"/>
                <a:cs typeface="Arial Unicode MS" pitchFamily="34" charset="-122"/>
              </a:rPr>
              <a:t>假定你能准确地测定时间，你又怎样来推算  </a:t>
            </a:r>
          </a:p>
          <a:p>
            <a:r>
              <a:rPr lang="zh-CN" altLang="en-US" sz="3200" b="1">
                <a:ea typeface="Arial Unicode MS" pitchFamily="34" charset="-122"/>
                <a:cs typeface="Arial Unicode MS" pitchFamily="34" charset="-122"/>
              </a:rPr>
              <a:t>山崖的高度呢，请你分析这一问题。</a:t>
            </a:r>
          </a:p>
        </p:txBody>
      </p:sp>
      <p:grpSp>
        <p:nvGrpSpPr>
          <p:cNvPr id="2" name="Group 4"/>
          <p:cNvGrpSpPr>
            <a:grpSpLocks/>
          </p:cNvGrpSpPr>
          <p:nvPr/>
        </p:nvGrpSpPr>
        <p:grpSpPr bwMode="auto">
          <a:xfrm>
            <a:off x="1619250" y="4437063"/>
            <a:ext cx="1355725" cy="1227137"/>
            <a:chOff x="0" y="0"/>
            <a:chExt cx="854" cy="773"/>
          </a:xfrm>
        </p:grpSpPr>
        <p:sp>
          <p:nvSpPr>
            <p:cNvPr id="161802" name="Freeform 5"/>
            <p:cNvSpPr>
              <a:spLocks/>
            </p:cNvSpPr>
            <p:nvPr/>
          </p:nvSpPr>
          <p:spPr bwMode="auto">
            <a:xfrm rot="4419541">
              <a:off x="550" y="205"/>
              <a:ext cx="253" cy="222"/>
            </a:xfrm>
            <a:custGeom>
              <a:avLst/>
              <a:gdLst>
                <a:gd name="T0" fmla="*/ 5 w 505"/>
                <a:gd name="T1" fmla="*/ 0 h 667"/>
                <a:gd name="T2" fmla="*/ 4 w 505"/>
                <a:gd name="T3" fmla="*/ 0 h 667"/>
                <a:gd name="T4" fmla="*/ 3 w 505"/>
                <a:gd name="T5" fmla="*/ 0 h 667"/>
                <a:gd name="T6" fmla="*/ 2 w 505"/>
                <a:gd name="T7" fmla="*/ 0 h 667"/>
                <a:gd name="T8" fmla="*/ 1 w 505"/>
                <a:gd name="T9" fmla="*/ 0 h 667"/>
                <a:gd name="T10" fmla="*/ 1 w 505"/>
                <a:gd name="T11" fmla="*/ 0 h 667"/>
                <a:gd name="T12" fmla="*/ 0 w 505"/>
                <a:gd name="T13" fmla="*/ 0 h 667"/>
                <a:gd name="T14" fmla="*/ 1 w 505"/>
                <a:gd name="T15" fmla="*/ 0 h 667"/>
                <a:gd name="T16" fmla="*/ 1 w 505"/>
                <a:gd name="T17" fmla="*/ 1 h 667"/>
                <a:gd name="T18" fmla="*/ 2 w 505"/>
                <a:gd name="T19" fmla="*/ 1 h 667"/>
                <a:gd name="T20" fmla="*/ 2 w 505"/>
                <a:gd name="T21" fmla="*/ 1 h 667"/>
                <a:gd name="T22" fmla="*/ 3 w 505"/>
                <a:gd name="T23" fmla="*/ 1 h 667"/>
                <a:gd name="T24" fmla="*/ 4 w 505"/>
                <a:gd name="T25" fmla="*/ 1 h 667"/>
                <a:gd name="T26" fmla="*/ 5 w 505"/>
                <a:gd name="T27" fmla="*/ 1 h 667"/>
                <a:gd name="T28" fmla="*/ 6 w 505"/>
                <a:gd name="T29" fmla="*/ 1 h 667"/>
                <a:gd name="T30" fmla="*/ 6 w 505"/>
                <a:gd name="T31" fmla="*/ 1 h 667"/>
                <a:gd name="T32" fmla="*/ 6 w 505"/>
                <a:gd name="T33" fmla="*/ 0 h 667"/>
                <a:gd name="T34" fmla="*/ 8 w 505"/>
                <a:gd name="T35" fmla="*/ 1 h 667"/>
                <a:gd name="T36" fmla="*/ 8 w 505"/>
                <a:gd name="T37" fmla="*/ 0 h 667"/>
                <a:gd name="T38" fmla="*/ 6 w 505"/>
                <a:gd name="T39" fmla="*/ 0 h 667"/>
                <a:gd name="T40" fmla="*/ 5 w 505"/>
                <a:gd name="T41" fmla="*/ 0 h 667"/>
                <a:gd name="T42" fmla="*/ 5 w 505"/>
                <a:gd name="T43" fmla="*/ 0 h 6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5"/>
                <a:gd name="T67" fmla="*/ 0 h 667"/>
                <a:gd name="T68" fmla="*/ 505 w 505"/>
                <a:gd name="T69" fmla="*/ 667 h 6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5" h="667">
                  <a:moveTo>
                    <a:pt x="263" y="154"/>
                  </a:moveTo>
                  <a:lnTo>
                    <a:pt x="219" y="85"/>
                  </a:lnTo>
                  <a:lnTo>
                    <a:pt x="157" y="34"/>
                  </a:lnTo>
                  <a:lnTo>
                    <a:pt x="101" y="0"/>
                  </a:lnTo>
                  <a:lnTo>
                    <a:pt x="57" y="9"/>
                  </a:lnTo>
                  <a:lnTo>
                    <a:pt x="25" y="47"/>
                  </a:lnTo>
                  <a:lnTo>
                    <a:pt x="0" y="163"/>
                  </a:lnTo>
                  <a:lnTo>
                    <a:pt x="10" y="296"/>
                  </a:lnTo>
                  <a:lnTo>
                    <a:pt x="36" y="423"/>
                  </a:lnTo>
                  <a:lnTo>
                    <a:pt x="65" y="522"/>
                  </a:lnTo>
                  <a:lnTo>
                    <a:pt x="120" y="625"/>
                  </a:lnTo>
                  <a:lnTo>
                    <a:pt x="168" y="667"/>
                  </a:lnTo>
                  <a:lnTo>
                    <a:pt x="233" y="667"/>
                  </a:lnTo>
                  <a:lnTo>
                    <a:pt x="299" y="638"/>
                  </a:lnTo>
                  <a:lnTo>
                    <a:pt x="333" y="564"/>
                  </a:lnTo>
                  <a:lnTo>
                    <a:pt x="350" y="471"/>
                  </a:lnTo>
                  <a:lnTo>
                    <a:pt x="344" y="355"/>
                  </a:lnTo>
                  <a:lnTo>
                    <a:pt x="497" y="368"/>
                  </a:lnTo>
                  <a:lnTo>
                    <a:pt x="505" y="317"/>
                  </a:lnTo>
                  <a:lnTo>
                    <a:pt x="329" y="296"/>
                  </a:lnTo>
                  <a:lnTo>
                    <a:pt x="285" y="176"/>
                  </a:lnTo>
                  <a:lnTo>
                    <a:pt x="263" y="1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61803" name="Freeform 6"/>
            <p:cNvSpPr>
              <a:spLocks/>
            </p:cNvSpPr>
            <p:nvPr/>
          </p:nvSpPr>
          <p:spPr bwMode="auto">
            <a:xfrm rot="4388041">
              <a:off x="286" y="-32"/>
              <a:ext cx="291" cy="356"/>
            </a:xfrm>
            <a:custGeom>
              <a:avLst/>
              <a:gdLst>
                <a:gd name="T0" fmla="*/ 5 w 582"/>
                <a:gd name="T1" fmla="*/ 0 h 1069"/>
                <a:gd name="T2" fmla="*/ 6 w 582"/>
                <a:gd name="T3" fmla="*/ 0 h 1069"/>
                <a:gd name="T4" fmla="*/ 7 w 582"/>
                <a:gd name="T5" fmla="*/ 0 h 1069"/>
                <a:gd name="T6" fmla="*/ 9 w 582"/>
                <a:gd name="T7" fmla="*/ 0 h 1069"/>
                <a:gd name="T8" fmla="*/ 9 w 582"/>
                <a:gd name="T9" fmla="*/ 0 h 1069"/>
                <a:gd name="T10" fmla="*/ 9 w 582"/>
                <a:gd name="T11" fmla="*/ 0 h 1069"/>
                <a:gd name="T12" fmla="*/ 7 w 582"/>
                <a:gd name="T13" fmla="*/ 0 h 1069"/>
                <a:gd name="T14" fmla="*/ 7 w 582"/>
                <a:gd name="T15" fmla="*/ 0 h 1069"/>
                <a:gd name="T16" fmla="*/ 7 w 582"/>
                <a:gd name="T17" fmla="*/ 0 h 1069"/>
                <a:gd name="T18" fmla="*/ 6 w 582"/>
                <a:gd name="T19" fmla="*/ 0 h 1069"/>
                <a:gd name="T20" fmla="*/ 6 w 582"/>
                <a:gd name="T21" fmla="*/ 0 h 1069"/>
                <a:gd name="T22" fmla="*/ 6 w 582"/>
                <a:gd name="T23" fmla="*/ 0 h 1069"/>
                <a:gd name="T24" fmla="*/ 6 w 582"/>
                <a:gd name="T25" fmla="*/ 0 h 1069"/>
                <a:gd name="T26" fmla="*/ 6 w 582"/>
                <a:gd name="T27" fmla="*/ 0 h 1069"/>
                <a:gd name="T28" fmla="*/ 5 w 582"/>
                <a:gd name="T29" fmla="*/ 0 h 1069"/>
                <a:gd name="T30" fmla="*/ 5 w 582"/>
                <a:gd name="T31" fmla="*/ 0 h 1069"/>
                <a:gd name="T32" fmla="*/ 5 w 582"/>
                <a:gd name="T33" fmla="*/ 0 h 1069"/>
                <a:gd name="T34" fmla="*/ 3 w 582"/>
                <a:gd name="T35" fmla="*/ 0 h 1069"/>
                <a:gd name="T36" fmla="*/ 2 w 582"/>
                <a:gd name="T37" fmla="*/ 0 h 1069"/>
                <a:gd name="T38" fmla="*/ 2 w 582"/>
                <a:gd name="T39" fmla="*/ 1 h 1069"/>
                <a:gd name="T40" fmla="*/ 1 w 582"/>
                <a:gd name="T41" fmla="*/ 1 h 1069"/>
                <a:gd name="T42" fmla="*/ 1 w 582"/>
                <a:gd name="T43" fmla="*/ 1 h 1069"/>
                <a:gd name="T44" fmla="*/ 1 w 582"/>
                <a:gd name="T45" fmla="*/ 1 h 1069"/>
                <a:gd name="T46" fmla="*/ 2 w 582"/>
                <a:gd name="T47" fmla="*/ 1 h 1069"/>
                <a:gd name="T48" fmla="*/ 5 w 582"/>
                <a:gd name="T49" fmla="*/ 1 h 1069"/>
                <a:gd name="T50" fmla="*/ 5 w 582"/>
                <a:gd name="T51" fmla="*/ 1 h 1069"/>
                <a:gd name="T52" fmla="*/ 6 w 582"/>
                <a:gd name="T53" fmla="*/ 1 h 1069"/>
                <a:gd name="T54" fmla="*/ 7 w 582"/>
                <a:gd name="T55" fmla="*/ 1 h 1069"/>
                <a:gd name="T56" fmla="*/ 9 w 582"/>
                <a:gd name="T57" fmla="*/ 1 h 1069"/>
                <a:gd name="T58" fmla="*/ 9 w 582"/>
                <a:gd name="T59" fmla="*/ 1 h 1069"/>
                <a:gd name="T60" fmla="*/ 9 w 582"/>
                <a:gd name="T61" fmla="*/ 1 h 1069"/>
                <a:gd name="T62" fmla="*/ 7 w 582"/>
                <a:gd name="T63" fmla="*/ 1 h 1069"/>
                <a:gd name="T64" fmla="*/ 6 w 582"/>
                <a:gd name="T65" fmla="*/ 1 h 1069"/>
                <a:gd name="T66" fmla="*/ 5 w 582"/>
                <a:gd name="T67" fmla="*/ 1 h 1069"/>
                <a:gd name="T68" fmla="*/ 2 w 582"/>
                <a:gd name="T69" fmla="*/ 1 h 1069"/>
                <a:gd name="T70" fmla="*/ 1 w 582"/>
                <a:gd name="T71" fmla="*/ 1 h 1069"/>
                <a:gd name="T72" fmla="*/ 1 w 582"/>
                <a:gd name="T73" fmla="*/ 1 h 1069"/>
                <a:gd name="T74" fmla="*/ 0 w 582"/>
                <a:gd name="T75" fmla="*/ 1 h 1069"/>
                <a:gd name="T76" fmla="*/ 1 w 582"/>
                <a:gd name="T77" fmla="*/ 1 h 1069"/>
                <a:gd name="T78" fmla="*/ 1 w 582"/>
                <a:gd name="T79" fmla="*/ 1 h 1069"/>
                <a:gd name="T80" fmla="*/ 2 w 582"/>
                <a:gd name="T81" fmla="*/ 0 h 1069"/>
                <a:gd name="T82" fmla="*/ 3 w 582"/>
                <a:gd name="T83" fmla="*/ 0 h 1069"/>
                <a:gd name="T84" fmla="*/ 5 w 582"/>
                <a:gd name="T85" fmla="*/ 0 h 1069"/>
                <a:gd name="T86" fmla="*/ 5 w 582"/>
                <a:gd name="T87" fmla="*/ 0 h 1069"/>
                <a:gd name="T88" fmla="*/ 5 w 582"/>
                <a:gd name="T89" fmla="*/ 0 h 10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82"/>
                <a:gd name="T136" fmla="*/ 0 h 1069"/>
                <a:gd name="T137" fmla="*/ 582 w 582"/>
                <a:gd name="T138" fmla="*/ 1069 h 10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82" h="1069">
                  <a:moveTo>
                    <a:pt x="340" y="25"/>
                  </a:moveTo>
                  <a:lnTo>
                    <a:pt x="413" y="0"/>
                  </a:lnTo>
                  <a:lnTo>
                    <a:pt x="471" y="4"/>
                  </a:lnTo>
                  <a:lnTo>
                    <a:pt x="516" y="42"/>
                  </a:lnTo>
                  <a:lnTo>
                    <a:pt x="545" y="102"/>
                  </a:lnTo>
                  <a:lnTo>
                    <a:pt x="534" y="165"/>
                  </a:lnTo>
                  <a:lnTo>
                    <a:pt x="493" y="165"/>
                  </a:lnTo>
                  <a:lnTo>
                    <a:pt x="505" y="114"/>
                  </a:lnTo>
                  <a:lnTo>
                    <a:pt x="471" y="68"/>
                  </a:lnTo>
                  <a:lnTo>
                    <a:pt x="439" y="51"/>
                  </a:lnTo>
                  <a:lnTo>
                    <a:pt x="384" y="68"/>
                  </a:lnTo>
                  <a:lnTo>
                    <a:pt x="406" y="119"/>
                  </a:lnTo>
                  <a:lnTo>
                    <a:pt x="413" y="165"/>
                  </a:lnTo>
                  <a:lnTo>
                    <a:pt x="406" y="205"/>
                  </a:lnTo>
                  <a:lnTo>
                    <a:pt x="351" y="222"/>
                  </a:lnTo>
                  <a:lnTo>
                    <a:pt x="292" y="209"/>
                  </a:lnTo>
                  <a:lnTo>
                    <a:pt x="281" y="179"/>
                  </a:lnTo>
                  <a:lnTo>
                    <a:pt x="219" y="260"/>
                  </a:lnTo>
                  <a:lnTo>
                    <a:pt x="183" y="350"/>
                  </a:lnTo>
                  <a:lnTo>
                    <a:pt x="132" y="465"/>
                  </a:lnTo>
                  <a:lnTo>
                    <a:pt x="99" y="568"/>
                  </a:lnTo>
                  <a:lnTo>
                    <a:pt x="84" y="667"/>
                  </a:lnTo>
                  <a:lnTo>
                    <a:pt x="95" y="718"/>
                  </a:lnTo>
                  <a:lnTo>
                    <a:pt x="154" y="783"/>
                  </a:lnTo>
                  <a:lnTo>
                    <a:pt x="274" y="838"/>
                  </a:lnTo>
                  <a:lnTo>
                    <a:pt x="340" y="863"/>
                  </a:lnTo>
                  <a:lnTo>
                    <a:pt x="406" y="876"/>
                  </a:lnTo>
                  <a:lnTo>
                    <a:pt x="505" y="923"/>
                  </a:lnTo>
                  <a:lnTo>
                    <a:pt x="578" y="954"/>
                  </a:lnTo>
                  <a:lnTo>
                    <a:pt x="582" y="1013"/>
                  </a:lnTo>
                  <a:lnTo>
                    <a:pt x="545" y="1056"/>
                  </a:lnTo>
                  <a:lnTo>
                    <a:pt x="501" y="1069"/>
                  </a:lnTo>
                  <a:lnTo>
                    <a:pt x="435" y="1030"/>
                  </a:lnTo>
                  <a:lnTo>
                    <a:pt x="281" y="936"/>
                  </a:lnTo>
                  <a:lnTo>
                    <a:pt x="154" y="872"/>
                  </a:lnTo>
                  <a:lnTo>
                    <a:pt x="65" y="800"/>
                  </a:lnTo>
                  <a:lnTo>
                    <a:pt x="7" y="735"/>
                  </a:lnTo>
                  <a:lnTo>
                    <a:pt x="0" y="658"/>
                  </a:lnTo>
                  <a:lnTo>
                    <a:pt x="32" y="555"/>
                  </a:lnTo>
                  <a:lnTo>
                    <a:pt x="99" y="401"/>
                  </a:lnTo>
                  <a:lnTo>
                    <a:pt x="161" y="273"/>
                  </a:lnTo>
                  <a:lnTo>
                    <a:pt x="238" y="140"/>
                  </a:lnTo>
                  <a:lnTo>
                    <a:pt x="297" y="63"/>
                  </a:lnTo>
                  <a:lnTo>
                    <a:pt x="370" y="25"/>
                  </a:lnTo>
                  <a:lnTo>
                    <a:pt x="34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61804" name="Freeform 7"/>
            <p:cNvSpPr>
              <a:spLocks/>
            </p:cNvSpPr>
            <p:nvPr/>
          </p:nvSpPr>
          <p:spPr bwMode="auto">
            <a:xfrm rot="4821644">
              <a:off x="318" y="226"/>
              <a:ext cx="152" cy="335"/>
            </a:xfrm>
            <a:custGeom>
              <a:avLst/>
              <a:gdLst>
                <a:gd name="T0" fmla="*/ 1 w 304"/>
                <a:gd name="T1" fmla="*/ 0 h 1004"/>
                <a:gd name="T2" fmla="*/ 1 w 304"/>
                <a:gd name="T3" fmla="*/ 0 h 1004"/>
                <a:gd name="T4" fmla="*/ 1 w 304"/>
                <a:gd name="T5" fmla="*/ 0 h 1004"/>
                <a:gd name="T6" fmla="*/ 1 w 304"/>
                <a:gd name="T7" fmla="*/ 0 h 1004"/>
                <a:gd name="T8" fmla="*/ 2 w 304"/>
                <a:gd name="T9" fmla="*/ 0 h 1004"/>
                <a:gd name="T10" fmla="*/ 3 w 304"/>
                <a:gd name="T11" fmla="*/ 0 h 1004"/>
                <a:gd name="T12" fmla="*/ 5 w 304"/>
                <a:gd name="T13" fmla="*/ 0 h 1004"/>
                <a:gd name="T14" fmla="*/ 5 w 304"/>
                <a:gd name="T15" fmla="*/ 0 h 1004"/>
                <a:gd name="T16" fmla="*/ 5 w 304"/>
                <a:gd name="T17" fmla="*/ 1 h 1004"/>
                <a:gd name="T18" fmla="*/ 5 w 304"/>
                <a:gd name="T19" fmla="*/ 1 h 1004"/>
                <a:gd name="T20" fmla="*/ 5 w 304"/>
                <a:gd name="T21" fmla="*/ 1 h 1004"/>
                <a:gd name="T22" fmla="*/ 5 w 304"/>
                <a:gd name="T23" fmla="*/ 1 h 1004"/>
                <a:gd name="T24" fmla="*/ 3 w 304"/>
                <a:gd name="T25" fmla="*/ 1 h 1004"/>
                <a:gd name="T26" fmla="*/ 2 w 304"/>
                <a:gd name="T27" fmla="*/ 1 h 1004"/>
                <a:gd name="T28" fmla="*/ 1 w 304"/>
                <a:gd name="T29" fmla="*/ 1 h 1004"/>
                <a:gd name="T30" fmla="*/ 1 w 304"/>
                <a:gd name="T31" fmla="*/ 1 h 1004"/>
                <a:gd name="T32" fmla="*/ 1 w 304"/>
                <a:gd name="T33" fmla="*/ 1 h 1004"/>
                <a:gd name="T34" fmla="*/ 1 w 304"/>
                <a:gd name="T35" fmla="*/ 1 h 1004"/>
                <a:gd name="T36" fmla="*/ 1 w 304"/>
                <a:gd name="T37" fmla="*/ 1 h 1004"/>
                <a:gd name="T38" fmla="*/ 0 w 304"/>
                <a:gd name="T39" fmla="*/ 1 h 1004"/>
                <a:gd name="T40" fmla="*/ 0 w 304"/>
                <a:gd name="T41" fmla="*/ 0 h 1004"/>
                <a:gd name="T42" fmla="*/ 1 w 304"/>
                <a:gd name="T43" fmla="*/ 0 h 1004"/>
                <a:gd name="T44" fmla="*/ 1 w 304"/>
                <a:gd name="T45" fmla="*/ 0 h 10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4"/>
                <a:gd name="T70" fmla="*/ 0 h 1004"/>
                <a:gd name="T71" fmla="*/ 304 w 304"/>
                <a:gd name="T72" fmla="*/ 1004 h 100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4" h="1004">
                  <a:moveTo>
                    <a:pt x="19" y="78"/>
                  </a:moveTo>
                  <a:lnTo>
                    <a:pt x="30" y="27"/>
                  </a:lnTo>
                  <a:lnTo>
                    <a:pt x="77" y="0"/>
                  </a:lnTo>
                  <a:lnTo>
                    <a:pt x="120" y="0"/>
                  </a:lnTo>
                  <a:lnTo>
                    <a:pt x="176" y="39"/>
                  </a:lnTo>
                  <a:lnTo>
                    <a:pt x="228" y="129"/>
                  </a:lnTo>
                  <a:lnTo>
                    <a:pt x="264" y="223"/>
                  </a:lnTo>
                  <a:lnTo>
                    <a:pt x="282" y="350"/>
                  </a:lnTo>
                  <a:lnTo>
                    <a:pt x="297" y="500"/>
                  </a:lnTo>
                  <a:lnTo>
                    <a:pt x="304" y="645"/>
                  </a:lnTo>
                  <a:lnTo>
                    <a:pt x="304" y="833"/>
                  </a:lnTo>
                  <a:lnTo>
                    <a:pt x="282" y="949"/>
                  </a:lnTo>
                  <a:lnTo>
                    <a:pt x="242" y="991"/>
                  </a:lnTo>
                  <a:lnTo>
                    <a:pt x="172" y="1004"/>
                  </a:lnTo>
                  <a:lnTo>
                    <a:pt x="99" y="1001"/>
                  </a:lnTo>
                  <a:lnTo>
                    <a:pt x="62" y="949"/>
                  </a:lnTo>
                  <a:lnTo>
                    <a:pt x="41" y="860"/>
                  </a:lnTo>
                  <a:lnTo>
                    <a:pt x="22" y="770"/>
                  </a:lnTo>
                  <a:lnTo>
                    <a:pt x="8" y="607"/>
                  </a:lnTo>
                  <a:lnTo>
                    <a:pt x="0" y="424"/>
                  </a:lnTo>
                  <a:lnTo>
                    <a:pt x="0" y="210"/>
                  </a:lnTo>
                  <a:lnTo>
                    <a:pt x="19" y="116"/>
                  </a:lnTo>
                  <a:lnTo>
                    <a:pt x="19"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61805" name="Freeform 8"/>
            <p:cNvSpPr>
              <a:spLocks/>
            </p:cNvSpPr>
            <p:nvPr/>
          </p:nvSpPr>
          <p:spPr bwMode="auto">
            <a:xfrm>
              <a:off x="425" y="461"/>
              <a:ext cx="170" cy="170"/>
            </a:xfrm>
            <a:custGeom>
              <a:avLst/>
              <a:gdLst>
                <a:gd name="T0" fmla="*/ 0 w 465"/>
                <a:gd name="T1" fmla="*/ 0 h 771"/>
                <a:gd name="T2" fmla="*/ 0 w 465"/>
                <a:gd name="T3" fmla="*/ 0 h 771"/>
                <a:gd name="T4" fmla="*/ 0 w 465"/>
                <a:gd name="T5" fmla="*/ 0 h 771"/>
                <a:gd name="T6" fmla="*/ 1 w 465"/>
                <a:gd name="T7" fmla="*/ 0 h 771"/>
                <a:gd name="T8" fmla="*/ 1 w 465"/>
                <a:gd name="T9" fmla="*/ 0 h 771"/>
                <a:gd name="T10" fmla="*/ 1 w 465"/>
                <a:gd name="T11" fmla="*/ 0 h 771"/>
                <a:gd name="T12" fmla="*/ 1 w 465"/>
                <a:gd name="T13" fmla="*/ 0 h 771"/>
                <a:gd name="T14" fmla="*/ 1 w 465"/>
                <a:gd name="T15" fmla="*/ 0 h 771"/>
                <a:gd name="T16" fmla="*/ 1 w 465"/>
                <a:gd name="T17" fmla="*/ 0 h 771"/>
                <a:gd name="T18" fmla="*/ 1 w 465"/>
                <a:gd name="T19" fmla="*/ 0 h 771"/>
                <a:gd name="T20" fmla="*/ 0 w 465"/>
                <a:gd name="T21" fmla="*/ 0 h 771"/>
                <a:gd name="T22" fmla="*/ 0 w 465"/>
                <a:gd name="T23" fmla="*/ 0 h 771"/>
                <a:gd name="T24" fmla="*/ 0 w 465"/>
                <a:gd name="T25" fmla="*/ 0 h 771"/>
                <a:gd name="T26" fmla="*/ 0 w 465"/>
                <a:gd name="T27" fmla="*/ 0 h 771"/>
                <a:gd name="T28" fmla="*/ 1 w 465"/>
                <a:gd name="T29" fmla="*/ 0 h 771"/>
                <a:gd name="T30" fmla="*/ 1 w 465"/>
                <a:gd name="T31" fmla="*/ 0 h 771"/>
                <a:gd name="T32" fmla="*/ 1 w 465"/>
                <a:gd name="T33" fmla="*/ 0 h 771"/>
                <a:gd name="T34" fmla="*/ 1 w 465"/>
                <a:gd name="T35" fmla="*/ 0 h 771"/>
                <a:gd name="T36" fmla="*/ 0 w 465"/>
                <a:gd name="T37" fmla="*/ 0 h 771"/>
                <a:gd name="T38" fmla="*/ 0 w 465"/>
                <a:gd name="T39" fmla="*/ 0 h 771"/>
                <a:gd name="T40" fmla="*/ 0 w 465"/>
                <a:gd name="T41" fmla="*/ 0 h 771"/>
                <a:gd name="T42" fmla="*/ 0 w 465"/>
                <a:gd name="T43" fmla="*/ 0 h 771"/>
                <a:gd name="T44" fmla="*/ 0 w 465"/>
                <a:gd name="T45" fmla="*/ 0 h 771"/>
                <a:gd name="T46" fmla="*/ 0 w 465"/>
                <a:gd name="T47" fmla="*/ 0 h 771"/>
                <a:gd name="T48" fmla="*/ 1 w 465"/>
                <a:gd name="T49" fmla="*/ 0 h 771"/>
                <a:gd name="T50" fmla="*/ 1 w 465"/>
                <a:gd name="T51" fmla="*/ 0 h 771"/>
                <a:gd name="T52" fmla="*/ 1 w 465"/>
                <a:gd name="T53" fmla="*/ 0 h 771"/>
                <a:gd name="T54" fmla="*/ 1 w 465"/>
                <a:gd name="T55" fmla="*/ 0 h 771"/>
                <a:gd name="T56" fmla="*/ 1 w 465"/>
                <a:gd name="T57" fmla="*/ 0 h 771"/>
                <a:gd name="T58" fmla="*/ 1 w 465"/>
                <a:gd name="T59" fmla="*/ 0 h 771"/>
                <a:gd name="T60" fmla="*/ 0 w 465"/>
                <a:gd name="T61" fmla="*/ 0 h 771"/>
                <a:gd name="T62" fmla="*/ 0 w 465"/>
                <a:gd name="T63" fmla="*/ 0 h 771"/>
                <a:gd name="T64" fmla="*/ 0 w 465"/>
                <a:gd name="T65" fmla="*/ 0 h 771"/>
                <a:gd name="T66" fmla="*/ 0 w 465"/>
                <a:gd name="T67" fmla="*/ 0 h 771"/>
                <a:gd name="T68" fmla="*/ 0 w 465"/>
                <a:gd name="T69" fmla="*/ 0 h 7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5"/>
                <a:gd name="T106" fmla="*/ 0 h 771"/>
                <a:gd name="T107" fmla="*/ 465 w 465"/>
                <a:gd name="T108" fmla="*/ 771 h 7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5" h="771">
                  <a:moveTo>
                    <a:pt x="26" y="0"/>
                  </a:moveTo>
                  <a:lnTo>
                    <a:pt x="121" y="13"/>
                  </a:lnTo>
                  <a:lnTo>
                    <a:pt x="219" y="34"/>
                  </a:lnTo>
                  <a:lnTo>
                    <a:pt x="322" y="103"/>
                  </a:lnTo>
                  <a:lnTo>
                    <a:pt x="395" y="154"/>
                  </a:lnTo>
                  <a:lnTo>
                    <a:pt x="443" y="228"/>
                  </a:lnTo>
                  <a:lnTo>
                    <a:pt x="465" y="270"/>
                  </a:lnTo>
                  <a:lnTo>
                    <a:pt x="421" y="395"/>
                  </a:lnTo>
                  <a:lnTo>
                    <a:pt x="351" y="471"/>
                  </a:lnTo>
                  <a:lnTo>
                    <a:pt x="267" y="526"/>
                  </a:lnTo>
                  <a:lnTo>
                    <a:pt x="223" y="561"/>
                  </a:lnTo>
                  <a:lnTo>
                    <a:pt x="146" y="578"/>
                  </a:lnTo>
                  <a:lnTo>
                    <a:pt x="143" y="612"/>
                  </a:lnTo>
                  <a:lnTo>
                    <a:pt x="202" y="642"/>
                  </a:lnTo>
                  <a:lnTo>
                    <a:pt x="286" y="669"/>
                  </a:lnTo>
                  <a:lnTo>
                    <a:pt x="365" y="720"/>
                  </a:lnTo>
                  <a:lnTo>
                    <a:pt x="333" y="758"/>
                  </a:lnTo>
                  <a:lnTo>
                    <a:pt x="300" y="771"/>
                  </a:lnTo>
                  <a:lnTo>
                    <a:pt x="252" y="715"/>
                  </a:lnTo>
                  <a:lnTo>
                    <a:pt x="179" y="680"/>
                  </a:lnTo>
                  <a:lnTo>
                    <a:pt x="121" y="655"/>
                  </a:lnTo>
                  <a:lnTo>
                    <a:pt x="121" y="604"/>
                  </a:lnTo>
                  <a:lnTo>
                    <a:pt x="132" y="549"/>
                  </a:lnTo>
                  <a:lnTo>
                    <a:pt x="168" y="526"/>
                  </a:lnTo>
                  <a:lnTo>
                    <a:pt x="286" y="471"/>
                  </a:lnTo>
                  <a:lnTo>
                    <a:pt x="351" y="386"/>
                  </a:lnTo>
                  <a:lnTo>
                    <a:pt x="398" y="296"/>
                  </a:lnTo>
                  <a:lnTo>
                    <a:pt x="387" y="253"/>
                  </a:lnTo>
                  <a:lnTo>
                    <a:pt x="351" y="201"/>
                  </a:lnTo>
                  <a:lnTo>
                    <a:pt x="263" y="129"/>
                  </a:lnTo>
                  <a:lnTo>
                    <a:pt x="157" y="103"/>
                  </a:lnTo>
                  <a:lnTo>
                    <a:pt x="88" y="99"/>
                  </a:lnTo>
                  <a:lnTo>
                    <a:pt x="26" y="99"/>
                  </a:lnTo>
                  <a:lnTo>
                    <a:pt x="0" y="51"/>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61806" name="Freeform 9"/>
            <p:cNvSpPr>
              <a:spLocks/>
            </p:cNvSpPr>
            <p:nvPr/>
          </p:nvSpPr>
          <p:spPr bwMode="auto">
            <a:xfrm rot="956577">
              <a:off x="283" y="518"/>
              <a:ext cx="255" cy="255"/>
            </a:xfrm>
            <a:custGeom>
              <a:avLst/>
              <a:gdLst>
                <a:gd name="T0" fmla="*/ 0 w 565"/>
                <a:gd name="T1" fmla="*/ 0 h 1246"/>
                <a:gd name="T2" fmla="*/ 0 w 565"/>
                <a:gd name="T3" fmla="*/ 0 h 1246"/>
                <a:gd name="T4" fmla="*/ 0 w 565"/>
                <a:gd name="T5" fmla="*/ 0 h 1246"/>
                <a:gd name="T6" fmla="*/ 0 w 565"/>
                <a:gd name="T7" fmla="*/ 0 h 1246"/>
                <a:gd name="T8" fmla="*/ 1 w 565"/>
                <a:gd name="T9" fmla="*/ 0 h 1246"/>
                <a:gd name="T10" fmla="*/ 2 w 565"/>
                <a:gd name="T11" fmla="*/ 0 h 1246"/>
                <a:gd name="T12" fmla="*/ 3 w 565"/>
                <a:gd name="T13" fmla="*/ 0 h 1246"/>
                <a:gd name="T14" fmla="*/ 3 w 565"/>
                <a:gd name="T15" fmla="*/ 0 h 1246"/>
                <a:gd name="T16" fmla="*/ 3 w 565"/>
                <a:gd name="T17" fmla="*/ 0 h 1246"/>
                <a:gd name="T18" fmla="*/ 3 w 565"/>
                <a:gd name="T19" fmla="*/ 0 h 1246"/>
                <a:gd name="T20" fmla="*/ 2 w 565"/>
                <a:gd name="T21" fmla="*/ 0 h 1246"/>
                <a:gd name="T22" fmla="*/ 2 w 565"/>
                <a:gd name="T23" fmla="*/ 0 h 1246"/>
                <a:gd name="T24" fmla="*/ 2 w 565"/>
                <a:gd name="T25" fmla="*/ 0 h 1246"/>
                <a:gd name="T26" fmla="*/ 2 w 565"/>
                <a:gd name="T27" fmla="*/ 0 h 1246"/>
                <a:gd name="T28" fmla="*/ 3 w 565"/>
                <a:gd name="T29" fmla="*/ 0 h 1246"/>
                <a:gd name="T30" fmla="*/ 3 w 565"/>
                <a:gd name="T31" fmla="*/ 0 h 1246"/>
                <a:gd name="T32" fmla="*/ 4 w 565"/>
                <a:gd name="T33" fmla="*/ 0 h 1246"/>
                <a:gd name="T34" fmla="*/ 4 w 565"/>
                <a:gd name="T35" fmla="*/ 0 h 1246"/>
                <a:gd name="T36" fmla="*/ 5 w 565"/>
                <a:gd name="T37" fmla="*/ 0 h 1246"/>
                <a:gd name="T38" fmla="*/ 5 w 565"/>
                <a:gd name="T39" fmla="*/ 0 h 1246"/>
                <a:gd name="T40" fmla="*/ 5 w 565"/>
                <a:gd name="T41" fmla="*/ 0 h 1246"/>
                <a:gd name="T42" fmla="*/ 4 w 565"/>
                <a:gd name="T43" fmla="*/ 0 h 1246"/>
                <a:gd name="T44" fmla="*/ 3 w 565"/>
                <a:gd name="T45" fmla="*/ 0 h 1246"/>
                <a:gd name="T46" fmla="*/ 2 w 565"/>
                <a:gd name="T47" fmla="*/ 0 h 1246"/>
                <a:gd name="T48" fmla="*/ 2 w 565"/>
                <a:gd name="T49" fmla="*/ 0 h 1246"/>
                <a:gd name="T50" fmla="*/ 3 w 565"/>
                <a:gd name="T51" fmla="*/ 0 h 1246"/>
                <a:gd name="T52" fmla="*/ 3 w 565"/>
                <a:gd name="T53" fmla="*/ 0 h 1246"/>
                <a:gd name="T54" fmla="*/ 4 w 565"/>
                <a:gd name="T55" fmla="*/ 0 h 1246"/>
                <a:gd name="T56" fmla="*/ 3 w 565"/>
                <a:gd name="T57" fmla="*/ 0 h 1246"/>
                <a:gd name="T58" fmla="*/ 3 w 565"/>
                <a:gd name="T59" fmla="*/ 0 h 1246"/>
                <a:gd name="T60" fmla="*/ 2 w 565"/>
                <a:gd name="T61" fmla="*/ 0 h 1246"/>
                <a:gd name="T62" fmla="*/ 2 w 565"/>
                <a:gd name="T63" fmla="*/ 0 h 1246"/>
                <a:gd name="T64" fmla="*/ 1 w 565"/>
                <a:gd name="T65" fmla="*/ 0 h 1246"/>
                <a:gd name="T66" fmla="*/ 0 w 565"/>
                <a:gd name="T67" fmla="*/ 0 h 1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65"/>
                <a:gd name="T103" fmla="*/ 0 h 1246"/>
                <a:gd name="T104" fmla="*/ 565 w 565"/>
                <a:gd name="T105" fmla="*/ 1246 h 1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65" h="1246">
                  <a:moveTo>
                    <a:pt x="65" y="0"/>
                  </a:moveTo>
                  <a:lnTo>
                    <a:pt x="14" y="0"/>
                  </a:lnTo>
                  <a:lnTo>
                    <a:pt x="0" y="89"/>
                  </a:lnTo>
                  <a:lnTo>
                    <a:pt x="36" y="142"/>
                  </a:lnTo>
                  <a:lnTo>
                    <a:pt x="153" y="266"/>
                  </a:lnTo>
                  <a:lnTo>
                    <a:pt x="256" y="424"/>
                  </a:lnTo>
                  <a:lnTo>
                    <a:pt x="323" y="587"/>
                  </a:lnTo>
                  <a:lnTo>
                    <a:pt x="333" y="693"/>
                  </a:lnTo>
                  <a:lnTo>
                    <a:pt x="329" y="771"/>
                  </a:lnTo>
                  <a:lnTo>
                    <a:pt x="301" y="946"/>
                  </a:lnTo>
                  <a:lnTo>
                    <a:pt x="263" y="1088"/>
                  </a:lnTo>
                  <a:lnTo>
                    <a:pt x="231" y="1170"/>
                  </a:lnTo>
                  <a:lnTo>
                    <a:pt x="223" y="1221"/>
                  </a:lnTo>
                  <a:lnTo>
                    <a:pt x="256" y="1221"/>
                  </a:lnTo>
                  <a:lnTo>
                    <a:pt x="307" y="1204"/>
                  </a:lnTo>
                  <a:lnTo>
                    <a:pt x="323" y="1208"/>
                  </a:lnTo>
                  <a:lnTo>
                    <a:pt x="429" y="1216"/>
                  </a:lnTo>
                  <a:lnTo>
                    <a:pt x="510" y="1246"/>
                  </a:lnTo>
                  <a:lnTo>
                    <a:pt x="538" y="1229"/>
                  </a:lnTo>
                  <a:lnTo>
                    <a:pt x="565" y="1164"/>
                  </a:lnTo>
                  <a:lnTo>
                    <a:pt x="538" y="1130"/>
                  </a:lnTo>
                  <a:lnTo>
                    <a:pt x="418" y="1126"/>
                  </a:lnTo>
                  <a:lnTo>
                    <a:pt x="333" y="1139"/>
                  </a:lnTo>
                  <a:lnTo>
                    <a:pt x="290" y="1164"/>
                  </a:lnTo>
                  <a:lnTo>
                    <a:pt x="296" y="1105"/>
                  </a:lnTo>
                  <a:lnTo>
                    <a:pt x="340" y="1014"/>
                  </a:lnTo>
                  <a:lnTo>
                    <a:pt x="377" y="874"/>
                  </a:lnTo>
                  <a:lnTo>
                    <a:pt x="407" y="754"/>
                  </a:lnTo>
                  <a:lnTo>
                    <a:pt x="385" y="617"/>
                  </a:lnTo>
                  <a:lnTo>
                    <a:pt x="351" y="471"/>
                  </a:lnTo>
                  <a:lnTo>
                    <a:pt x="285" y="304"/>
                  </a:lnTo>
                  <a:lnTo>
                    <a:pt x="190" y="150"/>
                  </a:lnTo>
                  <a:lnTo>
                    <a:pt x="109" y="38"/>
                  </a:lnTo>
                  <a:lnTo>
                    <a:pt x="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61807" name="Freeform 10"/>
            <p:cNvSpPr>
              <a:spLocks/>
            </p:cNvSpPr>
            <p:nvPr/>
          </p:nvSpPr>
          <p:spPr bwMode="auto">
            <a:xfrm rot="969596">
              <a:off x="0" y="348"/>
              <a:ext cx="191" cy="423"/>
            </a:xfrm>
            <a:custGeom>
              <a:avLst/>
              <a:gdLst>
                <a:gd name="T0" fmla="*/ 5 w 380"/>
                <a:gd name="T1" fmla="*/ 0 h 1270"/>
                <a:gd name="T2" fmla="*/ 4 w 380"/>
                <a:gd name="T3" fmla="*/ 0 h 1270"/>
                <a:gd name="T4" fmla="*/ 3 w 380"/>
                <a:gd name="T5" fmla="*/ 0 h 1270"/>
                <a:gd name="T6" fmla="*/ 3 w 380"/>
                <a:gd name="T7" fmla="*/ 1 h 1270"/>
                <a:gd name="T8" fmla="*/ 2 w 380"/>
                <a:gd name="T9" fmla="*/ 1 h 1270"/>
                <a:gd name="T10" fmla="*/ 2 w 380"/>
                <a:gd name="T11" fmla="*/ 1 h 1270"/>
                <a:gd name="T12" fmla="*/ 3 w 380"/>
                <a:gd name="T13" fmla="*/ 1 h 1270"/>
                <a:gd name="T14" fmla="*/ 4 w 380"/>
                <a:gd name="T15" fmla="*/ 1 h 1270"/>
                <a:gd name="T16" fmla="*/ 4 w 380"/>
                <a:gd name="T17" fmla="*/ 1 h 1270"/>
                <a:gd name="T18" fmla="*/ 5 w 380"/>
                <a:gd name="T19" fmla="*/ 2 h 1270"/>
                <a:gd name="T20" fmla="*/ 5 w 380"/>
                <a:gd name="T21" fmla="*/ 2 h 1270"/>
                <a:gd name="T22" fmla="*/ 3 w 380"/>
                <a:gd name="T23" fmla="*/ 2 h 1270"/>
                <a:gd name="T24" fmla="*/ 1 w 380"/>
                <a:gd name="T25" fmla="*/ 2 h 1270"/>
                <a:gd name="T26" fmla="*/ 0 w 380"/>
                <a:gd name="T27" fmla="*/ 2 h 1270"/>
                <a:gd name="T28" fmla="*/ 1 w 380"/>
                <a:gd name="T29" fmla="*/ 2 h 1270"/>
                <a:gd name="T30" fmla="*/ 2 w 380"/>
                <a:gd name="T31" fmla="*/ 2 h 1270"/>
                <a:gd name="T32" fmla="*/ 4 w 380"/>
                <a:gd name="T33" fmla="*/ 2 h 1270"/>
                <a:gd name="T34" fmla="*/ 5 w 380"/>
                <a:gd name="T35" fmla="*/ 2 h 1270"/>
                <a:gd name="T36" fmla="*/ 6 w 380"/>
                <a:gd name="T37" fmla="*/ 2 h 1270"/>
                <a:gd name="T38" fmla="*/ 6 w 380"/>
                <a:gd name="T39" fmla="*/ 2 h 1270"/>
                <a:gd name="T40" fmla="*/ 6 w 380"/>
                <a:gd name="T41" fmla="*/ 2 h 1270"/>
                <a:gd name="T42" fmla="*/ 5 w 380"/>
                <a:gd name="T43" fmla="*/ 1 h 1270"/>
                <a:gd name="T44" fmla="*/ 4 w 380"/>
                <a:gd name="T45" fmla="*/ 1 h 1270"/>
                <a:gd name="T46" fmla="*/ 3 w 380"/>
                <a:gd name="T47" fmla="*/ 1 h 1270"/>
                <a:gd name="T48" fmla="*/ 3 w 380"/>
                <a:gd name="T49" fmla="*/ 1 h 1270"/>
                <a:gd name="T50" fmla="*/ 3 w 380"/>
                <a:gd name="T51" fmla="*/ 1 h 1270"/>
                <a:gd name="T52" fmla="*/ 4 w 380"/>
                <a:gd name="T53" fmla="*/ 1 h 1270"/>
                <a:gd name="T54" fmla="*/ 5 w 380"/>
                <a:gd name="T55" fmla="*/ 0 h 1270"/>
                <a:gd name="T56" fmla="*/ 6 w 380"/>
                <a:gd name="T57" fmla="*/ 0 h 1270"/>
                <a:gd name="T58" fmla="*/ 6 w 380"/>
                <a:gd name="T59" fmla="*/ 0 h 1270"/>
                <a:gd name="T60" fmla="*/ 5 w 380"/>
                <a:gd name="T61" fmla="*/ 0 h 1270"/>
                <a:gd name="T62" fmla="*/ 5 w 380"/>
                <a:gd name="T63" fmla="*/ 0 h 12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0"/>
                <a:gd name="T97" fmla="*/ 0 h 1270"/>
                <a:gd name="T98" fmla="*/ 380 w 380"/>
                <a:gd name="T99" fmla="*/ 1270 h 12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0" h="1270">
                  <a:moveTo>
                    <a:pt x="263" y="0"/>
                  </a:moveTo>
                  <a:lnTo>
                    <a:pt x="215" y="120"/>
                  </a:lnTo>
                  <a:lnTo>
                    <a:pt x="182" y="295"/>
                  </a:lnTo>
                  <a:lnTo>
                    <a:pt x="142" y="488"/>
                  </a:lnTo>
                  <a:lnTo>
                    <a:pt x="106" y="684"/>
                  </a:lnTo>
                  <a:lnTo>
                    <a:pt x="106" y="757"/>
                  </a:lnTo>
                  <a:lnTo>
                    <a:pt x="142" y="886"/>
                  </a:lnTo>
                  <a:lnTo>
                    <a:pt x="193" y="954"/>
                  </a:lnTo>
                  <a:lnTo>
                    <a:pt x="241" y="1040"/>
                  </a:lnTo>
                  <a:lnTo>
                    <a:pt x="274" y="1103"/>
                  </a:lnTo>
                  <a:lnTo>
                    <a:pt x="260" y="1133"/>
                  </a:lnTo>
                  <a:lnTo>
                    <a:pt x="176" y="1146"/>
                  </a:lnTo>
                  <a:lnTo>
                    <a:pt x="40" y="1171"/>
                  </a:lnTo>
                  <a:lnTo>
                    <a:pt x="0" y="1211"/>
                  </a:lnTo>
                  <a:lnTo>
                    <a:pt x="33" y="1245"/>
                  </a:lnTo>
                  <a:lnTo>
                    <a:pt x="109" y="1270"/>
                  </a:lnTo>
                  <a:lnTo>
                    <a:pt x="198" y="1219"/>
                  </a:lnTo>
                  <a:lnTo>
                    <a:pt x="263" y="1184"/>
                  </a:lnTo>
                  <a:lnTo>
                    <a:pt x="347" y="1171"/>
                  </a:lnTo>
                  <a:lnTo>
                    <a:pt x="380" y="1159"/>
                  </a:lnTo>
                  <a:lnTo>
                    <a:pt x="369" y="1116"/>
                  </a:lnTo>
                  <a:lnTo>
                    <a:pt x="274" y="1006"/>
                  </a:lnTo>
                  <a:lnTo>
                    <a:pt x="219" y="890"/>
                  </a:lnTo>
                  <a:lnTo>
                    <a:pt x="171" y="812"/>
                  </a:lnTo>
                  <a:lnTo>
                    <a:pt x="165" y="736"/>
                  </a:lnTo>
                  <a:lnTo>
                    <a:pt x="187" y="608"/>
                  </a:lnTo>
                  <a:lnTo>
                    <a:pt x="238" y="475"/>
                  </a:lnTo>
                  <a:lnTo>
                    <a:pt x="293" y="249"/>
                  </a:lnTo>
                  <a:lnTo>
                    <a:pt x="340" y="116"/>
                  </a:lnTo>
                  <a:lnTo>
                    <a:pt x="336" y="38"/>
                  </a:lnTo>
                  <a:lnTo>
                    <a:pt x="293" y="0"/>
                  </a:lnTo>
                  <a:lnTo>
                    <a:pt x="2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grpSp>
          <p:nvGrpSpPr>
            <p:cNvPr id="161808" name="Group 11"/>
            <p:cNvGrpSpPr>
              <a:grpSpLocks/>
            </p:cNvGrpSpPr>
            <p:nvPr/>
          </p:nvGrpSpPr>
          <p:grpSpPr bwMode="auto">
            <a:xfrm>
              <a:off x="737" y="7"/>
              <a:ext cx="117" cy="125"/>
              <a:chOff x="0" y="0"/>
              <a:chExt cx="117" cy="125"/>
            </a:xfrm>
          </p:grpSpPr>
          <p:sp>
            <p:nvSpPr>
              <p:cNvPr id="161809" name="Freeform 12"/>
              <p:cNvSpPr>
                <a:spLocks/>
              </p:cNvSpPr>
              <p:nvPr/>
            </p:nvSpPr>
            <p:spPr bwMode="auto">
              <a:xfrm>
                <a:off x="23" y="0"/>
                <a:ext cx="94" cy="87"/>
              </a:xfrm>
              <a:custGeom>
                <a:avLst/>
                <a:gdLst>
                  <a:gd name="T0" fmla="*/ 1 w 188"/>
                  <a:gd name="T1" fmla="*/ 0 h 260"/>
                  <a:gd name="T2" fmla="*/ 1 w 188"/>
                  <a:gd name="T3" fmla="*/ 0 h 260"/>
                  <a:gd name="T4" fmla="*/ 1 w 188"/>
                  <a:gd name="T5" fmla="*/ 0 h 260"/>
                  <a:gd name="T6" fmla="*/ 3 w 188"/>
                  <a:gd name="T7" fmla="*/ 0 h 260"/>
                  <a:gd name="T8" fmla="*/ 3 w 188"/>
                  <a:gd name="T9" fmla="*/ 0 h 260"/>
                  <a:gd name="T10" fmla="*/ 3 w 188"/>
                  <a:gd name="T11" fmla="*/ 0 h 260"/>
                  <a:gd name="T12" fmla="*/ 3 w 188"/>
                  <a:gd name="T13" fmla="*/ 0 h 260"/>
                  <a:gd name="T14" fmla="*/ 2 w 188"/>
                  <a:gd name="T15" fmla="*/ 0 h 260"/>
                  <a:gd name="T16" fmla="*/ 1 w 188"/>
                  <a:gd name="T17" fmla="*/ 0 h 260"/>
                  <a:gd name="T18" fmla="*/ 1 w 188"/>
                  <a:gd name="T19" fmla="*/ 0 h 260"/>
                  <a:gd name="T20" fmla="*/ 1 w 188"/>
                  <a:gd name="T21" fmla="*/ 0 h 260"/>
                  <a:gd name="T22" fmla="*/ 0 w 188"/>
                  <a:gd name="T23" fmla="*/ 0 h 260"/>
                  <a:gd name="T24" fmla="*/ 1 w 188"/>
                  <a:gd name="T25" fmla="*/ 0 h 260"/>
                  <a:gd name="T26" fmla="*/ 1 w 188"/>
                  <a:gd name="T27" fmla="*/ 0 h 260"/>
                  <a:gd name="T28" fmla="*/ 1 w 188"/>
                  <a:gd name="T29" fmla="*/ 0 h 260"/>
                  <a:gd name="T30" fmla="*/ 3 w 188"/>
                  <a:gd name="T31" fmla="*/ 0 h 260"/>
                  <a:gd name="T32" fmla="*/ 3 w 188"/>
                  <a:gd name="T33" fmla="*/ 0 h 260"/>
                  <a:gd name="T34" fmla="*/ 1 w 188"/>
                  <a:gd name="T35" fmla="*/ 0 h 260"/>
                  <a:gd name="T36" fmla="*/ 1 w 188"/>
                  <a:gd name="T37" fmla="*/ 0 h 260"/>
                  <a:gd name="T38" fmla="*/ 1 w 188"/>
                  <a:gd name="T39" fmla="*/ 0 h 260"/>
                  <a:gd name="T40" fmla="*/ 1 w 188"/>
                  <a:gd name="T41" fmla="*/ 0 h 260"/>
                  <a:gd name="T42" fmla="*/ 1 w 188"/>
                  <a:gd name="T43" fmla="*/ 0 h 2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8"/>
                  <a:gd name="T67" fmla="*/ 0 h 260"/>
                  <a:gd name="T68" fmla="*/ 188 w 188"/>
                  <a:gd name="T69" fmla="*/ 260 h 2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8" h="260">
                    <a:moveTo>
                      <a:pt x="22" y="11"/>
                    </a:moveTo>
                    <a:lnTo>
                      <a:pt x="73" y="0"/>
                    </a:lnTo>
                    <a:lnTo>
                      <a:pt x="122" y="4"/>
                    </a:lnTo>
                    <a:lnTo>
                      <a:pt x="166" y="29"/>
                    </a:lnTo>
                    <a:lnTo>
                      <a:pt x="188" y="76"/>
                    </a:lnTo>
                    <a:lnTo>
                      <a:pt x="188" y="114"/>
                    </a:lnTo>
                    <a:lnTo>
                      <a:pt x="166" y="165"/>
                    </a:lnTo>
                    <a:lnTo>
                      <a:pt x="128" y="196"/>
                    </a:lnTo>
                    <a:lnTo>
                      <a:pt x="73" y="196"/>
                    </a:lnTo>
                    <a:lnTo>
                      <a:pt x="40" y="221"/>
                    </a:lnTo>
                    <a:lnTo>
                      <a:pt x="29" y="260"/>
                    </a:lnTo>
                    <a:lnTo>
                      <a:pt x="0" y="247"/>
                    </a:lnTo>
                    <a:lnTo>
                      <a:pt x="11" y="196"/>
                    </a:lnTo>
                    <a:lnTo>
                      <a:pt x="51" y="165"/>
                    </a:lnTo>
                    <a:lnTo>
                      <a:pt x="117" y="158"/>
                    </a:lnTo>
                    <a:lnTo>
                      <a:pt x="144" y="127"/>
                    </a:lnTo>
                    <a:lnTo>
                      <a:pt x="150" y="80"/>
                    </a:lnTo>
                    <a:lnTo>
                      <a:pt x="122" y="38"/>
                    </a:lnTo>
                    <a:lnTo>
                      <a:pt x="77" y="38"/>
                    </a:lnTo>
                    <a:lnTo>
                      <a:pt x="29" y="51"/>
                    </a:lnTo>
                    <a:lnTo>
                      <a:pt x="11" y="38"/>
                    </a:lnTo>
                    <a:lnTo>
                      <a:pt x="2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61810" name="Freeform 13"/>
              <p:cNvSpPr>
                <a:spLocks/>
              </p:cNvSpPr>
              <p:nvPr/>
            </p:nvSpPr>
            <p:spPr bwMode="auto">
              <a:xfrm>
                <a:off x="0" y="101"/>
                <a:ext cx="29" cy="24"/>
              </a:xfrm>
              <a:custGeom>
                <a:avLst/>
                <a:gdLst>
                  <a:gd name="T0" fmla="*/ 1 w 58"/>
                  <a:gd name="T1" fmla="*/ 0 h 71"/>
                  <a:gd name="T2" fmla="*/ 1 w 58"/>
                  <a:gd name="T3" fmla="*/ 0 h 71"/>
                  <a:gd name="T4" fmla="*/ 1 w 58"/>
                  <a:gd name="T5" fmla="*/ 0 h 71"/>
                  <a:gd name="T6" fmla="*/ 0 w 58"/>
                  <a:gd name="T7" fmla="*/ 0 h 71"/>
                  <a:gd name="T8" fmla="*/ 1 w 58"/>
                  <a:gd name="T9" fmla="*/ 0 h 71"/>
                  <a:gd name="T10" fmla="*/ 1 w 58"/>
                  <a:gd name="T11" fmla="*/ 0 h 71"/>
                  <a:gd name="T12" fmla="*/ 1 w 58"/>
                  <a:gd name="T13" fmla="*/ 0 h 71"/>
                  <a:gd name="T14" fmla="*/ 0 60000 65536"/>
                  <a:gd name="T15" fmla="*/ 0 60000 65536"/>
                  <a:gd name="T16" fmla="*/ 0 60000 65536"/>
                  <a:gd name="T17" fmla="*/ 0 60000 65536"/>
                  <a:gd name="T18" fmla="*/ 0 60000 65536"/>
                  <a:gd name="T19" fmla="*/ 0 60000 65536"/>
                  <a:gd name="T20" fmla="*/ 0 60000 65536"/>
                  <a:gd name="T21" fmla="*/ 0 w 58"/>
                  <a:gd name="T22" fmla="*/ 0 h 71"/>
                  <a:gd name="T23" fmla="*/ 58 w 58"/>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71">
                    <a:moveTo>
                      <a:pt x="58" y="4"/>
                    </a:moveTo>
                    <a:lnTo>
                      <a:pt x="28" y="0"/>
                    </a:lnTo>
                    <a:lnTo>
                      <a:pt x="9" y="26"/>
                    </a:lnTo>
                    <a:lnTo>
                      <a:pt x="0" y="67"/>
                    </a:lnTo>
                    <a:lnTo>
                      <a:pt x="28" y="71"/>
                    </a:lnTo>
                    <a:lnTo>
                      <a:pt x="53" y="52"/>
                    </a:lnTo>
                    <a:lnTo>
                      <a:pt x="5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grpSp>
      </p:grpSp>
      <p:sp>
        <p:nvSpPr>
          <p:cNvPr id="100366" name="Freeform 14" descr="鱼类化石"/>
          <p:cNvSpPr>
            <a:spLocks/>
          </p:cNvSpPr>
          <p:nvPr/>
        </p:nvSpPr>
        <p:spPr bwMode="auto">
          <a:xfrm>
            <a:off x="1331913" y="5710238"/>
            <a:ext cx="1122362" cy="1147762"/>
          </a:xfrm>
          <a:custGeom>
            <a:avLst/>
            <a:gdLst>
              <a:gd name="T0" fmla="*/ 0 w 707"/>
              <a:gd name="T1" fmla="*/ 0 h 723"/>
              <a:gd name="T2" fmla="*/ 2147483647 w 707"/>
              <a:gd name="T3" fmla="*/ 2147483647 h 723"/>
              <a:gd name="T4" fmla="*/ 2147483647 w 707"/>
              <a:gd name="T5" fmla="*/ 2147483647 h 723"/>
              <a:gd name="T6" fmla="*/ 2147483647 w 707"/>
              <a:gd name="T7" fmla="*/ 2147483647 h 723"/>
              <a:gd name="T8" fmla="*/ 2147483647 w 707"/>
              <a:gd name="T9" fmla="*/ 2147483647 h 723"/>
              <a:gd name="T10" fmla="*/ 2147483647 w 707"/>
              <a:gd name="T11" fmla="*/ 2147483647 h 723"/>
              <a:gd name="T12" fmla="*/ 2147483647 w 707"/>
              <a:gd name="T13" fmla="*/ 2147483647 h 723"/>
              <a:gd name="T14" fmla="*/ 2147483647 w 707"/>
              <a:gd name="T15" fmla="*/ 2147483647 h 723"/>
              <a:gd name="T16" fmla="*/ 2147483647 w 707"/>
              <a:gd name="T17" fmla="*/ 2147483647 h 7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7"/>
              <a:gd name="T28" fmla="*/ 0 h 723"/>
              <a:gd name="T29" fmla="*/ 707 w 707"/>
              <a:gd name="T30" fmla="*/ 723 h 7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7" h="723">
                <a:moveTo>
                  <a:pt x="0" y="0"/>
                </a:moveTo>
                <a:cubicBezTo>
                  <a:pt x="67" y="1"/>
                  <a:pt x="458" y="34"/>
                  <a:pt x="640" y="9"/>
                </a:cubicBezTo>
                <a:cubicBezTo>
                  <a:pt x="695" y="24"/>
                  <a:pt x="671" y="7"/>
                  <a:pt x="694" y="73"/>
                </a:cubicBezTo>
                <a:cubicBezTo>
                  <a:pt x="697" y="82"/>
                  <a:pt x="704" y="101"/>
                  <a:pt x="704" y="101"/>
                </a:cubicBezTo>
                <a:cubicBezTo>
                  <a:pt x="701" y="128"/>
                  <a:pt x="707" y="159"/>
                  <a:pt x="694" y="183"/>
                </a:cubicBezTo>
                <a:cubicBezTo>
                  <a:pt x="680" y="210"/>
                  <a:pt x="643" y="217"/>
                  <a:pt x="621" y="238"/>
                </a:cubicBezTo>
                <a:cubicBezTo>
                  <a:pt x="593" y="322"/>
                  <a:pt x="653" y="368"/>
                  <a:pt x="694" y="430"/>
                </a:cubicBezTo>
                <a:cubicBezTo>
                  <a:pt x="676" y="484"/>
                  <a:pt x="631" y="531"/>
                  <a:pt x="576" y="549"/>
                </a:cubicBezTo>
                <a:cubicBezTo>
                  <a:pt x="531" y="592"/>
                  <a:pt x="539" y="666"/>
                  <a:pt x="539" y="723"/>
                </a:cubicBezTo>
              </a:path>
            </a:pathLst>
          </a:custGeom>
          <a:blipFill dpi="0" rotWithShape="1">
            <a:blip r:embed="rId2"/>
            <a:srcRect/>
            <a:tile tx="0" ty="0" sx="100000" sy="100000" flip="none" algn="tl"/>
          </a:blipFill>
          <a:ln w="28575">
            <a:solidFill>
              <a:srgbClr val="FF9900"/>
            </a:solidFill>
            <a:round/>
            <a:headEnd/>
            <a:tailEnd/>
          </a:ln>
        </p:spPr>
        <p:txBody>
          <a:bodyPr/>
          <a:lstStyle/>
          <a:p>
            <a:endParaRPr lang="zh-CN" altLang="en-US">
              <a:ea typeface="宋体" pitchFamily="2" charset="-122"/>
            </a:endParaRPr>
          </a:p>
        </p:txBody>
      </p:sp>
      <p:grpSp>
        <p:nvGrpSpPr>
          <p:cNvPr id="4" name="Group 15"/>
          <p:cNvGrpSpPr>
            <a:grpSpLocks/>
          </p:cNvGrpSpPr>
          <p:nvPr/>
        </p:nvGrpSpPr>
        <p:grpSpPr bwMode="auto">
          <a:xfrm>
            <a:off x="4643438" y="4941888"/>
            <a:ext cx="3000375" cy="1484312"/>
            <a:chOff x="0" y="0"/>
            <a:chExt cx="1890" cy="935"/>
          </a:xfrm>
        </p:grpSpPr>
        <p:sp>
          <p:nvSpPr>
            <p:cNvPr id="161800" name="AutoShape 68"/>
            <p:cNvSpPr>
              <a:spLocks noChangeArrowheads="1"/>
            </p:cNvSpPr>
            <p:nvPr/>
          </p:nvSpPr>
          <p:spPr bwMode="auto">
            <a:xfrm flipV="1">
              <a:off x="0" y="0"/>
              <a:ext cx="1805" cy="935"/>
            </a:xfrm>
            <a:prstGeom prst="cloudCallout">
              <a:avLst>
                <a:gd name="adj1" fmla="val -102912"/>
                <a:gd name="adj2" fmla="val 38019"/>
              </a:avLst>
            </a:prstGeom>
            <a:gradFill rotWithShape="0">
              <a:gsLst>
                <a:gs pos="0">
                  <a:srgbClr val="CCFFCC"/>
                </a:gs>
                <a:gs pos="50000">
                  <a:srgbClr val="9BC29B"/>
                </a:gs>
                <a:gs pos="100000">
                  <a:srgbClr val="CCFFCC"/>
                </a:gs>
              </a:gsLst>
              <a:lin ang="0" scaled="1"/>
            </a:gradFill>
            <a:ln w="9525">
              <a:solidFill>
                <a:srgbClr val="CCFFFF"/>
              </a:solidFill>
              <a:round/>
              <a:headEnd/>
              <a:tailEnd/>
            </a:ln>
          </p:spPr>
          <p:txBody>
            <a:bodyPr rot="10800000" wrap="none" anchor="ctr"/>
            <a:lstStyle/>
            <a:p>
              <a:pPr algn="ctr"/>
              <a:endParaRPr lang="zh-CN" altLang="en-US" sz="2400" b="1">
                <a:latin typeface="Times New Roman" pitchFamily="18" charset="0"/>
                <a:ea typeface="Arial Unicode MS" pitchFamily="34" charset="-122"/>
                <a:cs typeface="Arial Unicode MS" pitchFamily="34" charset="-122"/>
              </a:endParaRPr>
            </a:p>
          </p:txBody>
        </p:sp>
        <p:sp>
          <p:nvSpPr>
            <p:cNvPr id="161801" name="Text Box 69"/>
            <p:cNvSpPr txBox="1">
              <a:spLocks noChangeArrowheads="1"/>
            </p:cNvSpPr>
            <p:nvPr/>
          </p:nvSpPr>
          <p:spPr bwMode="auto">
            <a:xfrm>
              <a:off x="114" y="219"/>
              <a:ext cx="177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sz="2400" b="1">
                  <a:ea typeface="Arial Unicode MS" pitchFamily="34" charset="-122"/>
                  <a:cs typeface="Arial Unicode MS" pitchFamily="34" charset="-122"/>
                </a:rPr>
                <a:t>我有一只具有跑 表功能的计算器。</a:t>
              </a:r>
            </a:p>
          </p:txBody>
        </p:sp>
      </p:grpSp>
      <p:sp>
        <p:nvSpPr>
          <p:cNvPr id="161799" name="AutoShape 6" descr="白色大理石"/>
          <p:cNvSpPr>
            <a:spLocks noChangeArrowheads="1"/>
          </p:cNvSpPr>
          <p:nvPr/>
        </p:nvSpPr>
        <p:spPr bwMode="auto">
          <a:xfrm>
            <a:off x="652463" y="312738"/>
            <a:ext cx="6856412" cy="938212"/>
          </a:xfrm>
          <a:prstGeom prst="bevel">
            <a:avLst>
              <a:gd name="adj" fmla="val 12500"/>
            </a:avLst>
          </a:prstGeom>
          <a:blipFill dpi="0" rotWithShape="0">
            <a:blip r:embed="rId3"/>
            <a:srcRect/>
            <a:tile tx="0" ty="0" sx="100000" sy="100000" flip="none" algn="tl"/>
          </a:blipFill>
          <a:ln w="25400">
            <a:solidFill>
              <a:srgbClr val="969696"/>
            </a:solidFill>
            <a:miter lim="800000"/>
            <a:headEnd/>
            <a:tailEnd/>
          </a:ln>
        </p:spPr>
        <p:txBody>
          <a:bodyPr wrap="none" lIns="90000" tIns="46800" rIns="90000" bIns="46800" anchor="ctr"/>
          <a:lstStyle/>
          <a:p>
            <a:r>
              <a:rPr lang="en-US" altLang="zh-CN" sz="3600" b="1">
                <a:solidFill>
                  <a:srgbClr val="FF3300"/>
                </a:solidFill>
                <a:latin typeface="华文琥珀" pitchFamily="2" charset="-122"/>
                <a:ea typeface="华文琥珀" pitchFamily="2" charset="-122"/>
              </a:rPr>
              <a:t>12. </a:t>
            </a:r>
            <a:r>
              <a:rPr lang="zh-CN" altLang="en-US" sz="3600" b="1">
                <a:solidFill>
                  <a:srgbClr val="FF3300"/>
                </a:solidFill>
                <a:latin typeface="华文琥珀" pitchFamily="2" charset="-122"/>
                <a:ea typeface="华文琥珀" pitchFamily="2" charset="-122"/>
              </a:rPr>
              <a:t>体现建模的层次结构</a:t>
            </a:r>
            <a:endParaRPr lang="zh-CN" altLang="en-US" sz="2800" b="1">
              <a:solidFill>
                <a:srgbClr val="0000FF"/>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arn(inHorizontal)">
                                      <p:cBhvr>
                                        <p:cTn id="7" dur="500"/>
                                        <p:tgtEl>
                                          <p:spTgt spid="100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0355"/>
                                        </p:tgtEl>
                                        <p:attrNameLst>
                                          <p:attrName>style.visibility</p:attrName>
                                        </p:attrNameLst>
                                      </p:cBhvr>
                                      <p:to>
                                        <p:strVal val="visible"/>
                                      </p:to>
                                    </p:set>
                                    <p:animEffect transition="in" filter="wipe(up)">
                                      <p:cBhvr>
                                        <p:cTn id="12" dur="500"/>
                                        <p:tgtEl>
                                          <p:spTgt spid="1003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366"/>
                                        </p:tgtEl>
                                        <p:attrNameLst>
                                          <p:attrName>style.visibility</p:attrName>
                                        </p:attrNameLst>
                                      </p:cBhvr>
                                      <p:to>
                                        <p:strVal val="visible"/>
                                      </p:to>
                                    </p:set>
                                  </p:childTnLst>
                                </p:cTn>
                              </p:par>
                            </p:childTnLst>
                          </p:cTn>
                        </p:par>
                        <p:par>
                          <p:cTn id="17" fill="hold" nodeType="afterGroup">
                            <p:stCondLst>
                              <p:cond delay="1"/>
                            </p:stCondLst>
                            <p:childTnLst>
                              <p:par>
                                <p:cTn id="18" presetID="34"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from="(-#ppt_w/2)" to="(#ppt_x)" calcmode="lin" valueType="num">
                                      <p:cBhvr>
                                        <p:cTn id="20" dur="600" fill="hold">
                                          <p:stCondLst>
                                            <p:cond delay="0"/>
                                          </p:stCondLst>
                                        </p:cTn>
                                        <p:tgtEl>
                                          <p:spTgt spid="2"/>
                                        </p:tgtEl>
                                        <p:attrNameLst>
                                          <p:attrName>ppt_x</p:attrName>
                                        </p:attrNameLst>
                                      </p:cBhvr>
                                    </p:anim>
                                    <p:anim from="0" to="-1.0" calcmode="lin" valueType="num">
                                      <p:cBhvr>
                                        <p:cTn id="21" dur="200" decel="50000" autoRev="1" fill="hold">
                                          <p:stCondLst>
                                            <p:cond delay="600"/>
                                          </p:stCondLst>
                                        </p:cTn>
                                        <p:tgtEl>
                                          <p:spTgt spid="2"/>
                                        </p:tgtEl>
                                        <p:attrNameLst>
                                          <p:attrName>xshear</p:attrName>
                                        </p:attrNameLst>
                                      </p:cBhvr>
                                    </p:anim>
                                    <p:animScale>
                                      <p:cBhvr>
                                        <p:cTn id="22" dur="200" decel="100000" autoRev="1" fill="hold">
                                          <p:stCondLst>
                                            <p:cond delay="600"/>
                                          </p:stCondLst>
                                        </p:cTn>
                                        <p:tgtEl>
                                          <p:spTgt spid="2"/>
                                        </p:tgtEl>
                                      </p:cBhvr>
                                      <p:from x="100000" y="100000"/>
                                      <p:to x="80000" y="100000"/>
                                    </p:animScale>
                                    <p:anim by="(#ppt_h/3+#ppt_w*0.1)" calcmode="lin" valueType="num">
                                      <p:cBhvr additive="sum">
                                        <p:cTn id="23" dur="200" decel="100000" autoRev="1" fill="hold">
                                          <p:stCondLst>
                                            <p:cond delay="600"/>
                                          </p:stCondLst>
                                        </p:cTn>
                                        <p:tgtEl>
                                          <p:spTgt spid="2"/>
                                        </p:tgtEl>
                                        <p:attrNameLst>
                                          <p:attrName>ppt_x</p:attrName>
                                        </p:attrNameLst>
                                      </p:cBhvr>
                                    </p:anim>
                                  </p:childTnLst>
                                </p:cTn>
                              </p:par>
                            </p:childTnLst>
                          </p:cTn>
                        </p:par>
                        <p:par>
                          <p:cTn id="24" fill="hold" nodeType="afterGroup">
                            <p:stCondLst>
                              <p:cond delay="1001"/>
                            </p:stCondLst>
                            <p:childTnLst>
                              <p:par>
                                <p:cTn id="25" presetID="22" presetClass="entr" presetSubtype="8" fill="hold" nodeType="afterEffect">
                                  <p:stCondLst>
                                    <p:cond delay="150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P spid="100355" grpId="0" autoUpdateAnimBg="0"/>
      <p:bldP spid="10036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768350" y="1196975"/>
            <a:ext cx="7786688" cy="527050"/>
          </a:xfrm>
        </p:spPr>
        <p:txBody>
          <a:bodyPr/>
          <a:lstStyle/>
          <a:p>
            <a:pPr eaLnBrk="1" hangingPunct="1"/>
            <a:r>
              <a:rPr lang="zh-CN" altLang="en-US" sz="3600" b="1" smtClean="0">
                <a:solidFill>
                  <a:srgbClr val="FF0000"/>
                </a:solidFill>
                <a:ea typeface="华文琥珀" pitchFamily="2" charset="-122"/>
              </a:rPr>
              <a:t>方法一</a:t>
            </a:r>
            <a:r>
              <a:rPr lang="zh-CN" altLang="en-US" sz="3600" b="1" smtClean="0">
                <a:solidFill>
                  <a:srgbClr val="0000FF"/>
                </a:solidFill>
                <a:ea typeface="华文琥珀" pitchFamily="2" charset="-122"/>
              </a:rPr>
              <a:t/>
            </a:r>
            <a:br>
              <a:rPr lang="zh-CN" altLang="en-US" sz="3600" b="1" smtClean="0">
                <a:solidFill>
                  <a:srgbClr val="0000FF"/>
                </a:solidFill>
                <a:ea typeface="华文琥珀" pitchFamily="2" charset="-122"/>
              </a:rPr>
            </a:br>
            <a:r>
              <a:rPr lang="zh-CN" altLang="en-US" sz="3600" b="1" smtClean="0">
                <a:solidFill>
                  <a:srgbClr val="0000FF"/>
                </a:solidFill>
                <a:ea typeface="华文琥珀" pitchFamily="2" charset="-122"/>
              </a:rPr>
              <a:t/>
            </a:r>
            <a:br>
              <a:rPr lang="zh-CN" altLang="en-US" sz="3600" b="1" smtClean="0">
                <a:solidFill>
                  <a:srgbClr val="0000FF"/>
                </a:solidFill>
                <a:ea typeface="华文琥珀" pitchFamily="2" charset="-122"/>
              </a:rPr>
            </a:br>
            <a:r>
              <a:rPr lang="zh-CN" altLang="en-US" sz="3600" b="1" smtClean="0">
                <a:solidFill>
                  <a:srgbClr val="FF0000"/>
                </a:solidFill>
                <a:latin typeface="黑体" pitchFamily="49" charset="-122"/>
                <a:ea typeface="黑体" pitchFamily="49" charset="-122"/>
              </a:rPr>
              <a:t>假如我们只学习过高中数学（</a:t>
            </a:r>
            <a:r>
              <a:rPr lang="zh-CN" altLang="en-US" sz="3200" b="1" smtClean="0">
                <a:solidFill>
                  <a:srgbClr val="FF0000"/>
                </a:solidFill>
                <a:latin typeface="黑体" pitchFamily="49" charset="-122"/>
                <a:ea typeface="黑体" pitchFamily="49" charset="-122"/>
              </a:rPr>
              <a:t>物理）</a:t>
            </a:r>
            <a:r>
              <a:rPr lang="zh-CN" altLang="en-US" sz="3600" b="1" smtClean="0">
                <a:solidFill>
                  <a:srgbClr val="FF0000"/>
                </a:solidFill>
                <a:latin typeface="黑体" pitchFamily="49" charset="-122"/>
                <a:ea typeface="黑体" pitchFamily="49" charset="-122"/>
              </a:rPr>
              <a:t/>
            </a:r>
            <a:br>
              <a:rPr lang="zh-CN" altLang="en-US" sz="3600" b="1" smtClean="0">
                <a:solidFill>
                  <a:srgbClr val="FF0000"/>
                </a:solidFill>
                <a:latin typeface="黑体" pitchFamily="49" charset="-122"/>
                <a:ea typeface="黑体" pitchFamily="49" charset="-122"/>
              </a:rPr>
            </a:br>
            <a:endParaRPr lang="zh-CN" altLang="en-US" b="1" smtClean="0">
              <a:solidFill>
                <a:srgbClr val="0000FF"/>
              </a:solidFill>
              <a:latin typeface="黑体" pitchFamily="49" charset="-122"/>
              <a:ea typeface="黑体" pitchFamily="49" charset="-122"/>
            </a:endParaRPr>
          </a:p>
        </p:txBody>
      </p:sp>
      <p:sp>
        <p:nvSpPr>
          <p:cNvPr id="162819"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pic>
        <p:nvPicPr>
          <p:cNvPr id="101380" name="Group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8" y="2273300"/>
            <a:ext cx="8224837"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randombar(horizontal)">
                                      <p:cBhvr>
                                        <p:cTn id="7" dur="500"/>
                                        <p:tgtEl>
                                          <p:spTgt spid="10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up)">
                                      <p:cBhvr>
                                        <p:cTn id="12"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1"/>
          <p:cNvSpPr txBox="1">
            <a:spLocks noGrp="1" noChangeArrowheads="1"/>
          </p:cNvSpPr>
          <p:nvPr/>
        </p:nvSpPr>
        <p:spPr bwMode="auto">
          <a:xfrm>
            <a:off x="457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AB6B8BB-7B57-47D7-9517-BA9A75868D0B}" type="datetime1">
              <a:rPr lang="zh-CN" altLang="en-US" sz="1400">
                <a:ea typeface="宋体" pitchFamily="2" charset="-122"/>
              </a:rPr>
              <a:pPr eaLnBrk="1" hangingPunct="1"/>
              <a:t>2019/7/7</a:t>
            </a:fld>
            <a:endParaRPr lang="en-US" altLang="zh-CN" sz="1400">
              <a:ea typeface="宋体" pitchFamily="2" charset="-122"/>
            </a:endParaRPr>
          </a:p>
        </p:txBody>
      </p:sp>
      <p:sp>
        <p:nvSpPr>
          <p:cNvPr id="86019" name="灯片编号占位符 3"/>
          <p:cNvSpPr txBox="1">
            <a:spLocks noGrp="1"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D3E78D2D-8164-4177-B39C-18506FC2D57F}" type="slidenum">
              <a:rPr lang="zh-CN" altLang="en-US" sz="1400">
                <a:ea typeface="宋体" pitchFamily="2" charset="-122"/>
              </a:rPr>
              <a:pPr algn="r" eaLnBrk="1" hangingPunct="1"/>
              <a:t>9</a:t>
            </a:fld>
            <a:endParaRPr lang="en-US" altLang="zh-CN" sz="1400">
              <a:ea typeface="宋体" pitchFamily="2" charset="-122"/>
            </a:endParaRPr>
          </a:p>
        </p:txBody>
      </p:sp>
      <p:sp>
        <p:nvSpPr>
          <p:cNvPr id="86020" name="Text Box 2"/>
          <p:cNvSpPr txBox="1">
            <a:spLocks noChangeArrowheads="1"/>
          </p:cNvSpPr>
          <p:nvPr/>
        </p:nvSpPr>
        <p:spPr bwMode="auto">
          <a:xfrm>
            <a:off x="381000" y="1295400"/>
            <a:ext cx="4724400"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b="1">
                <a:latin typeface="Arial Black" pitchFamily="34" charset="0"/>
                <a:ea typeface="楷体_GB2312" pitchFamily="49" charset="-122"/>
              </a:rPr>
              <a:t>1.  CUMCM </a:t>
            </a:r>
            <a:r>
              <a:rPr lang="zh-CN" altLang="en-US" sz="2400" b="1">
                <a:solidFill>
                  <a:srgbClr val="FF0000"/>
                </a:solidFill>
                <a:latin typeface="宋体" pitchFamily="2" charset="-122"/>
                <a:ea typeface="宋体" pitchFamily="2" charset="-122"/>
              </a:rPr>
              <a:t>的历年赛题浏览</a:t>
            </a:r>
          </a:p>
        </p:txBody>
      </p:sp>
      <p:sp>
        <p:nvSpPr>
          <p:cNvPr id="86021" name="Rectangle 3"/>
          <p:cNvSpPr>
            <a:spLocks noChangeArrowheads="1"/>
          </p:cNvSpPr>
          <p:nvPr/>
        </p:nvSpPr>
        <p:spPr bwMode="auto">
          <a:xfrm>
            <a:off x="395288" y="1989138"/>
            <a:ext cx="8458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0" hangingPunct="0"/>
            <a:r>
              <a:rPr lang="en-US" altLang="zh-CN" sz="2400" b="1">
                <a:solidFill>
                  <a:srgbClr val="0000FF"/>
                </a:solidFill>
                <a:latin typeface="楷体_GB2312" pitchFamily="49" charset="-122"/>
                <a:ea typeface="楷体_GB2312" pitchFamily="49" charset="-122"/>
              </a:rPr>
              <a:t>2006</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sym typeface="Wingdings" pitchFamily="2" charset="2"/>
              </a:rPr>
              <a:t>:(A)</a:t>
            </a:r>
            <a:r>
              <a:rPr lang="zh-CN" altLang="en-US" sz="2400" b="1">
                <a:solidFill>
                  <a:srgbClr val="0000FF"/>
                </a:solidFill>
                <a:latin typeface="楷体_GB2312" pitchFamily="49" charset="-122"/>
                <a:ea typeface="楷体_GB2312" pitchFamily="49" charset="-122"/>
                <a:sym typeface="Wingdings" pitchFamily="2" charset="2"/>
              </a:rPr>
              <a:t>出版社的资源管理问题（北工大</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孟大志）</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(B)</a:t>
            </a:r>
            <a:r>
              <a:rPr lang="zh-CN" altLang="en-US" sz="2400" b="1">
                <a:solidFill>
                  <a:srgbClr val="0000FF"/>
                </a:solidFill>
                <a:latin typeface="楷体_GB2312" pitchFamily="49" charset="-122"/>
                <a:ea typeface="楷体_GB2312" pitchFamily="49" charset="-122"/>
                <a:sym typeface="Wingdings" pitchFamily="2" charset="2"/>
              </a:rPr>
              <a:t>艾滋病疗法的评价及预测问题（天大：边馥萍）</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(C)</a:t>
            </a:r>
            <a:r>
              <a:rPr lang="zh-CN" altLang="en-US" sz="2400" b="1">
                <a:solidFill>
                  <a:srgbClr val="0000FF"/>
                </a:solidFill>
                <a:latin typeface="楷体_GB2312" pitchFamily="49" charset="-122"/>
                <a:ea typeface="楷体_GB2312" pitchFamily="49" charset="-122"/>
                <a:sym typeface="Wingdings" pitchFamily="2" charset="2"/>
              </a:rPr>
              <a:t>易拉罐形状和尺寸的设计问题（北理工：叶其孝）</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(D)</a:t>
            </a:r>
            <a:r>
              <a:rPr lang="zh-CN" altLang="en-US" sz="2400" b="1">
                <a:solidFill>
                  <a:srgbClr val="0000FF"/>
                </a:solidFill>
                <a:latin typeface="楷体_GB2312" pitchFamily="49" charset="-122"/>
                <a:ea typeface="楷体_GB2312" pitchFamily="49" charset="-122"/>
                <a:sym typeface="Wingdings" pitchFamily="2" charset="2"/>
              </a:rPr>
              <a:t>煤矿瓦斯和煤尘的监测与控制问题</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zh-CN" altLang="en-US" sz="2400" b="1">
                <a:solidFill>
                  <a:srgbClr val="FF3300"/>
                </a:solidFill>
                <a:latin typeface="楷体_GB2312" pitchFamily="49" charset="-122"/>
                <a:ea typeface="楷体_GB2312" pitchFamily="49" charset="-122"/>
                <a:sym typeface="Wingdings" pitchFamily="2" charset="2"/>
              </a:rPr>
              <a:t>信息工程大学：韩中庚</a:t>
            </a:r>
            <a:r>
              <a:rPr lang="zh-CN" altLang="en-US" sz="2400" b="1">
                <a:solidFill>
                  <a:srgbClr val="0000FF"/>
                </a:solidFill>
                <a:latin typeface="楷体_GB2312" pitchFamily="49" charset="-122"/>
                <a:ea typeface="楷体_GB2312" pitchFamily="49" charset="-122"/>
                <a:sym typeface="Wingdings" pitchFamily="2" charset="2"/>
              </a:rPr>
              <a:t>）</a:t>
            </a:r>
          </a:p>
          <a:p>
            <a:pPr eaLnBrk="0" hangingPunct="0"/>
            <a:r>
              <a:rPr lang="en-US" altLang="zh-CN" sz="2400" b="1">
                <a:solidFill>
                  <a:srgbClr val="0000FF"/>
                </a:solidFill>
                <a:latin typeface="楷体_GB2312" pitchFamily="49" charset="-122"/>
                <a:ea typeface="楷体_GB2312" pitchFamily="49" charset="-122"/>
              </a:rPr>
              <a:t>2007</a:t>
            </a:r>
            <a:r>
              <a:rPr lang="zh-CN" altLang="en-US" sz="2400" b="1">
                <a:solidFill>
                  <a:srgbClr val="0000FF"/>
                </a:solidFill>
                <a:latin typeface="楷体_GB2312" pitchFamily="49" charset="-122"/>
                <a:ea typeface="楷体_GB2312" pitchFamily="49" charset="-122"/>
              </a:rPr>
              <a:t>年</a:t>
            </a:r>
            <a:r>
              <a:rPr lang="en-US" altLang="zh-CN" sz="2400" b="1">
                <a:solidFill>
                  <a:srgbClr val="0000FF"/>
                </a:solidFill>
                <a:latin typeface="楷体_GB2312" pitchFamily="49" charset="-122"/>
                <a:ea typeface="楷体_GB2312" pitchFamily="49" charset="-122"/>
                <a:sym typeface="Wingdings" pitchFamily="2" charset="2"/>
              </a:rPr>
              <a:t>:(A)</a:t>
            </a:r>
            <a:r>
              <a:rPr lang="zh-CN" altLang="en-US" sz="2400" b="1">
                <a:solidFill>
                  <a:srgbClr val="0000FF"/>
                </a:solidFill>
                <a:latin typeface="楷体_GB2312" pitchFamily="49" charset="-122"/>
                <a:ea typeface="楷体_GB2312" pitchFamily="49" charset="-122"/>
                <a:sym typeface="Wingdings" pitchFamily="2" charset="2"/>
              </a:rPr>
              <a:t>中国人口增长预测问题（清华大学</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唐云）</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(B)</a:t>
            </a:r>
            <a:r>
              <a:rPr lang="en-US" altLang="zh-CN" sz="2400" b="1">
                <a:solidFill>
                  <a:srgbClr val="0000FF"/>
                </a:solidFill>
                <a:latin typeface="Courier New" pitchFamily="49" charset="0"/>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乘公交，看奥运</a:t>
            </a:r>
            <a:r>
              <a:rPr lang="zh-CN" altLang="en-US" sz="2400" b="1">
                <a:solidFill>
                  <a:srgbClr val="0000FF"/>
                </a:solidFill>
                <a:latin typeface="Courier New" pitchFamily="49" charset="0"/>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问题（吉大：方沛辰，</a:t>
            </a:r>
          </a:p>
          <a:p>
            <a:pPr eaLnBrk="0" hangingPunct="0"/>
            <a:r>
              <a:rPr lang="zh-CN" altLang="en-US" sz="2400" b="1">
                <a:solidFill>
                  <a:srgbClr val="0000FF"/>
                </a:solidFill>
                <a:latin typeface="楷体_GB2312" pitchFamily="49" charset="-122"/>
                <a:ea typeface="楷体_GB2312" pitchFamily="49" charset="-122"/>
                <a:sym typeface="Wingdings" pitchFamily="2" charset="2"/>
              </a:rPr>
              <a:t>                                 国防科大：吴孟达）</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(C)</a:t>
            </a:r>
            <a:r>
              <a:rPr lang="en-US" altLang="zh-CN" sz="2400" b="1">
                <a:solidFill>
                  <a:srgbClr val="0000FF"/>
                </a:solidFill>
                <a:latin typeface="Courier New" pitchFamily="49" charset="0"/>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手机套餐</a:t>
            </a:r>
            <a:r>
              <a:rPr lang="zh-CN" altLang="en-US" sz="2400" b="1">
                <a:solidFill>
                  <a:srgbClr val="0000FF"/>
                </a:solidFill>
                <a:latin typeface="Courier New" pitchFamily="49" charset="0"/>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优惠几何问题</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FF3300"/>
                </a:solidFill>
                <a:latin typeface="楷体_GB2312" pitchFamily="49" charset="-122"/>
                <a:ea typeface="楷体_GB2312" pitchFamily="49" charset="-122"/>
                <a:sym typeface="Wingdings" pitchFamily="2" charset="2"/>
              </a:rPr>
              <a:t>信息工程大学</a:t>
            </a:r>
            <a:r>
              <a:rPr lang="en-US" altLang="zh-CN" sz="2400" b="1">
                <a:solidFill>
                  <a:srgbClr val="FF3300"/>
                </a:solidFill>
                <a:latin typeface="楷体_GB2312" pitchFamily="49" charset="-122"/>
                <a:ea typeface="楷体_GB2312" pitchFamily="49" charset="-122"/>
                <a:sym typeface="Wingdings" pitchFamily="2" charset="2"/>
              </a:rPr>
              <a:t>:</a:t>
            </a:r>
            <a:r>
              <a:rPr lang="zh-CN" altLang="en-US" sz="2400" b="1">
                <a:solidFill>
                  <a:srgbClr val="FF3300"/>
                </a:solidFill>
                <a:latin typeface="楷体_GB2312" pitchFamily="49" charset="-122"/>
                <a:ea typeface="楷体_GB2312" pitchFamily="49" charset="-122"/>
                <a:sym typeface="Wingdings" pitchFamily="2" charset="2"/>
              </a:rPr>
              <a:t>韩中庚</a:t>
            </a:r>
            <a:r>
              <a:rPr lang="en-US" altLang="zh-CN" sz="2400" b="1">
                <a:solidFill>
                  <a:srgbClr val="0000FF"/>
                </a:solidFill>
                <a:latin typeface="楷体_GB2312" pitchFamily="49" charset="-122"/>
                <a:ea typeface="楷体_GB2312" pitchFamily="49" charset="-122"/>
                <a:sym typeface="Wingdings" pitchFamily="2" charset="2"/>
              </a:rPr>
              <a:t>)</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r>
              <a:rPr lang="en-US" altLang="zh-CN" sz="2400" b="1">
                <a:solidFill>
                  <a:srgbClr val="0000FF"/>
                </a:solidFill>
                <a:latin typeface="楷体_GB2312" pitchFamily="49" charset="-122"/>
                <a:ea typeface="楷体_GB2312" pitchFamily="49" charset="-122"/>
                <a:sym typeface="Wingdings" pitchFamily="2" charset="2"/>
              </a:rPr>
              <a:t>(D)</a:t>
            </a:r>
            <a:r>
              <a:rPr lang="zh-CN" altLang="en-US" sz="2400" b="1">
                <a:solidFill>
                  <a:srgbClr val="0000FF"/>
                </a:solidFill>
                <a:latin typeface="楷体_GB2312" pitchFamily="49" charset="-122"/>
                <a:ea typeface="楷体_GB2312" pitchFamily="49" charset="-122"/>
                <a:sym typeface="Wingdings" pitchFamily="2" charset="2"/>
              </a:rPr>
              <a:t>体能测试时间的安排问题</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首都师大</a:t>
            </a:r>
            <a:r>
              <a:rPr lang="en-US" altLang="zh-CN" sz="2400" b="1">
                <a:solidFill>
                  <a:srgbClr val="0000FF"/>
                </a:solidFill>
                <a:latin typeface="楷体_GB2312" pitchFamily="49" charset="-122"/>
                <a:ea typeface="楷体_GB2312" pitchFamily="49" charset="-122"/>
                <a:sym typeface="Wingdings" pitchFamily="2" charset="2"/>
              </a:rPr>
              <a:t>:</a:t>
            </a:r>
            <a:r>
              <a:rPr lang="zh-CN" altLang="en-US" sz="2400" b="1">
                <a:solidFill>
                  <a:srgbClr val="0000FF"/>
                </a:solidFill>
                <a:latin typeface="楷体_GB2312" pitchFamily="49" charset="-122"/>
                <a:ea typeface="楷体_GB2312" pitchFamily="49" charset="-122"/>
                <a:sym typeface="Wingdings" pitchFamily="2" charset="2"/>
              </a:rPr>
              <a:t>刘雨林</a:t>
            </a:r>
            <a:r>
              <a:rPr lang="en-US" altLang="zh-CN" sz="2400" b="1">
                <a:solidFill>
                  <a:srgbClr val="0000FF"/>
                </a:solidFill>
                <a:latin typeface="楷体_GB2312" pitchFamily="49" charset="-122"/>
                <a:ea typeface="楷体_GB2312" pitchFamily="49" charset="-122"/>
                <a:sym typeface="Wingdings" pitchFamily="2" charset="2"/>
              </a:rPr>
              <a:t>)</a:t>
            </a:r>
          </a:p>
          <a:p>
            <a:pPr eaLnBrk="0" hangingPunct="0"/>
            <a:r>
              <a:rPr lang="zh-CN" altLang="en-US" sz="2400" b="1">
                <a:solidFill>
                  <a:srgbClr val="0000FF"/>
                </a:solidFill>
                <a:latin typeface="楷体_GB2312" pitchFamily="49" charset="-122"/>
                <a:ea typeface="楷体_GB2312" pitchFamily="49" charset="-122"/>
                <a:sym typeface="Wingdings" pitchFamily="2" charset="2"/>
              </a:rPr>
              <a:t>       </a:t>
            </a:r>
          </a:p>
        </p:txBody>
      </p:sp>
      <p:sp>
        <p:nvSpPr>
          <p:cNvPr id="86022" name="Rectangle 4"/>
          <p:cNvSpPr>
            <a:spLocks noChangeArrowheads="1"/>
          </p:cNvSpPr>
          <p:nvPr/>
        </p:nvSpPr>
        <p:spPr bwMode="auto">
          <a:xfrm>
            <a:off x="1403350" y="476250"/>
            <a:ext cx="5688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黑体" pitchFamily="49" charset="-122"/>
                <a:ea typeface="黑体" pitchFamily="49" charset="-122"/>
              </a:rPr>
              <a:t> </a:t>
            </a:r>
            <a:r>
              <a:rPr lang="zh-CN" altLang="en-US" sz="3200" b="1">
                <a:solidFill>
                  <a:schemeClr val="bg1"/>
                </a:solidFill>
                <a:latin typeface="黑体" pitchFamily="49" charset="-122"/>
                <a:ea typeface="黑体" pitchFamily="49" charset="-122"/>
              </a:rPr>
              <a:t>一、</a:t>
            </a:r>
            <a:r>
              <a:rPr lang="en-US" altLang="zh-CN" sz="3200" b="1">
                <a:solidFill>
                  <a:schemeClr val="bg1"/>
                </a:solidFill>
                <a:latin typeface="黑体" pitchFamily="49" charset="-122"/>
                <a:ea typeface="黑体" pitchFamily="49" charset="-122"/>
              </a:rPr>
              <a:t>CUMCM</a:t>
            </a:r>
            <a:r>
              <a:rPr lang="zh-CN" altLang="en-US" sz="3200" b="1">
                <a:solidFill>
                  <a:schemeClr val="bg1"/>
                </a:solidFill>
                <a:latin typeface="黑体" pitchFamily="49" charset="-122"/>
                <a:ea typeface="黑体" pitchFamily="49" charset="-122"/>
              </a:rPr>
              <a:t>历年赛题的简析</a:t>
            </a:r>
          </a:p>
        </p:txBody>
      </p:sp>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2"/>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graphicFrame>
        <p:nvGraphicFramePr>
          <p:cNvPr id="102403" name="Object 3"/>
          <p:cNvGraphicFramePr>
            <a:graphicFrameLocks noChangeAspect="1"/>
          </p:cNvGraphicFramePr>
          <p:nvPr/>
        </p:nvGraphicFramePr>
        <p:xfrm>
          <a:off x="1152525" y="2489200"/>
          <a:ext cx="4438650" cy="974725"/>
        </p:xfrm>
        <a:graphic>
          <a:graphicData uri="http://schemas.openxmlformats.org/presentationml/2006/ole">
            <mc:AlternateContent xmlns:mc="http://schemas.openxmlformats.org/markup-compatibility/2006">
              <mc:Choice xmlns:v="urn:schemas-microsoft-com:vml" Requires="v">
                <p:oleObj spid="_x0000_s6223" r:id="rId3" imgW="2561760" imgH="561240" progId="Equation.DSMT4">
                  <p:embed/>
                </p:oleObj>
              </mc:Choice>
              <mc:Fallback>
                <p:oleObj r:id="rId3" imgW="2561760" imgH="5612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2489200"/>
                        <a:ext cx="443865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p:cNvGrpSpPr>
            <a:grpSpLocks/>
          </p:cNvGrpSpPr>
          <p:nvPr/>
        </p:nvGrpSpPr>
        <p:grpSpPr bwMode="auto">
          <a:xfrm>
            <a:off x="428625" y="857250"/>
            <a:ext cx="8239125" cy="6143625"/>
            <a:chOff x="0" y="0"/>
            <a:chExt cx="5190" cy="3898"/>
          </a:xfrm>
        </p:grpSpPr>
        <p:sp>
          <p:nvSpPr>
            <p:cNvPr id="6163" name="Text Box 5"/>
            <p:cNvSpPr txBox="1">
              <a:spLocks noChangeArrowheads="1"/>
            </p:cNvSpPr>
            <p:nvPr/>
          </p:nvSpPr>
          <p:spPr bwMode="auto">
            <a:xfrm>
              <a:off x="72" y="393"/>
              <a:ext cx="5075"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sz="2400" b="1">
                  <a:ea typeface="Arial Unicode MS" pitchFamily="34" charset="-122"/>
                  <a:cs typeface="Arial Unicode MS" pitchFamily="34" charset="-122"/>
                </a:rPr>
                <a:t>除地球吸引力外，对石块下落影响最大的当属</a:t>
              </a:r>
              <a:r>
                <a:rPr lang="zh-CN" altLang="en-US" sz="2400" b="1">
                  <a:solidFill>
                    <a:srgbClr val="0033CC"/>
                  </a:solidFill>
                  <a:ea typeface="Arial Unicode MS" pitchFamily="34" charset="-122"/>
                  <a:cs typeface="Arial Unicode MS" pitchFamily="34" charset="-122"/>
                </a:rPr>
                <a:t>空气的阻力</a:t>
              </a:r>
              <a:r>
                <a:rPr lang="zh-CN" altLang="en-US" sz="2400" b="1">
                  <a:ea typeface="Arial Unicode MS" pitchFamily="34" charset="-122"/>
                  <a:cs typeface="Arial Unicode MS" pitchFamily="34" charset="-122"/>
                </a:rPr>
                <a:t>。根据流体力学知识，此时可设空气阻力正比于石块下落的速度，阻力系 数为常数，因而，由牛顿第二定律可得：</a:t>
              </a:r>
              <a:r>
                <a:rPr lang="zh-CN" altLang="en-US">
                  <a:ea typeface="Arial Unicode MS" pitchFamily="34" charset="-122"/>
                  <a:cs typeface="Arial Unicode MS" pitchFamily="34" charset="-122"/>
                </a:rPr>
                <a:t> </a:t>
              </a:r>
            </a:p>
          </p:txBody>
        </p:sp>
        <p:grpSp>
          <p:nvGrpSpPr>
            <p:cNvPr id="6164" name="Group 6"/>
            <p:cNvGrpSpPr>
              <a:grpSpLocks/>
            </p:cNvGrpSpPr>
            <p:nvPr/>
          </p:nvGrpSpPr>
          <p:grpSpPr bwMode="auto">
            <a:xfrm>
              <a:off x="0" y="0"/>
              <a:ext cx="5190" cy="3898"/>
              <a:chOff x="0" y="0"/>
              <a:chExt cx="5190" cy="3898"/>
            </a:xfrm>
          </p:grpSpPr>
          <p:sp>
            <p:nvSpPr>
              <p:cNvPr id="6165" name="Line 7"/>
              <p:cNvSpPr>
                <a:spLocks noChangeShapeType="1"/>
              </p:cNvSpPr>
              <p:nvPr/>
            </p:nvSpPr>
            <p:spPr bwMode="auto">
              <a:xfrm rot="10800000">
                <a:off x="5184" y="235"/>
                <a:ext cx="6" cy="329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66" name="Line 8"/>
              <p:cNvSpPr>
                <a:spLocks noChangeShapeType="1"/>
              </p:cNvSpPr>
              <p:nvPr/>
            </p:nvSpPr>
            <p:spPr bwMode="auto">
              <a:xfrm rot="10800000">
                <a:off x="0" y="369"/>
                <a:ext cx="0" cy="330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67" name="Freeform 9"/>
              <p:cNvSpPr>
                <a:spLocks/>
              </p:cNvSpPr>
              <p:nvPr/>
            </p:nvSpPr>
            <p:spPr bwMode="auto">
              <a:xfrm rot="10800000">
                <a:off x="0" y="0"/>
                <a:ext cx="5178" cy="393"/>
              </a:xfrm>
              <a:custGeom>
                <a:avLst/>
                <a:gdLst>
                  <a:gd name="T0" fmla="*/ 0 w 5168"/>
                  <a:gd name="T1" fmla="*/ 413 h 331"/>
                  <a:gd name="T2" fmla="*/ 110 w 5168"/>
                  <a:gd name="T3" fmla="*/ 480 h 331"/>
                  <a:gd name="T4" fmla="*/ 184 w 5168"/>
                  <a:gd name="T5" fmla="*/ 616 h 331"/>
                  <a:gd name="T6" fmla="*/ 484 w 5168"/>
                  <a:gd name="T7" fmla="*/ 927 h 331"/>
                  <a:gd name="T8" fmla="*/ 1708 w 5168"/>
                  <a:gd name="T9" fmla="*/ 792 h 331"/>
                  <a:gd name="T10" fmla="*/ 2926 w 5168"/>
                  <a:gd name="T11" fmla="*/ 893 h 331"/>
                  <a:gd name="T12" fmla="*/ 3294 w 5168"/>
                  <a:gd name="T13" fmla="*/ 857 h 331"/>
                  <a:gd name="T14" fmla="*/ 3382 w 5168"/>
                  <a:gd name="T15" fmla="*/ 753 h 331"/>
                  <a:gd name="T16" fmla="*/ 3508 w 5168"/>
                  <a:gd name="T17" fmla="*/ 721 h 331"/>
                  <a:gd name="T18" fmla="*/ 4040 w 5168"/>
                  <a:gd name="T19" fmla="*/ 551 h 331"/>
                  <a:gd name="T20" fmla="*/ 4423 w 5168"/>
                  <a:gd name="T21" fmla="*/ 378 h 331"/>
                  <a:gd name="T22" fmla="*/ 4487 w 5168"/>
                  <a:gd name="T23" fmla="*/ 275 h 331"/>
                  <a:gd name="T24" fmla="*/ 4597 w 5168"/>
                  <a:gd name="T25" fmla="*/ 104 h 331"/>
                  <a:gd name="T26" fmla="*/ 4695 w 5168"/>
                  <a:gd name="T27" fmla="*/ 33 h 331"/>
                  <a:gd name="T28" fmla="*/ 4744 w 5168"/>
                  <a:gd name="T29" fmla="*/ 0 h 331"/>
                  <a:gd name="T30" fmla="*/ 5228 w 5168"/>
                  <a:gd name="T31" fmla="*/ 104 h 3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68"/>
                  <a:gd name="T49" fmla="*/ 0 h 331"/>
                  <a:gd name="T50" fmla="*/ 5168 w 5168"/>
                  <a:gd name="T51" fmla="*/ 331 h 3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sp>
            <p:nvSpPr>
              <p:cNvPr id="6168" name="Freeform 10"/>
              <p:cNvSpPr>
                <a:spLocks/>
              </p:cNvSpPr>
              <p:nvPr/>
            </p:nvSpPr>
            <p:spPr bwMode="auto">
              <a:xfrm>
                <a:off x="12" y="3505"/>
                <a:ext cx="5178" cy="393"/>
              </a:xfrm>
              <a:custGeom>
                <a:avLst/>
                <a:gdLst>
                  <a:gd name="T0" fmla="*/ 0 w 5168"/>
                  <a:gd name="T1" fmla="*/ 413 h 331"/>
                  <a:gd name="T2" fmla="*/ 110 w 5168"/>
                  <a:gd name="T3" fmla="*/ 480 h 331"/>
                  <a:gd name="T4" fmla="*/ 184 w 5168"/>
                  <a:gd name="T5" fmla="*/ 616 h 331"/>
                  <a:gd name="T6" fmla="*/ 484 w 5168"/>
                  <a:gd name="T7" fmla="*/ 927 h 331"/>
                  <a:gd name="T8" fmla="*/ 1708 w 5168"/>
                  <a:gd name="T9" fmla="*/ 792 h 331"/>
                  <a:gd name="T10" fmla="*/ 2926 w 5168"/>
                  <a:gd name="T11" fmla="*/ 893 h 331"/>
                  <a:gd name="T12" fmla="*/ 3294 w 5168"/>
                  <a:gd name="T13" fmla="*/ 857 h 331"/>
                  <a:gd name="T14" fmla="*/ 3382 w 5168"/>
                  <a:gd name="T15" fmla="*/ 753 h 331"/>
                  <a:gd name="T16" fmla="*/ 3508 w 5168"/>
                  <a:gd name="T17" fmla="*/ 721 h 331"/>
                  <a:gd name="T18" fmla="*/ 4040 w 5168"/>
                  <a:gd name="T19" fmla="*/ 551 h 331"/>
                  <a:gd name="T20" fmla="*/ 4423 w 5168"/>
                  <a:gd name="T21" fmla="*/ 378 h 331"/>
                  <a:gd name="T22" fmla="*/ 4487 w 5168"/>
                  <a:gd name="T23" fmla="*/ 275 h 331"/>
                  <a:gd name="T24" fmla="*/ 4597 w 5168"/>
                  <a:gd name="T25" fmla="*/ 104 h 331"/>
                  <a:gd name="T26" fmla="*/ 4695 w 5168"/>
                  <a:gd name="T27" fmla="*/ 33 h 331"/>
                  <a:gd name="T28" fmla="*/ 4744 w 5168"/>
                  <a:gd name="T29" fmla="*/ 0 h 331"/>
                  <a:gd name="T30" fmla="*/ 5228 w 5168"/>
                  <a:gd name="T31" fmla="*/ 104 h 3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68"/>
                  <a:gd name="T49" fmla="*/ 0 h 331"/>
                  <a:gd name="T50" fmla="*/ 5168 w 5168"/>
                  <a:gd name="T51" fmla="*/ 331 h 3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grpSp>
      </p:grpSp>
      <p:sp>
        <p:nvSpPr>
          <p:cNvPr id="6154" name="Rectangle 11"/>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graphicFrame>
        <p:nvGraphicFramePr>
          <p:cNvPr id="102412" name="Object 12"/>
          <p:cNvGraphicFramePr>
            <a:graphicFrameLocks noChangeAspect="1"/>
          </p:cNvGraphicFramePr>
          <p:nvPr/>
        </p:nvGraphicFramePr>
        <p:xfrm>
          <a:off x="3214688" y="3357563"/>
          <a:ext cx="5159375" cy="1049337"/>
        </p:xfrm>
        <a:graphic>
          <a:graphicData uri="http://schemas.openxmlformats.org/presentationml/2006/ole">
            <mc:AlternateContent xmlns:mc="http://schemas.openxmlformats.org/markup-compatibility/2006">
              <mc:Choice xmlns:v="urn:schemas-microsoft-com:vml" Requires="v">
                <p:oleObj spid="_x0000_s6224" r:id="rId5" imgW="2766240" imgH="561240" progId="Equation.DSMT4">
                  <p:embed/>
                </p:oleObj>
              </mc:Choice>
              <mc:Fallback>
                <p:oleObj r:id="rId5" imgW="2766240" imgH="56124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88" y="3357563"/>
                        <a:ext cx="5159375"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3" name="Text Box 13"/>
          <p:cNvSpPr txBox="1">
            <a:spLocks noChangeArrowheads="1"/>
          </p:cNvSpPr>
          <p:nvPr/>
        </p:nvSpPr>
        <p:spPr bwMode="auto">
          <a:xfrm>
            <a:off x="785813" y="3643313"/>
            <a:ext cx="2339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sz="2400" b="1">
                <a:ea typeface="Arial Unicode MS" pitchFamily="34" charset="-122"/>
                <a:cs typeface="Arial Unicode MS" pitchFamily="34" charset="-122"/>
              </a:rPr>
              <a:t>令</a:t>
            </a:r>
            <a:r>
              <a:rPr lang="en-US" altLang="zh-CN" sz="2400" i="1">
                <a:solidFill>
                  <a:srgbClr val="0033CC"/>
                </a:solidFill>
                <a:latin typeface="Times New Roman" pitchFamily="18" charset="0"/>
                <a:ea typeface="Arial Unicode MS" pitchFamily="34" charset="-122"/>
                <a:cs typeface="Arial Unicode MS" pitchFamily="34" charset="-122"/>
              </a:rPr>
              <a:t>k</a:t>
            </a:r>
            <a:r>
              <a:rPr lang="en-US" altLang="zh-CN" sz="2400" b="1">
                <a:solidFill>
                  <a:srgbClr val="0033CC"/>
                </a:solidFill>
                <a:ea typeface="Arial Unicode MS" pitchFamily="34" charset="-122"/>
                <a:cs typeface="Arial Unicode MS" pitchFamily="34" charset="-122"/>
              </a:rPr>
              <a:t>=       </a:t>
            </a:r>
            <a:r>
              <a:rPr lang="zh-CN" altLang="en-US" sz="2400" b="1">
                <a:solidFill>
                  <a:srgbClr val="0033CC"/>
                </a:solidFill>
                <a:ea typeface="Arial Unicode MS" pitchFamily="34" charset="-122"/>
                <a:cs typeface="Arial Unicode MS" pitchFamily="34" charset="-122"/>
              </a:rPr>
              <a:t>，</a:t>
            </a:r>
            <a:r>
              <a:rPr lang="zh-CN" altLang="en-US" sz="2400" b="1">
                <a:ea typeface="Arial Unicode MS" pitchFamily="34" charset="-122"/>
                <a:cs typeface="Arial Unicode MS" pitchFamily="34" charset="-122"/>
              </a:rPr>
              <a:t>解得</a:t>
            </a:r>
            <a:r>
              <a:rPr lang="zh-CN" altLang="en-US">
                <a:solidFill>
                  <a:srgbClr val="0033CC"/>
                </a:solidFill>
                <a:ea typeface="Arial Unicode MS" pitchFamily="34" charset="-122"/>
                <a:cs typeface="Arial Unicode MS" pitchFamily="34" charset="-122"/>
              </a:rPr>
              <a:t> </a:t>
            </a:r>
          </a:p>
        </p:txBody>
      </p:sp>
      <p:sp>
        <p:nvSpPr>
          <p:cNvPr id="102414" name="Text Box 14"/>
          <p:cNvSpPr txBox="1">
            <a:spLocks noChangeArrowheads="1"/>
          </p:cNvSpPr>
          <p:nvPr/>
        </p:nvSpPr>
        <p:spPr bwMode="auto">
          <a:xfrm>
            <a:off x="714375" y="4357688"/>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sz="2400" b="1">
                <a:ea typeface="Arial Unicode MS" pitchFamily="34" charset="-122"/>
                <a:cs typeface="Arial Unicode MS" pitchFamily="34" charset="-122"/>
              </a:rPr>
              <a:t>代入初始条件 </a:t>
            </a:r>
            <a:r>
              <a:rPr lang="en-US" altLang="zh-CN" sz="2400" i="1">
                <a:solidFill>
                  <a:srgbClr val="0033CC"/>
                </a:solidFill>
                <a:latin typeface="Times New Roman" pitchFamily="18" charset="0"/>
                <a:ea typeface="Arial Unicode MS" pitchFamily="34" charset="-122"/>
                <a:cs typeface="Arial Unicode MS" pitchFamily="34" charset="-122"/>
              </a:rPr>
              <a:t>v</a:t>
            </a:r>
            <a:r>
              <a:rPr lang="en-US" altLang="zh-CN" sz="2400" b="1">
                <a:solidFill>
                  <a:srgbClr val="0033CC"/>
                </a:solidFill>
                <a:ea typeface="Arial Unicode MS" pitchFamily="34" charset="-122"/>
                <a:cs typeface="Arial Unicode MS" pitchFamily="34" charset="-122"/>
              </a:rPr>
              <a:t>(0)=0</a:t>
            </a:r>
            <a:r>
              <a:rPr lang="zh-CN" altLang="en-US" sz="2400" b="1">
                <a:ea typeface="Arial Unicode MS" pitchFamily="34" charset="-122"/>
                <a:cs typeface="Arial Unicode MS" pitchFamily="34" charset="-122"/>
              </a:rPr>
              <a:t>，得</a:t>
            </a:r>
            <a:r>
              <a:rPr lang="en-US" altLang="zh-CN" sz="2400" i="1">
                <a:solidFill>
                  <a:srgbClr val="0033CC"/>
                </a:solidFill>
                <a:latin typeface="Times New Roman" pitchFamily="18" charset="0"/>
                <a:ea typeface="Arial Unicode MS" pitchFamily="34" charset="-122"/>
                <a:cs typeface="Arial Unicode MS" pitchFamily="34" charset="-122"/>
              </a:rPr>
              <a:t>c</a:t>
            </a:r>
            <a:r>
              <a:rPr lang="en-US" altLang="zh-CN" sz="2400" b="1">
                <a:solidFill>
                  <a:srgbClr val="0033CC"/>
                </a:solidFill>
                <a:ea typeface="Arial Unicode MS" pitchFamily="34" charset="-122"/>
                <a:cs typeface="Arial Unicode MS" pitchFamily="34" charset="-122"/>
              </a:rPr>
              <a:t>=</a:t>
            </a:r>
            <a:r>
              <a:rPr lang="zh-CN" altLang="en-US" sz="2400" b="1">
                <a:solidFill>
                  <a:srgbClr val="0033CC"/>
                </a:solidFill>
                <a:ea typeface="Arial Unicode MS" pitchFamily="34" charset="-122"/>
                <a:cs typeface="Arial Unicode MS" pitchFamily="34" charset="-122"/>
              </a:rPr>
              <a:t>－</a:t>
            </a:r>
            <a:r>
              <a:rPr lang="en-US" altLang="zh-CN" sz="2400" i="1">
                <a:solidFill>
                  <a:srgbClr val="0033CC"/>
                </a:solidFill>
                <a:latin typeface="Times New Roman" pitchFamily="18" charset="0"/>
                <a:ea typeface="Arial Unicode MS" pitchFamily="34" charset="-122"/>
                <a:cs typeface="Arial Unicode MS" pitchFamily="34" charset="-122"/>
              </a:rPr>
              <a:t>g/k</a:t>
            </a:r>
            <a:r>
              <a:rPr lang="zh-CN" altLang="en-US" sz="2400" b="1">
                <a:ea typeface="Arial Unicode MS" pitchFamily="34" charset="-122"/>
                <a:cs typeface="Arial Unicode MS" pitchFamily="34" charset="-122"/>
              </a:rPr>
              <a:t>，故有</a:t>
            </a:r>
            <a:r>
              <a:rPr lang="zh-CN" altLang="en-US">
                <a:ea typeface="Arial Unicode MS" pitchFamily="34" charset="-122"/>
                <a:cs typeface="Arial Unicode MS" pitchFamily="34" charset="-122"/>
              </a:rPr>
              <a:t> </a:t>
            </a:r>
          </a:p>
        </p:txBody>
      </p:sp>
      <p:sp>
        <p:nvSpPr>
          <p:cNvPr id="6157" name="Rectangle 1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graphicFrame>
        <p:nvGraphicFramePr>
          <p:cNvPr id="102416" name="Object 16"/>
          <p:cNvGraphicFramePr>
            <a:graphicFrameLocks noChangeAspect="1"/>
          </p:cNvGraphicFramePr>
          <p:nvPr/>
        </p:nvGraphicFramePr>
        <p:xfrm>
          <a:off x="2344738" y="4786313"/>
          <a:ext cx="3576637" cy="981075"/>
        </p:xfrm>
        <a:graphic>
          <a:graphicData uri="http://schemas.openxmlformats.org/presentationml/2006/ole">
            <mc:AlternateContent xmlns:mc="http://schemas.openxmlformats.org/markup-compatibility/2006">
              <mc:Choice xmlns:v="urn:schemas-microsoft-com:vml" Requires="v">
                <p:oleObj spid="_x0000_s6225" r:id="rId7" imgW="1209600" imgH="356400" progId="Equation.DSMT4">
                  <p:embed/>
                </p:oleObj>
              </mc:Choice>
              <mc:Fallback>
                <p:oleObj r:id="rId7" imgW="1209600" imgH="3564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4738" y="4786313"/>
                        <a:ext cx="357663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7" name="Text Box 17"/>
          <p:cNvSpPr txBox="1">
            <a:spLocks noChangeArrowheads="1"/>
          </p:cNvSpPr>
          <p:nvPr/>
        </p:nvSpPr>
        <p:spPr bwMode="auto">
          <a:xfrm>
            <a:off x="857250" y="5929313"/>
            <a:ext cx="301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sz="2400" b="1">
                <a:ea typeface="Arial Unicode MS" pitchFamily="34" charset="-122"/>
                <a:cs typeface="Arial Unicode MS" pitchFamily="34" charset="-122"/>
              </a:rPr>
              <a:t>再积分一次，得：</a:t>
            </a:r>
            <a:r>
              <a:rPr lang="zh-CN" altLang="en-US">
                <a:ea typeface="Arial Unicode MS" pitchFamily="34" charset="-122"/>
                <a:cs typeface="Arial Unicode MS" pitchFamily="34" charset="-122"/>
              </a:rPr>
              <a:t> </a:t>
            </a:r>
          </a:p>
        </p:txBody>
      </p:sp>
      <p:sp>
        <p:nvSpPr>
          <p:cNvPr id="6159"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graphicFrame>
        <p:nvGraphicFramePr>
          <p:cNvPr id="102419" name="Object 19"/>
          <p:cNvGraphicFramePr>
            <a:graphicFrameLocks noChangeAspect="1"/>
          </p:cNvGraphicFramePr>
          <p:nvPr/>
        </p:nvGraphicFramePr>
        <p:xfrm>
          <a:off x="3643313" y="5715000"/>
          <a:ext cx="3106737" cy="965200"/>
        </p:xfrm>
        <a:graphic>
          <a:graphicData uri="http://schemas.openxmlformats.org/presentationml/2006/ole">
            <mc:AlternateContent xmlns:mc="http://schemas.openxmlformats.org/markup-compatibility/2006">
              <mc:Choice xmlns:v="urn:schemas-microsoft-com:vml" Requires="v">
                <p:oleObj spid="_x0000_s6226" r:id="rId9" imgW="1165320" imgH="356400" progId="Equation.3">
                  <p:embed/>
                </p:oleObj>
              </mc:Choice>
              <mc:Fallback>
                <p:oleObj r:id="rId9" imgW="1165320" imgH="3564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3313" y="5715000"/>
                        <a:ext cx="3106737"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20" name="Object 20"/>
          <p:cNvGraphicFramePr>
            <a:graphicFrameLocks noChangeAspect="1"/>
          </p:cNvGraphicFramePr>
          <p:nvPr/>
        </p:nvGraphicFramePr>
        <p:xfrm>
          <a:off x="1585913" y="3357563"/>
          <a:ext cx="390525" cy="860425"/>
        </p:xfrm>
        <a:graphic>
          <a:graphicData uri="http://schemas.openxmlformats.org/presentationml/2006/ole">
            <mc:AlternateContent xmlns:mc="http://schemas.openxmlformats.org/markup-compatibility/2006">
              <mc:Choice xmlns:v="urn:schemas-microsoft-com:vml" Requires="v">
                <p:oleObj spid="_x0000_s6227" r:id="rId11" imgW="177963" imgH="393676" progId="Equation.DSMT4">
                  <p:embed/>
                </p:oleObj>
              </mc:Choice>
              <mc:Fallback>
                <p:oleObj r:id="rId11" imgW="177963" imgH="393676"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5913" y="3357563"/>
                        <a:ext cx="3905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60" name="Text Box 21"/>
          <p:cNvSpPr txBox="1">
            <a:spLocks noChangeArrowheads="1"/>
          </p:cNvSpPr>
          <p:nvPr/>
        </p:nvSpPr>
        <p:spPr bwMode="auto">
          <a:xfrm>
            <a:off x="912813" y="214313"/>
            <a:ext cx="4587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ea typeface="宋体" pitchFamily="2" charset="-122"/>
            </a:endParaRPr>
          </a:p>
        </p:txBody>
      </p:sp>
      <p:sp>
        <p:nvSpPr>
          <p:cNvPr id="102422" name="Rectangle 22"/>
          <p:cNvSpPr>
            <a:spLocks noChangeArrowheads="1"/>
          </p:cNvSpPr>
          <p:nvPr/>
        </p:nvSpPr>
        <p:spPr bwMode="auto">
          <a:xfrm>
            <a:off x="5857875" y="500063"/>
            <a:ext cx="2133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4400" b="1">
              <a:solidFill>
                <a:srgbClr val="0000FF"/>
              </a:solidFill>
              <a:ea typeface="华文琥珀" pitchFamily="2" charset="-122"/>
            </a:endParaRPr>
          </a:p>
        </p:txBody>
      </p:sp>
      <p:sp>
        <p:nvSpPr>
          <p:cNvPr id="102423" name="AutoShape 34"/>
          <p:cNvSpPr>
            <a:spLocks noChangeArrowheads="1"/>
          </p:cNvSpPr>
          <p:nvPr/>
        </p:nvSpPr>
        <p:spPr bwMode="auto">
          <a:xfrm flipH="1">
            <a:off x="214313" y="0"/>
            <a:ext cx="8215312" cy="1676400"/>
          </a:xfrm>
          <a:prstGeom prst="cloudCallout">
            <a:avLst>
              <a:gd name="adj1" fmla="val -56713"/>
              <a:gd name="adj2" fmla="val -4093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fontAlgn="t"/>
            <a:endParaRPr lang="en-US" altLang="zh-CN" sz="3600" b="1">
              <a:solidFill>
                <a:srgbClr val="FF0000"/>
              </a:solidFill>
              <a:ea typeface="华文琥珀" pitchFamily="2" charset="-122"/>
            </a:endParaRPr>
          </a:p>
          <a:p>
            <a:pPr algn="ctr" fontAlgn="t"/>
            <a:r>
              <a:rPr lang="zh-CN" altLang="en-US" sz="3600" b="1">
                <a:solidFill>
                  <a:srgbClr val="FF0000"/>
                </a:solidFill>
                <a:ea typeface="华文琥珀" pitchFamily="2" charset="-122"/>
              </a:rPr>
              <a:t>方法二</a:t>
            </a:r>
          </a:p>
          <a:p>
            <a:pPr algn="ctr" fontAlgn="t"/>
            <a:r>
              <a:rPr lang="zh-CN" altLang="en-US" sz="2800" b="1">
                <a:solidFill>
                  <a:srgbClr val="FF0000"/>
                </a:solidFill>
                <a:latin typeface="黑体" pitchFamily="49" charset="-122"/>
                <a:ea typeface="黑体" pitchFamily="49" charset="-122"/>
              </a:rPr>
              <a:t>假如我们学过微积分</a:t>
            </a:r>
            <a:r>
              <a:rPr lang="en-US" altLang="zh-CN" sz="2800" b="1">
                <a:solidFill>
                  <a:srgbClr val="FF0000"/>
                </a:solidFill>
                <a:latin typeface="黑体" pitchFamily="49" charset="-122"/>
                <a:ea typeface="黑体" pitchFamily="49" charset="-122"/>
              </a:rPr>
              <a:t>(</a:t>
            </a:r>
            <a:r>
              <a:rPr lang="zh-CN" altLang="en-US" sz="2800" b="1">
                <a:solidFill>
                  <a:srgbClr val="FF0000"/>
                </a:solidFill>
                <a:latin typeface="黑体" pitchFamily="49" charset="-122"/>
                <a:ea typeface="黑体" pitchFamily="49" charset="-122"/>
              </a:rPr>
              <a:t>高等数学），我们可以做得更好！</a:t>
            </a:r>
            <a:endParaRPr lang="zh-CN" altLang="en-US" sz="1600">
              <a:solidFill>
                <a:srgbClr val="FF0000"/>
              </a:solidFill>
              <a:latin typeface="黑体" pitchFamily="49" charset="-122"/>
              <a:ea typeface="黑体" pitchFamily="49" charset="-122"/>
            </a:endParaRPr>
          </a:p>
        </p:txBody>
      </p:sp>
      <p:graphicFrame>
        <p:nvGraphicFramePr>
          <p:cNvPr id="102424" name="Object 24"/>
          <p:cNvGraphicFramePr>
            <a:graphicFrameLocks noChangeAspect="1"/>
          </p:cNvGraphicFramePr>
          <p:nvPr/>
        </p:nvGraphicFramePr>
        <p:xfrm>
          <a:off x="3714750" y="2208213"/>
          <a:ext cx="285750" cy="319087"/>
        </p:xfrm>
        <a:graphic>
          <a:graphicData uri="http://schemas.openxmlformats.org/presentationml/2006/ole">
            <mc:AlternateContent xmlns:mc="http://schemas.openxmlformats.org/markup-compatibility/2006">
              <mc:Choice xmlns:v="urn:schemas-microsoft-com:vml" Requires="v">
                <p:oleObj spid="_x0000_s6228" r:id="rId13" imgW="216030" imgH="241408" progId="Equation.DSMT4">
                  <p:embed/>
                </p:oleObj>
              </mc:Choice>
              <mc:Fallback>
                <p:oleObj r:id="rId13" imgW="216030" imgH="241408" progId="Equation.DSMT4">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4750" y="2208213"/>
                        <a:ext cx="28575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23"/>
                                        </p:tgtEl>
                                        <p:attrNameLst>
                                          <p:attrName>style.visibility</p:attrName>
                                        </p:attrNameLst>
                                      </p:cBhvr>
                                      <p:to>
                                        <p:strVal val="visible"/>
                                      </p:to>
                                    </p:set>
                                    <p:animEffect transition="in" filter="wipe(left)">
                                      <p:cBhvr>
                                        <p:cTn id="7" dur="500"/>
                                        <p:tgtEl>
                                          <p:spTgt spid="102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102422"/>
                                        </p:tgtEl>
                                        <p:attrNameLst>
                                          <p:attrName>style.visibility</p:attrName>
                                        </p:attrNameLst>
                                      </p:cBhvr>
                                      <p:to>
                                        <p:strVal val="visible"/>
                                      </p:to>
                                    </p:set>
                                    <p:animEffect transition="in" filter="randombar(horizontal)">
                                      <p:cBhvr>
                                        <p:cTn id="12" dur="500"/>
                                        <p:tgtEl>
                                          <p:spTgt spid="102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02424"/>
                                        </p:tgtEl>
                                        <p:attrNameLst>
                                          <p:attrName>style.visibility</p:attrName>
                                        </p:attrNameLst>
                                      </p:cBhvr>
                                      <p:to>
                                        <p:strVal val="visible"/>
                                      </p:to>
                                    </p:set>
                                    <p:animEffect transition="in" filter="wipe(down)">
                                      <p:cBhvr>
                                        <p:cTn id="22" dur="500"/>
                                        <p:tgtEl>
                                          <p:spTgt spid="1024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2403"/>
                                        </p:tgtEl>
                                        <p:attrNameLst>
                                          <p:attrName>style.visibility</p:attrName>
                                        </p:attrNameLst>
                                      </p:cBhvr>
                                      <p:to>
                                        <p:strVal val="visible"/>
                                      </p:to>
                                    </p:set>
                                    <p:animEffect transition="in" filter="fade">
                                      <p:cBhvr>
                                        <p:cTn id="27" dur="2000"/>
                                        <p:tgtEl>
                                          <p:spTgt spid="1024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02413"/>
                                        </p:tgtEl>
                                        <p:attrNameLst>
                                          <p:attrName>style.visibility</p:attrName>
                                        </p:attrNameLst>
                                      </p:cBhvr>
                                      <p:to>
                                        <p:strVal val="visible"/>
                                      </p:to>
                                    </p:set>
                                    <p:anim calcmode="lin" valueType="num">
                                      <p:cBhvr additive="base">
                                        <p:cTn id="32" dur="500" fill="hold"/>
                                        <p:tgtEl>
                                          <p:spTgt spid="102413"/>
                                        </p:tgtEl>
                                        <p:attrNameLst>
                                          <p:attrName>ppt_x</p:attrName>
                                        </p:attrNameLst>
                                      </p:cBhvr>
                                      <p:tavLst>
                                        <p:tav tm="0">
                                          <p:val>
                                            <p:strVal val="0-#ppt_w/2"/>
                                          </p:val>
                                        </p:tav>
                                        <p:tav tm="100000">
                                          <p:val>
                                            <p:strVal val="#ppt_x"/>
                                          </p:val>
                                        </p:tav>
                                      </p:tavLst>
                                    </p:anim>
                                    <p:anim calcmode="lin" valueType="num">
                                      <p:cBhvr additive="base">
                                        <p:cTn id="33" dur="500" fill="hold"/>
                                        <p:tgtEl>
                                          <p:spTgt spid="102413"/>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55" presetClass="entr" presetSubtype="0" fill="hold" nodeType="afterEffect">
                                  <p:stCondLst>
                                    <p:cond delay="0"/>
                                  </p:stCondLst>
                                  <p:childTnLst>
                                    <p:set>
                                      <p:cBhvr>
                                        <p:cTn id="36" dur="1" fill="hold">
                                          <p:stCondLst>
                                            <p:cond delay="0"/>
                                          </p:stCondLst>
                                        </p:cTn>
                                        <p:tgtEl>
                                          <p:spTgt spid="102420"/>
                                        </p:tgtEl>
                                        <p:attrNameLst>
                                          <p:attrName>style.visibility</p:attrName>
                                        </p:attrNameLst>
                                      </p:cBhvr>
                                      <p:to>
                                        <p:strVal val="visible"/>
                                      </p:to>
                                    </p:set>
                                    <p:anim calcmode="lin" valueType="num">
                                      <p:cBhvr>
                                        <p:cTn id="37" dur="1000" fill="hold"/>
                                        <p:tgtEl>
                                          <p:spTgt spid="102420"/>
                                        </p:tgtEl>
                                        <p:attrNameLst>
                                          <p:attrName>ppt_w</p:attrName>
                                        </p:attrNameLst>
                                      </p:cBhvr>
                                      <p:tavLst>
                                        <p:tav tm="0">
                                          <p:val>
                                            <p:strVal val="#ppt_w*0.70"/>
                                          </p:val>
                                        </p:tav>
                                        <p:tav tm="100000">
                                          <p:val>
                                            <p:strVal val="#ppt_w"/>
                                          </p:val>
                                        </p:tav>
                                      </p:tavLst>
                                    </p:anim>
                                    <p:anim calcmode="lin" valueType="num">
                                      <p:cBhvr>
                                        <p:cTn id="38" dur="1000" fill="hold"/>
                                        <p:tgtEl>
                                          <p:spTgt spid="102420"/>
                                        </p:tgtEl>
                                        <p:attrNameLst>
                                          <p:attrName>ppt_h</p:attrName>
                                        </p:attrNameLst>
                                      </p:cBhvr>
                                      <p:tavLst>
                                        <p:tav tm="0">
                                          <p:val>
                                            <p:strVal val="#ppt_h"/>
                                          </p:val>
                                        </p:tav>
                                        <p:tav tm="100000">
                                          <p:val>
                                            <p:strVal val="#ppt_h"/>
                                          </p:val>
                                        </p:tav>
                                      </p:tavLst>
                                    </p:anim>
                                    <p:animEffect transition="in" filter="fade">
                                      <p:cBhvr>
                                        <p:cTn id="39" dur="1000"/>
                                        <p:tgtEl>
                                          <p:spTgt spid="102420"/>
                                        </p:tgtEl>
                                      </p:cBhvr>
                                    </p:animEffect>
                                  </p:childTnLst>
                                </p:cTn>
                              </p:par>
                            </p:childTnLst>
                          </p:cTn>
                        </p:par>
                        <p:par>
                          <p:cTn id="40" fill="hold" nodeType="afterGroup">
                            <p:stCondLst>
                              <p:cond delay="1500"/>
                            </p:stCondLst>
                            <p:childTnLst>
                              <p:par>
                                <p:cTn id="41" presetID="10" presetClass="entr" presetSubtype="0" fill="hold" nodeType="afterEffect">
                                  <p:stCondLst>
                                    <p:cond delay="0"/>
                                  </p:stCondLst>
                                  <p:childTnLst>
                                    <p:set>
                                      <p:cBhvr>
                                        <p:cTn id="42" dur="1" fill="hold">
                                          <p:stCondLst>
                                            <p:cond delay="0"/>
                                          </p:stCondLst>
                                        </p:cTn>
                                        <p:tgtEl>
                                          <p:spTgt spid="102412"/>
                                        </p:tgtEl>
                                        <p:attrNameLst>
                                          <p:attrName>style.visibility</p:attrName>
                                        </p:attrNameLst>
                                      </p:cBhvr>
                                      <p:to>
                                        <p:strVal val="visible"/>
                                      </p:to>
                                    </p:set>
                                    <p:animEffect transition="in" filter="fade">
                                      <p:cBhvr>
                                        <p:cTn id="43" dur="2000"/>
                                        <p:tgtEl>
                                          <p:spTgt spid="1024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02414"/>
                                        </p:tgtEl>
                                        <p:attrNameLst>
                                          <p:attrName>style.visibility</p:attrName>
                                        </p:attrNameLst>
                                      </p:cBhvr>
                                      <p:to>
                                        <p:strVal val="visible"/>
                                      </p:to>
                                    </p:set>
                                    <p:animEffect transition="in" filter="strips(downRight)">
                                      <p:cBhvr>
                                        <p:cTn id="48" dur="500"/>
                                        <p:tgtEl>
                                          <p:spTgt spid="102414"/>
                                        </p:tgtEl>
                                      </p:cBhvr>
                                    </p:animEffect>
                                  </p:childTnLst>
                                </p:cTn>
                              </p:par>
                            </p:childTnLst>
                          </p:cTn>
                        </p:par>
                        <p:par>
                          <p:cTn id="49" fill="hold" nodeType="afterGroup">
                            <p:stCondLst>
                              <p:cond delay="500"/>
                            </p:stCondLst>
                            <p:childTnLst>
                              <p:par>
                                <p:cTn id="50" presetID="10" presetClass="entr" presetSubtype="0" fill="hold" nodeType="afterEffect">
                                  <p:stCondLst>
                                    <p:cond delay="0"/>
                                  </p:stCondLst>
                                  <p:childTnLst>
                                    <p:set>
                                      <p:cBhvr>
                                        <p:cTn id="51" dur="1" fill="hold">
                                          <p:stCondLst>
                                            <p:cond delay="0"/>
                                          </p:stCondLst>
                                        </p:cTn>
                                        <p:tgtEl>
                                          <p:spTgt spid="102416"/>
                                        </p:tgtEl>
                                        <p:attrNameLst>
                                          <p:attrName>style.visibility</p:attrName>
                                        </p:attrNameLst>
                                      </p:cBhvr>
                                      <p:to>
                                        <p:strVal val="visible"/>
                                      </p:to>
                                    </p:set>
                                    <p:animEffect transition="in" filter="fade">
                                      <p:cBhvr>
                                        <p:cTn id="52" dur="2000"/>
                                        <p:tgtEl>
                                          <p:spTgt spid="1024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6" fill="hold" grpId="0" nodeType="clickEffect">
                                  <p:stCondLst>
                                    <p:cond delay="0"/>
                                  </p:stCondLst>
                                  <p:childTnLst>
                                    <p:set>
                                      <p:cBhvr>
                                        <p:cTn id="56" dur="1" fill="hold">
                                          <p:stCondLst>
                                            <p:cond delay="0"/>
                                          </p:stCondLst>
                                        </p:cTn>
                                        <p:tgtEl>
                                          <p:spTgt spid="102417"/>
                                        </p:tgtEl>
                                        <p:attrNameLst>
                                          <p:attrName>style.visibility</p:attrName>
                                        </p:attrNameLst>
                                      </p:cBhvr>
                                      <p:to>
                                        <p:strVal val="visible"/>
                                      </p:to>
                                    </p:set>
                                    <p:animEffect transition="in" filter="barn(inHorizontal)">
                                      <p:cBhvr>
                                        <p:cTn id="57" dur="500"/>
                                        <p:tgtEl>
                                          <p:spTgt spid="102417"/>
                                        </p:tgtEl>
                                      </p:cBhvr>
                                    </p:animEffect>
                                  </p:childTnLst>
                                </p:cTn>
                              </p:par>
                            </p:childTnLst>
                          </p:cTn>
                        </p:par>
                        <p:par>
                          <p:cTn id="58" fill="hold" nodeType="afterGroup">
                            <p:stCondLst>
                              <p:cond delay="500"/>
                            </p:stCondLst>
                            <p:childTnLst>
                              <p:par>
                                <p:cTn id="59" presetID="10" presetClass="entr" presetSubtype="0" fill="hold" nodeType="afterEffect">
                                  <p:stCondLst>
                                    <p:cond delay="0"/>
                                  </p:stCondLst>
                                  <p:childTnLst>
                                    <p:set>
                                      <p:cBhvr>
                                        <p:cTn id="60" dur="1" fill="hold">
                                          <p:stCondLst>
                                            <p:cond delay="0"/>
                                          </p:stCondLst>
                                        </p:cTn>
                                        <p:tgtEl>
                                          <p:spTgt spid="102419"/>
                                        </p:tgtEl>
                                        <p:attrNameLst>
                                          <p:attrName>style.visibility</p:attrName>
                                        </p:attrNameLst>
                                      </p:cBhvr>
                                      <p:to>
                                        <p:strVal val="visible"/>
                                      </p:to>
                                    </p:set>
                                    <p:animEffect transition="in" filter="fade">
                                      <p:cBhvr>
                                        <p:cTn id="61" dur="2000"/>
                                        <p:tgtEl>
                                          <p:spTgt spid="102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3" grpId="0" autoUpdateAnimBg="0"/>
      <p:bldP spid="102414" grpId="0" autoUpdateAnimBg="0"/>
      <p:bldP spid="102417" grpId="0" autoUpdateAnimBg="0"/>
      <p:bldP spid="102422" grpId="0" autoUpdateAnimBg="0"/>
      <p:bldP spid="102423"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ChangeArrowheads="1"/>
          </p:cNvSpPr>
          <p:nvPr/>
        </p:nvSpPr>
        <p:spPr bwMode="auto">
          <a:xfrm>
            <a:off x="0" y="3159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sp>
        <p:nvSpPr>
          <p:cNvPr id="103427" name="Text Box 3"/>
          <p:cNvSpPr txBox="1">
            <a:spLocks noChangeArrowheads="1"/>
          </p:cNvSpPr>
          <p:nvPr/>
        </p:nvSpPr>
        <p:spPr bwMode="auto">
          <a:xfrm>
            <a:off x="657225" y="2573338"/>
            <a:ext cx="697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sz="2400" b="1">
                <a:ea typeface="Arial Unicode MS" pitchFamily="34" charset="-122"/>
                <a:cs typeface="Arial Unicode MS" pitchFamily="34" charset="-122"/>
              </a:rPr>
              <a:t>若设</a:t>
            </a:r>
            <a:r>
              <a:rPr lang="en-US" altLang="zh-CN" sz="2400" i="1">
                <a:solidFill>
                  <a:srgbClr val="0033CC"/>
                </a:solidFill>
                <a:latin typeface="Times New Roman" pitchFamily="18" charset="0"/>
                <a:ea typeface="Arial Unicode MS" pitchFamily="34" charset="-122"/>
                <a:cs typeface="Arial Unicode MS" pitchFamily="34" charset="-122"/>
              </a:rPr>
              <a:t>k</a:t>
            </a:r>
            <a:r>
              <a:rPr lang="en-US" altLang="zh-CN" sz="2400">
                <a:solidFill>
                  <a:srgbClr val="0033CC"/>
                </a:solidFill>
                <a:latin typeface="Times New Roman" pitchFamily="18" charset="0"/>
                <a:ea typeface="Arial Unicode MS" pitchFamily="34" charset="-122"/>
                <a:cs typeface="Arial Unicode MS" pitchFamily="34" charset="-122"/>
              </a:rPr>
              <a:t>=0.05</a:t>
            </a:r>
            <a:r>
              <a:rPr lang="zh-CN" altLang="en-US" sz="2400" b="1">
                <a:ea typeface="Arial Unicode MS" pitchFamily="34" charset="-122"/>
                <a:cs typeface="Arial Unicode MS" pitchFamily="34" charset="-122"/>
              </a:rPr>
              <a:t>并仍设 </a:t>
            </a:r>
            <a:r>
              <a:rPr lang="en-US" altLang="zh-CN" sz="2400" i="1">
                <a:solidFill>
                  <a:srgbClr val="0033CC"/>
                </a:solidFill>
                <a:latin typeface="Times New Roman" pitchFamily="18" charset="0"/>
                <a:ea typeface="Arial Unicode MS" pitchFamily="34" charset="-122"/>
                <a:cs typeface="Arial Unicode MS" pitchFamily="34" charset="-122"/>
              </a:rPr>
              <a:t>t</a:t>
            </a:r>
            <a:r>
              <a:rPr lang="en-US" altLang="zh-CN" sz="2400">
                <a:solidFill>
                  <a:srgbClr val="0033CC"/>
                </a:solidFill>
                <a:latin typeface="Times New Roman" pitchFamily="18" charset="0"/>
                <a:ea typeface="Arial Unicode MS" pitchFamily="34" charset="-122"/>
                <a:cs typeface="Arial Unicode MS" pitchFamily="34" charset="-122"/>
              </a:rPr>
              <a:t>=4</a:t>
            </a:r>
            <a:r>
              <a:rPr lang="zh-CN" altLang="en-US" sz="2400" b="1">
                <a:ea typeface="Arial Unicode MS" pitchFamily="34" charset="-122"/>
                <a:cs typeface="Arial Unicode MS" pitchFamily="34" charset="-122"/>
              </a:rPr>
              <a:t>秒，则可求 得</a:t>
            </a:r>
            <a:r>
              <a:rPr lang="en-US" altLang="zh-CN" sz="2400" i="1">
                <a:solidFill>
                  <a:srgbClr val="0033CC"/>
                </a:solidFill>
                <a:latin typeface="Times New Roman" pitchFamily="18" charset="0"/>
                <a:ea typeface="Arial Unicode MS" pitchFamily="34" charset="-122"/>
                <a:cs typeface="Arial Unicode MS" pitchFamily="34" charset="-122"/>
              </a:rPr>
              <a:t>h</a:t>
            </a:r>
            <a:r>
              <a:rPr lang="en-US" altLang="zh-CN" sz="2400" b="1">
                <a:solidFill>
                  <a:srgbClr val="0033CC"/>
                </a:solidFill>
                <a:ea typeface="Arial Unicode MS" pitchFamily="34" charset="-122"/>
                <a:cs typeface="Arial Unicode MS" pitchFamily="34" charset="-122"/>
              </a:rPr>
              <a:t>≈</a:t>
            </a:r>
            <a:r>
              <a:rPr lang="en-US" altLang="zh-CN" sz="2400">
                <a:solidFill>
                  <a:srgbClr val="0033CC"/>
                </a:solidFill>
                <a:latin typeface="Times New Roman" pitchFamily="18" charset="0"/>
                <a:ea typeface="Arial Unicode MS" pitchFamily="34" charset="-122"/>
                <a:cs typeface="Arial Unicode MS" pitchFamily="34" charset="-122"/>
              </a:rPr>
              <a:t>73.6</a:t>
            </a:r>
            <a:r>
              <a:rPr lang="zh-CN" altLang="en-US" sz="2400" b="1">
                <a:ea typeface="Arial Unicode MS" pitchFamily="34" charset="-122"/>
                <a:cs typeface="Arial Unicode MS" pitchFamily="34" charset="-122"/>
              </a:rPr>
              <a:t>米。</a:t>
            </a:r>
            <a:r>
              <a:rPr lang="zh-CN" altLang="en-US">
                <a:ea typeface="Arial Unicode MS" pitchFamily="34" charset="-122"/>
                <a:cs typeface="Arial Unicode MS" pitchFamily="34" charset="-122"/>
              </a:rPr>
              <a:t> </a:t>
            </a:r>
          </a:p>
        </p:txBody>
      </p:sp>
      <p:grpSp>
        <p:nvGrpSpPr>
          <p:cNvPr id="2" name="Group 4"/>
          <p:cNvGrpSpPr>
            <a:grpSpLocks/>
          </p:cNvGrpSpPr>
          <p:nvPr/>
        </p:nvGrpSpPr>
        <p:grpSpPr bwMode="auto">
          <a:xfrm>
            <a:off x="933450" y="1436688"/>
            <a:ext cx="7824788" cy="1092200"/>
            <a:chOff x="0" y="0"/>
            <a:chExt cx="4929" cy="688"/>
          </a:xfrm>
        </p:grpSpPr>
        <p:graphicFrame>
          <p:nvGraphicFramePr>
            <p:cNvPr id="7171" name="Object 5"/>
            <p:cNvGraphicFramePr>
              <a:graphicFrameLocks noChangeAspect="1"/>
            </p:cNvGraphicFramePr>
            <p:nvPr/>
          </p:nvGraphicFramePr>
          <p:xfrm>
            <a:off x="0" y="0"/>
            <a:ext cx="4470" cy="688"/>
          </p:xfrm>
          <a:graphic>
            <a:graphicData uri="http://schemas.openxmlformats.org/presentationml/2006/ole">
              <mc:AlternateContent xmlns:mc="http://schemas.openxmlformats.org/markup-compatibility/2006">
                <mc:Choice xmlns:v="urn:schemas-microsoft-com:vml" Requires="v">
                  <p:oleObj spid="_x0000_s7197" r:id="rId3" imgW="2365920" imgH="356400" progId="Equation.3">
                    <p:embed/>
                  </p:oleObj>
                </mc:Choice>
                <mc:Fallback>
                  <p:oleObj r:id="rId3" imgW="2365920" imgH="35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70"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Text Box 9"/>
            <p:cNvSpPr txBox="1">
              <a:spLocks noChangeArrowheads="1"/>
            </p:cNvSpPr>
            <p:nvPr/>
          </p:nvSpPr>
          <p:spPr bwMode="auto">
            <a:xfrm>
              <a:off x="4618" y="206"/>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zh-CN" sz="2400" b="1">
                  <a:solidFill>
                    <a:srgbClr val="FF0000"/>
                  </a:solidFill>
                  <a:ea typeface="Arial Unicode MS" pitchFamily="34" charset="-122"/>
                  <a:cs typeface="Arial Unicode MS" pitchFamily="34" charset="-122"/>
                </a:rPr>
                <a:t>①</a:t>
              </a:r>
            </a:p>
          </p:txBody>
        </p:sp>
      </p:grpSp>
      <p:pic>
        <p:nvPicPr>
          <p:cNvPr id="103431" name="Group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 y="457200"/>
            <a:ext cx="8235950"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2" name="Oval 19"/>
          <p:cNvSpPr>
            <a:spLocks noChangeArrowheads="1"/>
          </p:cNvSpPr>
          <p:nvPr/>
        </p:nvSpPr>
        <p:spPr bwMode="auto">
          <a:xfrm>
            <a:off x="6281738" y="1628775"/>
            <a:ext cx="900112" cy="8096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宋体" pitchFamily="2" charset="-122"/>
            </a:endParaRPr>
          </a:p>
        </p:txBody>
      </p:sp>
      <p:graphicFrame>
        <p:nvGraphicFramePr>
          <p:cNvPr id="103433" name="Object 9"/>
          <p:cNvGraphicFramePr>
            <a:graphicFrameLocks noChangeAspect="1"/>
          </p:cNvGraphicFramePr>
          <p:nvPr/>
        </p:nvGraphicFramePr>
        <p:xfrm>
          <a:off x="642938" y="3571875"/>
          <a:ext cx="5592762" cy="1217613"/>
        </p:xfrm>
        <a:graphic>
          <a:graphicData uri="http://schemas.openxmlformats.org/presentationml/2006/ole">
            <mc:AlternateContent xmlns:mc="http://schemas.openxmlformats.org/markup-compatibility/2006">
              <mc:Choice xmlns:v="urn:schemas-microsoft-com:vml" Requires="v">
                <p:oleObj spid="_x0000_s7198" r:id="rId6" imgW="1892617" imgH="444817" progId="Equation.DSMT4">
                  <p:embed/>
                </p:oleObj>
              </mc:Choice>
              <mc:Fallback>
                <p:oleObj r:id="rId6" imgW="1892617" imgH="444817"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3571875"/>
                        <a:ext cx="5592762"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4" name="矩形 24"/>
          <p:cNvSpPr>
            <a:spLocks noChangeArrowheads="1"/>
          </p:cNvSpPr>
          <p:nvPr/>
        </p:nvSpPr>
        <p:spPr bwMode="auto">
          <a:xfrm>
            <a:off x="571500" y="4786313"/>
            <a:ext cx="7643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i="1">
                <a:solidFill>
                  <a:srgbClr val="FF0000"/>
                </a:solidFill>
                <a:latin typeface="Times New Roman" pitchFamily="18" charset="0"/>
                <a:ea typeface="Arial Unicode MS" pitchFamily="34" charset="-122"/>
                <a:cs typeface="Arial Unicode MS" pitchFamily="34" charset="-122"/>
              </a:rPr>
              <a:t>并令</a:t>
            </a:r>
            <a:r>
              <a:rPr lang="en-US" altLang="zh-CN" sz="2400" i="1">
                <a:solidFill>
                  <a:srgbClr val="FF0000"/>
                </a:solidFill>
                <a:latin typeface="Times New Roman" pitchFamily="18" charset="0"/>
                <a:ea typeface="Arial Unicode MS" pitchFamily="34" charset="-122"/>
                <a:cs typeface="Arial Unicode MS" pitchFamily="34" charset="-122"/>
              </a:rPr>
              <a:t>k</a:t>
            </a:r>
            <a:r>
              <a:rPr lang="en-US" altLang="zh-CN" sz="2400" b="1">
                <a:solidFill>
                  <a:srgbClr val="FF0000"/>
                </a:solidFill>
                <a:ea typeface="Arial Unicode MS" pitchFamily="34" charset="-122"/>
                <a:cs typeface="Arial Unicode MS" pitchFamily="34" charset="-122"/>
              </a:rPr>
              <a:t>→ </a:t>
            </a:r>
            <a:r>
              <a:rPr lang="en-US" altLang="zh-CN" sz="2400">
                <a:solidFill>
                  <a:srgbClr val="FF0000"/>
                </a:solidFill>
                <a:latin typeface="Times New Roman" pitchFamily="18" charset="0"/>
                <a:ea typeface="Arial Unicode MS" pitchFamily="34" charset="-122"/>
                <a:cs typeface="Arial Unicode MS" pitchFamily="34" charset="-122"/>
              </a:rPr>
              <a:t>0+</a:t>
            </a:r>
            <a:r>
              <a:rPr lang="en-US" altLang="zh-CN" sz="2400" b="1">
                <a:solidFill>
                  <a:srgbClr val="FF0000"/>
                </a:solidFill>
                <a:ea typeface="Arial Unicode MS" pitchFamily="34" charset="-122"/>
                <a:cs typeface="Arial Unicode MS" pitchFamily="34" charset="-122"/>
              </a:rPr>
              <a:t> </a:t>
            </a:r>
            <a:r>
              <a:rPr lang="en-US" altLang="zh-CN" sz="2400" b="1">
                <a:ea typeface="Arial Unicode MS" pitchFamily="34" charset="-122"/>
                <a:cs typeface="Arial Unicode MS" pitchFamily="34" charset="-122"/>
              </a:rPr>
              <a:t> </a:t>
            </a:r>
            <a:r>
              <a:rPr lang="zh-CN" altLang="en-US" sz="2400" b="1">
                <a:ea typeface="Arial Unicode MS" pitchFamily="34" charset="-122"/>
                <a:cs typeface="Arial Unicode MS" pitchFamily="34" charset="-122"/>
              </a:rPr>
              <a:t>，即可得出前面不考虑空气阻力时的结果。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3431"/>
                                        </p:tgtEl>
                                        <p:attrNameLst>
                                          <p:attrName>style.visibility</p:attrName>
                                        </p:attrNameLst>
                                      </p:cBhvr>
                                      <p:to>
                                        <p:strVal val="visible"/>
                                      </p:to>
                                    </p:set>
                                    <p:animEffect transition="in" filter="wipe(up)">
                                      <p:cBhvr>
                                        <p:cTn id="7" dur="500"/>
                                        <p:tgtEl>
                                          <p:spTgt spid="103431"/>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3427"/>
                                        </p:tgtEl>
                                        <p:attrNameLst>
                                          <p:attrName>style.visibility</p:attrName>
                                        </p:attrNameLst>
                                      </p:cBhvr>
                                      <p:to>
                                        <p:strVal val="visible"/>
                                      </p:to>
                                    </p:set>
                                    <p:animEffect transition="in" filter="randombar(horizontal)">
                                      <p:cBhvr>
                                        <p:cTn id="16" dur="500"/>
                                        <p:tgtEl>
                                          <p:spTgt spid="1034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3432"/>
                                        </p:tgtEl>
                                        <p:attrNameLst>
                                          <p:attrName>style.visibility</p:attrName>
                                        </p:attrNameLst>
                                      </p:cBhvr>
                                      <p:to>
                                        <p:strVal val="visible"/>
                                      </p:to>
                                    </p:set>
                                    <p:animEffect transition="in" filter="randombar(horizontal)">
                                      <p:cBhvr>
                                        <p:cTn id="21" dur="500"/>
                                        <p:tgtEl>
                                          <p:spTgt spid="1034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03433"/>
                                        </p:tgtEl>
                                        <p:attrNameLst>
                                          <p:attrName>style.visibility</p:attrName>
                                        </p:attrNameLst>
                                      </p:cBhvr>
                                      <p:to>
                                        <p:strVal val="visible"/>
                                      </p:to>
                                    </p:set>
                                    <p:animEffect transition="in" filter="box(in)">
                                      <p:cBhvr>
                                        <p:cTn id="26" dur="500"/>
                                        <p:tgtEl>
                                          <p:spTgt spid="10343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03434"/>
                                        </p:tgtEl>
                                        <p:attrNameLst>
                                          <p:attrName>style.visibility</p:attrName>
                                        </p:attrNameLst>
                                      </p:cBhvr>
                                      <p:to>
                                        <p:strVal val="visible"/>
                                      </p:to>
                                    </p:set>
                                    <p:animEffect transition="in" filter="box(in)">
                                      <p:cBhvr>
                                        <p:cTn id="31" dur="500"/>
                                        <p:tgtEl>
                                          <p:spTgt spid="103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utoUpdateAnimBg="0"/>
      <p:bldP spid="103432" grpId="0" animBg="1" autoUpdateAnimBg="0"/>
      <p:bldP spid="103434"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0" y="3159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sp>
        <p:nvSpPr>
          <p:cNvPr id="104451" name="Text Box 4"/>
          <p:cNvSpPr txBox="1">
            <a:spLocks noChangeArrowheads="1"/>
          </p:cNvSpPr>
          <p:nvPr/>
        </p:nvSpPr>
        <p:spPr bwMode="auto">
          <a:xfrm>
            <a:off x="571500" y="1857375"/>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sz="2400" b="1">
                <a:ea typeface="Arial Unicode MS" pitchFamily="34" charset="-122"/>
                <a:cs typeface="Arial Unicode MS" pitchFamily="34" charset="-122"/>
              </a:rPr>
              <a:t>听到回声再按跑表，计算得到的时间中包含了  </a:t>
            </a:r>
            <a:r>
              <a:rPr lang="zh-CN" altLang="en-US" sz="2400" b="1">
                <a:solidFill>
                  <a:srgbClr val="0033CC"/>
                </a:solidFill>
                <a:ea typeface="Arial Unicode MS" pitchFamily="34" charset="-122"/>
                <a:cs typeface="Arial Unicode MS" pitchFamily="34" charset="-122"/>
              </a:rPr>
              <a:t>反应时间</a:t>
            </a:r>
            <a:r>
              <a:rPr lang="zh-CN" altLang="en-US" sz="2400" b="1">
                <a:ea typeface="Arial Unicode MS" pitchFamily="34" charset="-122"/>
                <a:cs typeface="Arial Unicode MS" pitchFamily="34" charset="-122"/>
              </a:rPr>
              <a:t> </a:t>
            </a:r>
          </a:p>
        </p:txBody>
      </p:sp>
      <p:grpSp>
        <p:nvGrpSpPr>
          <p:cNvPr id="2" name="Group 4"/>
          <p:cNvGrpSpPr>
            <a:grpSpLocks/>
          </p:cNvGrpSpPr>
          <p:nvPr/>
        </p:nvGrpSpPr>
        <p:grpSpPr bwMode="auto">
          <a:xfrm>
            <a:off x="963613" y="396875"/>
            <a:ext cx="2157412" cy="1090613"/>
            <a:chOff x="0" y="0"/>
            <a:chExt cx="1359" cy="687"/>
          </a:xfrm>
        </p:grpSpPr>
        <p:pic>
          <p:nvPicPr>
            <p:cNvPr id="8204" name="AutoShap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59" cy="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Text Box 6"/>
            <p:cNvSpPr txBox="1">
              <a:spLocks noChangeArrowheads="1"/>
            </p:cNvSpPr>
            <p:nvPr/>
          </p:nvSpPr>
          <p:spPr bwMode="auto">
            <a:xfrm>
              <a:off x="123" y="124"/>
              <a:ext cx="1113" cy="439"/>
            </a:xfrm>
            <a:prstGeom prst="rect">
              <a:avLst/>
            </a:prstGeom>
            <a:noFill/>
            <a:ln w="9525">
              <a:noFill/>
              <a:miter lim="800000"/>
              <a:headEnd/>
              <a:tailEnd/>
            </a:ln>
          </p:spPr>
          <p:txBody>
            <a:bodyPr wrap="none" lIns="90000" tIns="46800" rIns="90000" bIns="46800" anchor="ctr"/>
            <a:lstStyle/>
            <a:p>
              <a:pPr>
                <a:defRPr/>
              </a:pPr>
              <a:r>
                <a:rPr lang="zh-CN" altLang="en-US" sz="2400" b="1">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进一步考虑</a:t>
              </a:r>
            </a:p>
          </p:txBody>
        </p:sp>
      </p:grpSp>
      <p:sp>
        <p:nvSpPr>
          <p:cNvPr id="104455" name="Text Box 6"/>
          <p:cNvSpPr txBox="1">
            <a:spLocks noChangeArrowheads="1"/>
          </p:cNvSpPr>
          <p:nvPr/>
        </p:nvSpPr>
        <p:spPr bwMode="auto">
          <a:xfrm>
            <a:off x="571500" y="2357438"/>
            <a:ext cx="77406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sz="2400" b="1">
                <a:ea typeface="Arial Unicode MS" pitchFamily="34" charset="-122"/>
                <a:cs typeface="Arial Unicode MS" pitchFamily="34" charset="-122"/>
              </a:rPr>
              <a:t>不妨设</a:t>
            </a:r>
            <a:r>
              <a:rPr lang="zh-CN" altLang="en-US" sz="2400" b="1">
                <a:solidFill>
                  <a:srgbClr val="0033CC"/>
                </a:solidFill>
                <a:ea typeface="Arial Unicode MS" pitchFamily="34" charset="-122"/>
                <a:cs typeface="Arial Unicode MS" pitchFamily="34" charset="-122"/>
              </a:rPr>
              <a:t>平均反应时间</a:t>
            </a:r>
            <a:r>
              <a:rPr lang="zh-CN" altLang="en-US" sz="2400" b="1">
                <a:ea typeface="Arial Unicode MS" pitchFamily="34" charset="-122"/>
                <a:cs typeface="Arial Unicode MS" pitchFamily="34" charset="-122"/>
              </a:rPr>
              <a:t> 为</a:t>
            </a:r>
            <a:r>
              <a:rPr lang="en-US" altLang="zh-CN" sz="2400">
                <a:solidFill>
                  <a:srgbClr val="0033CC"/>
                </a:solidFill>
                <a:latin typeface="Times New Roman" pitchFamily="18" charset="0"/>
                <a:ea typeface="Arial Unicode MS" pitchFamily="34" charset="-122"/>
                <a:cs typeface="Arial Unicode MS" pitchFamily="34" charset="-122"/>
              </a:rPr>
              <a:t>0.1</a:t>
            </a:r>
            <a:r>
              <a:rPr lang="zh-CN" altLang="en-US" sz="2400" b="1">
                <a:ea typeface="Arial Unicode MS" pitchFamily="34" charset="-122"/>
                <a:cs typeface="Arial Unicode MS" pitchFamily="34" charset="-122"/>
              </a:rPr>
              <a:t>秒 ，假如仍 设</a:t>
            </a:r>
            <a:r>
              <a:rPr lang="en-US" altLang="zh-CN" sz="2400" i="1">
                <a:solidFill>
                  <a:srgbClr val="0033CC"/>
                </a:solidFill>
                <a:latin typeface="Times New Roman" pitchFamily="18" charset="0"/>
                <a:ea typeface="Arial Unicode MS" pitchFamily="34" charset="-122"/>
                <a:cs typeface="Arial Unicode MS" pitchFamily="34" charset="-122"/>
              </a:rPr>
              <a:t>t</a:t>
            </a:r>
            <a:r>
              <a:rPr lang="en-US" altLang="zh-CN" sz="2400">
                <a:solidFill>
                  <a:srgbClr val="0033CC"/>
                </a:solidFill>
                <a:latin typeface="Times New Roman" pitchFamily="18" charset="0"/>
                <a:ea typeface="Arial Unicode MS" pitchFamily="34" charset="-122"/>
                <a:cs typeface="Arial Unicode MS" pitchFamily="34" charset="-122"/>
              </a:rPr>
              <a:t>=4</a:t>
            </a:r>
            <a:r>
              <a:rPr lang="zh-CN" altLang="en-US" sz="2400" b="1">
                <a:ea typeface="Arial Unicode MS" pitchFamily="34" charset="-122"/>
                <a:cs typeface="Arial Unicode MS" pitchFamily="34" charset="-122"/>
              </a:rPr>
              <a:t>秒，扣除反应时间后应 为</a:t>
            </a:r>
            <a:r>
              <a:rPr lang="en-US" altLang="zh-CN" sz="2400">
                <a:solidFill>
                  <a:srgbClr val="0033CC"/>
                </a:solidFill>
                <a:latin typeface="Times New Roman" pitchFamily="18" charset="0"/>
                <a:ea typeface="Arial Unicode MS" pitchFamily="34" charset="-122"/>
                <a:cs typeface="Arial Unicode MS" pitchFamily="34" charset="-122"/>
              </a:rPr>
              <a:t>3.9</a:t>
            </a:r>
            <a:r>
              <a:rPr lang="zh-CN" altLang="en-US" sz="2400" b="1">
                <a:ea typeface="Arial Unicode MS" pitchFamily="34" charset="-122"/>
                <a:cs typeface="Arial Unicode MS" pitchFamily="34" charset="-122"/>
              </a:rPr>
              <a:t>秒，代入 下式，求得</a:t>
            </a:r>
            <a:r>
              <a:rPr lang="en-US" altLang="zh-CN" sz="2400" i="1">
                <a:solidFill>
                  <a:srgbClr val="0033CC"/>
                </a:solidFill>
                <a:latin typeface="Times New Roman" pitchFamily="18" charset="0"/>
                <a:ea typeface="Arial Unicode MS" pitchFamily="34" charset="-122"/>
                <a:cs typeface="Arial Unicode MS" pitchFamily="34" charset="-122"/>
              </a:rPr>
              <a:t>h</a:t>
            </a:r>
            <a:r>
              <a:rPr lang="en-US" altLang="zh-CN" sz="2400" b="1">
                <a:solidFill>
                  <a:srgbClr val="0033CC"/>
                </a:solidFill>
                <a:ea typeface="Arial Unicode MS" pitchFamily="34" charset="-122"/>
                <a:cs typeface="Arial Unicode MS" pitchFamily="34" charset="-122"/>
              </a:rPr>
              <a:t>≈</a:t>
            </a:r>
            <a:r>
              <a:rPr lang="en-US" altLang="zh-CN" sz="2400">
                <a:solidFill>
                  <a:srgbClr val="0033CC"/>
                </a:solidFill>
                <a:latin typeface="Times New Roman" pitchFamily="18" charset="0"/>
                <a:ea typeface="Arial Unicode MS" pitchFamily="34" charset="-122"/>
                <a:cs typeface="Arial Unicode MS" pitchFamily="34" charset="-122"/>
              </a:rPr>
              <a:t>69.9</a:t>
            </a:r>
            <a:r>
              <a:rPr lang="zh-CN" altLang="en-US" sz="2400" b="1">
                <a:ea typeface="Arial Unicode MS" pitchFamily="34" charset="-122"/>
                <a:cs typeface="Arial Unicode MS" pitchFamily="34" charset="-122"/>
              </a:rPr>
              <a:t>米。</a:t>
            </a:r>
            <a:r>
              <a:rPr lang="zh-CN" altLang="en-US">
                <a:ea typeface="Arial Unicode MS" pitchFamily="34" charset="-122"/>
                <a:cs typeface="Arial Unicode MS" pitchFamily="34" charset="-122"/>
              </a:rPr>
              <a:t> </a:t>
            </a:r>
          </a:p>
        </p:txBody>
      </p:sp>
      <p:sp>
        <p:nvSpPr>
          <p:cNvPr id="104456" name="AutoShape 10"/>
          <p:cNvSpPr>
            <a:spLocks noChangeArrowheads="1"/>
          </p:cNvSpPr>
          <p:nvPr/>
        </p:nvSpPr>
        <p:spPr bwMode="auto">
          <a:xfrm>
            <a:off x="3929063" y="4929188"/>
            <a:ext cx="4140200" cy="584200"/>
          </a:xfrm>
          <a:prstGeom prst="wedgeEllipseCallout">
            <a:avLst>
              <a:gd name="adj1" fmla="val -19366"/>
              <a:gd name="adj2" fmla="val -134241"/>
            </a:avLst>
          </a:prstGeom>
          <a:solidFill>
            <a:srgbClr val="FFFFCC"/>
          </a:solidFill>
          <a:ln w="9525">
            <a:solidFill>
              <a:schemeClr val="tx1"/>
            </a:solidFill>
            <a:miter lim="800000"/>
            <a:headEnd/>
            <a:tailEnd/>
          </a:ln>
        </p:spPr>
        <p:txBody>
          <a:bodyPr/>
          <a:lstStyle/>
          <a:p>
            <a:pPr algn="ctr"/>
            <a:r>
              <a:rPr lang="zh-CN" altLang="en-US" sz="2400" b="1">
                <a:ea typeface="Arial Unicode MS" pitchFamily="34" charset="-122"/>
                <a:cs typeface="Arial Unicode MS" pitchFamily="34" charset="-122"/>
              </a:rPr>
              <a:t>多测几次，取平均值</a:t>
            </a:r>
          </a:p>
        </p:txBody>
      </p:sp>
      <p:grpSp>
        <p:nvGrpSpPr>
          <p:cNvPr id="3" name="Group 9"/>
          <p:cNvGrpSpPr>
            <a:grpSpLocks/>
          </p:cNvGrpSpPr>
          <p:nvPr/>
        </p:nvGrpSpPr>
        <p:grpSpPr bwMode="auto">
          <a:xfrm>
            <a:off x="444500" y="4705350"/>
            <a:ext cx="3097213" cy="1146175"/>
            <a:chOff x="0" y="0"/>
            <a:chExt cx="1951" cy="722"/>
          </a:xfrm>
        </p:grpSpPr>
        <p:pic>
          <p:nvPicPr>
            <p:cNvPr id="8202" name="AutoShap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9" name="Text Box 11"/>
            <p:cNvSpPr txBox="1">
              <a:spLocks noChangeArrowheads="1"/>
            </p:cNvSpPr>
            <p:nvPr/>
          </p:nvSpPr>
          <p:spPr bwMode="auto">
            <a:xfrm>
              <a:off x="127" y="129"/>
              <a:ext cx="1697" cy="465"/>
            </a:xfrm>
            <a:prstGeom prst="rect">
              <a:avLst/>
            </a:prstGeom>
            <a:noFill/>
            <a:ln w="9525">
              <a:noFill/>
              <a:miter lim="800000"/>
              <a:headEnd/>
              <a:tailEnd/>
            </a:ln>
          </p:spPr>
          <p:txBody>
            <a:bodyPr wrap="none" lIns="90000" tIns="46800" rIns="90000" bIns="46800" anchor="ctr"/>
            <a:lstStyle/>
            <a:p>
              <a:pPr>
                <a:defRPr/>
              </a:pPr>
              <a:r>
                <a:rPr lang="zh-CN" altLang="en-US" sz="2400" b="1">
                  <a:solidFill>
                    <a:srgbClr val="FF0000"/>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再一步深入考虑</a:t>
              </a:r>
            </a:p>
          </p:txBody>
        </p:sp>
      </p:grpSp>
      <p:pic>
        <p:nvPicPr>
          <p:cNvPr id="8201" name="Group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 y="457200"/>
            <a:ext cx="8235950"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4461" name="Object 13"/>
          <p:cNvGraphicFramePr>
            <a:graphicFrameLocks noChangeAspect="1"/>
          </p:cNvGraphicFramePr>
          <p:nvPr/>
        </p:nvGraphicFramePr>
        <p:xfrm>
          <a:off x="2081213" y="3251200"/>
          <a:ext cx="4648200" cy="1304925"/>
        </p:xfrm>
        <a:graphic>
          <a:graphicData uri="http://schemas.openxmlformats.org/presentationml/2006/ole">
            <mc:AlternateContent xmlns:mc="http://schemas.openxmlformats.org/markup-compatibility/2006">
              <mc:Choice xmlns:v="urn:schemas-microsoft-com:vml" Requires="v">
                <p:oleObj spid="_x0000_s8215" r:id="rId6" imgW="1547640" imgH="427320" progId="Equation.DSMT4">
                  <p:embed/>
                </p:oleObj>
              </mc:Choice>
              <mc:Fallback>
                <p:oleObj r:id="rId6" imgW="1547640" imgH="42732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1213" y="3251200"/>
                        <a:ext cx="4648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strips(downRight)">
                                      <p:cBhvr>
                                        <p:cTn id="12" dur="500"/>
                                        <p:tgtEl>
                                          <p:spTgt spid="104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04455"/>
                                        </p:tgtEl>
                                        <p:attrNameLst>
                                          <p:attrName>style.visibility</p:attrName>
                                        </p:attrNameLst>
                                      </p:cBhvr>
                                      <p:to>
                                        <p:strVal val="visible"/>
                                      </p:to>
                                    </p:set>
                                    <p:animEffect transition="in" filter="barn(inHorizontal)">
                                      <p:cBhvr>
                                        <p:cTn id="17" dur="500"/>
                                        <p:tgtEl>
                                          <p:spTgt spid="1044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4461"/>
                                        </p:tgtEl>
                                        <p:attrNameLst>
                                          <p:attrName>style.visibility</p:attrName>
                                        </p:attrNameLst>
                                      </p:cBhvr>
                                      <p:to>
                                        <p:strVal val="visible"/>
                                      </p:to>
                                    </p:set>
                                    <p:animEffect transition="in" filter="box(in)">
                                      <p:cBhvr>
                                        <p:cTn id="22" dur="500"/>
                                        <p:tgtEl>
                                          <p:spTgt spid="1044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4456"/>
                                        </p:tgtEl>
                                        <p:attrNameLst>
                                          <p:attrName>style.visibility</p:attrName>
                                        </p:attrNameLst>
                                      </p:cBhvr>
                                      <p:to>
                                        <p:strVal val="visible"/>
                                      </p:to>
                                    </p:set>
                                    <p:animEffect transition="in" filter="wipe(down)">
                                      <p:cBhvr>
                                        <p:cTn id="27" dur="500"/>
                                        <p:tgtEl>
                                          <p:spTgt spid="1044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amond(in)">
                                      <p:cBhvr>
                                        <p:cTn id="3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5" grpId="0" autoUpdateAnimBg="0"/>
      <p:bldP spid="104456"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9113" y="620713"/>
            <a:ext cx="8229600" cy="5832475"/>
            <a:chOff x="0" y="0"/>
            <a:chExt cx="5184" cy="3674"/>
          </a:xfrm>
        </p:grpSpPr>
        <p:grpSp>
          <p:nvGrpSpPr>
            <p:cNvPr id="9222" name="Group 3"/>
            <p:cNvGrpSpPr>
              <a:grpSpLocks/>
            </p:cNvGrpSpPr>
            <p:nvPr/>
          </p:nvGrpSpPr>
          <p:grpSpPr bwMode="auto">
            <a:xfrm rot="10800000">
              <a:off x="0" y="0"/>
              <a:ext cx="5184" cy="3674"/>
              <a:chOff x="0" y="0"/>
              <a:chExt cx="5184" cy="3629"/>
            </a:xfrm>
          </p:grpSpPr>
          <p:sp>
            <p:nvSpPr>
              <p:cNvPr id="9224" name="Line 4"/>
              <p:cNvSpPr>
                <a:spLocks noChangeShapeType="1"/>
              </p:cNvSpPr>
              <p:nvPr/>
            </p:nvSpPr>
            <p:spPr bwMode="auto">
              <a:xfrm>
                <a:off x="0" y="0"/>
                <a:ext cx="0" cy="339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9225" name="Group 5"/>
              <p:cNvGrpSpPr>
                <a:grpSpLocks/>
              </p:cNvGrpSpPr>
              <p:nvPr/>
            </p:nvGrpSpPr>
            <p:grpSpPr bwMode="auto">
              <a:xfrm>
                <a:off x="0" y="0"/>
                <a:ext cx="5184" cy="3629"/>
                <a:chOff x="0" y="0"/>
                <a:chExt cx="5184" cy="3583"/>
              </a:xfrm>
            </p:grpSpPr>
            <p:sp>
              <p:nvSpPr>
                <p:cNvPr id="9226" name="Line 6"/>
                <p:cNvSpPr>
                  <a:spLocks noChangeShapeType="1"/>
                </p:cNvSpPr>
                <p:nvPr/>
              </p:nvSpPr>
              <p:spPr bwMode="auto">
                <a:xfrm>
                  <a:off x="0" y="0"/>
                  <a:ext cx="51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9227" name="Group 7"/>
                <p:cNvGrpSpPr>
                  <a:grpSpLocks/>
                </p:cNvGrpSpPr>
                <p:nvPr/>
              </p:nvGrpSpPr>
              <p:grpSpPr bwMode="auto">
                <a:xfrm>
                  <a:off x="6" y="0"/>
                  <a:ext cx="5178" cy="3583"/>
                  <a:chOff x="0" y="0"/>
                  <a:chExt cx="5178" cy="3095"/>
                </a:xfrm>
              </p:grpSpPr>
              <p:sp>
                <p:nvSpPr>
                  <p:cNvPr id="9228" name="Line 8"/>
                  <p:cNvSpPr>
                    <a:spLocks noChangeShapeType="1"/>
                  </p:cNvSpPr>
                  <p:nvPr/>
                </p:nvSpPr>
                <p:spPr bwMode="auto">
                  <a:xfrm>
                    <a:off x="5178" y="0"/>
                    <a:ext cx="0" cy="27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9" name="Freeform 9"/>
                  <p:cNvSpPr>
                    <a:spLocks/>
                  </p:cNvSpPr>
                  <p:nvPr/>
                </p:nvSpPr>
                <p:spPr bwMode="auto">
                  <a:xfrm>
                    <a:off x="0" y="2764"/>
                    <a:ext cx="5178" cy="331"/>
                  </a:xfrm>
                  <a:custGeom>
                    <a:avLst/>
                    <a:gdLst>
                      <a:gd name="T0" fmla="*/ 0 w 5168"/>
                      <a:gd name="T1" fmla="*/ 147 h 331"/>
                      <a:gd name="T2" fmla="*/ 110 w 5168"/>
                      <a:gd name="T3" fmla="*/ 171 h 331"/>
                      <a:gd name="T4" fmla="*/ 184 w 5168"/>
                      <a:gd name="T5" fmla="*/ 220 h 331"/>
                      <a:gd name="T6" fmla="*/ 484 w 5168"/>
                      <a:gd name="T7" fmla="*/ 331 h 331"/>
                      <a:gd name="T8" fmla="*/ 1708 w 5168"/>
                      <a:gd name="T9" fmla="*/ 282 h 331"/>
                      <a:gd name="T10" fmla="*/ 2926 w 5168"/>
                      <a:gd name="T11" fmla="*/ 318 h 331"/>
                      <a:gd name="T12" fmla="*/ 3294 w 5168"/>
                      <a:gd name="T13" fmla="*/ 306 h 331"/>
                      <a:gd name="T14" fmla="*/ 3382 w 5168"/>
                      <a:gd name="T15" fmla="*/ 269 h 331"/>
                      <a:gd name="T16" fmla="*/ 3508 w 5168"/>
                      <a:gd name="T17" fmla="*/ 257 h 331"/>
                      <a:gd name="T18" fmla="*/ 4040 w 5168"/>
                      <a:gd name="T19" fmla="*/ 196 h 331"/>
                      <a:gd name="T20" fmla="*/ 4423 w 5168"/>
                      <a:gd name="T21" fmla="*/ 135 h 331"/>
                      <a:gd name="T22" fmla="*/ 4487 w 5168"/>
                      <a:gd name="T23" fmla="*/ 98 h 331"/>
                      <a:gd name="T24" fmla="*/ 4597 w 5168"/>
                      <a:gd name="T25" fmla="*/ 37 h 331"/>
                      <a:gd name="T26" fmla="*/ 4695 w 5168"/>
                      <a:gd name="T27" fmla="*/ 12 h 331"/>
                      <a:gd name="T28" fmla="*/ 4744 w 5168"/>
                      <a:gd name="T29" fmla="*/ 0 h 331"/>
                      <a:gd name="T30" fmla="*/ 5228 w 5168"/>
                      <a:gd name="T31" fmla="*/ 37 h 3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68"/>
                      <a:gd name="T49" fmla="*/ 0 h 331"/>
                      <a:gd name="T50" fmla="*/ 5168 w 5168"/>
                      <a:gd name="T51" fmla="*/ 331 h 3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68" h="331">
                        <a:moveTo>
                          <a:pt x="0" y="147"/>
                        </a:moveTo>
                        <a:cubicBezTo>
                          <a:pt x="36" y="159"/>
                          <a:pt x="75" y="157"/>
                          <a:pt x="110" y="171"/>
                        </a:cubicBezTo>
                        <a:cubicBezTo>
                          <a:pt x="137" y="182"/>
                          <a:pt x="158" y="207"/>
                          <a:pt x="184" y="220"/>
                        </a:cubicBezTo>
                        <a:cubicBezTo>
                          <a:pt x="278" y="268"/>
                          <a:pt x="375" y="309"/>
                          <a:pt x="478" y="331"/>
                        </a:cubicBezTo>
                        <a:cubicBezTo>
                          <a:pt x="936" y="324"/>
                          <a:pt x="1273" y="311"/>
                          <a:pt x="1690" y="282"/>
                        </a:cubicBezTo>
                        <a:cubicBezTo>
                          <a:pt x="2090" y="287"/>
                          <a:pt x="2509" y="195"/>
                          <a:pt x="2890" y="318"/>
                        </a:cubicBezTo>
                        <a:cubicBezTo>
                          <a:pt x="3013" y="314"/>
                          <a:pt x="3135" y="313"/>
                          <a:pt x="3258" y="306"/>
                        </a:cubicBezTo>
                        <a:cubicBezTo>
                          <a:pt x="3296" y="304"/>
                          <a:pt x="3305" y="277"/>
                          <a:pt x="3343" y="269"/>
                        </a:cubicBezTo>
                        <a:cubicBezTo>
                          <a:pt x="3383" y="260"/>
                          <a:pt x="3425" y="261"/>
                          <a:pt x="3466" y="257"/>
                        </a:cubicBezTo>
                        <a:cubicBezTo>
                          <a:pt x="3664" y="124"/>
                          <a:pt x="3510" y="209"/>
                          <a:pt x="3992" y="196"/>
                        </a:cubicBezTo>
                        <a:cubicBezTo>
                          <a:pt x="4120" y="184"/>
                          <a:pt x="4249" y="175"/>
                          <a:pt x="4372" y="135"/>
                        </a:cubicBezTo>
                        <a:cubicBezTo>
                          <a:pt x="4425" y="80"/>
                          <a:pt x="4363" y="136"/>
                          <a:pt x="4433" y="98"/>
                        </a:cubicBezTo>
                        <a:cubicBezTo>
                          <a:pt x="4521" y="50"/>
                          <a:pt x="4477" y="55"/>
                          <a:pt x="4543" y="37"/>
                        </a:cubicBezTo>
                        <a:cubicBezTo>
                          <a:pt x="4575" y="28"/>
                          <a:pt x="4608" y="20"/>
                          <a:pt x="4641" y="12"/>
                        </a:cubicBezTo>
                        <a:cubicBezTo>
                          <a:pt x="4657" y="8"/>
                          <a:pt x="4690" y="0"/>
                          <a:pt x="4690" y="0"/>
                        </a:cubicBezTo>
                        <a:cubicBezTo>
                          <a:pt x="4853" y="15"/>
                          <a:pt x="5002" y="37"/>
                          <a:pt x="5168" y="37"/>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宋体" pitchFamily="2" charset="-122"/>
                    </a:endParaRPr>
                  </a:p>
                </p:txBody>
              </p:sp>
            </p:grpSp>
          </p:grpSp>
        </p:grpSp>
        <p:sp>
          <p:nvSpPr>
            <p:cNvPr id="9223" name="Text Box 10"/>
            <p:cNvSpPr txBox="1">
              <a:spLocks noChangeArrowheads="1"/>
            </p:cNvSpPr>
            <p:nvPr/>
          </p:nvSpPr>
          <p:spPr bwMode="auto">
            <a:xfrm>
              <a:off x="44" y="399"/>
              <a:ext cx="501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zh-CN" altLang="en-US" sz="2400" b="1">
                  <a:ea typeface="Arial Unicode MS" pitchFamily="34" charset="-122"/>
                  <a:cs typeface="Arial Unicode MS" pitchFamily="34" charset="-122"/>
                </a:rPr>
                <a:t>还应考虑</a:t>
              </a:r>
              <a:r>
                <a:rPr lang="zh-CN" altLang="en-US" sz="2400" b="1">
                  <a:solidFill>
                    <a:srgbClr val="0033CC"/>
                  </a:solidFill>
                  <a:ea typeface="Arial Unicode MS" pitchFamily="34" charset="-122"/>
                  <a:cs typeface="Arial Unicode MS" pitchFamily="34" charset="-122"/>
                </a:rPr>
                <a:t>回声</a:t>
              </a:r>
              <a:r>
                <a:rPr lang="zh-CN" altLang="en-US" sz="2400" b="1">
                  <a:ea typeface="Arial Unicode MS" pitchFamily="34" charset="-122"/>
                  <a:cs typeface="Arial Unicode MS" pitchFamily="34" charset="-122"/>
                </a:rPr>
                <a:t>传回来所需要的时间。为此，令石块下落    的真正时间为</a:t>
              </a:r>
              <a:r>
                <a:rPr lang="en-US" altLang="zh-CN" sz="2400" i="1">
                  <a:solidFill>
                    <a:srgbClr val="0033CC"/>
                  </a:solidFill>
                  <a:latin typeface="Times New Roman" pitchFamily="18" charset="0"/>
                  <a:ea typeface="Arial Unicode MS" pitchFamily="34" charset="-122"/>
                  <a:cs typeface="Arial Unicode MS" pitchFamily="34" charset="-122"/>
                </a:rPr>
                <a:t>t</a:t>
              </a:r>
              <a:r>
                <a:rPr lang="en-US" altLang="zh-CN" sz="2400" baseline="-25000">
                  <a:solidFill>
                    <a:srgbClr val="0033CC"/>
                  </a:solidFill>
                  <a:latin typeface="Times New Roman" pitchFamily="18" charset="0"/>
                  <a:ea typeface="Arial Unicode MS" pitchFamily="34" charset="-122"/>
                  <a:cs typeface="Arial Unicode MS" pitchFamily="34" charset="-122"/>
                </a:rPr>
                <a:t>1</a:t>
              </a:r>
              <a:r>
                <a:rPr lang="zh-CN" altLang="en-US" sz="2400" b="1">
                  <a:ea typeface="Arial Unicode MS" pitchFamily="34" charset="-122"/>
                  <a:cs typeface="Arial Unicode MS" pitchFamily="34" charset="-122"/>
                </a:rPr>
                <a:t>，声音传回来的时间记 为</a:t>
              </a:r>
              <a:r>
                <a:rPr lang="en-US" altLang="zh-CN" sz="2400" i="1">
                  <a:solidFill>
                    <a:srgbClr val="0033CC"/>
                  </a:solidFill>
                  <a:latin typeface="Times New Roman" pitchFamily="18" charset="0"/>
                  <a:ea typeface="Arial Unicode MS" pitchFamily="34" charset="-122"/>
                  <a:cs typeface="Arial Unicode MS" pitchFamily="34" charset="-122"/>
                </a:rPr>
                <a:t>t</a:t>
              </a:r>
              <a:r>
                <a:rPr lang="en-US" altLang="zh-CN" sz="2400" baseline="-25000">
                  <a:solidFill>
                    <a:srgbClr val="0033CC"/>
                  </a:solidFill>
                  <a:latin typeface="Times New Roman" pitchFamily="18" charset="0"/>
                  <a:ea typeface="Arial Unicode MS" pitchFamily="34" charset="-122"/>
                  <a:cs typeface="Arial Unicode MS" pitchFamily="34" charset="-122"/>
                </a:rPr>
                <a:t>2</a:t>
              </a:r>
              <a:r>
                <a:rPr lang="zh-CN" altLang="en-US" sz="2400" b="1">
                  <a:ea typeface="Arial Unicode MS" pitchFamily="34" charset="-122"/>
                  <a:cs typeface="Arial Unicode MS" pitchFamily="34" charset="-122"/>
                </a:rPr>
                <a:t>，则得方程组： </a:t>
              </a:r>
            </a:p>
          </p:txBody>
        </p:sp>
      </p:grpSp>
      <p:sp>
        <p:nvSpPr>
          <p:cNvPr id="9220" name="Rectangle 11"/>
          <p:cNvSpPr>
            <a:spLocks noChangeArrowheads="1"/>
          </p:cNvSpPr>
          <p:nvPr/>
        </p:nvSpPr>
        <p:spPr bwMode="auto">
          <a:xfrm>
            <a:off x="0" y="2895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graphicFrame>
        <p:nvGraphicFramePr>
          <p:cNvPr id="105484" name="Object 12"/>
          <p:cNvGraphicFramePr>
            <a:graphicFrameLocks noChangeAspect="1"/>
          </p:cNvGraphicFramePr>
          <p:nvPr/>
        </p:nvGraphicFramePr>
        <p:xfrm>
          <a:off x="571500" y="2214563"/>
          <a:ext cx="5038725" cy="2938462"/>
        </p:xfrm>
        <a:graphic>
          <a:graphicData uri="http://schemas.openxmlformats.org/presentationml/2006/ole">
            <mc:AlternateContent xmlns:mc="http://schemas.openxmlformats.org/markup-compatibility/2006">
              <mc:Choice xmlns:v="urn:schemas-microsoft-com:vml" Requires="v">
                <p:oleObj spid="_x0000_s9239" r:id="rId3" imgW="1414080" imgH="988560" progId="Equation.DSMT4">
                  <p:embed/>
                </p:oleObj>
              </mc:Choice>
              <mc:Fallback>
                <p:oleObj r:id="rId3" imgW="1414080" imgH="98856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214563"/>
                        <a:ext cx="5038725"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5485" name="Group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4950" y="2646363"/>
            <a:ext cx="3238500"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5484"/>
                                        </p:tgtEl>
                                        <p:attrNameLst>
                                          <p:attrName>style.visibility</p:attrName>
                                        </p:attrNameLst>
                                      </p:cBhvr>
                                      <p:to>
                                        <p:strVal val="visible"/>
                                      </p:to>
                                    </p:set>
                                    <p:animEffect transition="in" filter="fade">
                                      <p:cBhvr>
                                        <p:cTn id="12" dur="2000"/>
                                        <p:tgtEl>
                                          <p:spTgt spid="105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5485"/>
                                        </p:tgtEl>
                                        <p:attrNameLst>
                                          <p:attrName>style.visibility</p:attrName>
                                        </p:attrNameLst>
                                      </p:cBhvr>
                                      <p:to>
                                        <p:strVal val="visible"/>
                                      </p:to>
                                    </p:set>
                                    <p:animEffect transition="in" filter="wipe(left)">
                                      <p:cBhvr>
                                        <p:cTn id="17" dur="500"/>
                                        <p:tgtEl>
                                          <p:spTgt spid="105485"/>
                                        </p:tgtEl>
                                      </p:cBhvr>
                                    </p:animEffect>
                                  </p:childTnLst>
                                  <p:subTnLst>
                                    <p:set>
                                      <p:cBhvr override="childStyle">
                                        <p:cTn dur="1" fill="hold" display="0" masterRel="nextClick" afterEffect="1"/>
                                        <p:tgtEl>
                                          <p:spTgt spid="10548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5"/>
          <p:cNvSpPr>
            <a:spLocks noGrp="1" noChangeArrowheads="1"/>
          </p:cNvSpPr>
          <p:nvPr>
            <p:ph type="title" idx="4294967295"/>
          </p:nvPr>
        </p:nvSpPr>
        <p:spPr/>
        <p:txBody>
          <a:bodyPr/>
          <a:lstStyle/>
          <a:p>
            <a:pPr eaLnBrk="1" hangingPunct="1"/>
            <a:r>
              <a:rPr lang="zh-CN" altLang="en-US" b="1" smtClean="0">
                <a:solidFill>
                  <a:srgbClr val="FF3300"/>
                </a:solidFill>
                <a:ea typeface="华文琥珀" pitchFamily="2" charset="-122"/>
              </a:rPr>
              <a:t>分析</a:t>
            </a:r>
          </a:p>
        </p:txBody>
      </p:sp>
      <p:graphicFrame>
        <p:nvGraphicFramePr>
          <p:cNvPr id="106499" name="Object 3"/>
          <p:cNvGraphicFramePr>
            <a:graphicFrameLocks noGrp="1" noChangeAspect="1"/>
          </p:cNvGraphicFramePr>
          <p:nvPr>
            <p:ph idx="4294967295"/>
          </p:nvPr>
        </p:nvGraphicFramePr>
        <p:xfrm>
          <a:off x="1214438" y="1357313"/>
          <a:ext cx="5040312" cy="2538412"/>
        </p:xfrm>
        <a:graphic>
          <a:graphicData uri="http://schemas.openxmlformats.org/presentationml/2006/ole">
            <mc:AlternateContent xmlns:mc="http://schemas.openxmlformats.org/markup-compatibility/2006">
              <mc:Choice xmlns:v="urn:schemas-microsoft-com:vml" Requires="v">
                <p:oleObj spid="_x0000_s10265" r:id="rId3" imgW="1369800" imgH="988560" progId="Equation.DSMT4">
                  <p:embed/>
                </p:oleObj>
              </mc:Choice>
              <mc:Fallback>
                <p:oleObj r:id="rId3" imgW="1369800" imgH="9885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357313"/>
                        <a:ext cx="5040312"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0" name="AutoShape 7"/>
          <p:cNvSpPr>
            <a:spLocks noChangeArrowheads="1"/>
          </p:cNvSpPr>
          <p:nvPr/>
        </p:nvSpPr>
        <p:spPr bwMode="auto">
          <a:xfrm>
            <a:off x="642938" y="4286250"/>
            <a:ext cx="815975" cy="504825"/>
          </a:xfrm>
          <a:prstGeom prst="rightArrow">
            <a:avLst>
              <a:gd name="adj1" fmla="val 50000"/>
              <a:gd name="adj2" fmla="val 82075"/>
            </a:avLst>
          </a:prstGeom>
          <a:solidFill>
            <a:srgbClr val="FF0000"/>
          </a:solidFill>
          <a:ln w="9525">
            <a:solidFill>
              <a:schemeClr val="tx1"/>
            </a:solidFill>
            <a:miter lim="800000"/>
            <a:headEnd/>
            <a:tailEnd/>
          </a:ln>
        </p:spPr>
        <p:txBody>
          <a:bodyPr wrap="none" anchor="ctr"/>
          <a:lstStyle/>
          <a:p>
            <a:endParaRPr lang="zh-CN" altLang="en-US">
              <a:ea typeface="宋体" pitchFamily="2" charset="-122"/>
            </a:endParaRPr>
          </a:p>
        </p:txBody>
      </p:sp>
      <p:graphicFrame>
        <p:nvGraphicFramePr>
          <p:cNvPr id="106501" name="Object 5"/>
          <p:cNvGraphicFramePr>
            <a:graphicFrameLocks noChangeAspect="1"/>
          </p:cNvGraphicFramePr>
          <p:nvPr/>
        </p:nvGraphicFramePr>
        <p:xfrm>
          <a:off x="1785938" y="4071938"/>
          <a:ext cx="5218112" cy="1004887"/>
        </p:xfrm>
        <a:graphic>
          <a:graphicData uri="http://schemas.openxmlformats.org/presentationml/2006/ole">
            <mc:AlternateContent xmlns:mc="http://schemas.openxmlformats.org/markup-compatibility/2006">
              <mc:Choice xmlns:v="urn:schemas-microsoft-com:vml" Requires="v">
                <p:oleObj spid="_x0000_s10266" r:id="rId5" imgW="1903320" imgH="356400" progId="Equation.DSMT4">
                  <p:embed/>
                </p:oleObj>
              </mc:Choice>
              <mc:Fallback>
                <p:oleObj r:id="rId5" imgW="1903320" imgH="356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4071938"/>
                        <a:ext cx="521811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2" name="Text Box 9"/>
          <p:cNvSpPr txBox="1">
            <a:spLocks noChangeArrowheads="1"/>
          </p:cNvSpPr>
          <p:nvPr/>
        </p:nvSpPr>
        <p:spPr bwMode="auto">
          <a:xfrm>
            <a:off x="714375" y="5286375"/>
            <a:ext cx="7604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3200" b="1">
                <a:solidFill>
                  <a:srgbClr val="FF3300"/>
                </a:solidFill>
                <a:ea typeface="华文琥珀" pitchFamily="2" charset="-122"/>
              </a:rPr>
              <a:t>能不能简化？</a:t>
            </a:r>
            <a:r>
              <a:rPr lang="zh-CN" altLang="en-US" sz="3200" b="1">
                <a:solidFill>
                  <a:srgbClr val="FF3300"/>
                </a:solidFill>
                <a:ea typeface="华文琥珀" pitchFamily="2" charset="-122"/>
                <a:sym typeface="Wingdings" pitchFamily="2" charset="2"/>
              </a:rPr>
              <a:t> 简化为我们能求解的情形</a:t>
            </a:r>
            <a:endParaRPr lang="zh-CN" altLang="en-US" sz="3200" b="1">
              <a:solidFill>
                <a:srgbClr val="FF3300"/>
              </a:solidFill>
              <a:ea typeface="华文琥珀"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checkerboard(across)">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6500"/>
                                        </p:tgtEl>
                                        <p:attrNameLst>
                                          <p:attrName>style.visibility</p:attrName>
                                        </p:attrNameLst>
                                      </p:cBhvr>
                                      <p:to>
                                        <p:strVal val="visible"/>
                                      </p:to>
                                    </p:set>
                                    <p:animEffect transition="in" filter="checkerboard(across)">
                                      <p:cBhvr>
                                        <p:cTn id="12" dur="500"/>
                                        <p:tgtEl>
                                          <p:spTgt spid="106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6501"/>
                                        </p:tgtEl>
                                        <p:attrNameLst>
                                          <p:attrName>style.visibility</p:attrName>
                                        </p:attrNameLst>
                                      </p:cBhvr>
                                      <p:to>
                                        <p:strVal val="visible"/>
                                      </p:to>
                                    </p:set>
                                    <p:animEffect transition="in" filter="checkerboard(across)">
                                      <p:cBhvr>
                                        <p:cTn id="17" dur="500"/>
                                        <p:tgtEl>
                                          <p:spTgt spid="106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6502"/>
                                        </p:tgtEl>
                                        <p:attrNameLst>
                                          <p:attrName>style.visibility</p:attrName>
                                        </p:attrNameLst>
                                      </p:cBhvr>
                                      <p:to>
                                        <p:strVal val="visible"/>
                                      </p:to>
                                    </p:set>
                                    <p:animEffect transition="in" filter="box(in)">
                                      <p:cBhvr>
                                        <p:cTn id="22" dur="500"/>
                                        <p:tgtEl>
                                          <p:spTgt spid="10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autoUpdateAnimBg="0"/>
      <p:bldP spid="106502"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2"/>
          <p:cNvGraphicFramePr>
            <a:graphicFrameLocks noGrp="1" noChangeAspect="1"/>
          </p:cNvGraphicFramePr>
          <p:nvPr>
            <p:ph type="title" idx="4294967295"/>
          </p:nvPr>
        </p:nvGraphicFramePr>
        <p:xfrm>
          <a:off x="914400" y="287338"/>
          <a:ext cx="6121400" cy="1177925"/>
        </p:xfrm>
        <a:graphic>
          <a:graphicData uri="http://schemas.openxmlformats.org/presentationml/2006/ole">
            <mc:AlternateContent xmlns:mc="http://schemas.openxmlformats.org/markup-compatibility/2006">
              <mc:Choice xmlns:v="urn:schemas-microsoft-com:vml" Requires="v">
                <p:oleObj spid="_x0000_s11301" r:id="rId3" imgW="1903320" imgH="356400" progId="Equation.DSMT4">
                  <p:embed/>
                </p:oleObj>
              </mc:Choice>
              <mc:Fallback>
                <p:oleObj r:id="rId3" imgW="1903320" imgH="356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7338"/>
                        <a:ext cx="6121400" cy="1177925"/>
                      </a:xfrm>
                      <a:prstGeom prst="rect">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23" name="Object 3"/>
          <p:cNvGraphicFramePr>
            <a:graphicFrameLocks noChangeAspect="1"/>
          </p:cNvGraphicFramePr>
          <p:nvPr/>
        </p:nvGraphicFramePr>
        <p:xfrm>
          <a:off x="630238" y="1989138"/>
          <a:ext cx="7223125" cy="1330325"/>
        </p:xfrm>
        <a:graphic>
          <a:graphicData uri="http://schemas.openxmlformats.org/presentationml/2006/ole">
            <mc:AlternateContent xmlns:mc="http://schemas.openxmlformats.org/markup-compatibility/2006">
              <mc:Choice xmlns:v="urn:schemas-microsoft-com:vml" Requires="v">
                <p:oleObj spid="_x0000_s11302" r:id="rId6" imgW="2241360" imgH="409680" progId="Equation.DSMT4">
                  <p:embed/>
                </p:oleObj>
              </mc:Choice>
              <mc:Fallback>
                <p:oleObj r:id="rId6" imgW="2241360" imgH="40968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238" y="1989138"/>
                        <a:ext cx="7223125" cy="1330325"/>
                      </a:xfrm>
                      <a:prstGeom prst="rect">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4" name="AutoShape 6"/>
          <p:cNvSpPr>
            <a:spLocks noChangeArrowheads="1"/>
          </p:cNvSpPr>
          <p:nvPr/>
        </p:nvSpPr>
        <p:spPr bwMode="auto">
          <a:xfrm>
            <a:off x="2987675" y="1484313"/>
            <a:ext cx="720725" cy="431800"/>
          </a:xfrm>
          <a:prstGeom prst="downArrow">
            <a:avLst>
              <a:gd name="adj1" fmla="val 50000"/>
              <a:gd name="adj2" fmla="val 25000"/>
            </a:avLst>
          </a:prstGeom>
          <a:solidFill>
            <a:srgbClr val="FF3300"/>
          </a:solidFill>
          <a:ln w="9525">
            <a:solidFill>
              <a:schemeClr val="tx1"/>
            </a:solidFill>
            <a:miter lim="800000"/>
            <a:headEnd/>
            <a:tailEnd/>
          </a:ln>
        </p:spPr>
        <p:txBody>
          <a:bodyPr vert="eaVert" wrap="none" anchor="ctr"/>
          <a:lstStyle/>
          <a:p>
            <a:endParaRPr lang="zh-CN" altLang="en-US">
              <a:ea typeface="宋体" pitchFamily="2" charset="-122"/>
            </a:endParaRPr>
          </a:p>
        </p:txBody>
      </p:sp>
      <p:graphicFrame>
        <p:nvGraphicFramePr>
          <p:cNvPr id="107525" name="Object 5"/>
          <p:cNvGraphicFramePr>
            <a:graphicFrameLocks noChangeAspect="1"/>
          </p:cNvGraphicFramePr>
          <p:nvPr/>
        </p:nvGraphicFramePr>
        <p:xfrm>
          <a:off x="630238" y="4005263"/>
          <a:ext cx="7223125" cy="1330325"/>
        </p:xfrm>
        <a:graphic>
          <a:graphicData uri="http://schemas.openxmlformats.org/presentationml/2006/ole">
            <mc:AlternateContent xmlns:mc="http://schemas.openxmlformats.org/markup-compatibility/2006">
              <mc:Choice xmlns:v="urn:schemas-microsoft-com:vml" Requires="v">
                <p:oleObj spid="_x0000_s11303" r:id="rId8" imgW="2241360" imgH="409680" progId="Equation.DSMT4">
                  <p:embed/>
                </p:oleObj>
              </mc:Choice>
              <mc:Fallback>
                <p:oleObj r:id="rId8" imgW="2241360" imgH="40968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238" y="4005263"/>
                        <a:ext cx="7223125" cy="1330325"/>
                      </a:xfrm>
                      <a:prstGeom prst="rect">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6" name="AutoShape 8"/>
          <p:cNvSpPr>
            <a:spLocks noChangeArrowheads="1"/>
          </p:cNvSpPr>
          <p:nvPr/>
        </p:nvSpPr>
        <p:spPr bwMode="auto">
          <a:xfrm>
            <a:off x="2916238" y="3500438"/>
            <a:ext cx="720725" cy="431800"/>
          </a:xfrm>
          <a:prstGeom prst="downArrow">
            <a:avLst>
              <a:gd name="adj1" fmla="val 50000"/>
              <a:gd name="adj2" fmla="val 25000"/>
            </a:avLst>
          </a:prstGeom>
          <a:solidFill>
            <a:srgbClr val="FF3300"/>
          </a:solidFill>
          <a:ln w="9525">
            <a:solidFill>
              <a:schemeClr val="tx1"/>
            </a:solidFill>
            <a:miter lim="800000"/>
            <a:headEnd/>
            <a:tailEnd/>
          </a:ln>
        </p:spPr>
        <p:txBody>
          <a:bodyPr vert="eaVert" wrap="none" anchor="ctr"/>
          <a:lstStyle/>
          <a:p>
            <a:endParaRPr lang="zh-CN" altLang="en-US">
              <a:ea typeface="宋体" pitchFamily="2" charset="-122"/>
            </a:endParaRPr>
          </a:p>
        </p:txBody>
      </p:sp>
      <p:sp>
        <p:nvSpPr>
          <p:cNvPr id="107527" name="Text Box 9"/>
          <p:cNvSpPr txBox="1">
            <a:spLocks noChangeArrowheads="1"/>
          </p:cNvSpPr>
          <p:nvPr/>
        </p:nvSpPr>
        <p:spPr bwMode="auto">
          <a:xfrm>
            <a:off x="3132138" y="5589588"/>
            <a:ext cx="5286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4000" b="1">
                <a:solidFill>
                  <a:srgbClr val="FF3300"/>
                </a:solidFill>
                <a:latin typeface="黑体" pitchFamily="49" charset="-122"/>
                <a:ea typeface="黑体" pitchFamily="49" charset="-122"/>
              </a:rPr>
              <a:t>N</a:t>
            </a:r>
            <a:r>
              <a:rPr lang="zh-CN" altLang="en-US" sz="4000" b="1">
                <a:solidFill>
                  <a:srgbClr val="FF3300"/>
                </a:solidFill>
                <a:latin typeface="黑体" pitchFamily="49" charset="-122"/>
                <a:ea typeface="黑体" pitchFamily="49" charset="-122"/>
              </a:rPr>
              <a:t>＝</a:t>
            </a:r>
            <a:r>
              <a:rPr lang="en-US" altLang="zh-CN" sz="4000" b="1">
                <a:solidFill>
                  <a:srgbClr val="FF3300"/>
                </a:solidFill>
                <a:latin typeface="黑体" pitchFamily="49" charset="-122"/>
                <a:ea typeface="黑体" pitchFamily="49" charset="-122"/>
              </a:rPr>
              <a:t>0,1,2,3</a:t>
            </a:r>
            <a:r>
              <a:rPr lang="zh-CN" altLang="en-US" sz="4000" b="1">
                <a:solidFill>
                  <a:srgbClr val="FF3300"/>
                </a:solidFill>
                <a:latin typeface="黑体" pitchFamily="49" charset="-122"/>
                <a:ea typeface="黑体" pitchFamily="49" charset="-122"/>
              </a:rPr>
              <a:t>，</a:t>
            </a:r>
            <a:r>
              <a:rPr lang="en-US" altLang="zh-CN" sz="4000" b="1">
                <a:solidFill>
                  <a:srgbClr val="FF3300"/>
                </a:solidFill>
                <a:latin typeface="黑体" pitchFamily="49" charset="-122"/>
                <a:ea typeface="黑体" pitchFamily="49" charset="-122"/>
              </a:rPr>
              <a:t>4</a:t>
            </a:r>
            <a:r>
              <a:rPr lang="zh-CN" altLang="en-US" sz="4000" b="1">
                <a:solidFill>
                  <a:srgbClr val="FF3300"/>
                </a:solidFill>
                <a:latin typeface="黑体" pitchFamily="49" charset="-122"/>
                <a:ea typeface="黑体" pitchFamily="49" charset="-122"/>
              </a:rPr>
              <a:t>，</a:t>
            </a:r>
            <a:r>
              <a:rPr lang="en-US" altLang="zh-CN" sz="4000" b="1">
                <a:solidFill>
                  <a:srgbClr val="FF3300"/>
                </a:solidFill>
                <a:latin typeface="黑体" pitchFamily="49" charset="-122"/>
                <a:ea typeface="黑体" pitchFamily="49" charset="-122"/>
              </a:rPr>
              <a:t>5</a:t>
            </a:r>
            <a:r>
              <a:rPr lang="zh-CN" altLang="en-US" sz="4000" b="1">
                <a:solidFill>
                  <a:srgbClr val="FF3300"/>
                </a:solidFill>
                <a:latin typeface="黑体" pitchFamily="49" charset="-122"/>
                <a:ea typeface="黑体" pitchFamily="49" charset="-122"/>
              </a:rPr>
              <a:t>，</a:t>
            </a:r>
            <a:r>
              <a:rPr lang="en-US" altLang="zh-CN" sz="4000" b="1">
                <a:solidFill>
                  <a:srgbClr val="FF3300"/>
                </a:solidFill>
                <a:ea typeface="黑体" pitchFamily="49" charset="-122"/>
              </a:rPr>
              <a:t>…</a:t>
            </a:r>
            <a:endParaRPr lang="en-US" altLang="zh-CN" sz="4000" b="1">
              <a:solidFill>
                <a:srgbClr val="FF3300"/>
              </a:solidFill>
              <a:latin typeface="黑体" pitchFamily="49" charset="-122"/>
              <a:ea typeface="黑体" pitchFamily="49" charset="-122"/>
            </a:endParaRPr>
          </a:p>
        </p:txBody>
      </p:sp>
      <p:sp>
        <p:nvSpPr>
          <p:cNvPr id="107528" name="Text Box 10"/>
          <p:cNvSpPr txBox="1">
            <a:spLocks noChangeArrowheads="1"/>
          </p:cNvSpPr>
          <p:nvPr/>
        </p:nvSpPr>
        <p:spPr bwMode="auto">
          <a:xfrm>
            <a:off x="3903663" y="1465263"/>
            <a:ext cx="1462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000" b="1">
                <a:solidFill>
                  <a:srgbClr val="FF3300"/>
                </a:solidFill>
                <a:ea typeface="宋体" pitchFamily="2" charset="-122"/>
              </a:rPr>
              <a:t>幂级数展开</a:t>
            </a:r>
          </a:p>
        </p:txBody>
      </p:sp>
      <p:sp>
        <p:nvSpPr>
          <p:cNvPr id="107529" name="Text Box 11"/>
          <p:cNvSpPr txBox="1">
            <a:spLocks noChangeArrowheads="1"/>
          </p:cNvSpPr>
          <p:nvPr/>
        </p:nvSpPr>
        <p:spPr bwMode="auto">
          <a:xfrm>
            <a:off x="3975100" y="34290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2400" b="1">
                <a:solidFill>
                  <a:srgbClr val="FF3300"/>
                </a:solidFill>
                <a:ea typeface="宋体" pitchFamily="2" charset="-122"/>
              </a:rPr>
              <a:t>近似展开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box(in)">
                                      <p:cBhvr>
                                        <p:cTn id="7" dur="500"/>
                                        <p:tgtEl>
                                          <p:spTgt spid="107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7524"/>
                                        </p:tgtEl>
                                        <p:attrNameLst>
                                          <p:attrName>style.visibility</p:attrName>
                                        </p:attrNameLst>
                                      </p:cBhvr>
                                      <p:to>
                                        <p:strVal val="visible"/>
                                      </p:to>
                                    </p:set>
                                    <p:animEffect transition="in" filter="diamond(in)">
                                      <p:cBhvr>
                                        <p:cTn id="12" dur="2000"/>
                                        <p:tgtEl>
                                          <p:spTgt spid="107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7528"/>
                                        </p:tgtEl>
                                        <p:attrNameLst>
                                          <p:attrName>style.visibility</p:attrName>
                                        </p:attrNameLst>
                                      </p:cBhvr>
                                      <p:to>
                                        <p:strVal val="visible"/>
                                      </p:to>
                                    </p:set>
                                    <p:animEffect transition="in" filter="checkerboard(across)">
                                      <p:cBhvr>
                                        <p:cTn id="17" dur="500"/>
                                        <p:tgtEl>
                                          <p:spTgt spid="1075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07523"/>
                                        </p:tgtEl>
                                        <p:attrNameLst>
                                          <p:attrName>style.visibility</p:attrName>
                                        </p:attrNameLst>
                                      </p:cBhvr>
                                      <p:to>
                                        <p:strVal val="visible"/>
                                      </p:to>
                                    </p:set>
                                    <p:animEffect transition="in" filter="diamond(in)">
                                      <p:cBhvr>
                                        <p:cTn id="22" dur="2000"/>
                                        <p:tgtEl>
                                          <p:spTgt spid="1075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7526"/>
                                        </p:tgtEl>
                                        <p:attrNameLst>
                                          <p:attrName>style.visibility</p:attrName>
                                        </p:attrNameLst>
                                      </p:cBhvr>
                                      <p:to>
                                        <p:strVal val="visible"/>
                                      </p:to>
                                    </p:set>
                                    <p:animEffect transition="in" filter="diamond(in)">
                                      <p:cBhvr>
                                        <p:cTn id="27" dur="2000"/>
                                        <p:tgtEl>
                                          <p:spTgt spid="1075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7529"/>
                                        </p:tgtEl>
                                        <p:attrNameLst>
                                          <p:attrName>style.visibility</p:attrName>
                                        </p:attrNameLst>
                                      </p:cBhvr>
                                      <p:to>
                                        <p:strVal val="visible"/>
                                      </p:to>
                                    </p:set>
                                    <p:animEffect transition="in" filter="checkerboard(across)">
                                      <p:cBhvr>
                                        <p:cTn id="32" dur="500"/>
                                        <p:tgtEl>
                                          <p:spTgt spid="1075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07525"/>
                                        </p:tgtEl>
                                        <p:attrNameLst>
                                          <p:attrName>style.visibility</p:attrName>
                                        </p:attrNameLst>
                                      </p:cBhvr>
                                      <p:to>
                                        <p:strVal val="visible"/>
                                      </p:to>
                                    </p:set>
                                    <p:animEffect transition="in" filter="checkerboard(across)">
                                      <p:cBhvr>
                                        <p:cTn id="37" dur="500"/>
                                        <p:tgtEl>
                                          <p:spTgt spid="1075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07527"/>
                                        </p:tgtEl>
                                        <p:attrNameLst>
                                          <p:attrName>style.visibility</p:attrName>
                                        </p:attrNameLst>
                                      </p:cBhvr>
                                      <p:to>
                                        <p:strVal val="visible"/>
                                      </p:to>
                                    </p:set>
                                    <p:animEffect transition="in" filter="diamond(in)">
                                      <p:cBhvr>
                                        <p:cTn id="42" dur="2000"/>
                                        <p:tgtEl>
                                          <p:spTgt spid="107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nimBg="1" autoUpdateAnimBg="0"/>
      <p:bldP spid="107526" grpId="0" animBg="1" autoUpdateAnimBg="0"/>
      <p:bldP spid="107527" grpId="0" autoUpdateAnimBg="0"/>
      <p:bldP spid="107528" grpId="0" autoUpdateAnimBg="0"/>
      <p:bldP spid="107529"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1187450" y="333375"/>
            <a:ext cx="6629400" cy="868363"/>
          </a:xfrm>
          <a:blipFill dpi="0" rotWithShape="1">
            <a:blip r:embed="rId2"/>
            <a:srcRect/>
            <a:tile tx="0" ty="0" sx="100000" sy="100000" flip="none" algn="tl"/>
          </a:blipFill>
          <a:ln w="25400">
            <a:solidFill>
              <a:srgbClr val="FF0000"/>
            </a:solidFill>
            <a:miter lim="800000"/>
            <a:headEnd/>
            <a:tailEnd/>
          </a:ln>
        </p:spPr>
        <p:txBody>
          <a:bodyPr/>
          <a:lstStyle/>
          <a:p>
            <a:pPr eaLnBrk="1" hangingPunct="1"/>
            <a:r>
              <a:rPr lang="zh-CN" altLang="en-US" sz="2800" b="1" smtClean="0">
                <a:solidFill>
                  <a:srgbClr val="FF0000"/>
                </a:solidFill>
                <a:ea typeface="宋体" pitchFamily="2" charset="-122"/>
              </a:rPr>
              <a:t>三次多项式近似展开计算结果</a:t>
            </a:r>
            <a:br>
              <a:rPr lang="zh-CN" altLang="en-US" sz="2800" b="1" smtClean="0">
                <a:solidFill>
                  <a:srgbClr val="FF0000"/>
                </a:solidFill>
                <a:ea typeface="宋体" pitchFamily="2" charset="-122"/>
              </a:rPr>
            </a:br>
            <a:r>
              <a:rPr lang="zh-CN" altLang="en-US" sz="2800" b="1" smtClean="0">
                <a:solidFill>
                  <a:srgbClr val="FF0000"/>
                </a:solidFill>
                <a:ea typeface="宋体" pitchFamily="2" charset="-122"/>
              </a:rPr>
              <a:t>（数学软件：</a:t>
            </a:r>
            <a:r>
              <a:rPr lang="en-US" altLang="zh-CN" sz="2800" b="1" smtClean="0">
                <a:solidFill>
                  <a:srgbClr val="FF0000"/>
                </a:solidFill>
                <a:ea typeface="宋体" pitchFamily="2" charset="-122"/>
              </a:rPr>
              <a:t>MATLAB</a:t>
            </a:r>
            <a:r>
              <a:rPr lang="zh-CN" altLang="en-US" sz="2800" b="1" smtClean="0">
                <a:solidFill>
                  <a:srgbClr val="FF0000"/>
                </a:solidFill>
                <a:ea typeface="宋体" pitchFamily="2" charset="-122"/>
              </a:rPr>
              <a:t>）</a:t>
            </a:r>
          </a:p>
        </p:txBody>
      </p:sp>
      <p:sp>
        <p:nvSpPr>
          <p:cNvPr id="163843" name="Rectangle 3"/>
          <p:cNvSpPr>
            <a:spLocks noGrp="1" noChangeArrowheads="1"/>
          </p:cNvSpPr>
          <p:nvPr>
            <p:ph type="body" idx="4294967295"/>
          </p:nvPr>
        </p:nvSpPr>
        <p:spPr>
          <a:xfrm>
            <a:off x="457200" y="1600200"/>
            <a:ext cx="8229600" cy="4924425"/>
          </a:xfrm>
          <a:ln w="28575">
            <a:solidFill>
              <a:srgbClr val="FF0000"/>
            </a:solidFill>
            <a:miter lim="800000"/>
            <a:headEnd/>
            <a:tailEnd/>
          </a:ln>
        </p:spPr>
        <p:txBody>
          <a:bodyPr/>
          <a:lstStyle/>
          <a:p>
            <a:pPr eaLnBrk="1" hangingPunct="1">
              <a:lnSpc>
                <a:spcPct val="150000"/>
              </a:lnSpc>
              <a:buFontTx/>
              <a:buNone/>
            </a:pPr>
            <a:r>
              <a:rPr lang="en-US" altLang="zh-CN" sz="2800" smtClean="0">
                <a:ea typeface="宋体" pitchFamily="2" charset="-122"/>
              </a:rPr>
              <a:t>a=[-1/prod(1:3)*k^3,1/prod(1:2)*k^2,340*k^2/g, -340*k^2/g*3.9];</a:t>
            </a:r>
          </a:p>
          <a:p>
            <a:pPr eaLnBrk="1" hangingPunct="1">
              <a:lnSpc>
                <a:spcPct val="150000"/>
              </a:lnSpc>
              <a:buFontTx/>
              <a:buNone/>
            </a:pPr>
            <a:r>
              <a:rPr lang="en-US" altLang="zh-CN" sz="2800" smtClean="0">
                <a:ea typeface="宋体" pitchFamily="2" charset="-122"/>
              </a:rPr>
              <a:t>roots(a)</a:t>
            </a:r>
          </a:p>
          <a:p>
            <a:pPr eaLnBrk="1" hangingPunct="1">
              <a:lnSpc>
                <a:spcPct val="150000"/>
              </a:lnSpc>
              <a:buFontTx/>
              <a:buNone/>
            </a:pPr>
            <a:r>
              <a:rPr lang="en-US" altLang="zh-CN" sz="2800" smtClean="0">
                <a:ea typeface="宋体" pitchFamily="2" charset="-122"/>
              </a:rPr>
              <a:t>ans =</a:t>
            </a:r>
          </a:p>
          <a:p>
            <a:pPr lvl="1" eaLnBrk="1" hangingPunct="1">
              <a:lnSpc>
                <a:spcPct val="150000"/>
              </a:lnSpc>
              <a:buFontTx/>
              <a:buNone/>
            </a:pPr>
            <a:r>
              <a:rPr lang="en-US" altLang="zh-CN" sz="2400" smtClean="0">
                <a:ea typeface="宋体" pitchFamily="2" charset="-122"/>
              </a:rPr>
              <a:t>   </a:t>
            </a:r>
            <a:r>
              <a:rPr lang="en-US" altLang="zh-CN" sz="2400" b="1" smtClean="0">
                <a:solidFill>
                  <a:srgbClr val="0000FF"/>
                </a:solidFill>
                <a:ea typeface="宋体" pitchFamily="2" charset="-122"/>
              </a:rPr>
              <a:t>100.006488945155</a:t>
            </a:r>
          </a:p>
          <a:p>
            <a:pPr lvl="1" eaLnBrk="1" hangingPunct="1">
              <a:lnSpc>
                <a:spcPct val="150000"/>
              </a:lnSpc>
              <a:buFontTx/>
              <a:buNone/>
            </a:pPr>
            <a:r>
              <a:rPr lang="en-US" altLang="zh-CN" sz="2400" b="1" smtClean="0">
                <a:solidFill>
                  <a:srgbClr val="0000FF"/>
                </a:solidFill>
                <a:ea typeface="宋体" pitchFamily="2" charset="-122"/>
              </a:rPr>
              <a:t>  -043.720044449050</a:t>
            </a:r>
          </a:p>
          <a:p>
            <a:pPr lvl="1" eaLnBrk="1" hangingPunct="1">
              <a:lnSpc>
                <a:spcPct val="150000"/>
              </a:lnSpc>
              <a:buFontTx/>
              <a:buNone/>
            </a:pPr>
            <a:r>
              <a:rPr lang="en-US" altLang="zh-CN" sz="2400" b="1" smtClean="0">
                <a:solidFill>
                  <a:srgbClr val="0000FF"/>
                </a:solidFill>
                <a:ea typeface="宋体" pitchFamily="2" charset="-122"/>
              </a:rPr>
              <a:t>  </a:t>
            </a:r>
            <a:r>
              <a:rPr lang="en-US" altLang="zh-CN" sz="2400" b="1" smtClean="0">
                <a:solidFill>
                  <a:srgbClr val="FF0000"/>
                </a:solidFill>
                <a:ea typeface="宋体" pitchFamily="2" charset="-122"/>
              </a:rPr>
              <a:t> 3.713555503895           </a:t>
            </a:r>
            <a:r>
              <a:rPr lang="en-US" altLang="zh-CN" sz="2400" b="1" smtClean="0">
                <a:solidFill>
                  <a:srgbClr val="FF3300"/>
                </a:solidFill>
                <a:ea typeface="宋体" pitchFamily="2" charset="-122"/>
              </a:rPr>
              <a:t>h= 63.3911286757</a:t>
            </a:r>
            <a:r>
              <a:rPr lang="zh-CN" altLang="en-US" sz="2400" b="1" smtClean="0">
                <a:solidFill>
                  <a:srgbClr val="FF3300"/>
                </a:solidFill>
                <a:ea typeface="宋体" pitchFamily="2" charset="-122"/>
              </a:rPr>
              <a:t>米</a:t>
            </a:r>
            <a:endParaRPr lang="zh-CN" altLang="en-US" sz="2400" b="1" smtClean="0">
              <a:solidFill>
                <a:srgbClr val="FF0000"/>
              </a:solidFill>
              <a:ea typeface="宋体" pitchFamily="2" charset="-122"/>
            </a:endParaRPr>
          </a:p>
          <a:p>
            <a:pPr eaLnBrk="1" hangingPunct="1">
              <a:buFontTx/>
              <a:buNone/>
            </a:pPr>
            <a:r>
              <a:rPr lang="zh-CN" altLang="en-US" sz="2800" b="1" smtClean="0">
                <a:solidFill>
                  <a:srgbClr val="FF3300"/>
                </a:solidFill>
                <a:ea typeface="宋体" pitchFamily="2" charset="-122"/>
              </a:rPr>
              <a:t>      </a:t>
            </a:r>
          </a:p>
          <a:p>
            <a:pPr eaLnBrk="1" hangingPunct="1">
              <a:buFontTx/>
              <a:buNone/>
            </a:pPr>
            <a:r>
              <a:rPr lang="zh-CN" altLang="en-US" sz="2800" b="1" smtClean="0">
                <a:solidFill>
                  <a:srgbClr val="FF3300"/>
                </a:solidFill>
                <a:ea typeface="宋体" pitchFamily="2" charset="-122"/>
              </a:rPr>
              <a:t>      </a:t>
            </a:r>
          </a:p>
        </p:txBody>
      </p:sp>
    </p:spTree>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idx="4294967295"/>
          </p:nvPr>
        </p:nvSpPr>
        <p:spPr>
          <a:xfrm>
            <a:off x="971550" y="333375"/>
            <a:ext cx="6629400" cy="868363"/>
          </a:xfrm>
          <a:blipFill dpi="0" rotWithShape="1">
            <a:blip r:embed="rId2"/>
            <a:srcRect/>
            <a:tile tx="0" ty="0" sx="100000" sy="100000" flip="none" algn="tl"/>
          </a:blipFill>
          <a:ln w="25400">
            <a:solidFill>
              <a:srgbClr val="FF0000"/>
            </a:solidFill>
            <a:miter lim="800000"/>
            <a:headEnd/>
            <a:tailEnd/>
          </a:ln>
        </p:spPr>
        <p:txBody>
          <a:bodyPr/>
          <a:lstStyle/>
          <a:p>
            <a:pPr eaLnBrk="1" hangingPunct="1"/>
            <a:r>
              <a:rPr lang="zh-CN" altLang="en-US" sz="3200" b="1" smtClean="0">
                <a:solidFill>
                  <a:srgbClr val="FF0000"/>
                </a:solidFill>
                <a:ea typeface="宋体" pitchFamily="2" charset="-122"/>
              </a:rPr>
              <a:t>四次多项式近似展开计算结果</a:t>
            </a:r>
          </a:p>
        </p:txBody>
      </p:sp>
      <p:sp>
        <p:nvSpPr>
          <p:cNvPr id="164867" name="Rectangle 3"/>
          <p:cNvSpPr>
            <a:spLocks noGrp="1" noChangeArrowheads="1"/>
          </p:cNvSpPr>
          <p:nvPr>
            <p:ph type="body" idx="4294967295"/>
          </p:nvPr>
        </p:nvSpPr>
        <p:spPr>
          <a:xfrm>
            <a:off x="457200" y="1600200"/>
            <a:ext cx="8229600" cy="4924425"/>
          </a:xfrm>
          <a:ln w="28575">
            <a:solidFill>
              <a:srgbClr val="FF0000"/>
            </a:solidFill>
            <a:miter lim="800000"/>
            <a:headEnd/>
            <a:tailEnd/>
          </a:ln>
        </p:spPr>
        <p:txBody>
          <a:bodyPr/>
          <a:lstStyle/>
          <a:p>
            <a:pPr eaLnBrk="1" hangingPunct="1">
              <a:lnSpc>
                <a:spcPct val="90000"/>
              </a:lnSpc>
              <a:buFontTx/>
              <a:buNone/>
            </a:pPr>
            <a:r>
              <a:rPr lang="en-US" altLang="zh-CN" sz="2800" smtClean="0">
                <a:ea typeface="宋体" pitchFamily="2" charset="-122"/>
              </a:rPr>
              <a:t>a=[1/prod(1:4)*k^4,-1/prod(1:3)*k^3,1/prod(1:2)*k^2,340*k^2/g, -340*k^2/g*3.9];</a:t>
            </a:r>
          </a:p>
          <a:p>
            <a:pPr eaLnBrk="1" hangingPunct="1">
              <a:lnSpc>
                <a:spcPct val="90000"/>
              </a:lnSpc>
              <a:buFontTx/>
              <a:buNone/>
            </a:pPr>
            <a:r>
              <a:rPr lang="en-US" altLang="zh-CN" sz="2800" smtClean="0">
                <a:ea typeface="宋体" pitchFamily="2" charset="-122"/>
              </a:rPr>
              <a:t>roots(a)     </a:t>
            </a:r>
            <a:r>
              <a:rPr lang="en-US" altLang="zh-CN" sz="2800" b="1" smtClean="0">
                <a:solidFill>
                  <a:srgbClr val="0000FF"/>
                </a:solidFill>
                <a:ea typeface="宋体" pitchFamily="2" charset="-122"/>
              </a:rPr>
              <a:t>%</a:t>
            </a:r>
            <a:r>
              <a:rPr lang="zh-CN" altLang="en-US" sz="2800" b="1" smtClean="0">
                <a:solidFill>
                  <a:srgbClr val="0000FF"/>
                </a:solidFill>
                <a:ea typeface="宋体" pitchFamily="2" charset="-122"/>
              </a:rPr>
              <a:t>求根</a:t>
            </a:r>
          </a:p>
          <a:p>
            <a:pPr eaLnBrk="1" hangingPunct="1">
              <a:lnSpc>
                <a:spcPct val="90000"/>
              </a:lnSpc>
              <a:buFontTx/>
              <a:buNone/>
            </a:pPr>
            <a:r>
              <a:rPr lang="en-US" altLang="zh-CN" sz="2800" smtClean="0">
                <a:ea typeface="宋体" pitchFamily="2" charset="-122"/>
              </a:rPr>
              <a:t>ans =</a:t>
            </a:r>
          </a:p>
          <a:p>
            <a:pPr eaLnBrk="1" hangingPunct="1">
              <a:lnSpc>
                <a:spcPct val="90000"/>
              </a:lnSpc>
              <a:buFontTx/>
              <a:buNone/>
            </a:pPr>
            <a:r>
              <a:rPr lang="en-US" altLang="zh-CN" sz="2800" smtClean="0">
                <a:ea typeface="宋体" pitchFamily="2" charset="-122"/>
              </a:rPr>
              <a:t>  </a:t>
            </a:r>
            <a:r>
              <a:rPr lang="en-US" altLang="zh-CN" sz="2800" b="1" smtClean="0">
                <a:solidFill>
                  <a:srgbClr val="0000FF"/>
                </a:solidFill>
                <a:ea typeface="宋体" pitchFamily="2" charset="-122"/>
              </a:rPr>
              <a:t>57.5878 +75.3618i </a:t>
            </a:r>
            <a:r>
              <a:rPr lang="zh-CN" altLang="en-US" sz="2800" b="1" smtClean="0">
                <a:solidFill>
                  <a:srgbClr val="0000FF"/>
                </a:solidFill>
                <a:ea typeface="宋体" pitchFamily="2" charset="-122"/>
              </a:rPr>
              <a:t>（复数）</a:t>
            </a:r>
          </a:p>
          <a:p>
            <a:pPr eaLnBrk="1" hangingPunct="1">
              <a:lnSpc>
                <a:spcPct val="90000"/>
              </a:lnSpc>
              <a:buFontTx/>
              <a:buNone/>
            </a:pPr>
            <a:r>
              <a:rPr lang="zh-CN" altLang="en-US" sz="2800" b="1" smtClean="0">
                <a:solidFill>
                  <a:srgbClr val="0000FF"/>
                </a:solidFill>
                <a:ea typeface="宋体" pitchFamily="2" charset="-122"/>
              </a:rPr>
              <a:t>  </a:t>
            </a:r>
            <a:r>
              <a:rPr lang="en-US" altLang="zh-CN" sz="2800" b="1" smtClean="0">
                <a:solidFill>
                  <a:srgbClr val="0000FF"/>
                </a:solidFill>
                <a:ea typeface="宋体" pitchFamily="2" charset="-122"/>
              </a:rPr>
              <a:t>57.5878 -75.3618i</a:t>
            </a:r>
          </a:p>
          <a:p>
            <a:pPr eaLnBrk="1" hangingPunct="1">
              <a:lnSpc>
                <a:spcPct val="90000"/>
              </a:lnSpc>
              <a:buFontTx/>
              <a:buNone/>
            </a:pPr>
            <a:r>
              <a:rPr lang="en-US" altLang="zh-CN" sz="2800" b="1" smtClean="0">
                <a:solidFill>
                  <a:srgbClr val="0000FF"/>
                </a:solidFill>
                <a:ea typeface="宋体" pitchFamily="2" charset="-122"/>
              </a:rPr>
              <a:t> -38.8886          </a:t>
            </a:r>
          </a:p>
          <a:p>
            <a:pPr eaLnBrk="1" hangingPunct="1">
              <a:lnSpc>
                <a:spcPct val="90000"/>
              </a:lnSpc>
              <a:buFontTx/>
              <a:buNone/>
            </a:pPr>
            <a:r>
              <a:rPr lang="en-US" altLang="zh-CN" sz="2800" b="1" smtClean="0">
                <a:solidFill>
                  <a:srgbClr val="0000FF"/>
                </a:solidFill>
                <a:ea typeface="宋体" pitchFamily="2" charset="-122"/>
              </a:rPr>
              <a:t>  </a:t>
            </a:r>
            <a:r>
              <a:rPr lang="en-US" altLang="zh-CN" sz="2800" b="1" smtClean="0">
                <a:solidFill>
                  <a:srgbClr val="FF0000"/>
                </a:solidFill>
                <a:ea typeface="宋体" pitchFamily="2" charset="-122"/>
              </a:rPr>
              <a:t> 3.7130</a:t>
            </a:r>
            <a:r>
              <a:rPr lang="en-US" altLang="zh-CN" sz="2800" smtClean="0">
                <a:solidFill>
                  <a:srgbClr val="FF0000"/>
                </a:solidFill>
                <a:ea typeface="宋体" pitchFamily="2" charset="-122"/>
              </a:rPr>
              <a:t>           </a:t>
            </a:r>
            <a:r>
              <a:rPr lang="en-US" altLang="zh-CN" sz="2800" smtClean="0">
                <a:solidFill>
                  <a:srgbClr val="FF3300"/>
                </a:solidFill>
                <a:ea typeface="宋体" pitchFamily="2" charset="-122"/>
              </a:rPr>
              <a:t>h=63.57999999999994</a:t>
            </a:r>
            <a:r>
              <a:rPr lang="zh-CN" altLang="en-US" sz="2800" smtClean="0">
                <a:solidFill>
                  <a:srgbClr val="FF3300"/>
                </a:solidFill>
                <a:ea typeface="宋体" pitchFamily="2" charset="-122"/>
              </a:rPr>
              <a:t>米</a:t>
            </a:r>
          </a:p>
          <a:p>
            <a:pPr eaLnBrk="1" hangingPunct="1">
              <a:lnSpc>
                <a:spcPct val="90000"/>
              </a:lnSpc>
              <a:buFontTx/>
              <a:buNone/>
            </a:pPr>
            <a:endParaRPr lang="en-US" altLang="zh-CN" sz="2800" smtClean="0">
              <a:solidFill>
                <a:srgbClr val="FF0000"/>
              </a:solidFill>
              <a:ea typeface="宋体" pitchFamily="2" charset="-122"/>
            </a:endParaRPr>
          </a:p>
        </p:txBody>
      </p:sp>
    </p:spTree>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idx="4294967295"/>
          </p:nvPr>
        </p:nvSpPr>
        <p:spPr>
          <a:xfrm>
            <a:off x="971550" y="260350"/>
            <a:ext cx="6629400" cy="868363"/>
          </a:xfrm>
          <a:blipFill dpi="0" rotWithShape="1">
            <a:blip r:embed="rId2"/>
            <a:srcRect/>
            <a:tile tx="0" ty="0" sx="100000" sy="100000" flip="none" algn="tl"/>
          </a:blipFill>
          <a:ln w="25400">
            <a:solidFill>
              <a:srgbClr val="FF0000"/>
            </a:solidFill>
            <a:miter lim="800000"/>
            <a:headEnd/>
            <a:tailEnd/>
          </a:ln>
        </p:spPr>
        <p:txBody>
          <a:bodyPr/>
          <a:lstStyle/>
          <a:p>
            <a:pPr eaLnBrk="1" hangingPunct="1"/>
            <a:r>
              <a:rPr lang="zh-CN" altLang="en-US" sz="3200" b="1" smtClean="0">
                <a:solidFill>
                  <a:srgbClr val="FF0000"/>
                </a:solidFill>
                <a:ea typeface="宋体" pitchFamily="2" charset="-122"/>
              </a:rPr>
              <a:t>六次多项式近似展开计算结果</a:t>
            </a:r>
          </a:p>
        </p:txBody>
      </p:sp>
      <p:sp>
        <p:nvSpPr>
          <p:cNvPr id="165891" name="Rectangle 3"/>
          <p:cNvSpPr>
            <a:spLocks noGrp="1" noChangeArrowheads="1"/>
          </p:cNvSpPr>
          <p:nvPr>
            <p:ph type="body" idx="4294967295"/>
          </p:nvPr>
        </p:nvSpPr>
        <p:spPr>
          <a:xfrm>
            <a:off x="457200" y="1600200"/>
            <a:ext cx="8329613" cy="4900613"/>
          </a:xfrm>
          <a:ln w="25400">
            <a:solidFill>
              <a:srgbClr val="FF0000"/>
            </a:solidFill>
            <a:miter lim="800000"/>
            <a:headEnd/>
            <a:tailEnd/>
          </a:ln>
        </p:spPr>
        <p:txBody>
          <a:bodyPr/>
          <a:lstStyle/>
          <a:p>
            <a:pPr eaLnBrk="1" hangingPunct="1">
              <a:lnSpc>
                <a:spcPct val="80000"/>
              </a:lnSpc>
              <a:buFontTx/>
              <a:buNone/>
            </a:pPr>
            <a:r>
              <a:rPr lang="pl-PL" altLang="en-US" sz="1600" smtClean="0"/>
              <a:t> </a:t>
            </a:r>
            <a:r>
              <a:rPr lang="pl-PL" altLang="en-US" sz="2400" b="1" smtClean="0"/>
              <a:t>a=[1/prod(1:6)*k^6,-1/prod(1:5)*k^5,1/prod(1:4)*k^4,-1/prod(1:3)*k^3,1/prod(1:2)*k^2,340*k^2/g, -340*k^2/g*3.9]</a:t>
            </a:r>
            <a:r>
              <a:rPr lang="zh-CN" altLang="en-US" sz="2400" b="1" smtClean="0">
                <a:ea typeface="宋体" pitchFamily="2" charset="-122"/>
              </a:rPr>
              <a:t>；</a:t>
            </a:r>
          </a:p>
          <a:p>
            <a:pPr eaLnBrk="1" hangingPunct="1">
              <a:lnSpc>
                <a:spcPct val="80000"/>
              </a:lnSpc>
              <a:buFontTx/>
              <a:buNone/>
            </a:pPr>
            <a:r>
              <a:rPr lang="en-US" altLang="zh-CN" sz="1800" smtClean="0">
                <a:ea typeface="宋体" pitchFamily="2" charset="-122"/>
              </a:rPr>
              <a:t>roots(a)     </a:t>
            </a:r>
            <a:r>
              <a:rPr lang="en-US" altLang="zh-CN" sz="2400" b="1" smtClean="0">
                <a:solidFill>
                  <a:srgbClr val="0000FF"/>
                </a:solidFill>
                <a:ea typeface="宋体" pitchFamily="2" charset="-122"/>
              </a:rPr>
              <a:t>%</a:t>
            </a:r>
            <a:r>
              <a:rPr lang="zh-CN" altLang="en-US" sz="2400" b="1" smtClean="0">
                <a:solidFill>
                  <a:srgbClr val="0000FF"/>
                </a:solidFill>
                <a:ea typeface="宋体" pitchFamily="2" charset="-122"/>
              </a:rPr>
              <a:t>求根</a:t>
            </a:r>
            <a:endParaRPr lang="zh-CN" altLang="en-US" sz="1800" smtClean="0">
              <a:ea typeface="宋体" pitchFamily="2" charset="-122"/>
            </a:endParaRPr>
          </a:p>
          <a:p>
            <a:pPr eaLnBrk="1" hangingPunct="1">
              <a:lnSpc>
                <a:spcPct val="80000"/>
              </a:lnSpc>
            </a:pPr>
            <a:r>
              <a:rPr lang="it-IT" altLang="en-US" sz="1800" smtClean="0"/>
              <a:t>ans =</a:t>
            </a:r>
          </a:p>
          <a:p>
            <a:pPr eaLnBrk="1" hangingPunct="1">
              <a:lnSpc>
                <a:spcPct val="80000"/>
              </a:lnSpc>
            </a:pPr>
            <a:endParaRPr lang="it-IT" altLang="en-US" sz="1800" smtClean="0"/>
          </a:p>
          <a:p>
            <a:pPr eaLnBrk="1" hangingPunct="1">
              <a:lnSpc>
                <a:spcPct val="80000"/>
              </a:lnSpc>
              <a:buFontTx/>
              <a:buNone/>
            </a:pPr>
            <a:r>
              <a:rPr lang="it-IT" altLang="en-US" sz="1800" smtClean="0"/>
              <a:t>  </a:t>
            </a:r>
            <a:r>
              <a:rPr lang="it-IT" altLang="en-US" sz="2000" b="1" smtClean="0">
                <a:solidFill>
                  <a:srgbClr val="0000FF"/>
                </a:solidFill>
              </a:rPr>
              <a:t>1.0e+002 *</a:t>
            </a:r>
          </a:p>
          <a:p>
            <a:pPr eaLnBrk="1" hangingPunct="1">
              <a:lnSpc>
                <a:spcPct val="80000"/>
              </a:lnSpc>
              <a:buFontTx/>
              <a:buNone/>
            </a:pPr>
            <a:endParaRPr lang="it-IT" altLang="en-US" sz="2000" b="1" smtClean="0">
              <a:solidFill>
                <a:srgbClr val="0000FF"/>
              </a:solidFill>
            </a:endParaRPr>
          </a:p>
          <a:p>
            <a:pPr eaLnBrk="1" hangingPunct="1">
              <a:lnSpc>
                <a:spcPct val="80000"/>
              </a:lnSpc>
              <a:buFontTx/>
              <a:buNone/>
            </a:pPr>
            <a:r>
              <a:rPr lang="it-IT" altLang="en-US" sz="2000" b="1" smtClean="0"/>
              <a:t>   </a:t>
            </a:r>
            <a:r>
              <a:rPr lang="it-IT" altLang="en-US" sz="2400" b="1" smtClean="0">
                <a:solidFill>
                  <a:srgbClr val="0000FF"/>
                </a:solidFill>
              </a:rPr>
              <a:t>0.8796 + 0.5671i</a:t>
            </a:r>
          </a:p>
          <a:p>
            <a:pPr eaLnBrk="1" hangingPunct="1">
              <a:lnSpc>
                <a:spcPct val="80000"/>
              </a:lnSpc>
              <a:buFontTx/>
              <a:buNone/>
            </a:pPr>
            <a:r>
              <a:rPr lang="it-IT" altLang="en-US" sz="2400" b="1" smtClean="0">
                <a:solidFill>
                  <a:srgbClr val="0000FF"/>
                </a:solidFill>
              </a:rPr>
              <a:t>   0.8796 - 0.5671i</a:t>
            </a:r>
          </a:p>
          <a:p>
            <a:pPr eaLnBrk="1" hangingPunct="1">
              <a:lnSpc>
                <a:spcPct val="80000"/>
              </a:lnSpc>
              <a:buFontTx/>
              <a:buNone/>
            </a:pPr>
            <a:r>
              <a:rPr lang="it-IT" altLang="en-US" sz="2400" b="1" smtClean="0">
                <a:solidFill>
                  <a:srgbClr val="0000FF"/>
                </a:solidFill>
              </a:rPr>
              <a:t>  -0.1115 + 1.0073i</a:t>
            </a:r>
          </a:p>
          <a:p>
            <a:pPr eaLnBrk="1" hangingPunct="1">
              <a:lnSpc>
                <a:spcPct val="80000"/>
              </a:lnSpc>
              <a:buFontTx/>
              <a:buNone/>
            </a:pPr>
            <a:r>
              <a:rPr lang="it-IT" altLang="en-US" sz="2400" b="1" smtClean="0">
                <a:solidFill>
                  <a:srgbClr val="0000FF"/>
                </a:solidFill>
              </a:rPr>
              <a:t>  -0.1115 - 1.0073i</a:t>
            </a:r>
          </a:p>
          <a:p>
            <a:pPr eaLnBrk="1" hangingPunct="1">
              <a:lnSpc>
                <a:spcPct val="80000"/>
              </a:lnSpc>
              <a:buFontTx/>
              <a:buNone/>
            </a:pPr>
            <a:r>
              <a:rPr lang="it-IT" altLang="en-US" sz="2400" b="1" smtClean="0">
                <a:solidFill>
                  <a:srgbClr val="0000FF"/>
                </a:solidFill>
              </a:rPr>
              <a:t>  -0.3731          </a:t>
            </a:r>
          </a:p>
          <a:p>
            <a:pPr eaLnBrk="1" hangingPunct="1">
              <a:lnSpc>
                <a:spcPct val="80000"/>
              </a:lnSpc>
              <a:buFontTx/>
              <a:buNone/>
            </a:pPr>
            <a:r>
              <a:rPr lang="it-IT" altLang="en-US" sz="2400" b="1" smtClean="0">
                <a:solidFill>
                  <a:srgbClr val="0000FF"/>
                </a:solidFill>
              </a:rPr>
              <a:t>   </a:t>
            </a:r>
            <a:r>
              <a:rPr lang="it-IT" altLang="en-US" sz="2400" b="1" smtClean="0">
                <a:solidFill>
                  <a:srgbClr val="FF3300"/>
                </a:solidFill>
              </a:rPr>
              <a:t>0.0371       </a:t>
            </a:r>
            <a:r>
              <a:rPr lang="en-US" altLang="zh-CN" sz="2400" b="1" smtClean="0">
                <a:solidFill>
                  <a:srgbClr val="FF3300"/>
                </a:solidFill>
                <a:ea typeface="宋体" pitchFamily="2" charset="-122"/>
              </a:rPr>
              <a:t>h =  62.87203800034152</a:t>
            </a:r>
            <a:r>
              <a:rPr lang="zh-CN" altLang="en-US" sz="2400" b="1" smtClean="0">
                <a:solidFill>
                  <a:srgbClr val="FF3300"/>
                </a:solidFill>
                <a:ea typeface="宋体" pitchFamily="2" charset="-122"/>
              </a:rPr>
              <a:t>米</a:t>
            </a:r>
          </a:p>
        </p:txBody>
      </p:sp>
    </p:spTree>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idx="4294967295"/>
          </p:nvPr>
        </p:nvSpPr>
        <p:spPr>
          <a:xfrm>
            <a:off x="900113" y="260350"/>
            <a:ext cx="6629400" cy="868363"/>
          </a:xfrm>
          <a:blipFill dpi="0" rotWithShape="1">
            <a:blip r:embed="rId3"/>
            <a:srcRect/>
            <a:tile tx="0" ty="0" sx="100000" sy="100000" flip="none" algn="tl"/>
          </a:blipFill>
        </p:spPr>
        <p:txBody>
          <a:bodyPr/>
          <a:lstStyle/>
          <a:p>
            <a:pPr eaLnBrk="1" hangingPunct="1"/>
            <a:r>
              <a:rPr lang="zh-CN" altLang="en-US" b="1" smtClean="0">
                <a:solidFill>
                  <a:srgbClr val="FF0000"/>
                </a:solidFill>
                <a:ea typeface="宋体" pitchFamily="2" charset="-122"/>
              </a:rPr>
              <a:t>简单的迭代思想</a:t>
            </a:r>
          </a:p>
        </p:txBody>
      </p:sp>
      <p:pic>
        <p:nvPicPr>
          <p:cNvPr id="111619" name="Group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1487488"/>
            <a:ext cx="9410701"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1620" name="Object 4"/>
          <p:cNvGraphicFramePr>
            <a:graphicFrameLocks noChangeAspect="1"/>
          </p:cNvGraphicFramePr>
          <p:nvPr/>
        </p:nvGraphicFramePr>
        <p:xfrm>
          <a:off x="4500563" y="1285875"/>
          <a:ext cx="4071937" cy="1143000"/>
        </p:xfrm>
        <a:graphic>
          <a:graphicData uri="http://schemas.openxmlformats.org/presentationml/2006/ole">
            <mc:AlternateContent xmlns:mc="http://schemas.openxmlformats.org/markup-compatibility/2006">
              <mc:Choice xmlns:v="urn:schemas-microsoft-com:vml" Requires="v">
                <p:oleObj spid="_x0000_s12312" r:id="rId5" imgW="1547640" imgH="427320" progId="Equation.DSMT4">
                  <p:embed/>
                </p:oleObj>
              </mc:Choice>
              <mc:Fallback>
                <p:oleObj r:id="rId5" imgW="1547640" imgH="4273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285875"/>
                        <a:ext cx="40719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1" name="Object 5"/>
          <p:cNvGraphicFramePr>
            <a:graphicFrameLocks noChangeAspect="1"/>
          </p:cNvGraphicFramePr>
          <p:nvPr/>
        </p:nvGraphicFramePr>
        <p:xfrm>
          <a:off x="1071563" y="1428750"/>
          <a:ext cx="2643187" cy="1017588"/>
        </p:xfrm>
        <a:graphic>
          <a:graphicData uri="http://schemas.openxmlformats.org/presentationml/2006/ole">
            <mc:AlternateContent xmlns:mc="http://schemas.openxmlformats.org/markup-compatibility/2006">
              <mc:Choice xmlns:v="urn:schemas-microsoft-com:vml" Requires="v">
                <p:oleObj spid="_x0000_s12313" r:id="rId7" imgW="723903" imgH="254207" progId="Equation.DSMT4">
                  <p:embed/>
                </p:oleObj>
              </mc:Choice>
              <mc:Fallback>
                <p:oleObj r:id="rId7" imgW="723903" imgH="254207"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1428750"/>
                        <a:ext cx="2643187"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111619"/>
                                        </p:tgtEl>
                                        <p:attrNameLst>
                                          <p:attrName>style.visibility</p:attrName>
                                        </p:attrNameLst>
                                      </p:cBhvr>
                                      <p:to>
                                        <p:strVal val="visible"/>
                                      </p:to>
                                    </p:set>
                                    <p:animEffect transition="in" filter="wipe(left)">
                                      <p:cBhvr>
                                        <p:cTn id="7" dur="500"/>
                                        <p:tgtEl>
                                          <p:spTgt spid="111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1620"/>
                                        </p:tgtEl>
                                        <p:attrNameLst>
                                          <p:attrName>style.visibility</p:attrName>
                                        </p:attrNameLst>
                                      </p:cBhvr>
                                      <p:to>
                                        <p:strVal val="visible"/>
                                      </p:to>
                                    </p:set>
                                    <p:animEffect transition="in" filter="box(in)">
                                      <p:cBhvr>
                                        <p:cTn id="12" dur="500"/>
                                        <p:tgtEl>
                                          <p:spTgt spid="11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136796">
  <a:themeElements>
    <a:clrScheme name="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01136796">
  <a:themeElements>
    <a:clrScheme name="9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9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9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9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01136796">
  <a:themeElements>
    <a:clrScheme name="10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10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10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10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01136796">
  <a:themeElements>
    <a:clrScheme name="11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11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11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11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01136796">
  <a:themeElements>
    <a:clrScheme name="13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13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13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13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01136796">
  <a:themeElements>
    <a:clrScheme name="1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1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1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1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01136796">
  <a:themeElements>
    <a:clrScheme name="2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2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2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2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01136796">
  <a:themeElements>
    <a:clrScheme name="3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3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3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3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01136796">
  <a:themeElements>
    <a:clrScheme name="4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4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4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4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01136796">
  <a:themeElements>
    <a:clrScheme name="5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5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5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5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01136796">
  <a:themeElements>
    <a:clrScheme name="6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6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6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6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01136796">
  <a:themeElements>
    <a:clrScheme name="7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7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7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7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01136796">
  <a:themeElements>
    <a:clrScheme name="8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8_011367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01136796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8_01136796 2">
        <a:dk1>
          <a:srgbClr val="4E40A4"/>
        </a:dk1>
        <a:lt1>
          <a:srgbClr val="FFFFFF"/>
        </a:lt1>
        <a:dk2>
          <a:srgbClr val="000000"/>
        </a:dk2>
        <a:lt2>
          <a:srgbClr val="CACACA"/>
        </a:lt2>
        <a:accent1>
          <a:srgbClr val="8B65E9"/>
        </a:accent1>
        <a:accent2>
          <a:srgbClr val="008080"/>
        </a:accent2>
        <a:accent3>
          <a:srgbClr val="FFFFFF"/>
        </a:accent3>
        <a:accent4>
          <a:srgbClr val="41358B"/>
        </a:accent4>
        <a:accent5>
          <a:srgbClr val="C4B8F2"/>
        </a:accent5>
        <a:accent6>
          <a:srgbClr val="007373"/>
        </a:accent6>
        <a:hlink>
          <a:srgbClr val="0066CC"/>
        </a:hlink>
        <a:folHlink>
          <a:srgbClr val="8AB151"/>
        </a:folHlink>
      </a:clrScheme>
      <a:clrMap bg1="lt1" tx1="dk1" bg2="lt2" tx2="dk2" accent1="accent1" accent2="accent2" accent3="accent3" accent4="accent4" accent5="accent5" accent6="accent6" hlink="hlink" folHlink="folHlink"/>
    </a:extraClrScheme>
    <a:extraClrScheme>
      <a:clrScheme name="8_01136796 3">
        <a:dk1>
          <a:srgbClr val="666699"/>
        </a:dk1>
        <a:lt1>
          <a:srgbClr val="FFFFFF"/>
        </a:lt1>
        <a:dk2>
          <a:srgbClr val="000000"/>
        </a:dk2>
        <a:lt2>
          <a:srgbClr val="CACACA"/>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01136796</Template>
  <TotalTime>649</TotalTime>
  <Pages>0</Pages>
  <Words>12946</Words>
  <Characters>0</Characters>
  <Application>Microsoft Office PowerPoint</Application>
  <DocSecurity>0</DocSecurity>
  <PresentationFormat>全屏显示(4:3)</PresentationFormat>
  <Lines>0</Lines>
  <Paragraphs>1612</Paragraphs>
  <Slides>206</Slides>
  <Notes>0</Notes>
  <HiddenSlides>0</HiddenSlides>
  <MMClips>0</MMClips>
  <ScaleCrop>false</ScaleCrop>
  <HeadingPairs>
    <vt:vector size="6" baseType="variant">
      <vt:variant>
        <vt:lpstr>主题</vt:lpstr>
      </vt:variant>
      <vt:variant>
        <vt:i4>14</vt:i4>
      </vt:variant>
      <vt:variant>
        <vt:lpstr>嵌入 OLE 服务器</vt:lpstr>
      </vt:variant>
      <vt:variant>
        <vt:i4>9</vt:i4>
      </vt:variant>
      <vt:variant>
        <vt:lpstr>幻灯片标题</vt:lpstr>
      </vt:variant>
      <vt:variant>
        <vt:i4>206</vt:i4>
      </vt:variant>
    </vt:vector>
  </HeadingPairs>
  <TitlesOfParts>
    <vt:vector size="229" baseType="lpstr">
      <vt:lpstr>01136796</vt:lpstr>
      <vt:lpstr>1_01136796</vt:lpstr>
      <vt:lpstr>2_01136796</vt:lpstr>
      <vt:lpstr>3_01136796</vt:lpstr>
      <vt:lpstr>4_01136796</vt:lpstr>
      <vt:lpstr>5_01136796</vt:lpstr>
      <vt:lpstr>6_01136796</vt:lpstr>
      <vt:lpstr>7_01136796</vt:lpstr>
      <vt:lpstr>8_01136796</vt:lpstr>
      <vt:lpstr>9_01136796</vt:lpstr>
      <vt:lpstr>10_01136796</vt:lpstr>
      <vt:lpstr>11_01136796</vt:lpstr>
      <vt:lpstr>13_01136796</vt:lpstr>
      <vt:lpstr>Office 主题</vt:lpstr>
      <vt:lpstr>MS_ClipArt_Gallery.2</vt:lpstr>
      <vt:lpstr>Microsoft Word Picture</vt:lpstr>
      <vt:lpstr>MathType 6.0 Equation</vt:lpstr>
      <vt:lpstr>Microsoft 公式 3.0</vt:lpstr>
      <vt:lpstr>Microsoft Word 97 - 2003 文档</vt:lpstr>
      <vt:lpstr>Equation</vt:lpstr>
      <vt:lpstr>Document</vt:lpstr>
      <vt:lpstr>文档</vt:lpstr>
      <vt:lpstr>公式</vt:lpstr>
      <vt:lpstr>  2019数学建模讲义</vt:lpstr>
      <vt:lpstr>  2014数学建模讲义</vt:lpstr>
      <vt:lpstr>  2014数学建模讲义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2014数学建模讲义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2014数学建模讲义</vt:lpstr>
      <vt:lpstr>PowerPoint 演示文稿</vt:lpstr>
      <vt:lpstr>PowerPoint 演示文稿</vt:lpstr>
      <vt:lpstr>PowerPoint 演示文稿</vt:lpstr>
      <vt:lpstr>PowerPoint 演示文稿</vt:lpstr>
      <vt:lpstr>PowerPoint 演示文稿</vt:lpstr>
      <vt:lpstr>  2014数学建模讲义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2014数学建模讲义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公式符号在Mathtype中输入，注意符号的选取【通用、简洁、易记，避免过于复杂的记号】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山高的估算</vt:lpstr>
      <vt:lpstr>方法一  假如我们只学习过高中数学（物理） </vt:lpstr>
      <vt:lpstr>PowerPoint 演示文稿</vt:lpstr>
      <vt:lpstr>PowerPoint 演示文稿</vt:lpstr>
      <vt:lpstr>PowerPoint 演示文稿</vt:lpstr>
      <vt:lpstr>PowerPoint 演示文稿</vt:lpstr>
      <vt:lpstr>分析</vt:lpstr>
      <vt:lpstr>PowerPoint 演示文稿</vt:lpstr>
      <vt:lpstr>三次多项式近似展开计算结果 （数学软件：MATLAB）</vt:lpstr>
      <vt:lpstr>四次多项式近似展开计算结果</vt:lpstr>
      <vt:lpstr>六次多项式近似展开计算结果</vt:lpstr>
      <vt:lpstr>简单的迭代思想</vt:lpstr>
      <vt:lpstr>Matlab编程求解（数值求解：迭代方法）</vt:lpstr>
      <vt:lpstr>【3.7,3.8]搜索法  （八仙过海，各显神通）</vt:lpstr>
      <vt:lpstr>[3.7 3.8]   搜索结果</vt:lpstr>
      <vt:lpstr>随机搜索方法 （蒙特卡罗方法）</vt:lpstr>
      <vt:lpstr>PowerPoint 演示文稿</vt:lpstr>
      <vt:lpstr>再想一想</vt:lpstr>
      <vt:lpstr>简单问题——山高的估算</vt:lpstr>
      <vt:lpstr>  2014数学建模讲义</vt:lpstr>
      <vt:lpstr>统计建模</vt:lpstr>
      <vt:lpstr>统计建模</vt:lpstr>
      <vt:lpstr>统计建模的一个案例</vt:lpstr>
      <vt:lpstr>案例（续）</vt:lpstr>
      <vt:lpstr>案例（续）</vt:lpstr>
      <vt:lpstr>案例（续）</vt:lpstr>
      <vt:lpstr>案例（续）</vt:lpstr>
      <vt:lpstr>案例（续）</vt:lpstr>
      <vt:lpstr>统计建模特点</vt:lpstr>
      <vt:lpstr>统计建模特点</vt:lpstr>
      <vt:lpstr>第二部分</vt:lpstr>
      <vt:lpstr>统计学基础知识简介</vt:lpstr>
      <vt:lpstr>一封统计学博士的情书</vt:lpstr>
      <vt:lpstr>情书（续）</vt:lpstr>
      <vt:lpstr>情书（续）</vt:lpstr>
      <vt:lpstr>情书（续）</vt:lpstr>
      <vt:lpstr>数字游戏</vt:lpstr>
      <vt:lpstr>     统计学是一门收集、整理和分析数据的方法科学，其目的是探索数据的内在数量规律性，以达到对客观事物的科学认识。</vt:lpstr>
      <vt:lpstr>统计学基本方法</vt:lpstr>
      <vt:lpstr>统计学基本方法</vt:lpstr>
      <vt:lpstr>回归分析</vt:lpstr>
      <vt:lpstr>回归分析</vt:lpstr>
      <vt:lpstr>回归分析</vt:lpstr>
      <vt:lpstr>逐步回归分析</vt:lpstr>
      <vt:lpstr>聚类分析</vt:lpstr>
      <vt:lpstr>聚类分析</vt:lpstr>
      <vt:lpstr>系统聚类分析步骤</vt:lpstr>
      <vt:lpstr>系统聚类分析用到的函数</vt:lpstr>
      <vt:lpstr>判别分析</vt:lpstr>
      <vt:lpstr>判别分析</vt:lpstr>
      <vt:lpstr>因子分析</vt:lpstr>
      <vt:lpstr>统计软件</vt:lpstr>
      <vt:lpstr>统计软件</vt:lpstr>
      <vt:lpstr>统计软件</vt:lpstr>
      <vt:lpstr>统计软件</vt:lpstr>
      <vt:lpstr>统计软件</vt:lpstr>
      <vt:lpstr>统计软件</vt:lpstr>
      <vt:lpstr>统计软件</vt:lpstr>
      <vt:lpstr>统计软件</vt:lpstr>
      <vt:lpstr>统计软件</vt:lpstr>
      <vt:lpstr>PowerPoint 演示文稿</vt:lpstr>
      <vt:lpstr>主要内容</vt:lpstr>
      <vt:lpstr>PowerPoint 演示文稿</vt:lpstr>
      <vt:lpstr>PowerPoint 演示文稿</vt:lpstr>
      <vt:lpstr>PowerPoint 演示文稿</vt:lpstr>
      <vt:lpstr>PowerPoint 演示文稿</vt:lpstr>
      <vt:lpstr>PowerPoint 演示文稿</vt:lpstr>
      <vt:lpstr>3 线性关系的显著性检验</vt:lpstr>
      <vt:lpstr>PowerPoint 演示文稿</vt:lpstr>
      <vt:lpstr>4 预测</vt:lpstr>
      <vt:lpstr>PowerPoint 演示文稿</vt:lpstr>
      <vt:lpstr>5 参数的区间估计(假设检验)</vt:lpstr>
      <vt:lpstr>PowerPoint 演示文稿</vt:lpstr>
      <vt:lpstr>PowerPoint 演示文稿</vt:lpstr>
      <vt:lpstr>6 matlab多元线性回归</vt:lpstr>
      <vt:lpstr>PowerPoint 演示文稿</vt:lpstr>
      <vt:lpstr>PowerPoint 演示文稿</vt:lpstr>
      <vt:lpstr>7 matlab逐步回归</vt:lpstr>
      <vt:lpstr>PowerPoint 演示文稿</vt:lpstr>
      <vt:lpstr>PowerPoint 演示文稿</vt:lpstr>
      <vt:lpstr>PowerPoint 演示文稿</vt:lpstr>
      <vt:lpstr>PowerPoint 演示文稿</vt:lpstr>
      <vt:lpstr>8 综合实例：牙膏的销售量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参考资料</vt:lpstr>
      <vt:lpstr>参考资料</vt:lpstr>
      <vt:lpstr>参考资料</vt:lpstr>
      <vt:lpstr>PowerPoint 演示文稿</vt:lpstr>
    </vt:vector>
  </TitlesOfParts>
  <Company>IEU</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刘靖</dc:creator>
  <cp:lastModifiedBy>XiaZaiMa.COM</cp:lastModifiedBy>
  <cp:revision>364</cp:revision>
  <cp:lastPrinted>1899-12-30T00:00:00Z</cp:lastPrinted>
  <dcterms:created xsi:type="dcterms:W3CDTF">2006-06-05T02:44:00Z</dcterms:created>
  <dcterms:modified xsi:type="dcterms:W3CDTF">2019-07-07T01:10:16Z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TC011367962052</vt:lpwstr>
  </property>
  <property fmtid="{D5CDD505-2E9C-101B-9397-08002B2CF9AE}" pid="3" name="KSOProductBuildVer">
    <vt:lpwstr>2052-8.1.0.2998</vt:lpwstr>
  </property>
</Properties>
</file>